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66" r:id="rId2"/>
    <p:sldId id="268" r:id="rId3"/>
    <p:sldId id="269" r:id="rId4"/>
    <p:sldId id="270" r:id="rId5"/>
    <p:sldId id="272" r:id="rId6"/>
    <p:sldId id="271" r:id="rId7"/>
    <p:sldId id="273" r:id="rId8"/>
    <p:sldId id="274" r:id="rId9"/>
    <p:sldId id="277" r:id="rId10"/>
    <p:sldId id="276" r:id="rId11"/>
    <p:sldId id="278" r:id="rId12"/>
    <p:sldId id="279" r:id="rId13"/>
    <p:sldId id="280" r:id="rId14"/>
    <p:sldId id="281" r:id="rId15"/>
    <p:sldId id="282" r:id="rId16"/>
    <p:sldId id="283" r:id="rId17"/>
    <p:sldId id="284" r:id="rId18"/>
    <p:sldId id="285" r:id="rId19"/>
    <p:sldId id="286" r:id="rId20"/>
    <p:sldId id="288" r:id="rId21"/>
    <p:sldId id="289" r:id="rId22"/>
    <p:sldId id="290" r:id="rId23"/>
    <p:sldId id="291" r:id="rId24"/>
  </p:sldIdLst>
  <p:sldSz cx="9144000" cy="6858000" type="screen4x3"/>
  <p:notesSz cx="6858000" cy="9144000"/>
  <p:defaultTextStyle>
    <a:defPPr>
      <a:defRPr lang="en-US"/>
    </a:defPPr>
    <a:lvl1pPr algn="ctr" rtl="0" eaLnBrk="0" fontAlgn="base" hangingPunct="0">
      <a:spcBef>
        <a:spcPct val="0"/>
      </a:spcBef>
      <a:spcAft>
        <a:spcPct val="0"/>
      </a:spcAft>
      <a:defRPr sz="2000" b="1" kern="1200">
        <a:solidFill>
          <a:schemeClr val="bg1"/>
        </a:solidFill>
        <a:latin typeface="Times New Roman" pitchFamily="18" charset="0"/>
        <a:ea typeface="+mn-ea"/>
        <a:cs typeface="+mn-cs"/>
      </a:defRPr>
    </a:lvl1pPr>
    <a:lvl2pPr marL="457200" algn="ctr" rtl="0" eaLnBrk="0" fontAlgn="base" hangingPunct="0">
      <a:spcBef>
        <a:spcPct val="0"/>
      </a:spcBef>
      <a:spcAft>
        <a:spcPct val="0"/>
      </a:spcAft>
      <a:defRPr sz="2000" b="1" kern="1200">
        <a:solidFill>
          <a:schemeClr val="bg1"/>
        </a:solidFill>
        <a:latin typeface="Times New Roman" pitchFamily="18" charset="0"/>
        <a:ea typeface="+mn-ea"/>
        <a:cs typeface="+mn-cs"/>
      </a:defRPr>
    </a:lvl2pPr>
    <a:lvl3pPr marL="914400" algn="ctr" rtl="0" eaLnBrk="0" fontAlgn="base" hangingPunct="0">
      <a:spcBef>
        <a:spcPct val="0"/>
      </a:spcBef>
      <a:spcAft>
        <a:spcPct val="0"/>
      </a:spcAft>
      <a:defRPr sz="2000" b="1" kern="1200">
        <a:solidFill>
          <a:schemeClr val="bg1"/>
        </a:solidFill>
        <a:latin typeface="Times New Roman" pitchFamily="18" charset="0"/>
        <a:ea typeface="+mn-ea"/>
        <a:cs typeface="+mn-cs"/>
      </a:defRPr>
    </a:lvl3pPr>
    <a:lvl4pPr marL="1371600" algn="ctr" rtl="0" eaLnBrk="0" fontAlgn="base" hangingPunct="0">
      <a:spcBef>
        <a:spcPct val="0"/>
      </a:spcBef>
      <a:spcAft>
        <a:spcPct val="0"/>
      </a:spcAft>
      <a:defRPr sz="2000" b="1" kern="1200">
        <a:solidFill>
          <a:schemeClr val="bg1"/>
        </a:solidFill>
        <a:latin typeface="Times New Roman" pitchFamily="18" charset="0"/>
        <a:ea typeface="+mn-ea"/>
        <a:cs typeface="+mn-cs"/>
      </a:defRPr>
    </a:lvl4pPr>
    <a:lvl5pPr marL="1828800" algn="ctr" rtl="0" eaLnBrk="0" fontAlgn="base" hangingPunct="0">
      <a:spcBef>
        <a:spcPct val="0"/>
      </a:spcBef>
      <a:spcAft>
        <a:spcPct val="0"/>
      </a:spcAft>
      <a:defRPr sz="2000" b="1" kern="1200">
        <a:solidFill>
          <a:schemeClr val="bg1"/>
        </a:solidFill>
        <a:latin typeface="Times New Roman" pitchFamily="18" charset="0"/>
        <a:ea typeface="+mn-ea"/>
        <a:cs typeface="+mn-cs"/>
      </a:defRPr>
    </a:lvl5pPr>
    <a:lvl6pPr marL="2286000" algn="l" defTabSz="914400" rtl="0" eaLnBrk="1" latinLnBrk="0" hangingPunct="1">
      <a:defRPr sz="2000" b="1" kern="1200">
        <a:solidFill>
          <a:schemeClr val="bg1"/>
        </a:solidFill>
        <a:latin typeface="Times New Roman" pitchFamily="18" charset="0"/>
        <a:ea typeface="+mn-ea"/>
        <a:cs typeface="+mn-cs"/>
      </a:defRPr>
    </a:lvl6pPr>
    <a:lvl7pPr marL="2743200" algn="l" defTabSz="914400" rtl="0" eaLnBrk="1" latinLnBrk="0" hangingPunct="1">
      <a:defRPr sz="2000" b="1" kern="1200">
        <a:solidFill>
          <a:schemeClr val="bg1"/>
        </a:solidFill>
        <a:latin typeface="Times New Roman" pitchFamily="18" charset="0"/>
        <a:ea typeface="+mn-ea"/>
        <a:cs typeface="+mn-cs"/>
      </a:defRPr>
    </a:lvl7pPr>
    <a:lvl8pPr marL="3200400" algn="l" defTabSz="914400" rtl="0" eaLnBrk="1" latinLnBrk="0" hangingPunct="1">
      <a:defRPr sz="2000" b="1" kern="1200">
        <a:solidFill>
          <a:schemeClr val="bg1"/>
        </a:solidFill>
        <a:latin typeface="Times New Roman" pitchFamily="18" charset="0"/>
        <a:ea typeface="+mn-ea"/>
        <a:cs typeface="+mn-cs"/>
      </a:defRPr>
    </a:lvl8pPr>
    <a:lvl9pPr marL="3657600" algn="l" defTabSz="914400" rtl="0" eaLnBrk="1" latinLnBrk="0" hangingPunct="1">
      <a:defRPr sz="2000" b="1" kern="1200">
        <a:solidFill>
          <a:schemeClr val="bg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99"/>
    <a:srgbClr val="66FFCC"/>
    <a:srgbClr val="66FF99"/>
    <a:srgbClr val="FFFF00"/>
    <a:srgbClr val="EAEAEA"/>
    <a:srgbClr val="DDDDDD"/>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ferSingleView="1">
    <p:restoredLeft sz="15620"/>
    <p:restoredTop sz="94660"/>
  </p:normalViewPr>
  <p:slideViewPr>
    <p:cSldViewPr snapToGrid="0">
      <p:cViewPr varScale="1">
        <p:scale>
          <a:sx n="98" d="100"/>
          <a:sy n="98" d="100"/>
        </p:scale>
        <p:origin x="-888" y="-10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22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49152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600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1373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7172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25409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5753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38514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51588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34064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44757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51394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rgbClr val="000000"/>
          </a:solidFill>
          <a:latin typeface="+mj-lt"/>
          <a:ea typeface="+mj-ea"/>
          <a:cs typeface="+mj-cs"/>
        </a:defRPr>
      </a:lvl1pPr>
      <a:lvl2pPr algn="ctr" rtl="0" eaLnBrk="0" fontAlgn="base" hangingPunct="0">
        <a:spcBef>
          <a:spcPct val="0"/>
        </a:spcBef>
        <a:spcAft>
          <a:spcPct val="0"/>
        </a:spcAft>
        <a:defRPr sz="4400">
          <a:solidFill>
            <a:srgbClr val="000000"/>
          </a:solidFill>
          <a:latin typeface="Arial" charset="0"/>
        </a:defRPr>
      </a:lvl2pPr>
      <a:lvl3pPr algn="ctr" rtl="0" eaLnBrk="0" fontAlgn="base" hangingPunct="0">
        <a:spcBef>
          <a:spcPct val="0"/>
        </a:spcBef>
        <a:spcAft>
          <a:spcPct val="0"/>
        </a:spcAft>
        <a:defRPr sz="4400">
          <a:solidFill>
            <a:srgbClr val="000000"/>
          </a:solidFill>
          <a:latin typeface="Arial" charset="0"/>
        </a:defRPr>
      </a:lvl3pPr>
      <a:lvl4pPr algn="ctr" rtl="0" eaLnBrk="0" fontAlgn="base" hangingPunct="0">
        <a:spcBef>
          <a:spcPct val="0"/>
        </a:spcBef>
        <a:spcAft>
          <a:spcPct val="0"/>
        </a:spcAft>
        <a:defRPr sz="4400">
          <a:solidFill>
            <a:srgbClr val="000000"/>
          </a:solidFill>
          <a:latin typeface="Arial" charset="0"/>
        </a:defRPr>
      </a:lvl4pPr>
      <a:lvl5pPr algn="ctr" rtl="0" eaLnBrk="0" fontAlgn="base" hangingPunct="0">
        <a:spcBef>
          <a:spcPct val="0"/>
        </a:spcBef>
        <a:spcAft>
          <a:spcPct val="0"/>
        </a:spcAft>
        <a:defRPr sz="4400">
          <a:solidFill>
            <a:srgbClr val="000000"/>
          </a:solidFill>
          <a:latin typeface="Arial" charset="0"/>
        </a:defRPr>
      </a:lvl5pPr>
      <a:lvl6pPr marL="457200" algn="ctr" rtl="0" eaLnBrk="0" fontAlgn="base" hangingPunct="0">
        <a:spcBef>
          <a:spcPct val="0"/>
        </a:spcBef>
        <a:spcAft>
          <a:spcPct val="0"/>
        </a:spcAft>
        <a:defRPr sz="4400">
          <a:solidFill>
            <a:srgbClr val="000000"/>
          </a:solidFill>
          <a:latin typeface="Arial" charset="0"/>
        </a:defRPr>
      </a:lvl6pPr>
      <a:lvl7pPr marL="914400" algn="ctr" rtl="0" eaLnBrk="0" fontAlgn="base" hangingPunct="0">
        <a:spcBef>
          <a:spcPct val="0"/>
        </a:spcBef>
        <a:spcAft>
          <a:spcPct val="0"/>
        </a:spcAft>
        <a:defRPr sz="4400">
          <a:solidFill>
            <a:srgbClr val="000000"/>
          </a:solidFill>
          <a:latin typeface="Arial" charset="0"/>
        </a:defRPr>
      </a:lvl7pPr>
      <a:lvl8pPr marL="1371600" algn="ctr" rtl="0" eaLnBrk="0" fontAlgn="base" hangingPunct="0">
        <a:spcBef>
          <a:spcPct val="0"/>
        </a:spcBef>
        <a:spcAft>
          <a:spcPct val="0"/>
        </a:spcAft>
        <a:defRPr sz="4400">
          <a:solidFill>
            <a:srgbClr val="000000"/>
          </a:solidFill>
          <a:latin typeface="Arial" charset="0"/>
        </a:defRPr>
      </a:lvl8pPr>
      <a:lvl9pPr marL="1828800" algn="ctr" rtl="0" eaLnBrk="0" fontAlgn="base" hangingPunct="0">
        <a:spcBef>
          <a:spcPct val="0"/>
        </a:spcBef>
        <a:spcAft>
          <a:spcPct val="0"/>
        </a:spcAft>
        <a:defRPr sz="4400">
          <a:solidFill>
            <a:srgbClr val="000000"/>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rgbClr val="000000"/>
          </a:solidFill>
          <a:latin typeface="+mn-lt"/>
        </a:defRPr>
      </a:lvl3pPr>
      <a:lvl4pPr marL="1600200" indent="-228600" algn="l" rtl="0" eaLnBrk="0" fontAlgn="base" hangingPunct="0">
        <a:spcBef>
          <a:spcPct val="20000"/>
        </a:spcBef>
        <a:spcAft>
          <a:spcPct val="0"/>
        </a:spcAft>
        <a:buChar char="–"/>
        <a:defRPr sz="2000">
          <a:solidFill>
            <a:srgbClr val="000000"/>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81000" y="2743200"/>
            <a:ext cx="8382000" cy="1143000"/>
          </a:xfrm>
        </p:spPr>
        <p:txBody>
          <a:bodyPr/>
          <a:lstStyle/>
          <a:p>
            <a:r>
              <a:rPr lang="en-US"/>
              <a:t>CHAPTER </a:t>
            </a:r>
            <a:r>
              <a:rPr lang="en-US" smtClean="0"/>
              <a:t>10</a:t>
            </a:r>
            <a:r>
              <a:rPr lang="en-US" dirty="0"/>
              <a:t/>
            </a:r>
            <a:br>
              <a:rPr lang="en-US" dirty="0"/>
            </a:br>
            <a:r>
              <a:rPr lang="en-US" dirty="0"/>
              <a:t/>
            </a:r>
            <a:br>
              <a:rPr lang="en-US" dirty="0"/>
            </a:br>
            <a:r>
              <a:rPr lang="en-US" dirty="0"/>
              <a:t>SCHEDULING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4675" name="AutoShape 3"/>
          <p:cNvCxnSpPr>
            <a:cxnSpLocks noChangeShapeType="1"/>
            <a:stCxn id="284683" idx="4"/>
            <a:endCxn id="284681" idx="0"/>
          </p:cNvCxnSpPr>
          <p:nvPr/>
        </p:nvCxnSpPr>
        <p:spPr bwMode="auto">
          <a:xfrm>
            <a:off x="1765300" y="3200400"/>
            <a:ext cx="0" cy="1189038"/>
          </a:xfrm>
          <a:prstGeom prst="straightConnector1">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cxnSp>
        <p:nvCxnSpPr>
          <p:cNvPr id="284676" name="AutoShape 4"/>
          <p:cNvCxnSpPr>
            <a:cxnSpLocks noChangeShapeType="1"/>
            <a:stCxn id="284680" idx="2"/>
            <a:endCxn id="284681" idx="5"/>
          </p:cNvCxnSpPr>
          <p:nvPr/>
        </p:nvCxnSpPr>
        <p:spPr bwMode="auto">
          <a:xfrm flipH="1" flipV="1">
            <a:off x="2357438" y="5346700"/>
            <a:ext cx="3459162" cy="9525"/>
          </a:xfrm>
          <a:prstGeom prst="straightConnector1">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cxnSp>
        <p:nvCxnSpPr>
          <p:cNvPr id="284677" name="AutoShape 5"/>
          <p:cNvCxnSpPr>
            <a:cxnSpLocks noChangeShapeType="1"/>
            <a:stCxn id="284679" idx="4"/>
            <a:endCxn id="284680" idx="0"/>
          </p:cNvCxnSpPr>
          <p:nvPr/>
        </p:nvCxnSpPr>
        <p:spPr bwMode="auto">
          <a:xfrm>
            <a:off x="6697663" y="3209925"/>
            <a:ext cx="0" cy="1587500"/>
          </a:xfrm>
          <a:prstGeom prst="straightConnector1">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cxnSp>
        <p:nvCxnSpPr>
          <p:cNvPr id="284678" name="AutoShape 6"/>
          <p:cNvCxnSpPr>
            <a:cxnSpLocks noChangeShapeType="1"/>
            <a:stCxn id="284679" idx="2"/>
            <a:endCxn id="284683" idx="6"/>
          </p:cNvCxnSpPr>
          <p:nvPr/>
        </p:nvCxnSpPr>
        <p:spPr bwMode="auto">
          <a:xfrm flipH="1" flipV="1">
            <a:off x="2700338" y="2641600"/>
            <a:ext cx="3062287" cy="9525"/>
          </a:xfrm>
          <a:prstGeom prst="straightConnector1">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sp>
        <p:nvSpPr>
          <p:cNvPr id="284679" name="Oval 7"/>
          <p:cNvSpPr>
            <a:spLocks noChangeArrowheads="1"/>
          </p:cNvSpPr>
          <p:nvPr/>
        </p:nvSpPr>
        <p:spPr bwMode="auto">
          <a:xfrm>
            <a:off x="5772150" y="2101850"/>
            <a:ext cx="1851025" cy="1098550"/>
          </a:xfrm>
          <a:prstGeom prst="ellipse">
            <a:avLst/>
          </a:prstGeom>
          <a:solidFill>
            <a:schemeClr val="bg1">
              <a:lumMod val="75000"/>
            </a:schemeClr>
          </a:solidFill>
          <a:ln w="19050">
            <a:solidFill>
              <a:schemeClr val="tx1">
                <a:lumMod val="10000"/>
              </a:schemeClr>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r>
              <a:rPr lang="en-US" b="0">
                <a:solidFill>
                  <a:srgbClr val="000000"/>
                </a:solidFill>
                <a:latin typeface="Tahoma" pitchFamily="34" charset="0"/>
              </a:rPr>
              <a:t>Running</a:t>
            </a:r>
          </a:p>
        </p:txBody>
      </p:sp>
      <p:sp>
        <p:nvSpPr>
          <p:cNvPr id="284680" name="Oval 8"/>
          <p:cNvSpPr>
            <a:spLocks noChangeArrowheads="1"/>
          </p:cNvSpPr>
          <p:nvPr/>
        </p:nvSpPr>
        <p:spPr bwMode="auto">
          <a:xfrm>
            <a:off x="5826125" y="4806950"/>
            <a:ext cx="1743075" cy="1098550"/>
          </a:xfrm>
          <a:prstGeom prst="ellipse">
            <a:avLst/>
          </a:prstGeom>
          <a:solidFill>
            <a:schemeClr val="bg1">
              <a:lumMod val="75000"/>
            </a:schemeClr>
          </a:solidFill>
          <a:ln w="19050">
            <a:solidFill>
              <a:schemeClr val="tx1">
                <a:lumMod val="10000"/>
              </a:schemeClr>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r>
              <a:rPr lang="en-US" b="0">
                <a:solidFill>
                  <a:srgbClr val="000000"/>
                </a:solidFill>
                <a:latin typeface="Tahoma" pitchFamily="34" charset="0"/>
              </a:rPr>
              <a:t>Inactive</a:t>
            </a:r>
          </a:p>
        </p:txBody>
      </p:sp>
      <p:sp>
        <p:nvSpPr>
          <p:cNvPr id="284681" name="Oval 9"/>
          <p:cNvSpPr>
            <a:spLocks noChangeArrowheads="1"/>
          </p:cNvSpPr>
          <p:nvPr/>
        </p:nvSpPr>
        <p:spPr bwMode="auto">
          <a:xfrm>
            <a:off x="927100" y="4398963"/>
            <a:ext cx="1676400" cy="1098550"/>
          </a:xfrm>
          <a:prstGeom prst="ellipse">
            <a:avLst/>
          </a:prstGeom>
          <a:solidFill>
            <a:schemeClr val="bg1">
              <a:lumMod val="75000"/>
            </a:schemeClr>
          </a:solidFill>
          <a:ln w="19050">
            <a:solidFill>
              <a:schemeClr val="tx1">
                <a:lumMod val="10000"/>
              </a:schemeClr>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r>
              <a:rPr lang="en-US" b="0">
                <a:solidFill>
                  <a:srgbClr val="000000"/>
                </a:solidFill>
                <a:latin typeface="Tahoma" pitchFamily="34" charset="0"/>
              </a:rPr>
              <a:t>Ready</a:t>
            </a:r>
          </a:p>
        </p:txBody>
      </p:sp>
      <p:sp>
        <p:nvSpPr>
          <p:cNvPr id="284683" name="Oval 11"/>
          <p:cNvSpPr>
            <a:spLocks noChangeArrowheads="1"/>
          </p:cNvSpPr>
          <p:nvPr/>
        </p:nvSpPr>
        <p:spPr bwMode="auto">
          <a:xfrm>
            <a:off x="838200" y="2092325"/>
            <a:ext cx="1852613" cy="1098550"/>
          </a:xfrm>
          <a:prstGeom prst="ellipse">
            <a:avLst/>
          </a:prstGeom>
          <a:solidFill>
            <a:schemeClr val="bg1">
              <a:lumMod val="75000"/>
            </a:schemeClr>
          </a:solidFill>
          <a:ln w="19050">
            <a:solidFill>
              <a:schemeClr val="tx1">
                <a:lumMod val="10000"/>
              </a:schemeClr>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r>
              <a:rPr lang="en-US" b="0">
                <a:solidFill>
                  <a:srgbClr val="000000"/>
                </a:solidFill>
                <a:latin typeface="Tahoma" pitchFamily="34" charset="0"/>
              </a:rPr>
              <a:t>Pending</a:t>
            </a:r>
          </a:p>
        </p:txBody>
      </p:sp>
      <p:cxnSp>
        <p:nvCxnSpPr>
          <p:cNvPr id="284684" name="AutoShape 12"/>
          <p:cNvCxnSpPr>
            <a:cxnSpLocks noChangeShapeType="1"/>
            <a:stCxn id="284685" idx="3"/>
            <a:endCxn id="284681" idx="7"/>
          </p:cNvCxnSpPr>
          <p:nvPr/>
        </p:nvCxnSpPr>
        <p:spPr bwMode="auto">
          <a:xfrm flipH="1">
            <a:off x="2357438" y="4075113"/>
            <a:ext cx="1196975" cy="474662"/>
          </a:xfrm>
          <a:prstGeom prst="straightConnector1">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sp>
        <p:nvSpPr>
          <p:cNvPr id="284685" name="Oval 13"/>
          <p:cNvSpPr>
            <a:spLocks noChangeArrowheads="1"/>
          </p:cNvSpPr>
          <p:nvPr/>
        </p:nvSpPr>
        <p:spPr bwMode="auto">
          <a:xfrm>
            <a:off x="3352800" y="3209925"/>
            <a:ext cx="1371600" cy="1014413"/>
          </a:xfrm>
          <a:prstGeom prst="ellipse">
            <a:avLst/>
          </a:prstGeom>
          <a:solidFill>
            <a:schemeClr val="bg1">
              <a:lumMod val="75000"/>
            </a:schemeClr>
          </a:solidFill>
          <a:ln w="9525">
            <a:solidFill>
              <a:schemeClr val="tx1">
                <a:lumMod val="10000"/>
              </a:schemeClr>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p:spPr>
        <p:txBody>
          <a:bodyPr wrap="none" anchor="ctr"/>
          <a:lstStyle/>
          <a:p>
            <a:r>
              <a:rPr lang="en-US" b="0">
                <a:solidFill>
                  <a:srgbClr val="000000"/>
                </a:solidFill>
                <a:latin typeface="Tahoma" pitchFamily="34" charset="0"/>
              </a:rPr>
              <a:t>Interrupted</a:t>
            </a:r>
          </a:p>
        </p:txBody>
      </p:sp>
      <p:cxnSp>
        <p:nvCxnSpPr>
          <p:cNvPr id="284687" name="AutoShape 15"/>
          <p:cNvCxnSpPr>
            <a:cxnSpLocks noChangeShapeType="1"/>
            <a:stCxn id="284681" idx="6"/>
            <a:endCxn id="284679" idx="3"/>
          </p:cNvCxnSpPr>
          <p:nvPr/>
        </p:nvCxnSpPr>
        <p:spPr bwMode="auto">
          <a:xfrm flipV="1">
            <a:off x="2613025" y="3049588"/>
            <a:ext cx="3430588" cy="1898650"/>
          </a:xfrm>
          <a:prstGeom prst="curvedConnector2">
            <a:avLst/>
          </a:prstGeom>
          <a:noFill/>
          <a:ln w="50800">
            <a:solidFill>
              <a:schemeClr val="tx1">
                <a:lumMod val="10000"/>
              </a:schemeClr>
            </a:solidFill>
            <a:round/>
            <a:headEnd w="lg" len="lg"/>
            <a:tailEnd type="triangle" w="lg" len="med"/>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cxnSp>
        <p:nvCxnSpPr>
          <p:cNvPr id="284689" name="AutoShape 17"/>
          <p:cNvCxnSpPr>
            <a:cxnSpLocks noChangeShapeType="1"/>
          </p:cNvCxnSpPr>
          <p:nvPr/>
        </p:nvCxnSpPr>
        <p:spPr bwMode="auto">
          <a:xfrm rot="16200000">
            <a:off x="4868069" y="2432844"/>
            <a:ext cx="581025" cy="1271587"/>
          </a:xfrm>
          <a:prstGeom prst="curvedConnector2">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cxnSp>
        <p:nvCxnSpPr>
          <p:cNvPr id="284690" name="AutoShape 18"/>
          <p:cNvCxnSpPr>
            <a:cxnSpLocks noChangeShapeType="1"/>
          </p:cNvCxnSpPr>
          <p:nvPr/>
        </p:nvCxnSpPr>
        <p:spPr bwMode="auto">
          <a:xfrm rot="5400000">
            <a:off x="4908550" y="2598738"/>
            <a:ext cx="668338" cy="1319212"/>
          </a:xfrm>
          <a:prstGeom prst="curvedConnector2">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sp>
        <p:nvSpPr>
          <p:cNvPr id="15" name="Rectangle 2"/>
          <p:cNvSpPr>
            <a:spLocks noGrp="1" noChangeArrowheads="1"/>
          </p:cNvSpPr>
          <p:nvPr>
            <p:ph type="title"/>
          </p:nvPr>
        </p:nvSpPr>
        <p:spPr>
          <a:xfrm>
            <a:off x="696913" y="569844"/>
            <a:ext cx="7772400" cy="1143000"/>
          </a:xfrm>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a:cs typeface="Times New Roman" pitchFamily="18" charset="0"/>
              </a:rPr>
              <a:t>Preemptive Thread States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lstStyle/>
          <a:p>
            <a:r>
              <a:rPr lang="en-US"/>
              <a:t>Priority-Based Scheduling</a:t>
            </a:r>
          </a:p>
        </p:txBody>
      </p:sp>
      <p:sp>
        <p:nvSpPr>
          <p:cNvPr id="287747" name="Rectangle 3"/>
          <p:cNvSpPr>
            <a:spLocks noGrp="1" noChangeArrowheads="1"/>
          </p:cNvSpPr>
          <p:nvPr>
            <p:ph type="body" idx="1"/>
          </p:nvPr>
        </p:nvSpPr>
        <p:spPr/>
        <p:txBody>
          <a:bodyPr/>
          <a:lstStyle/>
          <a:p>
            <a:r>
              <a:rPr lang="en-US" sz="2800"/>
              <a:t>Each thread is assigned a priority number.</a:t>
            </a:r>
          </a:p>
          <a:p>
            <a:endParaRPr lang="en-US" sz="2800"/>
          </a:p>
          <a:p>
            <a:r>
              <a:rPr lang="en-US" sz="2800">
                <a:solidFill>
                  <a:schemeClr val="accent2"/>
                </a:solidFill>
              </a:rPr>
              <a:t>Static</a:t>
            </a:r>
            <a:r>
              <a:rPr lang="en-US" sz="2800"/>
              <a:t> priorities never change.</a:t>
            </a:r>
          </a:p>
          <a:p>
            <a:endParaRPr lang="en-US" sz="2800"/>
          </a:p>
          <a:p>
            <a:r>
              <a:rPr lang="en-US" sz="2800">
                <a:solidFill>
                  <a:schemeClr val="accent2"/>
                </a:solidFill>
              </a:rPr>
              <a:t>Dynamic</a:t>
            </a:r>
            <a:r>
              <a:rPr lang="en-US" sz="2800"/>
              <a:t> priorities can vary during execution. </a:t>
            </a:r>
          </a:p>
          <a:p>
            <a:pPr lvl="1"/>
            <a:r>
              <a:rPr lang="en-US" sz="2400"/>
              <a:t>Required to avoid Priority Inversion Problem.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810" name="Rectangle 18"/>
          <p:cNvSpPr>
            <a:spLocks noChangeArrowheads="1"/>
          </p:cNvSpPr>
          <p:nvPr/>
        </p:nvSpPr>
        <p:spPr bwMode="auto">
          <a:xfrm>
            <a:off x="4030663" y="2220913"/>
            <a:ext cx="22018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b="0">
                <a:solidFill>
                  <a:srgbClr val="000000"/>
                </a:solidFill>
                <a:latin typeface="Calibri" pitchFamily="34" charset="0"/>
                <a:cs typeface="Calibri" pitchFamily="34" charset="0"/>
              </a:rPr>
              <a:t>Priority Inversion</a:t>
            </a:r>
          </a:p>
        </p:txBody>
      </p:sp>
      <p:sp>
        <p:nvSpPr>
          <p:cNvPr id="289803" name="Rectangle 11"/>
          <p:cNvSpPr>
            <a:spLocks noChangeArrowheads="1"/>
          </p:cNvSpPr>
          <p:nvPr/>
        </p:nvSpPr>
        <p:spPr bwMode="auto">
          <a:xfrm>
            <a:off x="685800" y="1715294"/>
            <a:ext cx="1644650" cy="56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r"/>
            <a:r>
              <a:rPr lang="en-US" b="0" dirty="0">
                <a:solidFill>
                  <a:srgbClr val="000000"/>
                </a:solidFill>
                <a:latin typeface="Calibri" pitchFamily="34" charset="0"/>
                <a:cs typeface="Calibri" pitchFamily="34" charset="0"/>
              </a:rPr>
              <a:t>Resource Owned by</a:t>
            </a:r>
          </a:p>
        </p:txBody>
      </p:sp>
      <p:sp>
        <p:nvSpPr>
          <p:cNvPr id="289812" name="Rectangle 20"/>
          <p:cNvSpPr>
            <a:spLocks noChangeArrowheads="1"/>
          </p:cNvSpPr>
          <p:nvPr/>
        </p:nvSpPr>
        <p:spPr bwMode="auto">
          <a:xfrm>
            <a:off x="692150" y="2754796"/>
            <a:ext cx="1644650" cy="569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r"/>
            <a:r>
              <a:rPr lang="en-US" b="0" dirty="0">
                <a:solidFill>
                  <a:srgbClr val="000000"/>
                </a:solidFill>
                <a:latin typeface="Calibri" pitchFamily="34" charset="0"/>
                <a:cs typeface="Calibri" pitchFamily="34" charset="0"/>
              </a:rPr>
              <a:t>High-Priority Thread</a:t>
            </a:r>
          </a:p>
        </p:txBody>
      </p:sp>
      <p:sp>
        <p:nvSpPr>
          <p:cNvPr id="289838" name="Rectangle 46"/>
          <p:cNvSpPr>
            <a:spLocks noChangeArrowheads="1"/>
          </p:cNvSpPr>
          <p:nvPr/>
        </p:nvSpPr>
        <p:spPr bwMode="auto">
          <a:xfrm>
            <a:off x="692150" y="5129213"/>
            <a:ext cx="1644650" cy="56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r"/>
            <a:r>
              <a:rPr lang="en-US" b="0" dirty="0">
                <a:solidFill>
                  <a:srgbClr val="000000"/>
                </a:solidFill>
                <a:latin typeface="Calibri" pitchFamily="34" charset="0"/>
                <a:cs typeface="Calibri" pitchFamily="34" charset="0"/>
              </a:rPr>
              <a:t>Low-Priority Thread</a:t>
            </a:r>
          </a:p>
        </p:txBody>
      </p:sp>
      <p:sp>
        <p:nvSpPr>
          <p:cNvPr id="289907" name="Line 115"/>
          <p:cNvSpPr>
            <a:spLocks noChangeShapeType="1"/>
          </p:cNvSpPr>
          <p:nvPr/>
        </p:nvSpPr>
        <p:spPr bwMode="auto">
          <a:xfrm>
            <a:off x="4116388" y="2576513"/>
            <a:ext cx="1966912" cy="0"/>
          </a:xfrm>
          <a:prstGeom prst="line">
            <a:avLst/>
          </a:prstGeom>
          <a:noFill/>
          <a:ln w="2857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itchFamily="34" charset="0"/>
              <a:cs typeface="Calibri" pitchFamily="34" charset="0"/>
            </a:endParaRPr>
          </a:p>
        </p:txBody>
      </p:sp>
      <p:sp>
        <p:nvSpPr>
          <p:cNvPr id="289910" name="Rectangle 118"/>
          <p:cNvSpPr>
            <a:spLocks noChangeArrowheads="1"/>
          </p:cNvSpPr>
          <p:nvPr/>
        </p:nvSpPr>
        <p:spPr bwMode="auto">
          <a:xfrm>
            <a:off x="6083300" y="2762250"/>
            <a:ext cx="1874838" cy="569913"/>
          </a:xfrm>
          <a:prstGeom prst="rect">
            <a:avLst/>
          </a:prstGeom>
          <a:solidFill>
            <a:schemeClr val="bg1">
              <a:lumMod val="75000"/>
            </a:schemeClr>
          </a:solidFill>
          <a:ln w="9525">
            <a:solidFill>
              <a:schemeClr val="tx1">
                <a:lumMod val="10000"/>
              </a:schemeClr>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r>
              <a:rPr lang="en-US" b="0">
                <a:solidFill>
                  <a:srgbClr val="000000"/>
                </a:solidFill>
                <a:latin typeface="Calibri" pitchFamily="34" charset="0"/>
                <a:cs typeface="Calibri" pitchFamily="34" charset="0"/>
              </a:rPr>
              <a:t>Running</a:t>
            </a:r>
          </a:p>
        </p:txBody>
      </p:sp>
      <p:sp>
        <p:nvSpPr>
          <p:cNvPr id="289912" name="Rectangle 120"/>
          <p:cNvSpPr>
            <a:spLocks noChangeArrowheads="1"/>
          </p:cNvSpPr>
          <p:nvPr/>
        </p:nvSpPr>
        <p:spPr bwMode="auto">
          <a:xfrm>
            <a:off x="2466975" y="2762250"/>
            <a:ext cx="1647825" cy="569913"/>
          </a:xfrm>
          <a:prstGeom prst="rect">
            <a:avLst/>
          </a:prstGeom>
          <a:solidFill>
            <a:schemeClr val="bg1">
              <a:lumMod val="75000"/>
            </a:schemeClr>
          </a:solidFill>
          <a:ln w="9525">
            <a:solidFill>
              <a:schemeClr val="tx1">
                <a:lumMod val="10000"/>
              </a:schemeClr>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r>
              <a:rPr lang="en-US" b="0">
                <a:solidFill>
                  <a:srgbClr val="000000"/>
                </a:solidFill>
                <a:latin typeface="Calibri" pitchFamily="34" charset="0"/>
                <a:cs typeface="Calibri" pitchFamily="34" charset="0"/>
              </a:rPr>
              <a:t>Running</a:t>
            </a:r>
          </a:p>
        </p:txBody>
      </p:sp>
      <p:sp>
        <p:nvSpPr>
          <p:cNvPr id="289913" name="Rectangle 121"/>
          <p:cNvSpPr>
            <a:spLocks noChangeArrowheads="1"/>
          </p:cNvSpPr>
          <p:nvPr/>
        </p:nvSpPr>
        <p:spPr bwMode="auto">
          <a:xfrm>
            <a:off x="4116388" y="2762250"/>
            <a:ext cx="1985962" cy="569913"/>
          </a:xfrm>
          <a:prstGeom prst="rect">
            <a:avLst/>
          </a:prstGeom>
          <a:pattFill prst="wdUpDiag">
            <a:fgClr>
              <a:schemeClr val="bg1">
                <a:lumMod val="75000"/>
              </a:schemeClr>
            </a:fgClr>
            <a:bgClr>
              <a:schemeClr val="bg1"/>
            </a:bgClr>
          </a:pattFill>
          <a:ln w="9525">
            <a:solidFill>
              <a:schemeClr val="tx1">
                <a:lumMod val="10000"/>
              </a:schemeClr>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r>
              <a:rPr lang="en-US" b="0" dirty="0">
                <a:solidFill>
                  <a:srgbClr val="000000"/>
                </a:solidFill>
                <a:latin typeface="Calibri" pitchFamily="34" charset="0"/>
                <a:cs typeface="Calibri" pitchFamily="34" charset="0"/>
              </a:rPr>
              <a:t>Pending</a:t>
            </a:r>
          </a:p>
        </p:txBody>
      </p:sp>
      <p:sp>
        <p:nvSpPr>
          <p:cNvPr id="289915" name="Rectangle 123"/>
          <p:cNvSpPr>
            <a:spLocks noChangeArrowheads="1"/>
          </p:cNvSpPr>
          <p:nvPr/>
        </p:nvSpPr>
        <p:spPr bwMode="auto">
          <a:xfrm>
            <a:off x="4116388" y="5129213"/>
            <a:ext cx="1966912" cy="569912"/>
          </a:xfrm>
          <a:prstGeom prst="rect">
            <a:avLst/>
          </a:prstGeom>
          <a:solidFill>
            <a:schemeClr val="bg1">
              <a:lumMod val="75000"/>
            </a:schemeClr>
          </a:solidFill>
          <a:ln w="9525">
            <a:solidFill>
              <a:schemeClr val="tx1">
                <a:lumMod val="10000"/>
              </a:schemeClr>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r>
              <a:rPr lang="en-US" b="0">
                <a:solidFill>
                  <a:srgbClr val="000000"/>
                </a:solidFill>
                <a:latin typeface="Calibri" pitchFamily="34" charset="0"/>
                <a:cs typeface="Calibri" pitchFamily="34" charset="0"/>
              </a:rPr>
              <a:t>Running</a:t>
            </a:r>
          </a:p>
        </p:txBody>
      </p:sp>
      <p:sp>
        <p:nvSpPr>
          <p:cNvPr id="289916" name="Rectangle 124"/>
          <p:cNvSpPr>
            <a:spLocks noChangeArrowheads="1"/>
          </p:cNvSpPr>
          <p:nvPr/>
        </p:nvSpPr>
        <p:spPr bwMode="auto">
          <a:xfrm>
            <a:off x="2466975" y="5129213"/>
            <a:ext cx="1649413" cy="569912"/>
          </a:xfrm>
          <a:prstGeom prst="rect">
            <a:avLst/>
          </a:prstGeom>
          <a:pattFill prst="wdUpDiag">
            <a:fgClr>
              <a:schemeClr val="bg1">
                <a:lumMod val="75000"/>
              </a:schemeClr>
            </a:fgClr>
            <a:bgClr>
              <a:schemeClr val="bg1"/>
            </a:bgClr>
          </a:pattFill>
          <a:ln w="9525">
            <a:solidFill>
              <a:schemeClr val="tx1">
                <a:lumMod val="10000"/>
              </a:schemeClr>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r>
              <a:rPr lang="en-US" b="0">
                <a:solidFill>
                  <a:srgbClr val="000000"/>
                </a:solidFill>
                <a:latin typeface="Calibri" pitchFamily="34" charset="0"/>
                <a:cs typeface="Calibri" pitchFamily="34" charset="0"/>
              </a:rPr>
              <a:t>Ready</a:t>
            </a:r>
          </a:p>
        </p:txBody>
      </p:sp>
      <p:sp>
        <p:nvSpPr>
          <p:cNvPr id="289918" name="Rectangle 126"/>
          <p:cNvSpPr>
            <a:spLocks noChangeArrowheads="1"/>
          </p:cNvSpPr>
          <p:nvPr/>
        </p:nvSpPr>
        <p:spPr bwMode="auto">
          <a:xfrm>
            <a:off x="6083300" y="5129213"/>
            <a:ext cx="1874838" cy="569912"/>
          </a:xfrm>
          <a:prstGeom prst="rect">
            <a:avLst/>
          </a:prstGeom>
          <a:pattFill prst="wdUpDiag">
            <a:fgClr>
              <a:schemeClr val="bg1">
                <a:lumMod val="75000"/>
              </a:schemeClr>
            </a:fgClr>
            <a:bgClr>
              <a:schemeClr val="bg1"/>
            </a:bgClr>
          </a:pattFill>
          <a:ln w="9525">
            <a:solidFill>
              <a:schemeClr val="tx1">
                <a:lumMod val="10000"/>
              </a:schemeClr>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r>
              <a:rPr lang="en-US" b="0">
                <a:solidFill>
                  <a:srgbClr val="000000"/>
                </a:solidFill>
                <a:latin typeface="Calibri" pitchFamily="34" charset="0"/>
                <a:cs typeface="Calibri" pitchFamily="34" charset="0"/>
              </a:rPr>
              <a:t>Ready</a:t>
            </a:r>
          </a:p>
        </p:txBody>
      </p:sp>
      <p:sp>
        <p:nvSpPr>
          <p:cNvPr id="289919" name="Rectangle 127"/>
          <p:cNvSpPr>
            <a:spLocks noChangeArrowheads="1"/>
          </p:cNvSpPr>
          <p:nvPr/>
        </p:nvSpPr>
        <p:spPr bwMode="auto">
          <a:xfrm>
            <a:off x="3388182" y="1243914"/>
            <a:ext cx="145482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0" dirty="0" smtClean="0">
                <a:solidFill>
                  <a:srgbClr val="000000"/>
                </a:solidFill>
                <a:latin typeface="Calibri" pitchFamily="34" charset="0"/>
                <a:cs typeface="Calibri" pitchFamily="34" charset="0"/>
              </a:rPr>
              <a:t>Low-Priority</a:t>
            </a:r>
            <a:br>
              <a:rPr lang="en-US" b="0" dirty="0" smtClean="0">
                <a:solidFill>
                  <a:srgbClr val="000000"/>
                </a:solidFill>
                <a:latin typeface="Calibri" pitchFamily="34" charset="0"/>
                <a:cs typeface="Calibri" pitchFamily="34" charset="0"/>
              </a:rPr>
            </a:br>
            <a:r>
              <a:rPr lang="en-US" b="0" dirty="0" smtClean="0">
                <a:solidFill>
                  <a:srgbClr val="000000"/>
                </a:solidFill>
                <a:latin typeface="Calibri" pitchFamily="34" charset="0"/>
                <a:cs typeface="Calibri" pitchFamily="34" charset="0"/>
              </a:rPr>
              <a:t>Thread</a:t>
            </a:r>
            <a:endParaRPr lang="en-US" b="0" dirty="0">
              <a:solidFill>
                <a:srgbClr val="000000"/>
              </a:solidFill>
              <a:latin typeface="Calibri" pitchFamily="34" charset="0"/>
              <a:cs typeface="Calibri" pitchFamily="34" charset="0"/>
            </a:endParaRPr>
          </a:p>
        </p:txBody>
      </p:sp>
      <p:sp>
        <p:nvSpPr>
          <p:cNvPr id="289920" name="Rectangle 128"/>
          <p:cNvSpPr>
            <a:spLocks noChangeArrowheads="1"/>
          </p:cNvSpPr>
          <p:nvPr/>
        </p:nvSpPr>
        <p:spPr bwMode="auto">
          <a:xfrm>
            <a:off x="6277474" y="1243914"/>
            <a:ext cx="150554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0" dirty="0" smtClean="0">
                <a:solidFill>
                  <a:srgbClr val="000000"/>
                </a:solidFill>
                <a:latin typeface="Calibri" pitchFamily="34" charset="0"/>
                <a:cs typeface="Calibri" pitchFamily="34" charset="0"/>
              </a:rPr>
              <a:t>High-Priority</a:t>
            </a:r>
            <a:br>
              <a:rPr lang="en-US" b="0" dirty="0" smtClean="0">
                <a:solidFill>
                  <a:srgbClr val="000000"/>
                </a:solidFill>
                <a:latin typeface="Calibri" pitchFamily="34" charset="0"/>
                <a:cs typeface="Calibri" pitchFamily="34" charset="0"/>
              </a:rPr>
            </a:br>
            <a:r>
              <a:rPr lang="en-US" b="0" dirty="0" smtClean="0">
                <a:solidFill>
                  <a:srgbClr val="000000"/>
                </a:solidFill>
                <a:latin typeface="Calibri" pitchFamily="34" charset="0"/>
                <a:cs typeface="Calibri" pitchFamily="34" charset="0"/>
              </a:rPr>
              <a:t>Thread</a:t>
            </a:r>
            <a:endParaRPr lang="en-US" b="0" dirty="0">
              <a:solidFill>
                <a:srgbClr val="000000"/>
              </a:solidFill>
              <a:latin typeface="Calibri" pitchFamily="34" charset="0"/>
              <a:cs typeface="Calibri" pitchFamily="34" charset="0"/>
            </a:endParaRPr>
          </a:p>
        </p:txBody>
      </p:sp>
      <p:sp>
        <p:nvSpPr>
          <p:cNvPr id="289922" name="Line 130"/>
          <p:cNvSpPr>
            <a:spLocks noChangeShapeType="1"/>
          </p:cNvSpPr>
          <p:nvPr/>
        </p:nvSpPr>
        <p:spPr bwMode="auto">
          <a:xfrm>
            <a:off x="4114800" y="3332164"/>
            <a:ext cx="1588" cy="1797050"/>
          </a:xfrm>
          <a:prstGeom prst="line">
            <a:avLst/>
          </a:prstGeom>
          <a:noFill/>
          <a:ln w="38100">
            <a:solidFill>
              <a:srgbClr val="000000"/>
            </a:solidFill>
            <a:round/>
            <a:headEnd w="lg" len="lg"/>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itchFamily="34" charset="0"/>
              <a:cs typeface="Calibri" pitchFamily="34" charset="0"/>
            </a:endParaRPr>
          </a:p>
        </p:txBody>
      </p:sp>
      <p:sp>
        <p:nvSpPr>
          <p:cNvPr id="289924" name="Line 132"/>
          <p:cNvSpPr>
            <a:spLocks noChangeShapeType="1"/>
          </p:cNvSpPr>
          <p:nvPr/>
        </p:nvSpPr>
        <p:spPr bwMode="auto">
          <a:xfrm flipH="1">
            <a:off x="6083300" y="3332163"/>
            <a:ext cx="19050" cy="1797050"/>
          </a:xfrm>
          <a:prstGeom prst="line">
            <a:avLst/>
          </a:prstGeom>
          <a:noFill/>
          <a:ln w="38100">
            <a:solidFill>
              <a:srgbClr val="000000"/>
            </a:solidFill>
            <a:round/>
            <a:headEnd type="triangle" w="lg" len="lg"/>
            <a:tailEnd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itchFamily="34" charset="0"/>
              <a:cs typeface="Calibri" pitchFamily="34" charset="0"/>
            </a:endParaRPr>
          </a:p>
        </p:txBody>
      </p:sp>
      <p:sp>
        <p:nvSpPr>
          <p:cNvPr id="289927" name="AutoShape 135"/>
          <p:cNvSpPr>
            <a:spLocks noChangeArrowheads="1"/>
          </p:cNvSpPr>
          <p:nvPr/>
        </p:nvSpPr>
        <p:spPr bwMode="auto">
          <a:xfrm>
            <a:off x="2477741" y="3760236"/>
            <a:ext cx="1150453" cy="940905"/>
          </a:xfrm>
          <a:prstGeom prst="wedgeRectCallout">
            <a:avLst>
              <a:gd name="adj1" fmla="val 76845"/>
              <a:gd name="adj2" fmla="val -108531"/>
            </a:avLst>
          </a:prstGeom>
          <a:solidFill>
            <a:schemeClr val="bg2"/>
          </a:solidFill>
          <a:ln w="9525">
            <a:solidFill>
              <a:schemeClr val="tx1">
                <a:lumMod val="10000"/>
              </a:schemeClr>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p:spPr>
        <p:txBody>
          <a:bodyPr/>
          <a:lstStyle/>
          <a:p>
            <a:r>
              <a:rPr lang="en-US" sz="1800" b="0" dirty="0" smtClean="0">
                <a:solidFill>
                  <a:srgbClr val="000000"/>
                </a:solidFill>
                <a:latin typeface="Calibri" pitchFamily="34" charset="0"/>
                <a:cs typeface="Calibri" pitchFamily="34" charset="0"/>
              </a:rPr>
              <a:t>Resource Request Blocked </a:t>
            </a:r>
            <a:endParaRPr lang="en-US" sz="1800" b="0" dirty="0">
              <a:solidFill>
                <a:srgbClr val="000000"/>
              </a:solidFill>
              <a:latin typeface="Calibri" pitchFamily="34" charset="0"/>
              <a:cs typeface="Calibri" pitchFamily="34" charset="0"/>
            </a:endParaRPr>
          </a:p>
        </p:txBody>
      </p:sp>
      <p:sp>
        <p:nvSpPr>
          <p:cNvPr id="289928" name="Line 136"/>
          <p:cNvSpPr>
            <a:spLocks noChangeShapeType="1"/>
          </p:cNvSpPr>
          <p:nvPr/>
        </p:nvSpPr>
        <p:spPr bwMode="auto">
          <a:xfrm>
            <a:off x="2466975" y="2000250"/>
            <a:ext cx="3616325" cy="0"/>
          </a:xfrm>
          <a:prstGeom prst="line">
            <a:avLst/>
          </a:prstGeom>
          <a:noFill/>
          <a:ln w="7620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itchFamily="34" charset="0"/>
              <a:cs typeface="Calibri" pitchFamily="34" charset="0"/>
            </a:endParaRPr>
          </a:p>
        </p:txBody>
      </p:sp>
      <p:sp>
        <p:nvSpPr>
          <p:cNvPr id="289929" name="Line 137"/>
          <p:cNvSpPr>
            <a:spLocks noChangeShapeType="1"/>
          </p:cNvSpPr>
          <p:nvPr/>
        </p:nvSpPr>
        <p:spPr bwMode="auto">
          <a:xfrm>
            <a:off x="6102350" y="2000250"/>
            <a:ext cx="1855788" cy="0"/>
          </a:xfrm>
          <a:prstGeom prst="line">
            <a:avLst/>
          </a:prstGeom>
          <a:noFill/>
          <a:ln w="7620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itchFamily="34" charset="0"/>
              <a:cs typeface="Calibri" pitchFamily="34" charset="0"/>
            </a:endParaRPr>
          </a:p>
        </p:txBody>
      </p:sp>
      <p:sp>
        <p:nvSpPr>
          <p:cNvPr id="289926" name="AutoShape 134"/>
          <p:cNvSpPr>
            <a:spLocks noChangeArrowheads="1"/>
          </p:cNvSpPr>
          <p:nvPr/>
        </p:nvSpPr>
        <p:spPr bwMode="auto">
          <a:xfrm>
            <a:off x="6378575" y="4014787"/>
            <a:ext cx="1122155" cy="686353"/>
          </a:xfrm>
          <a:prstGeom prst="wedgeRectCallout">
            <a:avLst>
              <a:gd name="adj1" fmla="val -76181"/>
              <a:gd name="adj2" fmla="val 142248"/>
            </a:avLst>
          </a:prstGeom>
          <a:solidFill>
            <a:schemeClr val="bg2"/>
          </a:solidFill>
          <a:ln w="9525">
            <a:solidFill>
              <a:schemeClr val="tx1">
                <a:lumMod val="10000"/>
              </a:schemeClr>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p:spPr>
        <p:txBody>
          <a:bodyPr/>
          <a:lstStyle/>
          <a:p>
            <a:r>
              <a:rPr lang="en-US" sz="1800" b="0" dirty="0" smtClean="0">
                <a:solidFill>
                  <a:srgbClr val="000000"/>
                </a:solidFill>
                <a:latin typeface="Calibri" pitchFamily="34" charset="0"/>
                <a:cs typeface="Calibri" pitchFamily="34" charset="0"/>
              </a:rPr>
              <a:t>Resource Released </a:t>
            </a:r>
            <a:endParaRPr lang="en-US" sz="1800" b="0" dirty="0">
              <a:solidFill>
                <a:srgbClr val="000000"/>
              </a:solidFill>
              <a:latin typeface="Calibri" pitchFamily="34" charset="0"/>
              <a:cs typeface="Calibri" pitchFamily="34" charset="0"/>
            </a:endParaRPr>
          </a:p>
        </p:txBody>
      </p:sp>
      <p:sp>
        <p:nvSpPr>
          <p:cNvPr id="2" name="&quot;No&quot; Symbol 1"/>
          <p:cNvSpPr/>
          <p:nvPr/>
        </p:nvSpPr>
        <p:spPr bwMode="auto">
          <a:xfrm>
            <a:off x="3925265" y="2829373"/>
            <a:ext cx="376376" cy="435665"/>
          </a:xfrm>
          <a:prstGeom prst="noSmoking">
            <a:avLst/>
          </a:prstGeom>
          <a:solidFill>
            <a:schemeClr val="bg1">
              <a:lumMod val="75000"/>
            </a:schemeClr>
          </a:solidFill>
          <a:ln w="9525" cap="flat" cmpd="sng" algn="ctr">
            <a:solidFill>
              <a:schemeClr val="tx1">
                <a:lumMod val="10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smtClean="0">
              <a:ln>
                <a:noFill/>
              </a:ln>
              <a:solidFill>
                <a:schemeClr val="bg1"/>
              </a:solidFill>
              <a:effectLst/>
              <a:latin typeface="Times New Roman" pitchFamily="18" charset="0"/>
            </a:endParaRPr>
          </a:p>
        </p:txBody>
      </p:sp>
      <p:sp>
        <p:nvSpPr>
          <p:cNvPr id="22" name="Rectangle 2"/>
          <p:cNvSpPr>
            <a:spLocks noGrp="1" noChangeArrowheads="1"/>
          </p:cNvSpPr>
          <p:nvPr>
            <p:ph type="title"/>
          </p:nvPr>
        </p:nvSpPr>
        <p:spPr>
          <a:xfrm>
            <a:off x="692150" y="287338"/>
            <a:ext cx="7772400" cy="1143000"/>
          </a:xfrm>
        </p:spPr>
        <p:txBody>
          <a:bodyPr/>
          <a:lstStyle/>
          <a:p>
            <a:r>
              <a:rPr lang="en-US" dirty="0"/>
              <a:t>Priority Inversion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a:xfrm>
            <a:off x="673100" y="304800"/>
            <a:ext cx="7772400" cy="1143000"/>
          </a:xfrm>
        </p:spPr>
        <p:txBody>
          <a:bodyPr/>
          <a:lstStyle/>
          <a:p>
            <a:r>
              <a:rPr lang="en-US"/>
              <a:t>Priority Inversion</a:t>
            </a:r>
          </a:p>
        </p:txBody>
      </p:sp>
      <p:sp>
        <p:nvSpPr>
          <p:cNvPr id="290819" name="Rectangle 3"/>
          <p:cNvSpPr>
            <a:spLocks noGrp="1" noChangeArrowheads="1"/>
          </p:cNvSpPr>
          <p:nvPr>
            <p:ph type="body" idx="1"/>
          </p:nvPr>
        </p:nvSpPr>
        <p:spPr>
          <a:xfrm>
            <a:off x="685800" y="1543050"/>
            <a:ext cx="7772400" cy="4114800"/>
          </a:xfrm>
        </p:spPr>
        <p:txBody>
          <a:bodyPr/>
          <a:lstStyle/>
          <a:p>
            <a:r>
              <a:rPr lang="en-US" sz="2800">
                <a:solidFill>
                  <a:schemeClr val="accent2"/>
                </a:solidFill>
              </a:rPr>
              <a:t>Bounded Priority Inversion</a:t>
            </a:r>
          </a:p>
          <a:p>
            <a:pPr lvl="1"/>
            <a:r>
              <a:rPr lang="en-US" sz="2400">
                <a:cs typeface="Times New Roman" pitchFamily="18" charset="0"/>
              </a:rPr>
              <a:t>Duration is no longer than that of the critical section where the lower-priority thread owns the resource.</a:t>
            </a:r>
            <a:r>
              <a:rPr lang="en-US" sz="2400"/>
              <a:t> </a:t>
            </a:r>
          </a:p>
          <a:p>
            <a:pPr lvl="1"/>
            <a:endParaRPr lang="en-US" sz="2400"/>
          </a:p>
          <a:p>
            <a:r>
              <a:rPr lang="en-US" sz="2800">
                <a:solidFill>
                  <a:schemeClr val="accent2"/>
                </a:solidFill>
              </a:rPr>
              <a:t>Unbounded Priority Inversion</a:t>
            </a:r>
          </a:p>
          <a:p>
            <a:pPr lvl="1"/>
            <a:r>
              <a:rPr lang="en-US" sz="2400">
                <a:cs typeface="Times New Roman" pitchFamily="18" charset="0"/>
              </a:rPr>
              <a:t>Occurs when a </a:t>
            </a:r>
            <a:r>
              <a:rPr lang="en-US" sz="2400" i="1">
                <a:cs typeface="Times New Roman" pitchFamily="18" charset="0"/>
              </a:rPr>
              <a:t>third</a:t>
            </a:r>
            <a:r>
              <a:rPr lang="en-US" sz="2400">
                <a:cs typeface="Times New Roman" pitchFamily="18" charset="0"/>
              </a:rPr>
              <a:t> (medium-priority) thread preempts the low-priority thread during the inversion for an indefinite amount of time.</a:t>
            </a:r>
            <a:r>
              <a:rPr lang="en-US" sz="240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a:xfrm>
            <a:off x="685800" y="344488"/>
            <a:ext cx="7772400" cy="1143000"/>
          </a:xfrm>
        </p:spPr>
        <p:txBody>
          <a:bodyPr/>
          <a:lstStyle/>
          <a:p>
            <a:r>
              <a:rPr lang="en-US"/>
              <a:t>Mars Pathfinder Suffered Unbounded Priority Inversion </a:t>
            </a:r>
          </a:p>
        </p:txBody>
      </p:sp>
      <p:sp>
        <p:nvSpPr>
          <p:cNvPr id="292867" name="Text Box 3"/>
          <p:cNvSpPr txBox="1">
            <a:spLocks noChangeArrowheads="1"/>
          </p:cNvSpPr>
          <p:nvPr/>
        </p:nvSpPr>
        <p:spPr bwMode="auto">
          <a:xfrm>
            <a:off x="506413" y="1858963"/>
            <a:ext cx="8467725" cy="392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l">
              <a:defRPr sz="2400">
                <a:solidFill>
                  <a:schemeClr val="tx1"/>
                </a:solidFill>
                <a:latin typeface="Times New Roman" pitchFamily="18" charset="0"/>
              </a:defRPr>
            </a:lvl1pPr>
            <a:lvl2pPr marL="914400" indent="-457200" algn="l">
              <a:defRPr sz="2400">
                <a:solidFill>
                  <a:schemeClr val="tx1"/>
                </a:solidFill>
                <a:latin typeface="Times New Roman" pitchFamily="18" charset="0"/>
              </a:defRPr>
            </a:lvl2pPr>
            <a:lvl3pPr marL="1371600" indent="-457200" algn="l">
              <a:defRPr sz="2400">
                <a:solidFill>
                  <a:schemeClr val="tx1"/>
                </a:solidFill>
                <a:latin typeface="Times New Roman" pitchFamily="18" charset="0"/>
              </a:defRPr>
            </a:lvl3pPr>
            <a:lvl4pPr marL="1828800" indent="-457200" algn="l">
              <a:defRPr sz="2400">
                <a:solidFill>
                  <a:schemeClr val="tx1"/>
                </a:solidFill>
                <a:latin typeface="Times New Roman" pitchFamily="18" charset="0"/>
              </a:defRPr>
            </a:lvl4pPr>
            <a:lvl5pPr marL="2286000" indent="-457200" algn="l">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chemeClr val="accent2"/>
                </a:solidFill>
                <a:latin typeface="Arial" charset="0"/>
                <a:cs typeface="Times New Roman" pitchFamily="18" charset="0"/>
              </a:rPr>
              <a:t>Low-priority meteorological thread</a:t>
            </a:r>
          </a:p>
          <a:p>
            <a:pPr lvl="1">
              <a:spcBef>
                <a:spcPct val="50000"/>
              </a:spcBef>
              <a:buFontTx/>
              <a:buChar char="•"/>
            </a:pPr>
            <a:r>
              <a:rPr lang="en-US" b="0">
                <a:solidFill>
                  <a:srgbClr val="000000"/>
                </a:solidFill>
                <a:latin typeface="Arial" charset="0"/>
                <a:cs typeface="Times New Roman" pitchFamily="18" charset="0"/>
              </a:rPr>
              <a:t>Acquired the (shared) bus.</a:t>
            </a:r>
          </a:p>
          <a:p>
            <a:pPr>
              <a:spcBef>
                <a:spcPct val="50000"/>
              </a:spcBef>
            </a:pPr>
            <a:r>
              <a:rPr lang="en-US">
                <a:solidFill>
                  <a:schemeClr val="accent2"/>
                </a:solidFill>
                <a:latin typeface="Arial" charset="0"/>
                <a:cs typeface="Times New Roman" pitchFamily="18" charset="0"/>
              </a:rPr>
              <a:t>Medium-priority, long-running, communications thread</a:t>
            </a:r>
          </a:p>
          <a:p>
            <a:pPr lvl="1">
              <a:spcBef>
                <a:spcPct val="50000"/>
              </a:spcBef>
              <a:buFontTx/>
              <a:buChar char="•"/>
            </a:pPr>
            <a:r>
              <a:rPr lang="en-US" b="0">
                <a:solidFill>
                  <a:srgbClr val="000000"/>
                </a:solidFill>
                <a:latin typeface="Arial" charset="0"/>
                <a:cs typeface="Times New Roman" pitchFamily="18" charset="0"/>
              </a:rPr>
              <a:t>Woke up and preempted the meteorological thread.</a:t>
            </a:r>
          </a:p>
          <a:p>
            <a:pPr>
              <a:spcBef>
                <a:spcPct val="50000"/>
              </a:spcBef>
            </a:pPr>
            <a:r>
              <a:rPr lang="en-US">
                <a:solidFill>
                  <a:schemeClr val="accent2"/>
                </a:solidFill>
                <a:latin typeface="Arial" charset="0"/>
                <a:cs typeface="Times New Roman" pitchFamily="18" charset="0"/>
              </a:rPr>
              <a:t>High-priority bus management thread</a:t>
            </a:r>
          </a:p>
          <a:p>
            <a:pPr lvl="1">
              <a:spcBef>
                <a:spcPct val="50000"/>
              </a:spcBef>
              <a:buFontTx/>
              <a:buChar char="•"/>
            </a:pPr>
            <a:r>
              <a:rPr lang="en-US" b="0">
                <a:solidFill>
                  <a:srgbClr val="000000"/>
                </a:solidFill>
                <a:latin typeface="Arial" charset="0"/>
                <a:cs typeface="Times New Roman" pitchFamily="18" charset="0"/>
              </a:rPr>
              <a:t>Woke up and was blocked because it couldn't acquire the bus; when it couldn't meet its deadline it reinitialized the computer via a hardware reset.</a:t>
            </a:r>
            <a:r>
              <a:rPr lang="en-US" b="0">
                <a:latin typeface="Arial" charset="0"/>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a:xfrm>
            <a:off x="700088" y="384175"/>
            <a:ext cx="7772400" cy="1143000"/>
          </a:xfrm>
        </p:spPr>
        <p:txBody>
          <a:bodyPr/>
          <a:lstStyle/>
          <a:p>
            <a:r>
              <a:rPr lang="en-US"/>
              <a:t>Limiting the Duration of an Unbounded Priority Inversion</a:t>
            </a:r>
          </a:p>
        </p:txBody>
      </p:sp>
      <p:sp>
        <p:nvSpPr>
          <p:cNvPr id="293891" name="Rectangle 3"/>
          <p:cNvSpPr>
            <a:spLocks noGrp="1" noChangeArrowheads="1"/>
          </p:cNvSpPr>
          <p:nvPr>
            <p:ph type="body" idx="1"/>
          </p:nvPr>
        </p:nvSpPr>
        <p:spPr/>
        <p:txBody>
          <a:bodyPr/>
          <a:lstStyle/>
          <a:p>
            <a:r>
              <a:rPr lang="en-US" sz="2800">
                <a:solidFill>
                  <a:schemeClr val="accent2"/>
                </a:solidFill>
              </a:rPr>
              <a:t>Objective:</a:t>
            </a:r>
          </a:p>
          <a:p>
            <a:pPr lvl="1"/>
            <a:r>
              <a:rPr lang="en-US" sz="2400"/>
              <a:t>To prevent low-priority thread from being preempted by medium-priority thread during the priority inversion.</a:t>
            </a:r>
          </a:p>
          <a:p>
            <a:r>
              <a:rPr lang="en-US" sz="2800">
                <a:solidFill>
                  <a:schemeClr val="accent2"/>
                </a:solidFill>
              </a:rPr>
              <a:t>Strategies:</a:t>
            </a:r>
          </a:p>
          <a:p>
            <a:pPr lvl="1"/>
            <a:r>
              <a:rPr lang="en-US" sz="2400"/>
              <a:t>Priority Inheritance Protocol</a:t>
            </a:r>
          </a:p>
          <a:p>
            <a:pPr lvl="1"/>
            <a:r>
              <a:rPr lang="en-US" sz="2400"/>
              <a:t>Priority Ceiling Protocol</a:t>
            </a:r>
          </a:p>
          <a:p>
            <a:r>
              <a:rPr lang="en-US" sz="2800">
                <a:solidFill>
                  <a:schemeClr val="accent2"/>
                </a:solidFill>
              </a:rPr>
              <a:t>Technique:</a:t>
            </a:r>
          </a:p>
          <a:p>
            <a:pPr lvl="1"/>
            <a:r>
              <a:rPr lang="en-US" sz="2400"/>
              <a:t>Manipulate thread priorities at run-time.</a:t>
            </a:r>
          </a:p>
          <a:p>
            <a:endParaRPr lang="en-US"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a:xfrm>
            <a:off x="725488" y="369888"/>
            <a:ext cx="7772400" cy="1143000"/>
          </a:xfrm>
        </p:spPr>
        <p:txBody>
          <a:bodyPr/>
          <a:lstStyle/>
          <a:p>
            <a:r>
              <a:rPr lang="en-US"/>
              <a:t>Priority Inheritance Protocol</a:t>
            </a:r>
          </a:p>
        </p:txBody>
      </p:sp>
      <p:sp>
        <p:nvSpPr>
          <p:cNvPr id="294915" name="Rectangle 3"/>
          <p:cNvSpPr>
            <a:spLocks noGrp="1" noChangeArrowheads="1"/>
          </p:cNvSpPr>
          <p:nvPr>
            <p:ph type="body" idx="1"/>
          </p:nvPr>
        </p:nvSpPr>
        <p:spPr>
          <a:xfrm>
            <a:off x="725488" y="1689100"/>
            <a:ext cx="7772400" cy="4114800"/>
          </a:xfrm>
        </p:spPr>
        <p:txBody>
          <a:bodyPr/>
          <a:lstStyle/>
          <a:p>
            <a:pPr>
              <a:lnSpc>
                <a:spcPct val="80000"/>
              </a:lnSpc>
            </a:pPr>
            <a:r>
              <a:rPr lang="en-US" sz="2800">
                <a:cs typeface="Times New Roman" pitchFamily="18" charset="0"/>
              </a:rPr>
              <a:t>When a high-priority thread attempts to lock a mutex already locked by a lower-priority thread, the Priority Inheritance Protocol (PIP) temporarily </a:t>
            </a:r>
            <a:r>
              <a:rPr lang="en-US" sz="2800" i="1">
                <a:solidFill>
                  <a:schemeClr val="accent2"/>
                </a:solidFill>
                <a:cs typeface="Times New Roman" pitchFamily="18" charset="0"/>
              </a:rPr>
              <a:t>raises the priority of the low-priority thread to match that of the blocked thread</a:t>
            </a:r>
            <a:r>
              <a:rPr lang="en-US" sz="2800">
                <a:cs typeface="Times New Roman" pitchFamily="18" charset="0"/>
              </a:rPr>
              <a:t> until the low-priority thread unlocks the mutex.</a:t>
            </a:r>
          </a:p>
          <a:p>
            <a:pPr>
              <a:lnSpc>
                <a:spcPct val="80000"/>
              </a:lnSpc>
            </a:pPr>
            <a:endParaRPr lang="en-US" sz="2800">
              <a:cs typeface="Times New Roman" pitchFamily="18" charset="0"/>
            </a:endParaRPr>
          </a:p>
          <a:p>
            <a:pPr>
              <a:lnSpc>
                <a:spcPct val="80000"/>
              </a:lnSpc>
            </a:pPr>
            <a:r>
              <a:rPr lang="en-US" sz="2800">
                <a:solidFill>
                  <a:schemeClr val="accent2"/>
                </a:solidFill>
                <a:cs typeface="Times New Roman" pitchFamily="18" charset="0"/>
              </a:rPr>
              <a:t>Advantage:</a:t>
            </a:r>
            <a:r>
              <a:rPr lang="en-US" sz="2800">
                <a:cs typeface="Times New Roman" pitchFamily="18" charset="0"/>
              </a:rPr>
              <a:t> It is transparent to the application.</a:t>
            </a:r>
          </a:p>
          <a:p>
            <a:pPr>
              <a:lnSpc>
                <a:spcPct val="80000"/>
              </a:lnSpc>
            </a:pPr>
            <a:r>
              <a:rPr lang="en-US" sz="2800">
                <a:solidFill>
                  <a:schemeClr val="accent2"/>
                </a:solidFill>
                <a:cs typeface="Times New Roman" pitchFamily="18" charset="0"/>
              </a:rPr>
              <a:t>Disadvantage:</a:t>
            </a:r>
            <a:r>
              <a:rPr lang="en-US" sz="2800">
                <a:cs typeface="Times New Roman" pitchFamily="18" charset="0"/>
              </a:rPr>
              <a:t> Adds complexity to the kernel.</a:t>
            </a:r>
            <a:r>
              <a:rPr lang="en-US" sz="280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a:xfrm>
            <a:off x="700088" y="292100"/>
            <a:ext cx="7772400" cy="1143000"/>
          </a:xfrm>
        </p:spPr>
        <p:txBody>
          <a:bodyPr/>
          <a:lstStyle/>
          <a:p>
            <a:r>
              <a:rPr lang="en-US"/>
              <a:t>Priority Ceiling Protocol</a:t>
            </a:r>
          </a:p>
        </p:txBody>
      </p:sp>
      <p:sp>
        <p:nvSpPr>
          <p:cNvPr id="295939" name="Rectangle 3"/>
          <p:cNvSpPr>
            <a:spLocks noGrp="1" noChangeArrowheads="1"/>
          </p:cNvSpPr>
          <p:nvPr>
            <p:ph type="body" idx="1"/>
          </p:nvPr>
        </p:nvSpPr>
        <p:spPr>
          <a:xfrm>
            <a:off x="711200" y="1398588"/>
            <a:ext cx="7772400" cy="4114800"/>
          </a:xfrm>
        </p:spPr>
        <p:txBody>
          <a:bodyPr/>
          <a:lstStyle/>
          <a:p>
            <a:pPr>
              <a:lnSpc>
                <a:spcPct val="90000"/>
              </a:lnSpc>
            </a:pPr>
            <a:r>
              <a:rPr lang="en-US" sz="2800">
                <a:cs typeface="Times New Roman" pitchFamily="18" charset="0"/>
              </a:rPr>
              <a:t>Priority of the low-priority thread is </a:t>
            </a:r>
            <a:r>
              <a:rPr lang="en-US" sz="2800" i="1">
                <a:solidFill>
                  <a:schemeClr val="accent2"/>
                </a:solidFill>
                <a:cs typeface="Times New Roman" pitchFamily="18" charset="0"/>
              </a:rPr>
              <a:t>raised immediately when it locks the mutex</a:t>
            </a:r>
            <a:r>
              <a:rPr lang="en-US" sz="2800">
                <a:cs typeface="Times New Roman" pitchFamily="18" charset="0"/>
              </a:rPr>
              <a:t> rather than waiting for a subsequent lock attempt by a higher-priority thread. </a:t>
            </a:r>
          </a:p>
          <a:p>
            <a:pPr>
              <a:lnSpc>
                <a:spcPct val="90000"/>
              </a:lnSpc>
            </a:pPr>
            <a:endParaRPr lang="en-US" sz="2800">
              <a:cs typeface="Times New Roman" pitchFamily="18" charset="0"/>
            </a:endParaRPr>
          </a:p>
          <a:p>
            <a:pPr>
              <a:lnSpc>
                <a:spcPct val="90000"/>
              </a:lnSpc>
            </a:pPr>
            <a:r>
              <a:rPr lang="en-US" sz="2800">
                <a:solidFill>
                  <a:schemeClr val="accent2"/>
                </a:solidFill>
                <a:cs typeface="Times New Roman" pitchFamily="18" charset="0"/>
              </a:rPr>
              <a:t>Advantage:</a:t>
            </a:r>
            <a:r>
              <a:rPr lang="en-US" sz="2800">
                <a:cs typeface="Times New Roman" pitchFamily="18" charset="0"/>
              </a:rPr>
              <a:t> Easy to implement.</a:t>
            </a:r>
          </a:p>
          <a:p>
            <a:pPr>
              <a:lnSpc>
                <a:spcPct val="90000"/>
              </a:lnSpc>
            </a:pPr>
            <a:r>
              <a:rPr lang="en-US" sz="2800">
                <a:solidFill>
                  <a:schemeClr val="accent2"/>
                </a:solidFill>
                <a:cs typeface="Times New Roman" pitchFamily="18" charset="0"/>
              </a:rPr>
              <a:t>Disadvantage</a:t>
            </a:r>
            <a:r>
              <a:rPr lang="en-US" sz="2800">
                <a:solidFill>
                  <a:srgbClr val="FFFF00"/>
                </a:solidFill>
                <a:cs typeface="Times New Roman" pitchFamily="18" charset="0"/>
              </a:rPr>
              <a:t>:</a:t>
            </a:r>
            <a:r>
              <a:rPr lang="en-US" sz="2800">
                <a:cs typeface="Times New Roman" pitchFamily="18" charset="0"/>
              </a:rPr>
              <a:t> The priority ceiling value must be </a:t>
            </a:r>
            <a:r>
              <a:rPr lang="en-US" sz="2800" i="1">
                <a:cs typeface="Times New Roman" pitchFamily="18" charset="0"/>
              </a:rPr>
              <a:t>predetermined</a:t>
            </a:r>
            <a:r>
              <a:rPr lang="en-US" sz="2800">
                <a:cs typeface="Times New Roman" pitchFamily="18" charset="0"/>
              </a:rPr>
              <a:t> for use with the mutex; this value must be the highest among all the threads that attempt to lock the same mutex.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a:xfrm>
            <a:off x="723900" y="401638"/>
            <a:ext cx="7772400" cy="1143000"/>
          </a:xfrm>
        </p:spPr>
        <p:txBody>
          <a:bodyPr/>
          <a:lstStyle/>
          <a:p>
            <a:r>
              <a:rPr lang="en-US"/>
              <a:t>Assigning Priorities</a:t>
            </a:r>
          </a:p>
        </p:txBody>
      </p:sp>
      <p:sp>
        <p:nvSpPr>
          <p:cNvPr id="297991" name="Text Box 7"/>
          <p:cNvSpPr txBox="1">
            <a:spLocks noGrp="1" noChangeArrowheads="1"/>
          </p:cNvSpPr>
          <p:nvPr>
            <p:ph type="body" idx="1"/>
          </p:nvPr>
        </p:nvSpPr>
        <p:spPr>
          <a:xfrm>
            <a:off x="633413" y="1890713"/>
            <a:ext cx="7772400" cy="4114800"/>
          </a:xfrm>
          <a:noFill/>
          <a:ln/>
        </p:spPr>
        <p:txBody>
          <a:bodyPr/>
          <a:lstStyle/>
          <a:p>
            <a:pPr>
              <a:spcBef>
                <a:spcPct val="50000"/>
              </a:spcBef>
            </a:pPr>
            <a:r>
              <a:rPr lang="en-US">
                <a:solidFill>
                  <a:schemeClr val="accent2"/>
                </a:solidFill>
                <a:cs typeface="Times New Roman" pitchFamily="18" charset="0"/>
              </a:rPr>
              <a:t>Scheduling:</a:t>
            </a:r>
            <a:r>
              <a:rPr lang="en-US">
                <a:cs typeface="Times New Roman" pitchFamily="18" charset="0"/>
              </a:rPr>
              <a:t> Threads with higher priority are scheduled to run first.</a:t>
            </a:r>
          </a:p>
          <a:p>
            <a:pPr>
              <a:spcBef>
                <a:spcPct val="50000"/>
              </a:spcBef>
            </a:pPr>
            <a:endParaRPr lang="en-US">
              <a:cs typeface="Times New Roman" pitchFamily="18" charset="0"/>
            </a:endParaRPr>
          </a:p>
          <a:p>
            <a:pPr>
              <a:spcBef>
                <a:spcPct val="50000"/>
              </a:spcBef>
            </a:pPr>
            <a:r>
              <a:rPr lang="en-US">
                <a:solidFill>
                  <a:schemeClr val="accent2"/>
                </a:solidFill>
              </a:rPr>
              <a:t>Objective:</a:t>
            </a:r>
            <a:r>
              <a:rPr lang="en-US"/>
              <a:t> Assign priorities in such a way that </a:t>
            </a:r>
            <a:r>
              <a:rPr lang="en-US" u="sng">
                <a:cs typeface="Times New Roman" pitchFamily="18" charset="0"/>
              </a:rPr>
              <a:t>all</a:t>
            </a:r>
            <a:r>
              <a:rPr lang="en-US">
                <a:cs typeface="Times New Roman" pitchFamily="18" charset="0"/>
              </a:rPr>
              <a:t> outputs are computed before their </a:t>
            </a:r>
            <a:r>
              <a:rPr lang="en-US" i="1">
                <a:cs typeface="Times New Roman" pitchFamily="18" charset="0"/>
              </a:rPr>
              <a:t>deadlines</a:t>
            </a:r>
            <a:r>
              <a:rPr lang="en-US">
                <a:cs typeface="Times New Roman" pitchFamily="18" charset="0"/>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a:xfrm>
            <a:off x="660400" y="284163"/>
            <a:ext cx="7772400" cy="1143000"/>
          </a:xfrm>
        </p:spPr>
        <p:txBody>
          <a:bodyPr/>
          <a:lstStyle/>
          <a:p>
            <a:r>
              <a:rPr lang="en-US">
                <a:cs typeface="Times New Roman" pitchFamily="18" charset="0"/>
              </a:rPr>
              <a:t>Assignment Strategies</a:t>
            </a:r>
          </a:p>
        </p:txBody>
      </p:sp>
      <p:sp>
        <p:nvSpPr>
          <p:cNvPr id="301059" name="Rectangle 3"/>
          <p:cNvSpPr>
            <a:spLocks noGrp="1" noChangeArrowheads="1"/>
          </p:cNvSpPr>
          <p:nvPr>
            <p:ph type="body" idx="1"/>
          </p:nvPr>
        </p:nvSpPr>
        <p:spPr>
          <a:xfrm>
            <a:off x="700088" y="1668463"/>
            <a:ext cx="7772400" cy="4114800"/>
          </a:xfrm>
        </p:spPr>
        <p:txBody>
          <a:bodyPr/>
          <a:lstStyle/>
          <a:p>
            <a:r>
              <a:rPr lang="en-US">
                <a:solidFill>
                  <a:schemeClr val="accent2"/>
                </a:solidFill>
              </a:rPr>
              <a:t>Deadline-Driven Assignment</a:t>
            </a:r>
          </a:p>
          <a:p>
            <a:pPr lvl="1"/>
            <a:r>
              <a:rPr lang="en-US"/>
              <a:t>Assign highest priorities to threads with shortest deadlines.</a:t>
            </a:r>
          </a:p>
          <a:p>
            <a:endParaRPr lang="en-US"/>
          </a:p>
          <a:p>
            <a:r>
              <a:rPr lang="en-US">
                <a:solidFill>
                  <a:schemeClr val="accent2"/>
                </a:solidFill>
              </a:rPr>
              <a:t>Rate Monotonic Assignment</a:t>
            </a:r>
          </a:p>
          <a:p>
            <a:pPr lvl="1"/>
            <a:r>
              <a:rPr lang="en-US"/>
              <a:t>Assign highest priorities to threads that run most frequently without regard to deadlines.</a:t>
            </a:r>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AutoShape 4"/>
          <p:cNvSpPr>
            <a:spLocks noChangeArrowheads="1"/>
          </p:cNvSpPr>
          <p:nvPr/>
        </p:nvSpPr>
        <p:spPr bwMode="auto">
          <a:xfrm>
            <a:off x="1240247" y="1914525"/>
            <a:ext cx="1893887" cy="3162300"/>
          </a:xfrm>
          <a:prstGeom prst="flowChartDocumen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l"/>
            <a:endParaRPr lang="en-US" sz="2400" b="0">
              <a:solidFill>
                <a:srgbClr val="000000"/>
              </a:solidFill>
            </a:endParaRPr>
          </a:p>
        </p:txBody>
      </p:sp>
      <p:sp>
        <p:nvSpPr>
          <p:cNvPr id="18" name="AutoShape 4"/>
          <p:cNvSpPr>
            <a:spLocks noChangeArrowheads="1"/>
          </p:cNvSpPr>
          <p:nvPr/>
        </p:nvSpPr>
        <p:spPr bwMode="auto">
          <a:xfrm>
            <a:off x="1036010" y="2172803"/>
            <a:ext cx="1893887" cy="3162300"/>
          </a:xfrm>
          <a:prstGeom prst="flowChartDocumen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l"/>
            <a:endParaRPr lang="en-US" sz="2400" b="0">
              <a:solidFill>
                <a:srgbClr val="000000"/>
              </a:solidFill>
            </a:endParaRPr>
          </a:p>
        </p:txBody>
      </p:sp>
      <p:sp>
        <p:nvSpPr>
          <p:cNvPr id="17" name="AutoShape 4"/>
          <p:cNvSpPr>
            <a:spLocks noChangeArrowheads="1"/>
          </p:cNvSpPr>
          <p:nvPr/>
        </p:nvSpPr>
        <p:spPr bwMode="auto">
          <a:xfrm>
            <a:off x="822806" y="2432050"/>
            <a:ext cx="1893887" cy="3162300"/>
          </a:xfrm>
          <a:prstGeom prst="flowChartDocumen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l"/>
            <a:endParaRPr lang="en-US" sz="2400" b="0">
              <a:solidFill>
                <a:srgbClr val="000000"/>
              </a:solidFill>
            </a:endParaRPr>
          </a:p>
        </p:txBody>
      </p:sp>
      <p:sp>
        <p:nvSpPr>
          <p:cNvPr id="16" name="AutoShape 4"/>
          <p:cNvSpPr>
            <a:spLocks noChangeArrowheads="1"/>
          </p:cNvSpPr>
          <p:nvPr/>
        </p:nvSpPr>
        <p:spPr bwMode="auto">
          <a:xfrm>
            <a:off x="618847" y="2693456"/>
            <a:ext cx="1893887" cy="3162300"/>
          </a:xfrm>
          <a:prstGeom prst="flowChartDocumen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l"/>
            <a:endParaRPr lang="en-US" sz="2400" b="0">
              <a:solidFill>
                <a:srgbClr val="000000"/>
              </a:solidFill>
            </a:endParaRPr>
          </a:p>
        </p:txBody>
      </p:sp>
      <p:sp>
        <p:nvSpPr>
          <p:cNvPr id="275460" name="AutoShape 4"/>
          <p:cNvSpPr>
            <a:spLocks noChangeArrowheads="1"/>
          </p:cNvSpPr>
          <p:nvPr/>
        </p:nvSpPr>
        <p:spPr bwMode="auto">
          <a:xfrm>
            <a:off x="6321425" y="2147888"/>
            <a:ext cx="1893887" cy="3162300"/>
          </a:xfrm>
          <a:prstGeom prst="flowChartDocumen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l"/>
            <a:endParaRPr lang="en-US" sz="2400" b="0">
              <a:solidFill>
                <a:srgbClr val="000000"/>
              </a:solidFill>
            </a:endParaRPr>
          </a:p>
        </p:txBody>
      </p:sp>
      <p:sp>
        <p:nvSpPr>
          <p:cNvPr id="275462" name="Line 6"/>
          <p:cNvSpPr>
            <a:spLocks noChangeShapeType="1"/>
          </p:cNvSpPr>
          <p:nvPr/>
        </p:nvSpPr>
        <p:spPr bwMode="auto">
          <a:xfrm>
            <a:off x="3316288" y="3727450"/>
            <a:ext cx="2754312" cy="1588"/>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5463" name="Line 7"/>
          <p:cNvSpPr>
            <a:spLocks noChangeShapeType="1"/>
          </p:cNvSpPr>
          <p:nvPr/>
        </p:nvSpPr>
        <p:spPr bwMode="auto">
          <a:xfrm>
            <a:off x="3316288" y="4575175"/>
            <a:ext cx="2754312" cy="1588"/>
          </a:xfrm>
          <a:prstGeom prst="line">
            <a:avLst/>
          </a:prstGeom>
          <a:noFill/>
          <a:ln w="38100">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75464" name="Text Box 8"/>
          <p:cNvSpPr txBox="1">
            <a:spLocks noChangeArrowheads="1"/>
          </p:cNvSpPr>
          <p:nvPr/>
        </p:nvSpPr>
        <p:spPr bwMode="auto">
          <a:xfrm>
            <a:off x="3511550" y="2166938"/>
            <a:ext cx="2208213"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400" b="0" dirty="0">
                <a:solidFill>
                  <a:srgbClr val="000000"/>
                </a:solidFill>
                <a:latin typeface="Calibri" pitchFamily="34" charset="0"/>
                <a:cs typeface="Calibri" pitchFamily="34" charset="0"/>
              </a:rPr>
              <a:t>Scheduler selects a thread to run</a:t>
            </a:r>
          </a:p>
        </p:txBody>
      </p:sp>
      <p:sp>
        <p:nvSpPr>
          <p:cNvPr id="275465" name="Text Box 9"/>
          <p:cNvSpPr txBox="1">
            <a:spLocks noChangeArrowheads="1"/>
          </p:cNvSpPr>
          <p:nvPr/>
        </p:nvSpPr>
        <p:spPr bwMode="auto">
          <a:xfrm>
            <a:off x="3511550" y="4805087"/>
            <a:ext cx="234473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400" b="0" dirty="0">
                <a:solidFill>
                  <a:srgbClr val="000000"/>
                </a:solidFill>
                <a:latin typeface="Calibri" pitchFamily="34" charset="0"/>
                <a:cs typeface="Calibri" pitchFamily="34" charset="0"/>
              </a:rPr>
              <a:t>Processor relinquished</a:t>
            </a:r>
          </a:p>
        </p:txBody>
      </p:sp>
      <p:sp>
        <p:nvSpPr>
          <p:cNvPr id="275469" name="Text Box 13"/>
          <p:cNvSpPr txBox="1">
            <a:spLocks noChangeArrowheads="1"/>
          </p:cNvSpPr>
          <p:nvPr/>
        </p:nvSpPr>
        <p:spPr bwMode="auto">
          <a:xfrm>
            <a:off x="3127375" y="3935413"/>
            <a:ext cx="3194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0">
                <a:solidFill>
                  <a:srgbClr val="000000"/>
                </a:solidFill>
                <a:latin typeface="Arial Rounded MT Bold" pitchFamily="34" charset="0"/>
              </a:rPr>
              <a:t>Context Switch</a:t>
            </a:r>
          </a:p>
        </p:txBody>
      </p:sp>
      <p:sp>
        <p:nvSpPr>
          <p:cNvPr id="3" name="TextBox 2"/>
          <p:cNvSpPr txBox="1"/>
          <p:nvPr/>
        </p:nvSpPr>
        <p:spPr>
          <a:xfrm>
            <a:off x="618847" y="3128873"/>
            <a:ext cx="1938821" cy="1200329"/>
          </a:xfrm>
          <a:prstGeom prst="rect">
            <a:avLst/>
          </a:prstGeom>
          <a:noFill/>
        </p:spPr>
        <p:txBody>
          <a:bodyPr wrap="square" rtlCol="0">
            <a:spAutoFit/>
          </a:bodyPr>
          <a:lstStyle/>
          <a:p>
            <a:r>
              <a:rPr lang="en-US" sz="2400" b="0" dirty="0" smtClean="0">
                <a:solidFill>
                  <a:schemeClr val="tx1">
                    <a:lumMod val="10000"/>
                  </a:schemeClr>
                </a:solidFill>
                <a:latin typeface="Calibri" pitchFamily="34" charset="0"/>
                <a:cs typeface="Calibri" pitchFamily="34" charset="0"/>
              </a:rPr>
              <a:t>Multiple Waiting Threads</a:t>
            </a:r>
            <a:endParaRPr lang="en-US" sz="2400" b="0" dirty="0">
              <a:solidFill>
                <a:schemeClr val="tx1">
                  <a:lumMod val="10000"/>
                </a:schemeClr>
              </a:solidFill>
              <a:latin typeface="Calibri" pitchFamily="34" charset="0"/>
              <a:cs typeface="Calibri" pitchFamily="34" charset="0"/>
            </a:endParaRPr>
          </a:p>
        </p:txBody>
      </p:sp>
      <p:sp>
        <p:nvSpPr>
          <p:cNvPr id="14" name="TextBox 13"/>
          <p:cNvSpPr txBox="1"/>
          <p:nvPr/>
        </p:nvSpPr>
        <p:spPr>
          <a:xfrm>
            <a:off x="6298957" y="2693456"/>
            <a:ext cx="1938821" cy="1200329"/>
          </a:xfrm>
          <a:prstGeom prst="rect">
            <a:avLst/>
          </a:prstGeom>
          <a:noFill/>
        </p:spPr>
        <p:txBody>
          <a:bodyPr wrap="square" rtlCol="0">
            <a:spAutoFit/>
          </a:bodyPr>
          <a:lstStyle/>
          <a:p>
            <a:r>
              <a:rPr lang="en-US" sz="2400" b="0" dirty="0" smtClean="0">
                <a:solidFill>
                  <a:schemeClr val="tx1">
                    <a:lumMod val="10000"/>
                  </a:schemeClr>
                </a:solidFill>
                <a:latin typeface="Calibri" pitchFamily="34" charset="0"/>
                <a:cs typeface="Calibri" pitchFamily="34" charset="0"/>
              </a:rPr>
              <a:t>A Single Running Thread</a:t>
            </a:r>
            <a:endParaRPr lang="en-US" sz="2400" b="0" dirty="0">
              <a:solidFill>
                <a:schemeClr val="tx1">
                  <a:lumMod val="10000"/>
                </a:schemeClr>
              </a:solidFill>
              <a:latin typeface="Calibri" pitchFamily="34" charset="0"/>
              <a:cs typeface="Calibri" pitchFamily="34" charset="0"/>
            </a:endParaRPr>
          </a:p>
        </p:txBody>
      </p:sp>
      <p:sp>
        <p:nvSpPr>
          <p:cNvPr id="15" name="Rectangle 2"/>
          <p:cNvSpPr>
            <a:spLocks noGrp="1" noChangeArrowheads="1"/>
          </p:cNvSpPr>
          <p:nvPr>
            <p:ph type="title"/>
          </p:nvPr>
        </p:nvSpPr>
        <p:spPr>
          <a:xfrm>
            <a:off x="0" y="344488"/>
            <a:ext cx="9144000" cy="1143000"/>
          </a:xfrm>
        </p:spPr>
        <p:txBody>
          <a:bodyPr/>
          <a:lstStyle/>
          <a:p>
            <a:r>
              <a:rPr lang="en-US" dirty="0"/>
              <a:t>Objective: Selecting Thread to Run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3108" name="Picture 4" descr="C:\TextBook\photos\traffic.gif"/>
          <p:cNvPicPr>
            <a:picLocks noChangeAspect="1" noChangeArrowheads="1"/>
          </p:cNvPicPr>
          <p:nvPr/>
        </p:nvPicPr>
        <p:blipFill>
          <a:blip r:embed="rId2">
            <a:lum bright="-30000" contrast="60000"/>
            <a:extLst>
              <a:ext uri="{28A0092B-C50C-407E-A947-70E740481C1C}">
                <a14:useLocalDpi xmlns:a14="http://schemas.microsoft.com/office/drawing/2010/main" val="0"/>
              </a:ext>
            </a:extLst>
          </a:blip>
          <a:srcRect/>
          <a:stretch>
            <a:fillRect/>
          </a:stretch>
        </p:blipFill>
        <p:spPr bwMode="auto">
          <a:xfrm>
            <a:off x="1922463" y="438150"/>
            <a:ext cx="5510212" cy="5632450"/>
          </a:xfrm>
          <a:prstGeom prst="rect">
            <a:avLst/>
          </a:prstGeom>
          <a:noFill/>
          <a:extLst>
            <a:ext uri="{909E8E84-426E-40DD-AFC4-6F175D3DCCD1}">
              <a14:hiddenFill xmlns:a14="http://schemas.microsoft.com/office/drawing/2010/main">
                <a:solidFill>
                  <a:srgbClr val="FFFFFF"/>
                </a:solidFill>
              </a14:hiddenFill>
            </a:ext>
          </a:extLst>
        </p:spPr>
      </p:pic>
      <p:sp>
        <p:nvSpPr>
          <p:cNvPr id="303106" name="Rectangle 2"/>
          <p:cNvSpPr>
            <a:spLocks noGrp="1" noChangeArrowheads="1"/>
          </p:cNvSpPr>
          <p:nvPr>
            <p:ph type="title"/>
          </p:nvPr>
        </p:nvSpPr>
        <p:spPr>
          <a:xfrm>
            <a:off x="3349625" y="2606675"/>
            <a:ext cx="2797175" cy="1143000"/>
          </a:xfrm>
        </p:spPr>
        <p:txBody>
          <a:bodyPr/>
          <a:lstStyle/>
          <a:p>
            <a:r>
              <a:rPr lang="en-US" dirty="0"/>
              <a:t>Deadlock</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p:txBody>
          <a:bodyPr/>
          <a:lstStyle/>
          <a:p>
            <a:r>
              <a:rPr lang="en-US"/>
              <a:t>Deadlock</a:t>
            </a:r>
          </a:p>
        </p:txBody>
      </p:sp>
      <p:sp>
        <p:nvSpPr>
          <p:cNvPr id="305155" name="Rectangle 3"/>
          <p:cNvSpPr>
            <a:spLocks noGrp="1" noChangeArrowheads="1"/>
          </p:cNvSpPr>
          <p:nvPr>
            <p:ph type="body" idx="1"/>
          </p:nvPr>
        </p:nvSpPr>
        <p:spPr/>
        <p:txBody>
          <a:bodyPr/>
          <a:lstStyle/>
          <a:p>
            <a:r>
              <a:rPr lang="en-US">
                <a:solidFill>
                  <a:schemeClr val="accent2"/>
                </a:solidFill>
                <a:cs typeface="Times New Roman" pitchFamily="18" charset="0"/>
              </a:rPr>
              <a:t>Definition:</a:t>
            </a:r>
            <a:r>
              <a:rPr lang="en-US">
                <a:cs typeface="Times New Roman" pitchFamily="18" charset="0"/>
              </a:rPr>
              <a:t> Two or more threads are blocked waiting on each other's resources.</a:t>
            </a:r>
          </a:p>
          <a:p>
            <a:endParaRPr lang="en-US">
              <a:cs typeface="Times New Roman" pitchFamily="18" charset="0"/>
            </a:endParaRPr>
          </a:p>
          <a:p>
            <a:r>
              <a:rPr lang="en-US">
                <a:solidFill>
                  <a:schemeClr val="accent2"/>
                </a:solidFill>
                <a:cs typeface="Times New Roman" pitchFamily="18" charset="0"/>
              </a:rPr>
              <a:t>Necessary Condition:</a:t>
            </a:r>
            <a:r>
              <a:rPr lang="en-US">
                <a:cs typeface="Times New Roman" pitchFamily="18" charset="0"/>
              </a:rPr>
              <a:t> Threads require exclusive access to two or more shared resources simultaneously.</a:t>
            </a:r>
            <a:r>
              <a:rPr lang="en-US"/>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54" name="Group 54"/>
          <p:cNvGrpSpPr>
            <a:grpSpLocks/>
          </p:cNvGrpSpPr>
          <p:nvPr/>
        </p:nvGrpSpPr>
        <p:grpSpPr bwMode="auto">
          <a:xfrm>
            <a:off x="346075" y="1797050"/>
            <a:ext cx="1849438" cy="627063"/>
            <a:chOff x="236" y="403"/>
            <a:chExt cx="1165" cy="403"/>
          </a:xfrm>
        </p:grpSpPr>
        <p:sp>
          <p:nvSpPr>
            <p:cNvPr id="307216" name="Rectangle 16"/>
            <p:cNvSpPr>
              <a:spLocks noChangeArrowheads="1"/>
            </p:cNvSpPr>
            <p:nvPr/>
          </p:nvSpPr>
          <p:spPr bwMode="auto">
            <a:xfrm>
              <a:off x="279" y="403"/>
              <a:ext cx="107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b="0">
                  <a:solidFill>
                    <a:srgbClr val="000000"/>
                  </a:solidFill>
                  <a:latin typeface="Calibri" pitchFamily="34" charset="0"/>
                  <a:cs typeface="Calibri" pitchFamily="34" charset="0"/>
                </a:rPr>
                <a:t>Thread T1:</a:t>
              </a:r>
            </a:p>
          </p:txBody>
        </p:sp>
        <p:sp>
          <p:nvSpPr>
            <p:cNvPr id="307253" name="Rectangle 53"/>
            <p:cNvSpPr>
              <a:spLocks noChangeArrowheads="1"/>
            </p:cNvSpPr>
            <p:nvPr/>
          </p:nvSpPr>
          <p:spPr bwMode="auto">
            <a:xfrm>
              <a:off x="236" y="403"/>
              <a:ext cx="1165"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
                  <a:solidFill>
                    <a:srgbClr val="A0A0A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itchFamily="34" charset="0"/>
                <a:cs typeface="Calibri" pitchFamily="34" charset="0"/>
              </a:endParaRPr>
            </a:p>
          </p:txBody>
        </p:sp>
      </p:grpSp>
      <p:grpSp>
        <p:nvGrpSpPr>
          <p:cNvPr id="307266" name="Group 66"/>
          <p:cNvGrpSpPr>
            <a:grpSpLocks/>
          </p:cNvGrpSpPr>
          <p:nvPr/>
        </p:nvGrpSpPr>
        <p:grpSpPr bwMode="auto">
          <a:xfrm>
            <a:off x="6713538" y="1797050"/>
            <a:ext cx="1695450" cy="627063"/>
            <a:chOff x="4247" y="403"/>
            <a:chExt cx="1068" cy="403"/>
          </a:xfrm>
        </p:grpSpPr>
        <p:sp>
          <p:nvSpPr>
            <p:cNvPr id="307222" name="Rectangle 22"/>
            <p:cNvSpPr>
              <a:spLocks noChangeArrowheads="1"/>
            </p:cNvSpPr>
            <p:nvPr/>
          </p:nvSpPr>
          <p:spPr bwMode="auto">
            <a:xfrm>
              <a:off x="4290" y="403"/>
              <a:ext cx="982"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atin typeface="Calibri" pitchFamily="34" charset="0"/>
                <a:cs typeface="Calibri" pitchFamily="34" charset="0"/>
              </a:endParaRPr>
            </a:p>
          </p:txBody>
        </p:sp>
        <p:sp>
          <p:nvSpPr>
            <p:cNvPr id="307265" name="Rectangle 65"/>
            <p:cNvSpPr>
              <a:spLocks noChangeArrowheads="1"/>
            </p:cNvSpPr>
            <p:nvPr/>
          </p:nvSpPr>
          <p:spPr bwMode="auto">
            <a:xfrm>
              <a:off x="4247" y="403"/>
              <a:ext cx="106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itchFamily="34" charset="0"/>
                <a:cs typeface="Calibri" pitchFamily="34" charset="0"/>
              </a:endParaRPr>
            </a:p>
          </p:txBody>
        </p:sp>
      </p:grpSp>
      <p:grpSp>
        <p:nvGrpSpPr>
          <p:cNvPr id="307272" name="Group 72"/>
          <p:cNvGrpSpPr>
            <a:grpSpLocks/>
          </p:cNvGrpSpPr>
          <p:nvPr/>
        </p:nvGrpSpPr>
        <p:grpSpPr bwMode="auto">
          <a:xfrm>
            <a:off x="346075" y="2738438"/>
            <a:ext cx="1849438" cy="627063"/>
            <a:chOff x="236" y="1009"/>
            <a:chExt cx="1165" cy="403"/>
          </a:xfrm>
        </p:grpSpPr>
        <p:sp>
          <p:nvSpPr>
            <p:cNvPr id="307227" name="Rectangle 27"/>
            <p:cNvSpPr>
              <a:spLocks noChangeArrowheads="1"/>
            </p:cNvSpPr>
            <p:nvPr/>
          </p:nvSpPr>
          <p:spPr bwMode="auto">
            <a:xfrm>
              <a:off x="279" y="1009"/>
              <a:ext cx="107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b="0">
                  <a:solidFill>
                    <a:srgbClr val="000000"/>
                  </a:solidFill>
                  <a:latin typeface="Calibri" pitchFamily="34" charset="0"/>
                  <a:cs typeface="Calibri" pitchFamily="34" charset="0"/>
                </a:rPr>
                <a:t>Resource R1:</a:t>
              </a:r>
            </a:p>
            <a:p>
              <a:pPr algn="r"/>
              <a:endParaRPr lang="en-US" b="0">
                <a:solidFill>
                  <a:srgbClr val="000000"/>
                </a:solidFill>
                <a:latin typeface="Calibri" pitchFamily="34" charset="0"/>
                <a:cs typeface="Calibri" pitchFamily="34" charset="0"/>
              </a:endParaRPr>
            </a:p>
          </p:txBody>
        </p:sp>
        <p:sp>
          <p:nvSpPr>
            <p:cNvPr id="307271" name="Rectangle 71"/>
            <p:cNvSpPr>
              <a:spLocks noChangeArrowheads="1"/>
            </p:cNvSpPr>
            <p:nvPr/>
          </p:nvSpPr>
          <p:spPr bwMode="auto">
            <a:xfrm>
              <a:off x="236" y="1009"/>
              <a:ext cx="1165"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
                  <a:solidFill>
                    <a:srgbClr val="A0A0A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itchFamily="34" charset="0"/>
                <a:cs typeface="Calibri" pitchFamily="34" charset="0"/>
              </a:endParaRPr>
            </a:p>
          </p:txBody>
        </p:sp>
      </p:grpSp>
      <p:grpSp>
        <p:nvGrpSpPr>
          <p:cNvPr id="307282" name="Group 82"/>
          <p:cNvGrpSpPr>
            <a:grpSpLocks/>
          </p:cNvGrpSpPr>
          <p:nvPr/>
        </p:nvGrpSpPr>
        <p:grpSpPr bwMode="auto">
          <a:xfrm>
            <a:off x="346075" y="3681413"/>
            <a:ext cx="1849438" cy="625475"/>
            <a:chOff x="236" y="1615"/>
            <a:chExt cx="1165" cy="403"/>
          </a:xfrm>
        </p:grpSpPr>
        <p:sp>
          <p:nvSpPr>
            <p:cNvPr id="307232" name="Rectangle 32"/>
            <p:cNvSpPr>
              <a:spLocks noChangeArrowheads="1"/>
            </p:cNvSpPr>
            <p:nvPr/>
          </p:nvSpPr>
          <p:spPr bwMode="auto">
            <a:xfrm>
              <a:off x="279" y="1615"/>
              <a:ext cx="107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b="0">
                  <a:solidFill>
                    <a:srgbClr val="000000"/>
                  </a:solidFill>
                  <a:latin typeface="Calibri" pitchFamily="34" charset="0"/>
                  <a:cs typeface="Calibri" pitchFamily="34" charset="0"/>
                </a:rPr>
                <a:t>Resource R2:</a:t>
              </a:r>
            </a:p>
            <a:p>
              <a:pPr algn="r"/>
              <a:endParaRPr lang="en-US" b="0">
                <a:solidFill>
                  <a:srgbClr val="000000"/>
                </a:solidFill>
                <a:latin typeface="Calibri" pitchFamily="34" charset="0"/>
                <a:cs typeface="Calibri" pitchFamily="34" charset="0"/>
              </a:endParaRPr>
            </a:p>
          </p:txBody>
        </p:sp>
        <p:sp>
          <p:nvSpPr>
            <p:cNvPr id="307281" name="Rectangle 81"/>
            <p:cNvSpPr>
              <a:spLocks noChangeArrowheads="1"/>
            </p:cNvSpPr>
            <p:nvPr/>
          </p:nvSpPr>
          <p:spPr bwMode="auto">
            <a:xfrm>
              <a:off x="236" y="1615"/>
              <a:ext cx="1165"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
                  <a:solidFill>
                    <a:srgbClr val="A0A0A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itchFamily="34" charset="0"/>
                <a:cs typeface="Calibri" pitchFamily="34" charset="0"/>
              </a:endParaRPr>
            </a:p>
          </p:txBody>
        </p:sp>
      </p:grpSp>
      <p:grpSp>
        <p:nvGrpSpPr>
          <p:cNvPr id="307292" name="Group 92"/>
          <p:cNvGrpSpPr>
            <a:grpSpLocks/>
          </p:cNvGrpSpPr>
          <p:nvPr/>
        </p:nvGrpSpPr>
        <p:grpSpPr bwMode="auto">
          <a:xfrm>
            <a:off x="346075" y="4618038"/>
            <a:ext cx="1849438" cy="627063"/>
            <a:chOff x="236" y="2421"/>
            <a:chExt cx="1165" cy="403"/>
          </a:xfrm>
        </p:grpSpPr>
        <p:sp>
          <p:nvSpPr>
            <p:cNvPr id="307238" name="Rectangle 38"/>
            <p:cNvSpPr>
              <a:spLocks noChangeArrowheads="1"/>
            </p:cNvSpPr>
            <p:nvPr/>
          </p:nvSpPr>
          <p:spPr bwMode="auto">
            <a:xfrm>
              <a:off x="279" y="2421"/>
              <a:ext cx="107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b="0">
                  <a:solidFill>
                    <a:srgbClr val="000000"/>
                  </a:solidFill>
                  <a:latin typeface="Calibri" pitchFamily="34" charset="0"/>
                  <a:cs typeface="Calibri" pitchFamily="34" charset="0"/>
                </a:rPr>
                <a:t>Thread T2:</a:t>
              </a:r>
            </a:p>
            <a:p>
              <a:pPr algn="r"/>
              <a:endParaRPr lang="en-US" b="0">
                <a:solidFill>
                  <a:srgbClr val="000000"/>
                </a:solidFill>
                <a:latin typeface="Calibri" pitchFamily="34" charset="0"/>
                <a:cs typeface="Calibri" pitchFamily="34" charset="0"/>
              </a:endParaRPr>
            </a:p>
          </p:txBody>
        </p:sp>
        <p:sp>
          <p:nvSpPr>
            <p:cNvPr id="307291" name="Rectangle 91"/>
            <p:cNvSpPr>
              <a:spLocks noChangeArrowheads="1"/>
            </p:cNvSpPr>
            <p:nvPr/>
          </p:nvSpPr>
          <p:spPr bwMode="auto">
            <a:xfrm>
              <a:off x="236" y="2421"/>
              <a:ext cx="1165"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
                  <a:solidFill>
                    <a:srgbClr val="A0A0A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itchFamily="34" charset="0"/>
                <a:cs typeface="Calibri" pitchFamily="34" charset="0"/>
              </a:endParaRPr>
            </a:p>
          </p:txBody>
        </p:sp>
      </p:grpSp>
      <p:sp>
        <p:nvSpPr>
          <p:cNvPr id="307310" name="Rectangle 110"/>
          <p:cNvSpPr>
            <a:spLocks noChangeArrowheads="1"/>
          </p:cNvSpPr>
          <p:nvPr/>
        </p:nvSpPr>
        <p:spPr bwMode="auto">
          <a:xfrm>
            <a:off x="6192838" y="1804988"/>
            <a:ext cx="2220913" cy="623888"/>
          </a:xfrm>
          <a:prstGeom prst="rect">
            <a:avLst/>
          </a:prstGeom>
          <a:pattFill prst="wdUpDiag">
            <a:fgClr>
              <a:schemeClr val="bg1">
                <a:lumMod val="85000"/>
              </a:schemeClr>
            </a:fgClr>
            <a:bgClr>
              <a:schemeClr val="bg1"/>
            </a:bgClr>
          </a:pattFill>
          <a:ln w="9525">
            <a:solidFill>
              <a:schemeClr val="tx1">
                <a:lumMod val="10000"/>
              </a:schemeClr>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r>
              <a:rPr lang="en-US" b="0" dirty="0">
                <a:solidFill>
                  <a:srgbClr val="000000"/>
                </a:solidFill>
                <a:latin typeface="Calibri" pitchFamily="34" charset="0"/>
                <a:cs typeface="Calibri" pitchFamily="34" charset="0"/>
              </a:rPr>
              <a:t>Pending on R2</a:t>
            </a:r>
          </a:p>
        </p:txBody>
      </p:sp>
      <p:sp>
        <p:nvSpPr>
          <p:cNvPr id="307312" name="Rectangle 112"/>
          <p:cNvSpPr>
            <a:spLocks noChangeArrowheads="1"/>
          </p:cNvSpPr>
          <p:nvPr/>
        </p:nvSpPr>
        <p:spPr bwMode="auto">
          <a:xfrm>
            <a:off x="3373438" y="1804988"/>
            <a:ext cx="1554163" cy="619125"/>
          </a:xfrm>
          <a:prstGeom prst="rect">
            <a:avLst/>
          </a:prstGeom>
          <a:pattFill prst="wdUpDiag">
            <a:fgClr>
              <a:schemeClr val="bg1">
                <a:lumMod val="85000"/>
              </a:schemeClr>
            </a:fgClr>
            <a:bgClr>
              <a:schemeClr val="bg1"/>
            </a:bgClr>
          </a:pattFill>
          <a:ln w="9525">
            <a:solidFill>
              <a:schemeClr val="tx1">
                <a:lumMod val="10000"/>
              </a:schemeClr>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r>
              <a:rPr lang="en-US" b="0" dirty="0">
                <a:solidFill>
                  <a:srgbClr val="000000"/>
                </a:solidFill>
                <a:latin typeface="Calibri" pitchFamily="34" charset="0"/>
                <a:cs typeface="Calibri" pitchFamily="34" charset="0"/>
              </a:rPr>
              <a:t>Ready</a:t>
            </a:r>
          </a:p>
        </p:txBody>
      </p:sp>
      <p:sp>
        <p:nvSpPr>
          <p:cNvPr id="307313" name="Rectangle 113"/>
          <p:cNvSpPr>
            <a:spLocks noChangeArrowheads="1"/>
          </p:cNvSpPr>
          <p:nvPr/>
        </p:nvSpPr>
        <p:spPr bwMode="auto">
          <a:xfrm>
            <a:off x="4929188" y="1804988"/>
            <a:ext cx="1263650" cy="623888"/>
          </a:xfrm>
          <a:prstGeom prst="rect">
            <a:avLst/>
          </a:prstGeom>
          <a:solidFill>
            <a:schemeClr val="bg1">
              <a:lumMod val="85000"/>
            </a:schemeClr>
          </a:solidFill>
          <a:ln w="9525">
            <a:solidFill>
              <a:schemeClr val="tx1">
                <a:lumMod val="10000"/>
              </a:schemeClr>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r>
              <a:rPr lang="en-US" b="0">
                <a:solidFill>
                  <a:srgbClr val="000000"/>
                </a:solidFill>
                <a:latin typeface="Calibri" pitchFamily="34" charset="0"/>
                <a:cs typeface="Calibri" pitchFamily="34" charset="0"/>
              </a:rPr>
              <a:t>Running</a:t>
            </a:r>
          </a:p>
        </p:txBody>
      </p:sp>
      <p:sp>
        <p:nvSpPr>
          <p:cNvPr id="307314" name="Rectangle 114"/>
          <p:cNvSpPr>
            <a:spLocks noChangeArrowheads="1"/>
          </p:cNvSpPr>
          <p:nvPr/>
        </p:nvSpPr>
        <p:spPr bwMode="auto">
          <a:xfrm>
            <a:off x="2195513" y="1804988"/>
            <a:ext cx="1177925" cy="619125"/>
          </a:xfrm>
          <a:prstGeom prst="rect">
            <a:avLst/>
          </a:prstGeom>
          <a:solidFill>
            <a:schemeClr val="bg1">
              <a:lumMod val="85000"/>
            </a:schemeClr>
          </a:solidFill>
          <a:ln w="9525">
            <a:solidFill>
              <a:schemeClr val="tx1">
                <a:lumMod val="10000"/>
              </a:schemeClr>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r>
              <a:rPr lang="en-US" b="0">
                <a:solidFill>
                  <a:srgbClr val="000000"/>
                </a:solidFill>
                <a:latin typeface="Calibri" pitchFamily="34" charset="0"/>
                <a:cs typeface="Calibri" pitchFamily="34" charset="0"/>
              </a:rPr>
              <a:t>Running</a:t>
            </a:r>
          </a:p>
        </p:txBody>
      </p:sp>
      <p:sp>
        <p:nvSpPr>
          <p:cNvPr id="307317" name="Rectangle 117"/>
          <p:cNvSpPr>
            <a:spLocks noChangeArrowheads="1"/>
          </p:cNvSpPr>
          <p:nvPr/>
        </p:nvSpPr>
        <p:spPr bwMode="auto">
          <a:xfrm>
            <a:off x="2840038" y="2738438"/>
            <a:ext cx="5573713" cy="627063"/>
          </a:xfrm>
          <a:prstGeom prst="rect">
            <a:avLst/>
          </a:prstGeom>
          <a:solidFill>
            <a:schemeClr val="bg1"/>
          </a:solidFill>
          <a:ln w="9525">
            <a:solidFill>
              <a:srgbClr val="000000"/>
            </a:solidFill>
            <a:miter lim="800000"/>
            <a:headEnd/>
            <a:tailEnd/>
          </a:ln>
          <a:effectLst/>
          <a:extLst/>
        </p:spPr>
        <p:txBody>
          <a:bodyPr wrap="none" anchor="ctr"/>
          <a:lstStyle/>
          <a:p>
            <a:pPr algn="l"/>
            <a:r>
              <a:rPr lang="en-US" b="0">
                <a:solidFill>
                  <a:srgbClr val="000000"/>
                </a:solidFill>
                <a:latin typeface="Calibri" pitchFamily="34" charset="0"/>
                <a:cs typeface="Calibri" pitchFamily="34" charset="0"/>
              </a:rPr>
              <a:t>Locked by T1</a:t>
            </a:r>
          </a:p>
        </p:txBody>
      </p:sp>
      <p:sp>
        <p:nvSpPr>
          <p:cNvPr id="307319" name="Rectangle 119"/>
          <p:cNvSpPr>
            <a:spLocks noChangeArrowheads="1"/>
          </p:cNvSpPr>
          <p:nvPr/>
        </p:nvSpPr>
        <p:spPr bwMode="auto">
          <a:xfrm>
            <a:off x="4970463" y="4618038"/>
            <a:ext cx="3443288" cy="627063"/>
          </a:xfrm>
          <a:prstGeom prst="rect">
            <a:avLst/>
          </a:prstGeom>
          <a:pattFill prst="wdUpDiag">
            <a:fgClr>
              <a:schemeClr val="bg1">
                <a:lumMod val="85000"/>
              </a:schemeClr>
            </a:fgClr>
            <a:bgClr>
              <a:schemeClr val="bg1"/>
            </a:bgClr>
          </a:pattFill>
          <a:ln w="9525">
            <a:solidFill>
              <a:schemeClr val="tx1">
                <a:lumMod val="10000"/>
              </a:schemeClr>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r>
              <a:rPr lang="en-US" b="0" dirty="0">
                <a:solidFill>
                  <a:srgbClr val="000000"/>
                </a:solidFill>
                <a:latin typeface="Calibri" pitchFamily="34" charset="0"/>
                <a:cs typeface="Calibri" pitchFamily="34" charset="0"/>
              </a:rPr>
              <a:t>Pending on R1</a:t>
            </a:r>
          </a:p>
        </p:txBody>
      </p:sp>
      <p:sp>
        <p:nvSpPr>
          <p:cNvPr id="307321" name="Rectangle 121"/>
          <p:cNvSpPr>
            <a:spLocks noChangeArrowheads="1"/>
          </p:cNvSpPr>
          <p:nvPr/>
        </p:nvSpPr>
        <p:spPr bwMode="auto">
          <a:xfrm>
            <a:off x="3370263" y="4618038"/>
            <a:ext cx="1601788" cy="627063"/>
          </a:xfrm>
          <a:prstGeom prst="rect">
            <a:avLst/>
          </a:prstGeom>
          <a:solidFill>
            <a:schemeClr val="bg1">
              <a:lumMod val="85000"/>
            </a:schemeClr>
          </a:solidFill>
          <a:ln w="9525">
            <a:solidFill>
              <a:schemeClr val="tx1">
                <a:lumMod val="10000"/>
              </a:schemeClr>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r>
              <a:rPr lang="en-US" b="0">
                <a:solidFill>
                  <a:srgbClr val="000000"/>
                </a:solidFill>
                <a:latin typeface="Calibri" pitchFamily="34" charset="0"/>
                <a:cs typeface="Calibri" pitchFamily="34" charset="0"/>
              </a:rPr>
              <a:t>Running</a:t>
            </a:r>
            <a:endParaRPr lang="en-US">
              <a:solidFill>
                <a:srgbClr val="000000"/>
              </a:solidFill>
              <a:latin typeface="Calibri" pitchFamily="34" charset="0"/>
              <a:cs typeface="Calibri" pitchFamily="34" charset="0"/>
            </a:endParaRPr>
          </a:p>
        </p:txBody>
      </p:sp>
      <p:sp>
        <p:nvSpPr>
          <p:cNvPr id="307323" name="Rectangle 123"/>
          <p:cNvSpPr>
            <a:spLocks noChangeArrowheads="1"/>
          </p:cNvSpPr>
          <p:nvPr/>
        </p:nvSpPr>
        <p:spPr bwMode="auto">
          <a:xfrm>
            <a:off x="2195513" y="4618038"/>
            <a:ext cx="1174750" cy="627063"/>
          </a:xfrm>
          <a:prstGeom prst="rect">
            <a:avLst/>
          </a:prstGeom>
          <a:pattFill prst="wdUpDiag">
            <a:fgClr>
              <a:schemeClr val="bg1">
                <a:lumMod val="85000"/>
              </a:schemeClr>
            </a:fgClr>
            <a:bgClr>
              <a:schemeClr val="bg1"/>
            </a:bgClr>
          </a:pattFill>
          <a:ln w="9525">
            <a:solidFill>
              <a:schemeClr val="tx1">
                <a:lumMod val="10000"/>
              </a:schemeClr>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r>
              <a:rPr lang="en-US" b="0">
                <a:solidFill>
                  <a:srgbClr val="000000"/>
                </a:solidFill>
                <a:latin typeface="Calibri" pitchFamily="34" charset="0"/>
                <a:cs typeface="Calibri" pitchFamily="34" charset="0"/>
              </a:rPr>
              <a:t>Ready</a:t>
            </a:r>
          </a:p>
        </p:txBody>
      </p:sp>
      <p:sp>
        <p:nvSpPr>
          <p:cNvPr id="307326" name="Rectangle 126"/>
          <p:cNvSpPr>
            <a:spLocks noChangeArrowheads="1"/>
          </p:cNvSpPr>
          <p:nvPr/>
        </p:nvSpPr>
        <p:spPr bwMode="auto">
          <a:xfrm>
            <a:off x="4135438" y="3681413"/>
            <a:ext cx="4278313" cy="625475"/>
          </a:xfrm>
          <a:prstGeom prst="rect">
            <a:avLst/>
          </a:prstGeom>
          <a:solidFill>
            <a:schemeClr val="bg1"/>
          </a:solidFill>
          <a:ln w="9525">
            <a:solidFill>
              <a:srgbClr val="000000"/>
            </a:solidFill>
            <a:miter lim="800000"/>
            <a:headEnd/>
            <a:tailEnd/>
          </a:ln>
          <a:effectLst/>
          <a:extLst/>
        </p:spPr>
        <p:txBody>
          <a:bodyPr wrap="none" anchor="ctr"/>
          <a:lstStyle/>
          <a:p>
            <a:pPr algn="l"/>
            <a:r>
              <a:rPr lang="en-US" b="0">
                <a:solidFill>
                  <a:srgbClr val="000000"/>
                </a:solidFill>
                <a:latin typeface="Calibri" pitchFamily="34" charset="0"/>
                <a:cs typeface="Calibri" pitchFamily="34" charset="0"/>
              </a:rPr>
              <a:t>Locked by T2</a:t>
            </a:r>
          </a:p>
        </p:txBody>
      </p:sp>
      <p:sp>
        <p:nvSpPr>
          <p:cNvPr id="307211" name="Line 11"/>
          <p:cNvSpPr>
            <a:spLocks noChangeShapeType="1"/>
          </p:cNvSpPr>
          <p:nvPr/>
        </p:nvSpPr>
        <p:spPr bwMode="auto">
          <a:xfrm>
            <a:off x="2881313" y="2317750"/>
            <a:ext cx="0" cy="420688"/>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307205" name="Line 5"/>
          <p:cNvSpPr>
            <a:spLocks noChangeShapeType="1"/>
          </p:cNvSpPr>
          <p:nvPr/>
        </p:nvSpPr>
        <p:spPr bwMode="auto">
          <a:xfrm flipV="1">
            <a:off x="4135438" y="4306888"/>
            <a:ext cx="0" cy="465138"/>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307209" name="Line 9"/>
          <p:cNvSpPr>
            <a:spLocks noChangeShapeType="1"/>
          </p:cNvSpPr>
          <p:nvPr/>
        </p:nvSpPr>
        <p:spPr bwMode="auto">
          <a:xfrm flipV="1">
            <a:off x="4910138" y="3365500"/>
            <a:ext cx="0" cy="1252538"/>
          </a:xfrm>
          <a:prstGeom prst="line">
            <a:avLst/>
          </a:prstGeom>
          <a:noFill/>
          <a:ln w="38100" cap="rnd">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307204" name="AutoShape 4"/>
          <p:cNvSpPr>
            <a:spLocks noChangeArrowheads="1"/>
          </p:cNvSpPr>
          <p:nvPr/>
        </p:nvSpPr>
        <p:spPr bwMode="auto">
          <a:xfrm>
            <a:off x="4808538" y="2824163"/>
            <a:ext cx="377825" cy="541338"/>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000000"/>
          </a:solidFill>
          <a:ln w="28575">
            <a:solidFill>
              <a:srgbClr val="000000"/>
            </a:solidFill>
            <a:miter lim="800000"/>
            <a:headEnd/>
            <a:tailEnd/>
          </a:ln>
        </p:spPr>
        <p:txBody>
          <a:bodyPr/>
          <a:lstStyle/>
          <a:p>
            <a:endParaRPr lang="en-US">
              <a:latin typeface="Calibri" pitchFamily="34" charset="0"/>
              <a:cs typeface="Calibri" pitchFamily="34" charset="0"/>
            </a:endParaRPr>
          </a:p>
        </p:txBody>
      </p:sp>
      <p:sp>
        <p:nvSpPr>
          <p:cNvPr id="307210" name="Line 10"/>
          <p:cNvSpPr>
            <a:spLocks noChangeShapeType="1"/>
          </p:cNvSpPr>
          <p:nvPr/>
        </p:nvSpPr>
        <p:spPr bwMode="auto">
          <a:xfrm flipH="1" flipV="1">
            <a:off x="5043488" y="3365500"/>
            <a:ext cx="0" cy="1252538"/>
          </a:xfrm>
          <a:prstGeom prst="line">
            <a:avLst/>
          </a:prstGeom>
          <a:noFill/>
          <a:ln w="38100" cap="rnd">
            <a:solidFill>
              <a:srgbClr val="000000"/>
            </a:solidFill>
            <a:prstDash val="sysDot"/>
            <a:round/>
            <a:headEnd type="triangle" w="med" len="me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307208" name="AutoShape 8"/>
          <p:cNvSpPr>
            <a:spLocks noChangeArrowheads="1"/>
          </p:cNvSpPr>
          <p:nvPr/>
        </p:nvSpPr>
        <p:spPr bwMode="auto">
          <a:xfrm>
            <a:off x="6003925" y="3681413"/>
            <a:ext cx="377825" cy="53975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000000"/>
          </a:solidFill>
          <a:ln w="28575">
            <a:solidFill>
              <a:srgbClr val="000000"/>
            </a:solidFill>
            <a:miter lim="800000"/>
            <a:headEnd/>
            <a:tailEnd/>
          </a:ln>
        </p:spPr>
        <p:txBody>
          <a:bodyPr/>
          <a:lstStyle/>
          <a:p>
            <a:endParaRPr lang="en-US">
              <a:latin typeface="Calibri" pitchFamily="34" charset="0"/>
              <a:cs typeface="Calibri" pitchFamily="34" charset="0"/>
            </a:endParaRPr>
          </a:p>
        </p:txBody>
      </p:sp>
      <p:sp>
        <p:nvSpPr>
          <p:cNvPr id="307206" name="Line 6"/>
          <p:cNvSpPr>
            <a:spLocks noChangeShapeType="1"/>
          </p:cNvSpPr>
          <p:nvPr/>
        </p:nvSpPr>
        <p:spPr bwMode="auto">
          <a:xfrm flipH="1" flipV="1">
            <a:off x="6127750" y="2446338"/>
            <a:ext cx="0" cy="1250950"/>
          </a:xfrm>
          <a:prstGeom prst="line">
            <a:avLst/>
          </a:prstGeom>
          <a:noFill/>
          <a:ln w="38100" cap="rnd">
            <a:solidFill>
              <a:srgbClr val="000000"/>
            </a:solidFill>
            <a:prstDash val="sysDot"/>
            <a:round/>
            <a:headEnd type="triangle" w="med" len="me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307207" name="Line 7"/>
          <p:cNvSpPr>
            <a:spLocks noChangeShapeType="1"/>
          </p:cNvSpPr>
          <p:nvPr/>
        </p:nvSpPr>
        <p:spPr bwMode="auto">
          <a:xfrm flipV="1">
            <a:off x="6265863" y="2493963"/>
            <a:ext cx="11113" cy="1120775"/>
          </a:xfrm>
          <a:prstGeom prst="line">
            <a:avLst/>
          </a:prstGeom>
          <a:noFill/>
          <a:ln w="38100" cap="rnd">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34" name="Rectangle 2"/>
          <p:cNvSpPr>
            <a:spLocks noGrp="1" noChangeArrowheads="1"/>
          </p:cNvSpPr>
          <p:nvPr>
            <p:ph type="title"/>
          </p:nvPr>
        </p:nvSpPr>
        <p:spPr>
          <a:xfrm>
            <a:off x="698500" y="217488"/>
            <a:ext cx="7772400" cy="1143000"/>
          </a:xfrm>
        </p:spPr>
        <p:txBody>
          <a:bodyPr/>
          <a:lstStyle/>
          <a:p>
            <a:r>
              <a:rPr lang="en-US" dirty="0"/>
              <a:t>Entering Deadlock</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a:xfrm>
            <a:off x="698500" y="361950"/>
            <a:ext cx="7772400" cy="1143000"/>
          </a:xfrm>
        </p:spPr>
        <p:txBody>
          <a:bodyPr/>
          <a:lstStyle/>
          <a:p>
            <a:r>
              <a:rPr lang="en-US"/>
              <a:t>Preventing Deadlock</a:t>
            </a:r>
          </a:p>
        </p:txBody>
      </p:sp>
      <p:sp>
        <p:nvSpPr>
          <p:cNvPr id="309251" name="Rectangle 3"/>
          <p:cNvSpPr>
            <a:spLocks noGrp="1" noChangeArrowheads="1"/>
          </p:cNvSpPr>
          <p:nvPr>
            <p:ph type="body" idx="1"/>
          </p:nvPr>
        </p:nvSpPr>
        <p:spPr>
          <a:xfrm>
            <a:off x="700088" y="1616075"/>
            <a:ext cx="7772400" cy="4572000"/>
          </a:xfrm>
        </p:spPr>
        <p:txBody>
          <a:bodyPr/>
          <a:lstStyle/>
          <a:p>
            <a:pPr marL="609600" indent="-609600">
              <a:lnSpc>
                <a:spcPct val="90000"/>
              </a:lnSpc>
              <a:buFontTx/>
              <a:buAutoNum type="arabicPeriod"/>
            </a:pPr>
            <a:r>
              <a:rPr lang="en-US">
                <a:cs typeface="Times New Roman" pitchFamily="18" charset="0"/>
              </a:rPr>
              <a:t>Require all threads to acquire resources in the same order</a:t>
            </a:r>
            <a:r>
              <a:rPr lang="en-US"/>
              <a:t>.</a:t>
            </a:r>
          </a:p>
          <a:p>
            <a:pPr marL="990600" lvl="1" indent="-533400">
              <a:lnSpc>
                <a:spcPct val="90000"/>
              </a:lnSpc>
              <a:buFontTx/>
              <a:buChar char="•"/>
            </a:pPr>
            <a:r>
              <a:rPr lang="en-US">
                <a:cs typeface="Times New Roman" pitchFamily="18" charset="0"/>
              </a:rPr>
              <a:t>Often locks resources longer than necessary</a:t>
            </a:r>
            <a:r>
              <a:rPr lang="en-US"/>
              <a:t>.</a:t>
            </a:r>
          </a:p>
          <a:p>
            <a:pPr marL="990600" lvl="1" indent="-533400">
              <a:lnSpc>
                <a:spcPct val="90000"/>
              </a:lnSpc>
              <a:buFontTx/>
              <a:buChar char="•"/>
            </a:pPr>
            <a:r>
              <a:rPr lang="en-US">
                <a:cs typeface="Times New Roman" pitchFamily="18" charset="0"/>
              </a:rPr>
              <a:t>Occasionally there is no order that is convenient for all threads. </a:t>
            </a:r>
          </a:p>
          <a:p>
            <a:pPr marL="990600" lvl="1" indent="-533400">
              <a:lnSpc>
                <a:spcPct val="90000"/>
              </a:lnSpc>
              <a:buFontTx/>
              <a:buChar char="•"/>
            </a:pPr>
            <a:endParaRPr lang="en-US">
              <a:cs typeface="Times New Roman" pitchFamily="18" charset="0"/>
            </a:endParaRPr>
          </a:p>
          <a:p>
            <a:pPr marL="609600" indent="-609600">
              <a:lnSpc>
                <a:spcPct val="90000"/>
              </a:lnSpc>
              <a:buFontTx/>
              <a:buAutoNum type="arabicPeriod"/>
            </a:pPr>
            <a:r>
              <a:rPr lang="en-US">
                <a:cs typeface="Times New Roman" pitchFamily="18" charset="0"/>
              </a:rPr>
              <a:t>Require threads to release </a:t>
            </a:r>
            <a:r>
              <a:rPr lang="en-US" i="1">
                <a:cs typeface="Times New Roman" pitchFamily="18" charset="0"/>
              </a:rPr>
              <a:t>all</a:t>
            </a:r>
            <a:r>
              <a:rPr lang="en-US">
                <a:cs typeface="Times New Roman" pitchFamily="18" charset="0"/>
              </a:rPr>
              <a:t> resources and start over if any one resource can't be acquired.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p:cNvSpPr>
            <a:spLocks noGrp="1" noChangeArrowheads="1"/>
          </p:cNvSpPr>
          <p:nvPr>
            <p:ph type="title"/>
          </p:nvPr>
        </p:nvSpPr>
        <p:spPr>
          <a:xfrm>
            <a:off x="685800" y="265113"/>
            <a:ext cx="7772400" cy="1143000"/>
          </a:xfrm>
        </p:spPr>
        <p:txBody>
          <a:bodyPr/>
          <a:lstStyle/>
          <a:p>
            <a:r>
              <a:rPr lang="en-US"/>
              <a:t>Thread States: Initial View</a:t>
            </a:r>
          </a:p>
        </p:txBody>
      </p:sp>
      <p:grpSp>
        <p:nvGrpSpPr>
          <p:cNvPr id="2" name="Group 1"/>
          <p:cNvGrpSpPr/>
          <p:nvPr/>
        </p:nvGrpSpPr>
        <p:grpSpPr>
          <a:xfrm>
            <a:off x="715963" y="1548358"/>
            <a:ext cx="7420872" cy="4842371"/>
            <a:chOff x="715963" y="1002804"/>
            <a:chExt cx="7420872" cy="4842371"/>
          </a:xfrm>
        </p:grpSpPr>
        <p:sp>
          <p:nvSpPr>
            <p:cNvPr id="17" name="Oval 5"/>
            <p:cNvSpPr>
              <a:spLocks noChangeArrowheads="1"/>
            </p:cNvSpPr>
            <p:nvPr/>
          </p:nvSpPr>
          <p:spPr bwMode="auto">
            <a:xfrm>
              <a:off x="4037013" y="3814763"/>
              <a:ext cx="1785937" cy="1808162"/>
            </a:xfrm>
            <a:prstGeom prst="ellipse">
              <a:avLst/>
            </a:prstGeom>
            <a:solidFill>
              <a:schemeClr val="bg1">
                <a:lumMod val="75000"/>
              </a:schemeClr>
            </a:solidFill>
            <a:ln w="317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b="0">
                <a:solidFill>
                  <a:schemeClr val="tx1"/>
                </a:solidFill>
              </a:endParaRPr>
            </a:p>
            <a:p>
              <a:endParaRPr lang="en-US" sz="1200">
                <a:solidFill>
                  <a:schemeClr val="tx1"/>
                </a:solidFill>
                <a:latin typeface="Tahoma" pitchFamily="34" charset="0"/>
              </a:endParaRPr>
            </a:p>
          </p:txBody>
        </p:sp>
        <p:sp>
          <p:nvSpPr>
            <p:cNvPr id="16" name="Oval 5"/>
            <p:cNvSpPr>
              <a:spLocks noChangeArrowheads="1"/>
            </p:cNvSpPr>
            <p:nvPr/>
          </p:nvSpPr>
          <p:spPr bwMode="auto">
            <a:xfrm>
              <a:off x="3889859" y="3969544"/>
              <a:ext cx="1785937" cy="1808162"/>
            </a:xfrm>
            <a:prstGeom prst="ellipse">
              <a:avLst/>
            </a:prstGeom>
            <a:solidFill>
              <a:schemeClr val="bg1">
                <a:lumMod val="75000"/>
              </a:schemeClr>
            </a:solidFill>
            <a:ln w="317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b="0">
                <a:solidFill>
                  <a:schemeClr val="tx1"/>
                </a:solidFill>
              </a:endParaRPr>
            </a:p>
            <a:p>
              <a:endParaRPr lang="en-US" sz="1200">
                <a:solidFill>
                  <a:schemeClr val="tx1"/>
                </a:solidFill>
                <a:latin typeface="Tahoma" pitchFamily="34" charset="0"/>
              </a:endParaRPr>
            </a:p>
          </p:txBody>
        </p:sp>
        <p:sp>
          <p:nvSpPr>
            <p:cNvPr id="15" name="Oval 4"/>
            <p:cNvSpPr>
              <a:spLocks noChangeArrowheads="1"/>
            </p:cNvSpPr>
            <p:nvPr/>
          </p:nvSpPr>
          <p:spPr bwMode="auto">
            <a:xfrm>
              <a:off x="1785144" y="1002804"/>
              <a:ext cx="1868487" cy="1841500"/>
            </a:xfrm>
            <a:prstGeom prst="ellipse">
              <a:avLst/>
            </a:prstGeom>
            <a:solidFill>
              <a:schemeClr val="bg1">
                <a:lumMod val="75000"/>
              </a:schemeClr>
            </a:solidFill>
            <a:ln w="317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b="0">
                <a:solidFill>
                  <a:schemeClr val="tx1"/>
                </a:solidFill>
              </a:endParaRPr>
            </a:p>
            <a:p>
              <a:endParaRPr lang="en-US" sz="1200">
                <a:solidFill>
                  <a:schemeClr val="tx1"/>
                </a:solidFill>
                <a:latin typeface="Tahoma" pitchFamily="34" charset="0"/>
              </a:endParaRPr>
            </a:p>
          </p:txBody>
        </p:sp>
        <p:sp>
          <p:nvSpPr>
            <p:cNvPr id="14" name="Oval 4"/>
            <p:cNvSpPr>
              <a:spLocks noChangeArrowheads="1"/>
            </p:cNvSpPr>
            <p:nvPr/>
          </p:nvSpPr>
          <p:spPr bwMode="auto">
            <a:xfrm>
              <a:off x="1665990" y="1098551"/>
              <a:ext cx="1868487" cy="1841500"/>
            </a:xfrm>
            <a:prstGeom prst="ellipse">
              <a:avLst/>
            </a:prstGeom>
            <a:solidFill>
              <a:schemeClr val="bg1">
                <a:lumMod val="75000"/>
              </a:schemeClr>
            </a:solidFill>
            <a:ln w="317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b="0">
                <a:solidFill>
                  <a:schemeClr val="tx1"/>
                </a:solidFill>
              </a:endParaRPr>
            </a:p>
            <a:p>
              <a:endParaRPr lang="en-US" sz="1200">
                <a:solidFill>
                  <a:schemeClr val="tx1"/>
                </a:solidFill>
                <a:latin typeface="Tahoma" pitchFamily="34" charset="0"/>
              </a:endParaRPr>
            </a:p>
          </p:txBody>
        </p:sp>
        <p:sp>
          <p:nvSpPr>
            <p:cNvPr id="276484" name="Oval 4"/>
            <p:cNvSpPr>
              <a:spLocks noChangeArrowheads="1"/>
            </p:cNvSpPr>
            <p:nvPr/>
          </p:nvSpPr>
          <p:spPr bwMode="auto">
            <a:xfrm>
              <a:off x="1480344" y="1224446"/>
              <a:ext cx="1868487" cy="1841500"/>
            </a:xfrm>
            <a:prstGeom prst="ellipse">
              <a:avLst/>
            </a:prstGeom>
            <a:solidFill>
              <a:schemeClr val="bg1">
                <a:lumMod val="75000"/>
              </a:schemeClr>
            </a:solidFill>
            <a:ln w="317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b="0">
                <a:solidFill>
                  <a:schemeClr val="tx1"/>
                </a:solidFill>
              </a:endParaRPr>
            </a:p>
            <a:p>
              <a:endParaRPr lang="en-US" sz="1200">
                <a:solidFill>
                  <a:schemeClr val="tx1"/>
                </a:solidFill>
                <a:latin typeface="Tahoma" pitchFamily="34" charset="0"/>
              </a:endParaRPr>
            </a:p>
          </p:txBody>
        </p:sp>
        <p:sp>
          <p:nvSpPr>
            <p:cNvPr id="276485" name="Oval 5"/>
            <p:cNvSpPr>
              <a:spLocks noChangeArrowheads="1"/>
            </p:cNvSpPr>
            <p:nvPr/>
          </p:nvSpPr>
          <p:spPr bwMode="auto">
            <a:xfrm>
              <a:off x="3732213" y="4037013"/>
              <a:ext cx="1785937" cy="1808162"/>
            </a:xfrm>
            <a:prstGeom prst="ellipse">
              <a:avLst/>
            </a:prstGeom>
            <a:solidFill>
              <a:schemeClr val="bg1">
                <a:lumMod val="75000"/>
              </a:schemeClr>
            </a:solidFill>
            <a:ln w="317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b="0">
                <a:solidFill>
                  <a:schemeClr val="tx1"/>
                </a:solidFill>
              </a:endParaRPr>
            </a:p>
            <a:p>
              <a:endParaRPr lang="en-US" sz="1200">
                <a:solidFill>
                  <a:schemeClr val="tx1"/>
                </a:solidFill>
                <a:latin typeface="Tahoma" pitchFamily="34" charset="0"/>
              </a:endParaRPr>
            </a:p>
          </p:txBody>
        </p:sp>
        <p:sp>
          <p:nvSpPr>
            <p:cNvPr id="276486" name="Oval 6"/>
            <p:cNvSpPr>
              <a:spLocks noChangeArrowheads="1"/>
            </p:cNvSpPr>
            <p:nvPr/>
          </p:nvSpPr>
          <p:spPr bwMode="auto">
            <a:xfrm>
              <a:off x="5990431" y="1272485"/>
              <a:ext cx="1909763" cy="1841500"/>
            </a:xfrm>
            <a:prstGeom prst="ellipse">
              <a:avLst/>
            </a:prstGeom>
            <a:solidFill>
              <a:schemeClr val="bg1">
                <a:lumMod val="75000"/>
              </a:schemeClr>
            </a:solidFill>
            <a:ln w="317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b="0">
                <a:solidFill>
                  <a:schemeClr val="tx1"/>
                </a:solidFill>
              </a:endParaRPr>
            </a:p>
            <a:p>
              <a:endParaRPr lang="en-US" sz="1200">
                <a:solidFill>
                  <a:schemeClr val="tx1"/>
                </a:solidFill>
                <a:latin typeface="Tahoma" pitchFamily="34" charset="0"/>
              </a:endParaRPr>
            </a:p>
          </p:txBody>
        </p:sp>
        <p:sp>
          <p:nvSpPr>
            <p:cNvPr id="276490" name="Text Box 10"/>
            <p:cNvSpPr txBox="1">
              <a:spLocks noChangeArrowheads="1"/>
            </p:cNvSpPr>
            <p:nvPr/>
          </p:nvSpPr>
          <p:spPr bwMode="auto">
            <a:xfrm>
              <a:off x="1634331" y="1846746"/>
              <a:ext cx="1560512"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400" dirty="0" smtClean="0">
                  <a:solidFill>
                    <a:srgbClr val="000000"/>
                  </a:solidFill>
                  <a:latin typeface="Tahoma" pitchFamily="34" charset="0"/>
                </a:rPr>
                <a:t>Waiting</a:t>
              </a:r>
              <a:endParaRPr lang="en-US" sz="2400" dirty="0">
                <a:solidFill>
                  <a:srgbClr val="000000"/>
                </a:solidFill>
                <a:latin typeface="Tahoma" pitchFamily="34" charset="0"/>
              </a:endParaRPr>
            </a:p>
          </p:txBody>
        </p:sp>
        <p:sp>
          <p:nvSpPr>
            <p:cNvPr id="276491" name="Text Box 11"/>
            <p:cNvSpPr txBox="1">
              <a:spLocks noChangeArrowheads="1"/>
            </p:cNvSpPr>
            <p:nvPr/>
          </p:nvSpPr>
          <p:spPr bwMode="auto">
            <a:xfrm>
              <a:off x="3844131" y="4641850"/>
              <a:ext cx="15621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400" dirty="0">
                  <a:solidFill>
                    <a:srgbClr val="000000"/>
                  </a:solidFill>
                  <a:latin typeface="Tahoma" pitchFamily="34" charset="0"/>
                </a:rPr>
                <a:t>Inactive</a:t>
              </a:r>
            </a:p>
          </p:txBody>
        </p:sp>
        <p:sp>
          <p:nvSpPr>
            <p:cNvPr id="276492" name="Text Box 12"/>
            <p:cNvSpPr txBox="1">
              <a:spLocks noChangeArrowheads="1"/>
            </p:cNvSpPr>
            <p:nvPr/>
          </p:nvSpPr>
          <p:spPr bwMode="auto">
            <a:xfrm>
              <a:off x="6165054" y="1893991"/>
              <a:ext cx="1560513"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400" dirty="0">
                  <a:solidFill>
                    <a:srgbClr val="000000"/>
                  </a:solidFill>
                  <a:latin typeface="Tahoma" pitchFamily="34" charset="0"/>
                </a:rPr>
                <a:t>Running</a:t>
              </a:r>
            </a:p>
          </p:txBody>
        </p:sp>
        <p:cxnSp>
          <p:nvCxnSpPr>
            <p:cNvPr id="276498" name="AutoShape 18"/>
            <p:cNvCxnSpPr>
              <a:cxnSpLocks noChangeShapeType="1"/>
              <a:stCxn id="276486" idx="2"/>
              <a:endCxn id="276484" idx="6"/>
            </p:cNvCxnSpPr>
            <p:nvPr/>
          </p:nvCxnSpPr>
          <p:spPr bwMode="auto">
            <a:xfrm flipH="1" flipV="1">
              <a:off x="3348831" y="2145196"/>
              <a:ext cx="2641600" cy="48039"/>
            </a:xfrm>
            <a:prstGeom prst="straightConnector1">
              <a:avLst/>
            </a:prstGeom>
            <a:noFill/>
            <a:ln w="50800">
              <a:solidFill>
                <a:srgbClr val="000000"/>
              </a:solidFill>
              <a:round/>
              <a:headEnd type="triangle" w="lg" len="lg"/>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6499" name="AutoShape 19"/>
            <p:cNvCxnSpPr>
              <a:cxnSpLocks noChangeShapeType="1"/>
              <a:stCxn id="276486" idx="3"/>
              <a:endCxn id="276485" idx="7"/>
            </p:cNvCxnSpPr>
            <p:nvPr/>
          </p:nvCxnSpPr>
          <p:spPr bwMode="auto">
            <a:xfrm flipH="1">
              <a:off x="5256606" y="2844304"/>
              <a:ext cx="1013503" cy="1457508"/>
            </a:xfrm>
            <a:prstGeom prst="straightConnector1">
              <a:avLst/>
            </a:prstGeom>
            <a:noFill/>
            <a:ln w="508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6500" name="AutoShape 20"/>
            <p:cNvCxnSpPr>
              <a:cxnSpLocks noChangeShapeType="1"/>
              <a:stCxn id="276485" idx="1"/>
              <a:endCxn id="276484" idx="5"/>
            </p:cNvCxnSpPr>
            <p:nvPr/>
          </p:nvCxnSpPr>
          <p:spPr bwMode="auto">
            <a:xfrm flipH="1" flipV="1">
              <a:off x="3075197" y="2796265"/>
              <a:ext cx="918560" cy="1505547"/>
            </a:xfrm>
            <a:prstGeom prst="straightConnector1">
              <a:avLst/>
            </a:prstGeom>
            <a:noFill/>
            <a:ln w="508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AutoShape 13"/>
            <p:cNvSpPr>
              <a:spLocks noChangeArrowheads="1"/>
            </p:cNvSpPr>
            <p:nvPr/>
          </p:nvSpPr>
          <p:spPr bwMode="auto">
            <a:xfrm>
              <a:off x="6462713" y="4570413"/>
              <a:ext cx="1674122" cy="1052512"/>
            </a:xfrm>
            <a:prstGeom prst="wedgeRectCallout">
              <a:avLst>
                <a:gd name="adj1" fmla="val -107699"/>
                <a:gd name="adj2" fmla="val -9278"/>
              </a:avLst>
            </a:prstGeom>
            <a:solidFill>
              <a:schemeClr val="bg2"/>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en-US" b="0" dirty="0" smtClean="0">
                  <a:solidFill>
                    <a:srgbClr val="000000"/>
                  </a:solidFill>
                  <a:latin typeface="Arial" charset="0"/>
                </a:rPr>
                <a:t>Threads </a:t>
              </a:r>
              <a:r>
                <a:rPr lang="en-US" b="0" dirty="0">
                  <a:solidFill>
                    <a:srgbClr val="000000"/>
                  </a:solidFill>
                  <a:latin typeface="Arial" charset="0"/>
                </a:rPr>
                <a:t>unknown to scheduler.</a:t>
              </a:r>
            </a:p>
          </p:txBody>
        </p:sp>
        <p:sp>
          <p:nvSpPr>
            <p:cNvPr id="13" name="AutoShape 14"/>
            <p:cNvSpPr>
              <a:spLocks noChangeArrowheads="1"/>
            </p:cNvSpPr>
            <p:nvPr/>
          </p:nvSpPr>
          <p:spPr bwMode="auto">
            <a:xfrm>
              <a:off x="715963" y="4160838"/>
              <a:ext cx="1816100" cy="1425575"/>
            </a:xfrm>
            <a:prstGeom prst="wedgeRectCallout">
              <a:avLst>
                <a:gd name="adj1" fmla="val 43121"/>
                <a:gd name="adj2" fmla="val -149309"/>
              </a:avLst>
            </a:prstGeom>
            <a:solidFill>
              <a:schemeClr val="bg2"/>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en-US" b="0" dirty="0" smtClean="0">
                  <a:solidFill>
                    <a:srgbClr val="000000"/>
                  </a:solidFill>
                  <a:latin typeface="Arial" charset="0"/>
                </a:rPr>
                <a:t>Threads </a:t>
              </a:r>
              <a:r>
                <a:rPr lang="en-US" b="0" dirty="0">
                  <a:solidFill>
                    <a:srgbClr val="000000"/>
                  </a:solidFill>
                  <a:latin typeface="Arial" charset="0"/>
                </a:rPr>
                <a:t>waiting for scheduler to give it a turn.</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725488" y="344488"/>
            <a:ext cx="7772400" cy="1143000"/>
          </a:xfrm>
        </p:spPr>
        <p:txBody>
          <a:bodyPr/>
          <a:lstStyle/>
          <a:p>
            <a:r>
              <a:rPr lang="en-US"/>
              <a:t>Time-Sliced Scheduling</a:t>
            </a:r>
          </a:p>
        </p:txBody>
      </p:sp>
      <p:sp>
        <p:nvSpPr>
          <p:cNvPr id="277507" name="Rectangle 3"/>
          <p:cNvSpPr>
            <a:spLocks noGrp="1" noChangeArrowheads="1"/>
          </p:cNvSpPr>
          <p:nvPr>
            <p:ph type="body" idx="1"/>
          </p:nvPr>
        </p:nvSpPr>
        <p:spPr>
          <a:xfrm>
            <a:off x="685800" y="1657350"/>
            <a:ext cx="7772400" cy="4114800"/>
          </a:xfrm>
        </p:spPr>
        <p:txBody>
          <a:bodyPr/>
          <a:lstStyle/>
          <a:p>
            <a:r>
              <a:rPr lang="en-US"/>
              <a:t>Each thread runs for a fixed amount of time.</a:t>
            </a:r>
          </a:p>
          <a:p>
            <a:r>
              <a:rPr lang="en-US"/>
              <a:t>Threads are run in a round-robin sequence.</a:t>
            </a:r>
          </a:p>
          <a:p>
            <a:r>
              <a:rPr lang="en-US"/>
              <a:t>Appropriate for regular multi-programming environments.</a:t>
            </a:r>
          </a:p>
          <a:p>
            <a:r>
              <a:rPr lang="en-US"/>
              <a:t>Poor response time performance.</a:t>
            </a:r>
          </a:p>
          <a:p>
            <a:r>
              <a:rPr lang="en-US">
                <a:sym typeface="Wingdings" pitchFamily="2" charset="2"/>
              </a:rPr>
              <a:t>Need better strategy for real-time systems.</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a:xfrm>
            <a:off x="685800" y="265113"/>
            <a:ext cx="7772400" cy="1143000"/>
          </a:xfrm>
        </p:spPr>
        <p:txBody>
          <a:bodyPr/>
          <a:lstStyle/>
          <a:p>
            <a:r>
              <a:rPr lang="en-US"/>
              <a:t>Pending Threads</a:t>
            </a:r>
          </a:p>
        </p:txBody>
      </p:sp>
      <p:sp>
        <p:nvSpPr>
          <p:cNvPr id="280579" name="Rectangle 3"/>
          <p:cNvSpPr>
            <a:spLocks noGrp="1" noChangeArrowheads="1"/>
          </p:cNvSpPr>
          <p:nvPr>
            <p:ph type="body" idx="1"/>
          </p:nvPr>
        </p:nvSpPr>
        <p:spPr>
          <a:xfrm>
            <a:off x="698500" y="1504950"/>
            <a:ext cx="7772400" cy="4603750"/>
          </a:xfrm>
        </p:spPr>
        <p:txBody>
          <a:bodyPr/>
          <a:lstStyle/>
          <a:p>
            <a:pPr>
              <a:lnSpc>
                <a:spcPct val="90000"/>
              </a:lnSpc>
            </a:pPr>
            <a:r>
              <a:rPr lang="en-US">
                <a:cs typeface="Times New Roman" pitchFamily="18" charset="0"/>
              </a:rPr>
              <a:t>Threads must often wait for an event to occur or some shared resource to become available.  </a:t>
            </a:r>
          </a:p>
          <a:p>
            <a:pPr>
              <a:lnSpc>
                <a:spcPct val="90000"/>
              </a:lnSpc>
            </a:pPr>
            <a:endParaRPr lang="en-US">
              <a:cs typeface="Times New Roman" pitchFamily="18" charset="0"/>
            </a:endParaRPr>
          </a:p>
          <a:p>
            <a:pPr>
              <a:lnSpc>
                <a:spcPct val="90000"/>
              </a:lnSpc>
            </a:pPr>
            <a:r>
              <a:rPr lang="en-US">
                <a:cs typeface="Times New Roman" pitchFamily="18" charset="0"/>
              </a:rPr>
              <a:t>Simply moving the task back to the ready state isn't appropriate because it may run again later only to discover that it must continue to wait, thus adding unnecessary task switching overhead.</a:t>
            </a:r>
            <a:r>
              <a:rPr lang="en-US"/>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82514" y="1767496"/>
            <a:ext cx="7569316" cy="4309057"/>
            <a:chOff x="582514" y="852366"/>
            <a:chExt cx="7569316" cy="4309057"/>
          </a:xfrm>
        </p:grpSpPr>
        <p:sp>
          <p:nvSpPr>
            <p:cNvPr id="28" name="Oval 12"/>
            <p:cNvSpPr>
              <a:spLocks noChangeArrowheads="1"/>
            </p:cNvSpPr>
            <p:nvPr/>
          </p:nvSpPr>
          <p:spPr bwMode="auto">
            <a:xfrm>
              <a:off x="5728918" y="3357188"/>
              <a:ext cx="1824037" cy="1544638"/>
            </a:xfrm>
            <a:prstGeom prst="ellipse">
              <a:avLst/>
            </a:prstGeom>
            <a:solidFill>
              <a:schemeClr val="bg1">
                <a:lumMod val="75000"/>
              </a:schemeClr>
            </a:solidFill>
            <a:ln w="19050">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2400" b="0">
                <a:solidFill>
                  <a:srgbClr val="000000"/>
                </a:solidFill>
                <a:latin typeface="Calibri" pitchFamily="34" charset="0"/>
                <a:cs typeface="Calibri" pitchFamily="34" charset="0"/>
              </a:endParaRPr>
            </a:p>
            <a:p>
              <a:r>
                <a:rPr lang="en-US" sz="2400" b="0">
                  <a:solidFill>
                    <a:srgbClr val="000000"/>
                  </a:solidFill>
                  <a:latin typeface="Calibri" pitchFamily="34" charset="0"/>
                  <a:cs typeface="Calibri" pitchFamily="34" charset="0"/>
                </a:rPr>
                <a:t>Inactive</a:t>
              </a:r>
            </a:p>
          </p:txBody>
        </p:sp>
        <p:sp>
          <p:nvSpPr>
            <p:cNvPr id="27" name="Oval 12"/>
            <p:cNvSpPr>
              <a:spLocks noChangeArrowheads="1"/>
            </p:cNvSpPr>
            <p:nvPr/>
          </p:nvSpPr>
          <p:spPr bwMode="auto">
            <a:xfrm>
              <a:off x="5612054" y="3489302"/>
              <a:ext cx="1824037" cy="1544638"/>
            </a:xfrm>
            <a:prstGeom prst="ellipse">
              <a:avLst/>
            </a:prstGeom>
            <a:solidFill>
              <a:schemeClr val="bg1">
                <a:lumMod val="75000"/>
              </a:schemeClr>
            </a:solidFill>
            <a:ln w="19050">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2400" b="0">
                <a:solidFill>
                  <a:srgbClr val="000000"/>
                </a:solidFill>
                <a:latin typeface="Calibri" pitchFamily="34" charset="0"/>
                <a:cs typeface="Calibri" pitchFamily="34" charset="0"/>
              </a:endParaRPr>
            </a:p>
            <a:p>
              <a:r>
                <a:rPr lang="en-US" sz="2400" b="0">
                  <a:solidFill>
                    <a:srgbClr val="000000"/>
                  </a:solidFill>
                  <a:latin typeface="Calibri" pitchFamily="34" charset="0"/>
                  <a:cs typeface="Calibri" pitchFamily="34" charset="0"/>
                </a:rPr>
                <a:t>Inactive</a:t>
              </a:r>
            </a:p>
          </p:txBody>
        </p:sp>
        <p:sp>
          <p:nvSpPr>
            <p:cNvPr id="26" name="Oval 13"/>
            <p:cNvSpPr>
              <a:spLocks noChangeArrowheads="1"/>
            </p:cNvSpPr>
            <p:nvPr/>
          </p:nvSpPr>
          <p:spPr bwMode="auto">
            <a:xfrm>
              <a:off x="1850716" y="3356175"/>
              <a:ext cx="1824038" cy="1546225"/>
            </a:xfrm>
            <a:prstGeom prst="ellipse">
              <a:avLst/>
            </a:prstGeom>
            <a:solidFill>
              <a:schemeClr val="bg1">
                <a:lumMod val="75000"/>
              </a:schemeClr>
            </a:solidFill>
            <a:ln w="19050">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2400" b="0">
                <a:solidFill>
                  <a:srgbClr val="000000"/>
                </a:solidFill>
                <a:latin typeface="Calibri" pitchFamily="34" charset="0"/>
                <a:cs typeface="Calibri" pitchFamily="34" charset="0"/>
              </a:endParaRPr>
            </a:p>
            <a:p>
              <a:r>
                <a:rPr lang="en-US" sz="2400" b="0">
                  <a:solidFill>
                    <a:srgbClr val="000000"/>
                  </a:solidFill>
                  <a:latin typeface="Calibri" pitchFamily="34" charset="0"/>
                  <a:cs typeface="Calibri" pitchFamily="34" charset="0"/>
                </a:rPr>
                <a:t>Ready</a:t>
              </a:r>
            </a:p>
          </p:txBody>
        </p:sp>
        <p:sp>
          <p:nvSpPr>
            <p:cNvPr id="25" name="Oval 13"/>
            <p:cNvSpPr>
              <a:spLocks noChangeArrowheads="1"/>
            </p:cNvSpPr>
            <p:nvPr/>
          </p:nvSpPr>
          <p:spPr bwMode="auto">
            <a:xfrm>
              <a:off x="1711567" y="3476050"/>
              <a:ext cx="1824038" cy="1546225"/>
            </a:xfrm>
            <a:prstGeom prst="ellipse">
              <a:avLst/>
            </a:prstGeom>
            <a:solidFill>
              <a:schemeClr val="bg1">
                <a:lumMod val="75000"/>
              </a:schemeClr>
            </a:solidFill>
            <a:ln w="19050">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2400" b="0">
                <a:solidFill>
                  <a:srgbClr val="000000"/>
                </a:solidFill>
                <a:latin typeface="Calibri" pitchFamily="34" charset="0"/>
                <a:cs typeface="Calibri" pitchFamily="34" charset="0"/>
              </a:endParaRPr>
            </a:p>
            <a:p>
              <a:r>
                <a:rPr lang="en-US" sz="2400" b="0">
                  <a:solidFill>
                    <a:srgbClr val="000000"/>
                  </a:solidFill>
                  <a:latin typeface="Calibri" pitchFamily="34" charset="0"/>
                  <a:cs typeface="Calibri" pitchFamily="34" charset="0"/>
                </a:rPr>
                <a:t>Ready</a:t>
              </a:r>
            </a:p>
          </p:txBody>
        </p:sp>
        <p:sp>
          <p:nvSpPr>
            <p:cNvPr id="24" name="Oval 11"/>
            <p:cNvSpPr>
              <a:spLocks noChangeArrowheads="1"/>
            </p:cNvSpPr>
            <p:nvPr/>
          </p:nvSpPr>
          <p:spPr bwMode="auto">
            <a:xfrm>
              <a:off x="1797708" y="852366"/>
              <a:ext cx="1824038" cy="1544638"/>
            </a:xfrm>
            <a:prstGeom prst="ellipse">
              <a:avLst/>
            </a:prstGeom>
            <a:solidFill>
              <a:schemeClr val="bg1">
                <a:lumMod val="75000"/>
              </a:schemeClr>
            </a:solidFill>
            <a:ln w="19050">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2400" b="0" dirty="0">
                <a:solidFill>
                  <a:schemeClr val="tx1"/>
                </a:solidFill>
                <a:latin typeface="Calibri" pitchFamily="34" charset="0"/>
                <a:cs typeface="Calibri" pitchFamily="34" charset="0"/>
              </a:endParaRPr>
            </a:p>
            <a:p>
              <a:r>
                <a:rPr lang="en-US" sz="2400" b="0" dirty="0">
                  <a:solidFill>
                    <a:srgbClr val="000000"/>
                  </a:solidFill>
                  <a:latin typeface="Calibri" pitchFamily="34" charset="0"/>
                  <a:cs typeface="Calibri" pitchFamily="34" charset="0"/>
                </a:rPr>
                <a:t>Pending</a:t>
              </a:r>
            </a:p>
          </p:txBody>
        </p:sp>
        <p:sp>
          <p:nvSpPr>
            <p:cNvPr id="23" name="Oval 11"/>
            <p:cNvSpPr>
              <a:spLocks noChangeArrowheads="1"/>
            </p:cNvSpPr>
            <p:nvPr/>
          </p:nvSpPr>
          <p:spPr bwMode="auto">
            <a:xfrm>
              <a:off x="1685063" y="995177"/>
              <a:ext cx="1824038" cy="1544638"/>
            </a:xfrm>
            <a:prstGeom prst="ellipse">
              <a:avLst/>
            </a:prstGeom>
            <a:solidFill>
              <a:schemeClr val="bg1">
                <a:lumMod val="75000"/>
              </a:schemeClr>
            </a:solidFill>
            <a:ln w="19050">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2400" b="0" dirty="0">
                <a:solidFill>
                  <a:schemeClr val="tx1"/>
                </a:solidFill>
                <a:latin typeface="Calibri" pitchFamily="34" charset="0"/>
                <a:cs typeface="Calibri" pitchFamily="34" charset="0"/>
              </a:endParaRPr>
            </a:p>
            <a:p>
              <a:r>
                <a:rPr lang="en-US" sz="2400" b="0" dirty="0">
                  <a:solidFill>
                    <a:srgbClr val="000000"/>
                  </a:solidFill>
                  <a:latin typeface="Calibri" pitchFamily="34" charset="0"/>
                  <a:cs typeface="Calibri" pitchFamily="34" charset="0"/>
                </a:rPr>
                <a:t>Pending</a:t>
              </a:r>
            </a:p>
          </p:txBody>
        </p:sp>
        <p:sp>
          <p:nvSpPr>
            <p:cNvPr id="36" name="TextBox 35"/>
            <p:cNvSpPr txBox="1"/>
            <p:nvPr/>
          </p:nvSpPr>
          <p:spPr>
            <a:xfrm>
              <a:off x="3687600" y="852366"/>
              <a:ext cx="1709772" cy="1015663"/>
            </a:xfrm>
            <a:prstGeom prst="rect">
              <a:avLst/>
            </a:prstGeom>
            <a:noFill/>
          </p:spPr>
          <p:txBody>
            <a:bodyPr wrap="square" rtlCol="0">
              <a:spAutoFit/>
            </a:bodyPr>
            <a:lstStyle/>
            <a:p>
              <a:r>
                <a:rPr lang="en-US" b="0" dirty="0" smtClean="0">
                  <a:solidFill>
                    <a:schemeClr val="tx1">
                      <a:lumMod val="10000"/>
                    </a:schemeClr>
                  </a:solidFill>
                  <a:latin typeface="Calibri" pitchFamily="34" charset="0"/>
                  <a:cs typeface="Calibri" pitchFamily="34" charset="0"/>
                </a:rPr>
                <a:t>Wait for Resource or Event</a:t>
              </a:r>
            </a:p>
          </p:txBody>
        </p:sp>
        <p:sp>
          <p:nvSpPr>
            <p:cNvPr id="38" name="TextBox 37"/>
            <p:cNvSpPr txBox="1"/>
            <p:nvPr/>
          </p:nvSpPr>
          <p:spPr>
            <a:xfrm>
              <a:off x="582514" y="2535424"/>
              <a:ext cx="1709772" cy="1015663"/>
            </a:xfrm>
            <a:prstGeom prst="rect">
              <a:avLst/>
            </a:prstGeom>
            <a:noFill/>
          </p:spPr>
          <p:txBody>
            <a:bodyPr wrap="square" rtlCol="0">
              <a:spAutoFit/>
            </a:bodyPr>
            <a:lstStyle/>
            <a:p>
              <a:r>
                <a:rPr lang="en-US" b="0" dirty="0" smtClean="0">
                  <a:solidFill>
                    <a:schemeClr val="tx1">
                      <a:lumMod val="10000"/>
                    </a:schemeClr>
                  </a:solidFill>
                  <a:latin typeface="Calibri" pitchFamily="34" charset="0"/>
                  <a:cs typeface="Calibri" pitchFamily="34" charset="0"/>
                </a:rPr>
                <a:t>Resource Available or Event Occurs</a:t>
              </a:r>
            </a:p>
          </p:txBody>
        </p:sp>
        <p:sp>
          <p:nvSpPr>
            <p:cNvPr id="279560" name="Oval 8"/>
            <p:cNvSpPr>
              <a:spLocks noChangeArrowheads="1"/>
            </p:cNvSpPr>
            <p:nvPr/>
          </p:nvSpPr>
          <p:spPr bwMode="auto">
            <a:xfrm>
              <a:off x="5472907" y="1141873"/>
              <a:ext cx="1824037" cy="1544637"/>
            </a:xfrm>
            <a:prstGeom prst="ellipse">
              <a:avLst/>
            </a:prstGeom>
            <a:solidFill>
              <a:schemeClr val="bg1">
                <a:lumMod val="75000"/>
              </a:schemeClr>
            </a:solidFill>
            <a:ln w="19050">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sz="2400" b="0" dirty="0" smtClean="0">
                  <a:solidFill>
                    <a:srgbClr val="000000"/>
                  </a:solidFill>
                  <a:latin typeface="Calibri" pitchFamily="34" charset="0"/>
                  <a:cs typeface="Calibri" pitchFamily="34" charset="0"/>
                </a:rPr>
                <a:t>Running</a:t>
              </a:r>
              <a:endParaRPr lang="en-US" sz="2400" b="0" dirty="0">
                <a:solidFill>
                  <a:srgbClr val="000000"/>
                </a:solidFill>
                <a:latin typeface="Calibri" pitchFamily="34" charset="0"/>
                <a:cs typeface="Calibri" pitchFamily="34" charset="0"/>
              </a:endParaRPr>
            </a:p>
          </p:txBody>
        </p:sp>
        <p:sp>
          <p:nvSpPr>
            <p:cNvPr id="279563" name="Oval 11"/>
            <p:cNvSpPr>
              <a:spLocks noChangeArrowheads="1"/>
            </p:cNvSpPr>
            <p:nvPr/>
          </p:nvSpPr>
          <p:spPr bwMode="auto">
            <a:xfrm>
              <a:off x="1572419" y="1140285"/>
              <a:ext cx="1824038" cy="1544638"/>
            </a:xfrm>
            <a:prstGeom prst="ellipse">
              <a:avLst/>
            </a:prstGeom>
            <a:solidFill>
              <a:schemeClr val="bg1">
                <a:lumMod val="75000"/>
              </a:schemeClr>
            </a:solidFill>
            <a:ln w="19050">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sz="2400" b="0" dirty="0" smtClean="0">
                  <a:solidFill>
                    <a:srgbClr val="000000"/>
                  </a:solidFill>
                  <a:latin typeface="Calibri" pitchFamily="34" charset="0"/>
                  <a:cs typeface="Calibri" pitchFamily="34" charset="0"/>
                </a:rPr>
                <a:t>Pending</a:t>
              </a:r>
            </a:p>
          </p:txBody>
        </p:sp>
        <p:sp>
          <p:nvSpPr>
            <p:cNvPr id="279564" name="Oval 12"/>
            <p:cNvSpPr>
              <a:spLocks noChangeArrowheads="1"/>
            </p:cNvSpPr>
            <p:nvPr/>
          </p:nvSpPr>
          <p:spPr bwMode="auto">
            <a:xfrm>
              <a:off x="5472907" y="3610435"/>
              <a:ext cx="1824037" cy="1544638"/>
            </a:xfrm>
            <a:prstGeom prst="ellipse">
              <a:avLst/>
            </a:prstGeom>
            <a:solidFill>
              <a:schemeClr val="bg1">
                <a:lumMod val="75000"/>
              </a:schemeClr>
            </a:solidFill>
            <a:ln w="19050">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sz="2400" b="0" dirty="0" smtClean="0">
                  <a:solidFill>
                    <a:srgbClr val="000000"/>
                  </a:solidFill>
                  <a:latin typeface="Calibri" pitchFamily="34" charset="0"/>
                  <a:cs typeface="Calibri" pitchFamily="34" charset="0"/>
                </a:rPr>
                <a:t>Inactive</a:t>
              </a:r>
              <a:endParaRPr lang="en-US" sz="2400" b="0" dirty="0">
                <a:solidFill>
                  <a:srgbClr val="000000"/>
                </a:solidFill>
                <a:latin typeface="Calibri" pitchFamily="34" charset="0"/>
                <a:cs typeface="Calibri" pitchFamily="34" charset="0"/>
              </a:endParaRPr>
            </a:p>
          </p:txBody>
        </p:sp>
        <p:sp>
          <p:nvSpPr>
            <p:cNvPr id="279565" name="Oval 13"/>
            <p:cNvSpPr>
              <a:spLocks noChangeArrowheads="1"/>
            </p:cNvSpPr>
            <p:nvPr/>
          </p:nvSpPr>
          <p:spPr bwMode="auto">
            <a:xfrm>
              <a:off x="1572419" y="3615198"/>
              <a:ext cx="1824038" cy="1546225"/>
            </a:xfrm>
            <a:prstGeom prst="ellipse">
              <a:avLst/>
            </a:prstGeom>
            <a:solidFill>
              <a:schemeClr val="bg1">
                <a:lumMod val="75000"/>
              </a:schemeClr>
            </a:solidFill>
            <a:ln w="19050">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sz="2400" b="0" dirty="0" smtClean="0">
                  <a:solidFill>
                    <a:srgbClr val="000000"/>
                  </a:solidFill>
                  <a:latin typeface="Calibri" pitchFamily="34" charset="0"/>
                  <a:cs typeface="Calibri" pitchFamily="34" charset="0"/>
                </a:rPr>
                <a:t>Ready</a:t>
              </a:r>
              <a:endParaRPr lang="en-US" sz="2400" b="0" dirty="0">
                <a:solidFill>
                  <a:srgbClr val="000000"/>
                </a:solidFill>
                <a:latin typeface="Calibri" pitchFamily="34" charset="0"/>
                <a:cs typeface="Calibri" pitchFamily="34" charset="0"/>
              </a:endParaRPr>
            </a:p>
          </p:txBody>
        </p:sp>
        <p:cxnSp>
          <p:nvCxnSpPr>
            <p:cNvPr id="279572" name="AutoShape 20"/>
            <p:cNvCxnSpPr>
              <a:cxnSpLocks noChangeShapeType="1"/>
              <a:stCxn id="279563" idx="4"/>
              <a:endCxn id="279565" idx="0"/>
            </p:cNvCxnSpPr>
            <p:nvPr/>
          </p:nvCxnSpPr>
          <p:spPr bwMode="auto">
            <a:xfrm>
              <a:off x="2485232" y="2694448"/>
              <a:ext cx="0" cy="911225"/>
            </a:xfrm>
            <a:prstGeom prst="straightConnector1">
              <a:avLst/>
            </a:prstGeom>
            <a:noFill/>
            <a:ln w="50800">
              <a:solidFill>
                <a:srgbClr val="000000"/>
              </a:solidFill>
              <a:round/>
              <a:headEnd w="lg" len="lg"/>
              <a:tailEnd type="triangle" w="lg" len="lg"/>
            </a:ln>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cxnSp>
          <p:nvCxnSpPr>
            <p:cNvPr id="279575" name="AutoShape 23"/>
            <p:cNvCxnSpPr>
              <a:cxnSpLocks noChangeShapeType="1"/>
              <a:stCxn id="279560" idx="4"/>
              <a:endCxn id="279564" idx="0"/>
            </p:cNvCxnSpPr>
            <p:nvPr/>
          </p:nvCxnSpPr>
          <p:spPr bwMode="auto">
            <a:xfrm>
              <a:off x="6384926" y="2686510"/>
              <a:ext cx="0" cy="923925"/>
            </a:xfrm>
            <a:prstGeom prst="straightConnector1">
              <a:avLst/>
            </a:prstGeom>
            <a:noFill/>
            <a:ln w="50800">
              <a:solidFill>
                <a:srgbClr val="000000"/>
              </a:solidFill>
              <a:round/>
              <a:headEnd w="lg" len="lg"/>
              <a:tailEnd type="triangle" w="lg" len="lg"/>
            </a:ln>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cxnSp>
          <p:nvCxnSpPr>
            <p:cNvPr id="279576" name="AutoShape 24"/>
            <p:cNvCxnSpPr>
              <a:cxnSpLocks noChangeShapeType="1"/>
              <a:stCxn id="279564" idx="2"/>
              <a:endCxn id="279565" idx="6"/>
            </p:cNvCxnSpPr>
            <p:nvPr/>
          </p:nvCxnSpPr>
          <p:spPr bwMode="auto">
            <a:xfrm flipH="1">
              <a:off x="3410744" y="4383548"/>
              <a:ext cx="2051050" cy="4762"/>
            </a:xfrm>
            <a:prstGeom prst="straightConnector1">
              <a:avLst/>
            </a:prstGeom>
            <a:noFill/>
            <a:ln w="50800">
              <a:solidFill>
                <a:srgbClr val="000000"/>
              </a:solidFill>
              <a:round/>
              <a:headEnd w="lg" len="lg"/>
              <a:tailEnd type="triangle" w="lg" len="lg"/>
            </a:ln>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sp>
          <p:nvSpPr>
            <p:cNvPr id="35" name="TextBox 34"/>
            <p:cNvSpPr txBox="1"/>
            <p:nvPr/>
          </p:nvSpPr>
          <p:spPr>
            <a:xfrm>
              <a:off x="6442058" y="2745916"/>
              <a:ext cx="1709772" cy="707886"/>
            </a:xfrm>
            <a:prstGeom prst="rect">
              <a:avLst/>
            </a:prstGeom>
            <a:noFill/>
          </p:spPr>
          <p:txBody>
            <a:bodyPr wrap="square" rtlCol="0">
              <a:spAutoFit/>
            </a:bodyPr>
            <a:lstStyle/>
            <a:p>
              <a:r>
                <a:rPr lang="en-US" b="0" dirty="0" smtClean="0">
                  <a:solidFill>
                    <a:schemeClr val="tx1">
                      <a:lumMod val="10000"/>
                    </a:schemeClr>
                  </a:solidFill>
                  <a:latin typeface="Calibri" pitchFamily="34" charset="0"/>
                  <a:cs typeface="Calibri" pitchFamily="34" charset="0"/>
                </a:rPr>
                <a:t>Terminate Thread</a:t>
              </a:r>
            </a:p>
          </p:txBody>
        </p:sp>
        <p:sp>
          <p:nvSpPr>
            <p:cNvPr id="37" name="TextBox 36"/>
            <p:cNvSpPr txBox="1"/>
            <p:nvPr/>
          </p:nvSpPr>
          <p:spPr>
            <a:xfrm>
              <a:off x="3687600" y="4535383"/>
              <a:ext cx="1709772" cy="400110"/>
            </a:xfrm>
            <a:prstGeom prst="rect">
              <a:avLst/>
            </a:prstGeom>
            <a:noFill/>
          </p:spPr>
          <p:txBody>
            <a:bodyPr wrap="square" rtlCol="0">
              <a:spAutoFit/>
            </a:bodyPr>
            <a:lstStyle/>
            <a:p>
              <a:r>
                <a:rPr lang="en-US" b="0" dirty="0" smtClean="0">
                  <a:solidFill>
                    <a:schemeClr val="tx1">
                      <a:lumMod val="10000"/>
                    </a:schemeClr>
                  </a:solidFill>
                  <a:latin typeface="Calibri" pitchFamily="34" charset="0"/>
                  <a:cs typeface="Calibri" pitchFamily="34" charset="0"/>
                </a:rPr>
                <a:t>Activate</a:t>
              </a:r>
            </a:p>
          </p:txBody>
        </p:sp>
        <p:sp>
          <p:nvSpPr>
            <p:cNvPr id="45" name="TextBox 44"/>
            <p:cNvSpPr txBox="1"/>
            <p:nvPr/>
          </p:nvSpPr>
          <p:spPr>
            <a:xfrm>
              <a:off x="2709727" y="2311353"/>
              <a:ext cx="1709772" cy="707886"/>
            </a:xfrm>
            <a:prstGeom prst="rect">
              <a:avLst/>
            </a:prstGeom>
            <a:noFill/>
          </p:spPr>
          <p:txBody>
            <a:bodyPr wrap="square" rtlCol="0">
              <a:spAutoFit/>
            </a:bodyPr>
            <a:lstStyle/>
            <a:p>
              <a:pPr algn="r"/>
              <a:r>
                <a:rPr lang="en-US" b="0" dirty="0" smtClean="0">
                  <a:solidFill>
                    <a:schemeClr val="tx1">
                      <a:lumMod val="10000"/>
                    </a:schemeClr>
                  </a:solidFill>
                  <a:latin typeface="Calibri" pitchFamily="34" charset="0"/>
                  <a:cs typeface="Calibri" pitchFamily="34" charset="0"/>
                </a:rPr>
                <a:t>Highest Priority</a:t>
              </a:r>
            </a:p>
          </p:txBody>
        </p:sp>
        <p:cxnSp>
          <p:nvCxnSpPr>
            <p:cNvPr id="48" name="AutoShape 22"/>
            <p:cNvCxnSpPr>
              <a:cxnSpLocks noChangeShapeType="1"/>
            </p:cNvCxnSpPr>
            <p:nvPr/>
          </p:nvCxnSpPr>
          <p:spPr bwMode="auto">
            <a:xfrm flipV="1">
              <a:off x="2875722" y="2289450"/>
              <a:ext cx="2736332" cy="1381334"/>
            </a:xfrm>
            <a:prstGeom prst="straightConnector1">
              <a:avLst/>
            </a:prstGeom>
            <a:noFill/>
            <a:ln w="50800">
              <a:solidFill>
                <a:srgbClr val="000000"/>
              </a:solidFill>
              <a:round/>
              <a:headEnd/>
              <a:tailEnd type="triangle" w="lg" len="lg"/>
            </a:ln>
            <a:effectLst/>
            <a:extLst>
              <a:ext uri="{909E8E84-426E-40DD-AFC4-6F175D3DCCD1}">
                <a14:hiddenFill xmlns:a14="http://schemas.microsoft.com/office/drawing/2010/main">
                  <a:noFill/>
                </a14:hiddenFill>
              </a:ext>
            </a:extLst>
          </p:spPr>
        </p:cxnSp>
        <p:cxnSp>
          <p:nvCxnSpPr>
            <p:cNvPr id="52" name="AutoShape 24"/>
            <p:cNvCxnSpPr>
              <a:cxnSpLocks noChangeShapeType="1"/>
              <a:stCxn id="279560" idx="2"/>
            </p:cNvCxnSpPr>
            <p:nvPr/>
          </p:nvCxnSpPr>
          <p:spPr bwMode="auto">
            <a:xfrm flipH="1">
              <a:off x="3410744" y="1914192"/>
              <a:ext cx="2062163" cy="19584"/>
            </a:xfrm>
            <a:prstGeom prst="straightConnector1">
              <a:avLst/>
            </a:prstGeom>
            <a:noFill/>
            <a:ln w="50800">
              <a:solidFill>
                <a:srgbClr val="000000"/>
              </a:solidFill>
              <a:round/>
              <a:headEnd w="lg" len="lg"/>
              <a:tailEnd type="triangle" w="lg" len="lg"/>
            </a:ln>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cxnSp>
          <p:nvCxnSpPr>
            <p:cNvPr id="58" name="AutoShape 22"/>
            <p:cNvCxnSpPr>
              <a:cxnSpLocks noChangeShapeType="1"/>
            </p:cNvCxnSpPr>
            <p:nvPr/>
          </p:nvCxnSpPr>
          <p:spPr bwMode="auto">
            <a:xfrm flipV="1">
              <a:off x="3028122" y="2441850"/>
              <a:ext cx="2736332" cy="1381334"/>
            </a:xfrm>
            <a:prstGeom prst="straightConnector1">
              <a:avLst/>
            </a:prstGeom>
            <a:noFill/>
            <a:ln w="50800">
              <a:solidFill>
                <a:srgbClr val="000000"/>
              </a:solidFill>
              <a:round/>
              <a:headEnd type="triangle" w="lg" len="lg"/>
              <a:tailEnd type="none" w="lg" len="lg"/>
            </a:ln>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sp>
          <p:nvSpPr>
            <p:cNvPr id="59" name="TextBox 58"/>
            <p:cNvSpPr txBox="1"/>
            <p:nvPr/>
          </p:nvSpPr>
          <p:spPr>
            <a:xfrm>
              <a:off x="4441947" y="3019239"/>
              <a:ext cx="1170107" cy="707886"/>
            </a:xfrm>
            <a:prstGeom prst="rect">
              <a:avLst/>
            </a:prstGeom>
            <a:noFill/>
          </p:spPr>
          <p:txBody>
            <a:bodyPr wrap="square" rtlCol="0">
              <a:spAutoFit/>
            </a:bodyPr>
            <a:lstStyle/>
            <a:p>
              <a:pPr algn="l"/>
              <a:r>
                <a:rPr lang="en-US" b="0" dirty="0" smtClean="0">
                  <a:solidFill>
                    <a:schemeClr val="tx1">
                      <a:lumMod val="10000"/>
                    </a:schemeClr>
                  </a:solidFill>
                  <a:latin typeface="Calibri" pitchFamily="34" charset="0"/>
                  <a:cs typeface="Calibri" pitchFamily="34" charset="0"/>
                </a:rPr>
                <a:t>Lower Priority</a:t>
              </a:r>
            </a:p>
          </p:txBody>
        </p:sp>
      </p:grpSp>
      <p:sp>
        <p:nvSpPr>
          <p:cNvPr id="29" name="Rectangle 2"/>
          <p:cNvSpPr>
            <a:spLocks noGrp="1" noChangeArrowheads="1"/>
          </p:cNvSpPr>
          <p:nvPr>
            <p:ph type="title"/>
          </p:nvPr>
        </p:nvSpPr>
        <p:spPr>
          <a:xfrm>
            <a:off x="685800" y="411163"/>
            <a:ext cx="7772400" cy="1143000"/>
          </a:xfrm>
        </p:spPr>
        <p:txBody>
          <a:bodyPr/>
          <a:lstStyle/>
          <a:p>
            <a:r>
              <a:rPr lang="en-US" dirty="0"/>
              <a:t>Thread States: Revised View</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10" name="Line 10"/>
          <p:cNvSpPr>
            <a:spLocks noChangeShapeType="1"/>
          </p:cNvSpPr>
          <p:nvPr/>
        </p:nvSpPr>
        <p:spPr bwMode="auto">
          <a:xfrm flipH="1">
            <a:off x="6476170" y="2544763"/>
            <a:ext cx="0" cy="2640012"/>
          </a:xfrm>
          <a:prstGeom prst="line">
            <a:avLst/>
          </a:prstGeom>
          <a:noFill/>
          <a:ln w="381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81605" name="Line 5"/>
          <p:cNvSpPr>
            <a:spLocks noChangeShapeType="1"/>
          </p:cNvSpPr>
          <p:nvPr/>
        </p:nvSpPr>
        <p:spPr bwMode="auto">
          <a:xfrm flipH="1">
            <a:off x="3418681" y="2665413"/>
            <a:ext cx="794" cy="932926"/>
          </a:xfrm>
          <a:prstGeom prst="line">
            <a:avLst/>
          </a:prstGeom>
          <a:noFill/>
          <a:ln w="381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81611" name="Rectangle 11"/>
          <p:cNvSpPr>
            <a:spLocks noChangeArrowheads="1"/>
          </p:cNvSpPr>
          <p:nvPr/>
        </p:nvSpPr>
        <p:spPr bwMode="auto">
          <a:xfrm>
            <a:off x="315913" y="2058988"/>
            <a:ext cx="1354137" cy="785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b="0">
                <a:solidFill>
                  <a:srgbClr val="000000"/>
                </a:solidFill>
                <a:latin typeface="Calibri" pitchFamily="34" charset="0"/>
                <a:cs typeface="Calibri" pitchFamily="34" charset="0"/>
              </a:rPr>
              <a:t>State of Thread A</a:t>
            </a:r>
          </a:p>
          <a:p>
            <a:pPr algn="r"/>
            <a:endParaRPr lang="en-US" b="0">
              <a:solidFill>
                <a:srgbClr val="000000"/>
              </a:solidFill>
              <a:latin typeface="Calibri" pitchFamily="34" charset="0"/>
              <a:cs typeface="Calibri" pitchFamily="34" charset="0"/>
            </a:endParaRPr>
          </a:p>
        </p:txBody>
      </p:sp>
      <p:sp>
        <p:nvSpPr>
          <p:cNvPr id="281636" name="Rectangle 36"/>
          <p:cNvSpPr>
            <a:spLocks noChangeArrowheads="1"/>
          </p:cNvSpPr>
          <p:nvPr/>
        </p:nvSpPr>
        <p:spPr bwMode="auto">
          <a:xfrm>
            <a:off x="395288" y="5078413"/>
            <a:ext cx="1354137" cy="820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b="0">
                <a:solidFill>
                  <a:srgbClr val="000000"/>
                </a:solidFill>
                <a:latin typeface="Calibri" pitchFamily="34" charset="0"/>
                <a:cs typeface="Calibri" pitchFamily="34" charset="0"/>
              </a:rPr>
              <a:t>State of Thread B</a:t>
            </a:r>
          </a:p>
          <a:p>
            <a:pPr algn="r"/>
            <a:endParaRPr lang="en-US" b="0">
              <a:solidFill>
                <a:srgbClr val="000000"/>
              </a:solidFill>
              <a:latin typeface="Calibri" pitchFamily="34" charset="0"/>
              <a:cs typeface="Calibri" pitchFamily="34" charset="0"/>
            </a:endParaRPr>
          </a:p>
        </p:txBody>
      </p:sp>
      <p:sp>
        <p:nvSpPr>
          <p:cNvPr id="281674" name="Rectangle 74"/>
          <p:cNvSpPr>
            <a:spLocks noChangeArrowheads="1"/>
          </p:cNvSpPr>
          <p:nvPr/>
        </p:nvSpPr>
        <p:spPr bwMode="auto">
          <a:xfrm>
            <a:off x="1749425" y="5186363"/>
            <a:ext cx="2597150" cy="488950"/>
          </a:xfrm>
          <a:prstGeom prst="rect">
            <a:avLst/>
          </a:prstGeom>
          <a:pattFill prst="wdUpDiag">
            <a:fgClr>
              <a:schemeClr val="bg1">
                <a:lumMod val="75000"/>
              </a:schemeClr>
            </a:fgClr>
            <a:bgClr>
              <a:schemeClr val="bg1"/>
            </a:bgClr>
          </a:pattFill>
          <a:ln w="9525">
            <a:solidFill>
              <a:srgbClr val="000000"/>
            </a:solidFill>
            <a:miter lim="800000"/>
            <a:headEnd/>
            <a:tailEnd/>
          </a:ln>
          <a:effectLst/>
          <a:scene3d>
            <a:camera prst="orthographicFront">
              <a:rot lat="0" lon="0" rev="0"/>
            </a:camera>
            <a:lightRig rig="glow" dir="t">
              <a:rot lat="0" lon="0" rev="4800000"/>
            </a:lightRig>
          </a:scene3d>
          <a:sp3d prstMaterial="matte">
            <a:bevelT w="127000" h="63500"/>
          </a:sp3d>
        </p:spPr>
        <p:txBody>
          <a:bodyPr wrap="none" anchor="ctr"/>
          <a:lstStyle/>
          <a:p>
            <a:r>
              <a:rPr lang="en-US" b="0">
                <a:solidFill>
                  <a:srgbClr val="000000"/>
                </a:solidFill>
                <a:latin typeface="Calibri" pitchFamily="34" charset="0"/>
                <a:cs typeface="Calibri" pitchFamily="34" charset="0"/>
              </a:rPr>
              <a:t>Pending</a:t>
            </a:r>
          </a:p>
        </p:txBody>
      </p:sp>
      <p:sp>
        <p:nvSpPr>
          <p:cNvPr id="281676" name="Rectangle 76"/>
          <p:cNvSpPr>
            <a:spLocks noChangeArrowheads="1"/>
          </p:cNvSpPr>
          <p:nvPr/>
        </p:nvSpPr>
        <p:spPr bwMode="auto">
          <a:xfrm>
            <a:off x="6496050" y="5184775"/>
            <a:ext cx="1935163" cy="490538"/>
          </a:xfrm>
          <a:prstGeom prst="rect">
            <a:avLst/>
          </a:prstGeom>
          <a:solidFill>
            <a:schemeClr val="bg1">
              <a:lumMod val="75000"/>
            </a:schemeClr>
          </a:solidFill>
          <a:ln w="9525">
            <a:solidFill>
              <a:srgbClr val="000000"/>
            </a:solidFill>
            <a:miter lim="800000"/>
            <a:headEnd/>
            <a:tailEnd/>
          </a:ln>
          <a:effectLst/>
          <a:scene3d>
            <a:camera prst="orthographicFront">
              <a:rot lat="0" lon="0" rev="0"/>
            </a:camera>
            <a:lightRig rig="glow" dir="t">
              <a:rot lat="0" lon="0" rev="4800000"/>
            </a:lightRig>
          </a:scene3d>
          <a:sp3d prstMaterial="matte">
            <a:bevelT w="127000" h="63500"/>
          </a:sp3d>
        </p:spPr>
        <p:txBody>
          <a:bodyPr wrap="none" anchor="ctr"/>
          <a:lstStyle/>
          <a:p>
            <a:r>
              <a:rPr lang="en-US" b="0">
                <a:solidFill>
                  <a:srgbClr val="000000"/>
                </a:solidFill>
                <a:latin typeface="Calibri" pitchFamily="34" charset="0"/>
                <a:cs typeface="Calibri" pitchFamily="34" charset="0"/>
              </a:rPr>
              <a:t>Running</a:t>
            </a:r>
          </a:p>
        </p:txBody>
      </p:sp>
      <p:sp>
        <p:nvSpPr>
          <p:cNvPr id="281696" name="Rectangle 96"/>
          <p:cNvSpPr>
            <a:spLocks noChangeArrowheads="1"/>
          </p:cNvSpPr>
          <p:nvPr/>
        </p:nvSpPr>
        <p:spPr bwMode="auto">
          <a:xfrm>
            <a:off x="4325938" y="5184775"/>
            <a:ext cx="2157412" cy="488950"/>
          </a:xfrm>
          <a:prstGeom prst="rect">
            <a:avLst/>
          </a:prstGeom>
          <a:pattFill prst="wdUpDiag">
            <a:fgClr>
              <a:schemeClr val="bg1">
                <a:lumMod val="75000"/>
              </a:schemeClr>
            </a:fgClr>
            <a:bgClr>
              <a:schemeClr val="bg1"/>
            </a:bgClr>
          </a:pattFill>
          <a:ln w="9525">
            <a:solidFill>
              <a:srgbClr val="000000"/>
            </a:solidFill>
            <a:miter lim="800000"/>
            <a:headEnd/>
            <a:tailEnd/>
          </a:ln>
          <a:effectLst/>
          <a:scene3d>
            <a:camera prst="orthographicFront">
              <a:rot lat="0" lon="0" rev="0"/>
            </a:camera>
            <a:lightRig rig="glow" dir="t">
              <a:rot lat="0" lon="0" rev="4800000"/>
            </a:lightRig>
          </a:scene3d>
          <a:sp3d prstMaterial="matte">
            <a:bevelT w="127000" h="63500"/>
          </a:sp3d>
        </p:spPr>
        <p:txBody>
          <a:bodyPr wrap="none" anchor="ctr"/>
          <a:lstStyle/>
          <a:p>
            <a:r>
              <a:rPr lang="en-US" b="0">
                <a:solidFill>
                  <a:srgbClr val="000000"/>
                </a:solidFill>
                <a:latin typeface="Calibri" pitchFamily="34" charset="0"/>
                <a:cs typeface="Calibri" pitchFamily="34" charset="0"/>
              </a:rPr>
              <a:t>Ready</a:t>
            </a:r>
          </a:p>
        </p:txBody>
      </p:sp>
      <p:sp>
        <p:nvSpPr>
          <p:cNvPr id="281697" name="Line 97"/>
          <p:cNvSpPr>
            <a:spLocks noChangeShapeType="1"/>
          </p:cNvSpPr>
          <p:nvPr/>
        </p:nvSpPr>
        <p:spPr bwMode="auto">
          <a:xfrm>
            <a:off x="4370388" y="3637757"/>
            <a:ext cx="0" cy="1493043"/>
          </a:xfrm>
          <a:prstGeom prst="line">
            <a:avLst/>
          </a:prstGeom>
          <a:noFill/>
          <a:ln w="38100">
            <a:solidFill>
              <a:srgbClr val="000000"/>
            </a:solidFill>
            <a:round/>
            <a:headEnd w="lg" len="lg"/>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Calibri" pitchFamily="34" charset="0"/>
              <a:cs typeface="Calibri" pitchFamily="34" charset="0"/>
            </a:endParaRPr>
          </a:p>
        </p:txBody>
      </p:sp>
      <p:sp>
        <p:nvSpPr>
          <p:cNvPr id="28" name="Rectangle 71"/>
          <p:cNvSpPr>
            <a:spLocks noChangeArrowheads="1"/>
          </p:cNvSpPr>
          <p:nvPr/>
        </p:nvSpPr>
        <p:spPr bwMode="auto">
          <a:xfrm>
            <a:off x="3419475" y="3598339"/>
            <a:ext cx="1433513" cy="503238"/>
          </a:xfrm>
          <a:prstGeom prst="rect">
            <a:avLst/>
          </a:prstGeom>
          <a:solidFill>
            <a:schemeClr val="bg1">
              <a:lumMod val="75000"/>
            </a:schemeClr>
          </a:solidFill>
          <a:ln w="9525">
            <a:solidFill>
              <a:srgbClr val="000000"/>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b="0" dirty="0" smtClean="0">
                <a:solidFill>
                  <a:schemeClr val="tx1">
                    <a:lumMod val="10000"/>
                  </a:schemeClr>
                </a:solidFill>
                <a:latin typeface="Calibri" pitchFamily="34" charset="0"/>
                <a:cs typeface="Calibri" pitchFamily="34" charset="0"/>
              </a:rPr>
              <a:t>ISR</a:t>
            </a:r>
            <a:endParaRPr lang="en-US" b="0" dirty="0">
              <a:solidFill>
                <a:schemeClr val="tx1">
                  <a:lumMod val="10000"/>
                </a:schemeClr>
              </a:solidFill>
              <a:latin typeface="Calibri" pitchFamily="34" charset="0"/>
              <a:cs typeface="Calibri" pitchFamily="34" charset="0"/>
            </a:endParaRPr>
          </a:p>
        </p:txBody>
      </p:sp>
      <p:sp>
        <p:nvSpPr>
          <p:cNvPr id="30" name="Rectangle 79"/>
          <p:cNvSpPr>
            <a:spLocks noChangeArrowheads="1"/>
          </p:cNvSpPr>
          <p:nvPr/>
        </p:nvSpPr>
        <p:spPr bwMode="auto">
          <a:xfrm>
            <a:off x="1749425" y="2196307"/>
            <a:ext cx="1670050" cy="517525"/>
          </a:xfrm>
          <a:prstGeom prst="rect">
            <a:avLst/>
          </a:prstGeom>
          <a:solidFill>
            <a:schemeClr val="bg1">
              <a:lumMod val="75000"/>
            </a:schemeClr>
          </a:solidFill>
          <a:ln w="9525">
            <a:solidFill>
              <a:srgbClr val="000000"/>
            </a:solidFill>
            <a:miter lim="800000"/>
            <a:headEnd/>
            <a:tailEnd/>
          </a:ln>
          <a:effectLst/>
          <a:scene3d>
            <a:camera prst="orthographicFront">
              <a:rot lat="0" lon="0" rev="0"/>
            </a:camera>
            <a:lightRig rig="glow" dir="t">
              <a:rot lat="0" lon="0" rev="4800000"/>
            </a:lightRig>
          </a:scene3d>
          <a:sp3d prstMaterial="matte">
            <a:bevelT w="127000" h="63500"/>
          </a:sp3d>
        </p:spPr>
        <p:txBody>
          <a:bodyPr wrap="none" anchor="ctr"/>
          <a:lstStyle/>
          <a:p>
            <a:r>
              <a:rPr lang="en-US" b="0" dirty="0">
                <a:solidFill>
                  <a:srgbClr val="000000"/>
                </a:solidFill>
                <a:latin typeface="Calibri" pitchFamily="34" charset="0"/>
                <a:cs typeface="Calibri" pitchFamily="34" charset="0"/>
              </a:rPr>
              <a:t>Running</a:t>
            </a:r>
          </a:p>
        </p:txBody>
      </p:sp>
      <p:sp>
        <p:nvSpPr>
          <p:cNvPr id="31" name="Rectangle 80"/>
          <p:cNvSpPr>
            <a:spLocks noChangeArrowheads="1"/>
          </p:cNvSpPr>
          <p:nvPr/>
        </p:nvSpPr>
        <p:spPr bwMode="auto">
          <a:xfrm>
            <a:off x="6496050" y="2194719"/>
            <a:ext cx="1935163" cy="519113"/>
          </a:xfrm>
          <a:prstGeom prst="rect">
            <a:avLst/>
          </a:prstGeom>
          <a:pattFill prst="wdUpDiag">
            <a:fgClr>
              <a:schemeClr val="bg1">
                <a:lumMod val="75000"/>
              </a:schemeClr>
            </a:fgClr>
            <a:bgClr>
              <a:schemeClr val="bg1"/>
            </a:bgClr>
          </a:pattFill>
          <a:ln w="9525">
            <a:solidFill>
              <a:srgbClr val="000000"/>
            </a:solidFill>
            <a:miter lim="800000"/>
            <a:headEnd/>
            <a:tailEnd/>
          </a:ln>
          <a:effectLst/>
          <a:scene3d>
            <a:camera prst="orthographicFront">
              <a:rot lat="0" lon="0" rev="0"/>
            </a:camera>
            <a:lightRig rig="glow" dir="t">
              <a:rot lat="0" lon="0" rev="4800000"/>
            </a:lightRig>
          </a:scene3d>
          <a:sp3d prstMaterial="matte">
            <a:bevelT w="127000" h="63500"/>
          </a:sp3d>
        </p:spPr>
        <p:txBody>
          <a:bodyPr wrap="none" anchor="ctr"/>
          <a:lstStyle/>
          <a:p>
            <a:r>
              <a:rPr lang="en-US" b="0">
                <a:solidFill>
                  <a:srgbClr val="000000"/>
                </a:solidFill>
                <a:latin typeface="Calibri" pitchFamily="34" charset="0"/>
                <a:cs typeface="Calibri" pitchFamily="34" charset="0"/>
              </a:rPr>
              <a:t>Ready</a:t>
            </a:r>
          </a:p>
        </p:txBody>
      </p:sp>
      <p:sp>
        <p:nvSpPr>
          <p:cNvPr id="32" name="Rectangle 85"/>
          <p:cNvSpPr>
            <a:spLocks noChangeArrowheads="1"/>
          </p:cNvSpPr>
          <p:nvPr/>
        </p:nvSpPr>
        <p:spPr bwMode="auto">
          <a:xfrm>
            <a:off x="4852988" y="2194719"/>
            <a:ext cx="1643062" cy="519113"/>
          </a:xfrm>
          <a:prstGeom prst="rect">
            <a:avLst/>
          </a:prstGeom>
          <a:solidFill>
            <a:schemeClr val="bg1">
              <a:lumMod val="75000"/>
            </a:schemeClr>
          </a:solidFill>
          <a:ln w="9525">
            <a:solidFill>
              <a:srgbClr val="000000"/>
            </a:solidFill>
            <a:miter lim="800000"/>
            <a:headEnd/>
            <a:tailEnd/>
          </a:ln>
          <a:effectLst/>
          <a:scene3d>
            <a:camera prst="orthographicFront">
              <a:rot lat="0" lon="0" rev="0"/>
            </a:camera>
            <a:lightRig rig="glow" dir="t">
              <a:rot lat="0" lon="0" rev="4800000"/>
            </a:lightRig>
          </a:scene3d>
          <a:sp3d prstMaterial="matte">
            <a:bevelT w="127000" h="63500"/>
          </a:sp3d>
        </p:spPr>
        <p:txBody>
          <a:bodyPr wrap="none" anchor="ctr"/>
          <a:lstStyle/>
          <a:p>
            <a:r>
              <a:rPr lang="en-US" b="0" dirty="0">
                <a:solidFill>
                  <a:srgbClr val="000000"/>
                </a:solidFill>
                <a:latin typeface="Calibri" pitchFamily="34" charset="0"/>
                <a:cs typeface="Calibri" pitchFamily="34" charset="0"/>
              </a:rPr>
              <a:t>Running</a:t>
            </a:r>
          </a:p>
        </p:txBody>
      </p:sp>
      <p:sp>
        <p:nvSpPr>
          <p:cNvPr id="33" name="Rectangle 89"/>
          <p:cNvSpPr>
            <a:spLocks noChangeArrowheads="1"/>
          </p:cNvSpPr>
          <p:nvPr/>
        </p:nvSpPr>
        <p:spPr bwMode="auto">
          <a:xfrm>
            <a:off x="3419475" y="2194719"/>
            <a:ext cx="1433513" cy="519113"/>
          </a:xfrm>
          <a:prstGeom prst="rect">
            <a:avLst/>
          </a:prstGeom>
          <a:pattFill prst="wdUpDiag">
            <a:fgClr>
              <a:schemeClr val="accent4">
                <a:lumMod val="90000"/>
              </a:schemeClr>
            </a:fgClr>
            <a:bgClr>
              <a:schemeClr val="bg1"/>
            </a:bgClr>
          </a:pattFill>
          <a:ln w="9525">
            <a:solidFill>
              <a:srgbClr val="000000"/>
            </a:solidFill>
            <a:miter lim="800000"/>
            <a:headEnd/>
            <a:tailEnd/>
          </a:ln>
          <a:effectLst/>
          <a:scene3d>
            <a:camera prst="orthographicFront">
              <a:rot lat="0" lon="0" rev="0"/>
            </a:camera>
            <a:lightRig rig="glow" dir="t">
              <a:rot lat="0" lon="0" rev="4800000"/>
            </a:lightRig>
          </a:scene3d>
          <a:sp3d prstMaterial="matte">
            <a:bevelT w="127000" h="63500"/>
          </a:sp3d>
        </p:spPr>
        <p:txBody>
          <a:bodyPr wrap="none" anchor="ctr"/>
          <a:lstStyle/>
          <a:p>
            <a:r>
              <a:rPr lang="en-US" b="0" dirty="0">
                <a:solidFill>
                  <a:srgbClr val="000000"/>
                </a:solidFill>
                <a:latin typeface="Calibri" pitchFamily="34" charset="0"/>
                <a:cs typeface="Calibri" pitchFamily="34" charset="0"/>
              </a:rPr>
              <a:t>Interrupted</a:t>
            </a:r>
          </a:p>
        </p:txBody>
      </p:sp>
      <p:sp>
        <p:nvSpPr>
          <p:cNvPr id="4" name="TextBox 3"/>
          <p:cNvSpPr txBox="1"/>
          <p:nvPr/>
        </p:nvSpPr>
        <p:spPr>
          <a:xfrm>
            <a:off x="6396658" y="3458024"/>
            <a:ext cx="492443" cy="980661"/>
          </a:xfrm>
          <a:prstGeom prst="rect">
            <a:avLst/>
          </a:prstGeom>
          <a:noFill/>
        </p:spPr>
        <p:txBody>
          <a:bodyPr vert="vert" wrap="square" rtlCol="0">
            <a:spAutoFit/>
          </a:bodyPr>
          <a:lstStyle/>
          <a:p>
            <a:r>
              <a:rPr lang="en-US" dirty="0" smtClean="0">
                <a:solidFill>
                  <a:schemeClr val="tx1">
                    <a:lumMod val="10000"/>
                  </a:schemeClr>
                </a:solidFill>
                <a:latin typeface="Calibri" pitchFamily="34" charset="0"/>
                <a:cs typeface="Calibri" pitchFamily="34" charset="0"/>
              </a:rPr>
              <a:t>Yield</a:t>
            </a:r>
            <a:endParaRPr lang="en-US" dirty="0">
              <a:solidFill>
                <a:schemeClr val="tx1">
                  <a:lumMod val="10000"/>
                </a:schemeClr>
              </a:solidFill>
              <a:latin typeface="Calibri" pitchFamily="34" charset="0"/>
              <a:cs typeface="Calibri" pitchFamily="34" charset="0"/>
            </a:endParaRPr>
          </a:p>
        </p:txBody>
      </p:sp>
      <p:sp>
        <p:nvSpPr>
          <p:cNvPr id="281604" name="Line 4"/>
          <p:cNvSpPr>
            <a:spLocks noChangeShapeType="1"/>
          </p:cNvSpPr>
          <p:nvPr/>
        </p:nvSpPr>
        <p:spPr bwMode="auto">
          <a:xfrm>
            <a:off x="4852988" y="2655887"/>
            <a:ext cx="0" cy="942451"/>
          </a:xfrm>
          <a:prstGeom prst="line">
            <a:avLst/>
          </a:prstGeom>
          <a:noFill/>
          <a:ln w="38100">
            <a:solidFill>
              <a:srgbClr val="000000"/>
            </a:solidFill>
            <a:round/>
            <a:headEnd type="triangle" w="lg" len="lg"/>
            <a:tailEnd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5" name="Explosion 1 4"/>
          <p:cNvSpPr/>
          <p:nvPr/>
        </p:nvSpPr>
        <p:spPr bwMode="auto">
          <a:xfrm>
            <a:off x="2982153" y="2895237"/>
            <a:ext cx="392112" cy="392423"/>
          </a:xfrm>
          <a:prstGeom prst="irregularSeal1">
            <a:avLst/>
          </a:prstGeom>
          <a:solidFill>
            <a:schemeClr val="bg1"/>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smtClean="0">
              <a:ln>
                <a:noFill/>
              </a:ln>
              <a:solidFill>
                <a:schemeClr val="bg1"/>
              </a:solidFill>
              <a:effectLst/>
              <a:latin typeface="Times New Roman" pitchFamily="18" charset="0"/>
            </a:endParaRPr>
          </a:p>
        </p:txBody>
      </p:sp>
      <p:sp>
        <p:nvSpPr>
          <p:cNvPr id="40" name="TextBox 39"/>
          <p:cNvSpPr txBox="1"/>
          <p:nvPr/>
        </p:nvSpPr>
        <p:spPr>
          <a:xfrm>
            <a:off x="4290880" y="4101577"/>
            <a:ext cx="492443" cy="980661"/>
          </a:xfrm>
          <a:prstGeom prst="rect">
            <a:avLst/>
          </a:prstGeom>
          <a:noFill/>
        </p:spPr>
        <p:txBody>
          <a:bodyPr vert="vert" wrap="square" rtlCol="0">
            <a:spAutoFit/>
          </a:bodyPr>
          <a:lstStyle/>
          <a:p>
            <a:r>
              <a:rPr lang="en-US" dirty="0" smtClean="0">
                <a:solidFill>
                  <a:schemeClr val="tx1">
                    <a:lumMod val="10000"/>
                  </a:schemeClr>
                </a:solidFill>
                <a:latin typeface="Calibri" pitchFamily="34" charset="0"/>
                <a:cs typeface="Calibri" pitchFamily="34" charset="0"/>
              </a:rPr>
              <a:t>Post</a:t>
            </a:r>
            <a:endParaRPr lang="en-US" dirty="0">
              <a:solidFill>
                <a:schemeClr val="tx1">
                  <a:lumMod val="10000"/>
                </a:schemeClr>
              </a:solidFill>
              <a:latin typeface="Calibri" pitchFamily="34" charset="0"/>
              <a:cs typeface="Calibri" pitchFamily="34" charset="0"/>
            </a:endParaRPr>
          </a:p>
        </p:txBody>
      </p:sp>
      <p:sp>
        <p:nvSpPr>
          <p:cNvPr id="41" name="TextBox 40"/>
          <p:cNvSpPr txBox="1"/>
          <p:nvPr/>
        </p:nvSpPr>
        <p:spPr>
          <a:xfrm>
            <a:off x="4852988" y="2859134"/>
            <a:ext cx="1406790" cy="707886"/>
          </a:xfrm>
          <a:prstGeom prst="rect">
            <a:avLst/>
          </a:prstGeom>
          <a:noFill/>
          <a:ln>
            <a:noFill/>
          </a:ln>
          <a:effectLst/>
        </p:spPr>
        <p:txBody>
          <a:bodyPr vert="horz" wrap="square" rtlCol="0">
            <a:spAutoFit/>
          </a:bodyPr>
          <a:lstStyle/>
          <a:p>
            <a:pPr algn="l"/>
            <a:r>
              <a:rPr lang="en-US" dirty="0" smtClean="0">
                <a:solidFill>
                  <a:schemeClr val="tx1">
                    <a:lumMod val="10000"/>
                  </a:schemeClr>
                </a:solidFill>
                <a:latin typeface="Calibri" pitchFamily="34" charset="0"/>
                <a:cs typeface="Calibri" pitchFamily="34" charset="0"/>
              </a:rPr>
              <a:t>ISR</a:t>
            </a:r>
            <a:br>
              <a:rPr lang="en-US" dirty="0" smtClean="0">
                <a:solidFill>
                  <a:schemeClr val="tx1">
                    <a:lumMod val="10000"/>
                  </a:schemeClr>
                </a:solidFill>
                <a:latin typeface="Calibri" pitchFamily="34" charset="0"/>
                <a:cs typeface="Calibri" pitchFamily="34" charset="0"/>
              </a:rPr>
            </a:br>
            <a:r>
              <a:rPr lang="en-US" dirty="0" smtClean="0">
                <a:solidFill>
                  <a:schemeClr val="tx1">
                    <a:lumMod val="10000"/>
                  </a:schemeClr>
                </a:solidFill>
                <a:latin typeface="Calibri" pitchFamily="34" charset="0"/>
                <a:cs typeface="Calibri" pitchFamily="34" charset="0"/>
              </a:rPr>
              <a:t>Return</a:t>
            </a:r>
            <a:endParaRPr lang="en-US" dirty="0">
              <a:solidFill>
                <a:schemeClr val="tx1">
                  <a:lumMod val="10000"/>
                </a:schemeClr>
              </a:solidFill>
              <a:latin typeface="Calibri" pitchFamily="34" charset="0"/>
              <a:cs typeface="Calibri" pitchFamily="34" charset="0"/>
            </a:endParaRPr>
          </a:p>
        </p:txBody>
      </p:sp>
      <p:sp>
        <p:nvSpPr>
          <p:cNvPr id="20" name="Rectangle 83"/>
          <p:cNvSpPr>
            <a:spLocks noGrp="1" noChangeArrowheads="1"/>
          </p:cNvSpPr>
          <p:nvPr>
            <p:ph type="title"/>
          </p:nvPr>
        </p:nvSpPr>
        <p:spPr>
          <a:xfrm>
            <a:off x="658813" y="357188"/>
            <a:ext cx="7772400" cy="1143000"/>
          </a:xfrm>
        </p:spPr>
        <p:txBody>
          <a:bodyPr/>
          <a:lstStyle/>
          <a:p>
            <a:r>
              <a:rPr lang="en-US" dirty="0"/>
              <a:t>Non-Preemptive Context Switch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2651" name="AutoShape 27"/>
          <p:cNvCxnSpPr>
            <a:cxnSpLocks noChangeShapeType="1"/>
            <a:stCxn id="282637" idx="4"/>
            <a:endCxn id="282635" idx="0"/>
          </p:cNvCxnSpPr>
          <p:nvPr/>
        </p:nvCxnSpPr>
        <p:spPr bwMode="auto">
          <a:xfrm>
            <a:off x="1765300" y="3200400"/>
            <a:ext cx="0" cy="1189038"/>
          </a:xfrm>
          <a:prstGeom prst="straightConnector1">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cxnSp>
        <p:nvCxnSpPr>
          <p:cNvPr id="282652" name="AutoShape 28"/>
          <p:cNvCxnSpPr>
            <a:cxnSpLocks noChangeShapeType="1"/>
            <a:stCxn id="282634" idx="2"/>
            <a:endCxn id="282635" idx="5"/>
          </p:cNvCxnSpPr>
          <p:nvPr/>
        </p:nvCxnSpPr>
        <p:spPr bwMode="auto">
          <a:xfrm flipH="1" flipV="1">
            <a:off x="2357438" y="5346700"/>
            <a:ext cx="3459162" cy="9525"/>
          </a:xfrm>
          <a:prstGeom prst="straightConnector1">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cxnSp>
        <p:nvCxnSpPr>
          <p:cNvPr id="282653" name="AutoShape 29"/>
          <p:cNvCxnSpPr>
            <a:cxnSpLocks noChangeShapeType="1"/>
            <a:stCxn id="282631" idx="4"/>
            <a:endCxn id="282634" idx="0"/>
          </p:cNvCxnSpPr>
          <p:nvPr/>
        </p:nvCxnSpPr>
        <p:spPr bwMode="auto">
          <a:xfrm>
            <a:off x="6697663" y="3209925"/>
            <a:ext cx="0" cy="1587500"/>
          </a:xfrm>
          <a:prstGeom prst="straightConnector1">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cxnSp>
        <p:nvCxnSpPr>
          <p:cNvPr id="282656" name="AutoShape 32"/>
          <p:cNvCxnSpPr>
            <a:cxnSpLocks noChangeShapeType="1"/>
            <a:stCxn id="282631" idx="2"/>
            <a:endCxn id="282637" idx="6"/>
          </p:cNvCxnSpPr>
          <p:nvPr/>
        </p:nvCxnSpPr>
        <p:spPr bwMode="auto">
          <a:xfrm flipH="1" flipV="1">
            <a:off x="2700338" y="2641600"/>
            <a:ext cx="3062287" cy="9525"/>
          </a:xfrm>
          <a:prstGeom prst="straightConnector1">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sp>
        <p:nvSpPr>
          <p:cNvPr id="282631" name="Oval 7"/>
          <p:cNvSpPr>
            <a:spLocks noChangeArrowheads="1"/>
          </p:cNvSpPr>
          <p:nvPr/>
        </p:nvSpPr>
        <p:spPr bwMode="auto">
          <a:xfrm>
            <a:off x="5772150" y="2101850"/>
            <a:ext cx="1851025" cy="1098550"/>
          </a:xfrm>
          <a:prstGeom prst="ellipse">
            <a:avLst/>
          </a:prstGeom>
          <a:solidFill>
            <a:schemeClr val="bg1">
              <a:lumMod val="75000"/>
            </a:schemeClr>
          </a:solidFill>
          <a:ln w="19050">
            <a:solidFill>
              <a:schemeClr val="tx1">
                <a:lumMod val="10000"/>
              </a:schemeClr>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r>
              <a:rPr lang="en-US" b="0">
                <a:solidFill>
                  <a:srgbClr val="000000"/>
                </a:solidFill>
                <a:latin typeface="Tahoma" pitchFamily="34" charset="0"/>
              </a:rPr>
              <a:t>Running</a:t>
            </a:r>
          </a:p>
        </p:txBody>
      </p:sp>
      <p:sp>
        <p:nvSpPr>
          <p:cNvPr id="282634" name="Oval 10"/>
          <p:cNvSpPr>
            <a:spLocks noChangeArrowheads="1"/>
          </p:cNvSpPr>
          <p:nvPr/>
        </p:nvSpPr>
        <p:spPr bwMode="auto">
          <a:xfrm>
            <a:off x="5826125" y="4806950"/>
            <a:ext cx="1743075" cy="1098550"/>
          </a:xfrm>
          <a:prstGeom prst="ellipse">
            <a:avLst/>
          </a:prstGeom>
          <a:solidFill>
            <a:schemeClr val="bg1">
              <a:lumMod val="75000"/>
            </a:schemeClr>
          </a:solidFill>
          <a:ln w="19050">
            <a:solidFill>
              <a:schemeClr val="tx1">
                <a:lumMod val="10000"/>
              </a:schemeClr>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r>
              <a:rPr lang="en-US" b="0">
                <a:solidFill>
                  <a:srgbClr val="000000"/>
                </a:solidFill>
                <a:latin typeface="Tahoma" pitchFamily="34" charset="0"/>
              </a:rPr>
              <a:t>Inactive</a:t>
            </a:r>
          </a:p>
        </p:txBody>
      </p:sp>
      <p:sp>
        <p:nvSpPr>
          <p:cNvPr id="282635" name="Oval 11"/>
          <p:cNvSpPr>
            <a:spLocks noChangeArrowheads="1"/>
          </p:cNvSpPr>
          <p:nvPr/>
        </p:nvSpPr>
        <p:spPr bwMode="auto">
          <a:xfrm>
            <a:off x="927100" y="4398963"/>
            <a:ext cx="1676400" cy="1098550"/>
          </a:xfrm>
          <a:prstGeom prst="ellipse">
            <a:avLst/>
          </a:prstGeom>
          <a:solidFill>
            <a:schemeClr val="bg1">
              <a:lumMod val="75000"/>
            </a:schemeClr>
          </a:solidFill>
          <a:ln w="19050">
            <a:solidFill>
              <a:schemeClr val="tx1">
                <a:lumMod val="10000"/>
              </a:schemeClr>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r>
              <a:rPr lang="en-US" b="0">
                <a:solidFill>
                  <a:srgbClr val="000000"/>
                </a:solidFill>
                <a:latin typeface="Tahoma" pitchFamily="34" charset="0"/>
              </a:rPr>
              <a:t>Ready</a:t>
            </a:r>
          </a:p>
        </p:txBody>
      </p:sp>
      <p:sp>
        <p:nvSpPr>
          <p:cNvPr id="282637" name="Oval 13"/>
          <p:cNvSpPr>
            <a:spLocks noChangeArrowheads="1"/>
          </p:cNvSpPr>
          <p:nvPr/>
        </p:nvSpPr>
        <p:spPr bwMode="auto">
          <a:xfrm>
            <a:off x="838200" y="2092325"/>
            <a:ext cx="1852613" cy="1098550"/>
          </a:xfrm>
          <a:prstGeom prst="ellipse">
            <a:avLst/>
          </a:prstGeom>
          <a:solidFill>
            <a:schemeClr val="bg1">
              <a:lumMod val="75000"/>
            </a:schemeClr>
          </a:solidFill>
          <a:ln w="19050">
            <a:solidFill>
              <a:schemeClr val="tx1">
                <a:lumMod val="10000"/>
              </a:schemeClr>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r>
              <a:rPr lang="en-US" b="0">
                <a:solidFill>
                  <a:srgbClr val="000000"/>
                </a:solidFill>
                <a:latin typeface="Tahoma" pitchFamily="34" charset="0"/>
              </a:rPr>
              <a:t>Pending</a:t>
            </a:r>
          </a:p>
        </p:txBody>
      </p:sp>
      <p:cxnSp>
        <p:nvCxnSpPr>
          <p:cNvPr id="282649" name="AutoShape 25"/>
          <p:cNvCxnSpPr>
            <a:cxnSpLocks noChangeShapeType="1"/>
            <a:stCxn id="282658" idx="3"/>
            <a:endCxn id="282635" idx="7"/>
          </p:cNvCxnSpPr>
          <p:nvPr/>
        </p:nvCxnSpPr>
        <p:spPr bwMode="auto">
          <a:xfrm flipH="1">
            <a:off x="2357438" y="4075113"/>
            <a:ext cx="1196975" cy="474662"/>
          </a:xfrm>
          <a:prstGeom prst="straightConnector1">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sp>
        <p:nvSpPr>
          <p:cNvPr id="282658" name="Oval 34"/>
          <p:cNvSpPr>
            <a:spLocks noChangeArrowheads="1"/>
          </p:cNvSpPr>
          <p:nvPr/>
        </p:nvSpPr>
        <p:spPr bwMode="auto">
          <a:xfrm>
            <a:off x="3352800" y="3209925"/>
            <a:ext cx="1371600" cy="1014413"/>
          </a:xfrm>
          <a:prstGeom prst="ellipse">
            <a:avLst/>
          </a:prstGeom>
          <a:solidFill>
            <a:schemeClr val="bg1">
              <a:lumMod val="75000"/>
            </a:schemeClr>
          </a:solidFill>
          <a:ln w="9525">
            <a:solidFill>
              <a:schemeClr val="tx1">
                <a:lumMod val="10000"/>
              </a:schemeClr>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p:spPr>
        <p:txBody>
          <a:bodyPr wrap="none" anchor="ctr"/>
          <a:lstStyle/>
          <a:p>
            <a:r>
              <a:rPr lang="en-US" b="0">
                <a:solidFill>
                  <a:srgbClr val="000000"/>
                </a:solidFill>
                <a:latin typeface="Tahoma" pitchFamily="34" charset="0"/>
              </a:rPr>
              <a:t>Yielding</a:t>
            </a:r>
          </a:p>
        </p:txBody>
      </p:sp>
      <p:cxnSp>
        <p:nvCxnSpPr>
          <p:cNvPr id="282664" name="AutoShape 40"/>
          <p:cNvCxnSpPr>
            <a:cxnSpLocks noChangeShapeType="1"/>
            <a:stCxn id="282635" idx="6"/>
            <a:endCxn id="282631" idx="3"/>
          </p:cNvCxnSpPr>
          <p:nvPr/>
        </p:nvCxnSpPr>
        <p:spPr bwMode="auto">
          <a:xfrm flipV="1">
            <a:off x="2613025" y="3049588"/>
            <a:ext cx="3430588" cy="1898650"/>
          </a:xfrm>
          <a:prstGeom prst="curvedConnector2">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cxnSp>
        <p:nvCxnSpPr>
          <p:cNvPr id="282665" name="AutoShape 41"/>
          <p:cNvCxnSpPr>
            <a:cxnSpLocks noChangeShapeType="1"/>
            <a:stCxn id="282631" idx="6"/>
          </p:cNvCxnSpPr>
          <p:nvPr/>
        </p:nvCxnSpPr>
        <p:spPr bwMode="auto">
          <a:xfrm>
            <a:off x="7632700" y="2651125"/>
            <a:ext cx="609600" cy="846138"/>
          </a:xfrm>
          <a:prstGeom prst="bentConnector2">
            <a:avLst/>
          </a:prstGeom>
          <a:noFill/>
          <a:ln w="50800">
            <a:solidFill>
              <a:schemeClr val="tx1">
                <a:lumMod val="10000"/>
              </a:schemeClr>
            </a:solidFill>
            <a:miter lim="800000"/>
            <a:headEnd type="triangle"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sp>
        <p:nvSpPr>
          <p:cNvPr id="282667" name="Oval 43"/>
          <p:cNvSpPr>
            <a:spLocks noChangeArrowheads="1"/>
          </p:cNvSpPr>
          <p:nvPr/>
        </p:nvSpPr>
        <p:spPr bwMode="auto">
          <a:xfrm>
            <a:off x="7556500" y="3497263"/>
            <a:ext cx="1371600" cy="1014412"/>
          </a:xfrm>
          <a:prstGeom prst="ellipse">
            <a:avLst/>
          </a:prstGeom>
          <a:solidFill>
            <a:schemeClr val="bg1">
              <a:lumMod val="75000"/>
            </a:schemeClr>
          </a:solidFill>
          <a:ln w="9525">
            <a:solidFill>
              <a:schemeClr val="tx1">
                <a:lumMod val="10000"/>
              </a:schemeClr>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p:spPr>
        <p:txBody>
          <a:bodyPr wrap="none" anchor="ctr"/>
          <a:lstStyle/>
          <a:p>
            <a:r>
              <a:rPr lang="en-US" b="0">
                <a:solidFill>
                  <a:srgbClr val="000000"/>
                </a:solidFill>
                <a:latin typeface="Tahoma" pitchFamily="34" charset="0"/>
              </a:rPr>
              <a:t>Interrupted</a:t>
            </a:r>
          </a:p>
        </p:txBody>
      </p:sp>
      <p:cxnSp>
        <p:nvCxnSpPr>
          <p:cNvPr id="282668" name="AutoShape 44"/>
          <p:cNvCxnSpPr>
            <a:cxnSpLocks noChangeShapeType="1"/>
            <a:stCxn id="282658" idx="7"/>
          </p:cNvCxnSpPr>
          <p:nvPr/>
        </p:nvCxnSpPr>
        <p:spPr bwMode="auto">
          <a:xfrm rot="16200000">
            <a:off x="4868069" y="2432844"/>
            <a:ext cx="581025" cy="1271587"/>
          </a:xfrm>
          <a:prstGeom prst="curvedConnector2">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cxnSp>
        <p:nvCxnSpPr>
          <p:cNvPr id="282669" name="AutoShape 45"/>
          <p:cNvCxnSpPr>
            <a:cxnSpLocks noChangeShapeType="1"/>
          </p:cNvCxnSpPr>
          <p:nvPr/>
        </p:nvCxnSpPr>
        <p:spPr bwMode="auto">
          <a:xfrm rot="5400000">
            <a:off x="4908550" y="2598738"/>
            <a:ext cx="668338" cy="1319212"/>
          </a:xfrm>
          <a:prstGeom prst="curvedConnector2">
            <a:avLst/>
          </a:prstGeom>
          <a:noFill/>
          <a:ln w="50800">
            <a:solidFill>
              <a:schemeClr val="tx1">
                <a:lumMod val="10000"/>
              </a:schemeClr>
            </a:solidFill>
            <a:round/>
            <a:headEnd w="lg" len="lg"/>
            <a:tailEnd type="triangle" w="lg" len="lg"/>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cxnSp>
      <p:sp>
        <p:nvSpPr>
          <p:cNvPr id="17" name="Rectangle 2"/>
          <p:cNvSpPr>
            <a:spLocks noGrp="1" noChangeArrowheads="1"/>
          </p:cNvSpPr>
          <p:nvPr>
            <p:ph type="title"/>
          </p:nvPr>
        </p:nvSpPr>
        <p:spPr>
          <a:xfrm>
            <a:off x="685800" y="609600"/>
            <a:ext cx="7772400" cy="1143000"/>
          </a:xfrm>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sz="4000" dirty="0">
                <a:cs typeface="Times New Roman" pitchFamily="18" charset="0"/>
              </a:rPr>
              <a:t>Non-Preemptive Thread States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7" name="Rectangle 17"/>
          <p:cNvSpPr>
            <a:spLocks noChangeArrowheads="1"/>
          </p:cNvSpPr>
          <p:nvPr/>
        </p:nvSpPr>
        <p:spPr bwMode="auto">
          <a:xfrm>
            <a:off x="5265738" y="2146300"/>
            <a:ext cx="2963863" cy="519113"/>
          </a:xfrm>
          <a:prstGeom prst="rect">
            <a:avLst/>
          </a:prstGeom>
          <a:pattFill prst="wdUpDiag">
            <a:fgClr>
              <a:schemeClr val="bg1">
                <a:lumMod val="75000"/>
              </a:schemeClr>
            </a:fgClr>
            <a:bgClr>
              <a:schemeClr val="bg1"/>
            </a:bgClr>
          </a:pattFill>
          <a:ln w="9525">
            <a:solidFill>
              <a:srgbClr val="000000"/>
            </a:solidFill>
            <a:miter lim="800000"/>
            <a:headEnd/>
            <a:tailEnd/>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p:spPr>
        <p:txBody>
          <a:bodyPr wrap="none" anchor="ctr" anchorCtr="1"/>
          <a:lstStyle/>
          <a:p>
            <a:r>
              <a:rPr lang="en-US" b="0">
                <a:solidFill>
                  <a:srgbClr val="000000"/>
                </a:solidFill>
                <a:latin typeface="Calibri" pitchFamily="34" charset="0"/>
                <a:cs typeface="Calibri" pitchFamily="34" charset="0"/>
              </a:rPr>
              <a:t>Ready</a:t>
            </a:r>
          </a:p>
        </p:txBody>
      </p:sp>
      <p:sp>
        <p:nvSpPr>
          <p:cNvPr id="286736" name="Rectangle 16"/>
          <p:cNvSpPr>
            <a:spLocks noChangeArrowheads="1"/>
          </p:cNvSpPr>
          <p:nvPr/>
        </p:nvSpPr>
        <p:spPr bwMode="auto">
          <a:xfrm>
            <a:off x="1704975" y="2133048"/>
            <a:ext cx="1682750" cy="517525"/>
          </a:xfrm>
          <a:prstGeom prst="rect">
            <a:avLst/>
          </a:prstGeom>
          <a:solidFill>
            <a:schemeClr val="bg1">
              <a:lumMod val="75000"/>
            </a:schemeClr>
          </a:solidFill>
          <a:ln w="9525">
            <a:solidFill>
              <a:srgbClr val="000000"/>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nchorCtr="1"/>
          <a:lstStyle/>
          <a:p>
            <a:r>
              <a:rPr lang="en-US" b="0" dirty="0">
                <a:solidFill>
                  <a:srgbClr val="000000"/>
                </a:solidFill>
                <a:latin typeface="Calibri" pitchFamily="34" charset="0"/>
                <a:cs typeface="Calibri" pitchFamily="34" charset="0"/>
              </a:rPr>
              <a:t>Running</a:t>
            </a:r>
          </a:p>
        </p:txBody>
      </p:sp>
      <p:sp>
        <p:nvSpPr>
          <p:cNvPr id="286742" name="Rectangle 22"/>
          <p:cNvSpPr>
            <a:spLocks noChangeArrowheads="1"/>
          </p:cNvSpPr>
          <p:nvPr/>
        </p:nvSpPr>
        <p:spPr bwMode="auto">
          <a:xfrm>
            <a:off x="3375025" y="2151063"/>
            <a:ext cx="1890713" cy="512762"/>
          </a:xfrm>
          <a:prstGeom prst="rect">
            <a:avLst/>
          </a:prstGeom>
          <a:pattFill prst="wdUpDiag">
            <a:fgClr>
              <a:schemeClr val="bg1">
                <a:lumMod val="75000"/>
              </a:schemeClr>
            </a:fgClr>
            <a:bgClr>
              <a:schemeClr val="bg1"/>
            </a:bgClr>
          </a:pattFill>
          <a:ln w="9525">
            <a:solidFill>
              <a:srgbClr val="000000"/>
            </a:solidFill>
            <a:miter lim="800000"/>
            <a:headEnd/>
            <a:tailEnd/>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p:spPr>
        <p:txBody>
          <a:bodyPr wrap="none" anchor="ctr" anchorCtr="1"/>
          <a:lstStyle/>
          <a:p>
            <a:r>
              <a:rPr lang="en-US" b="0" dirty="0">
                <a:solidFill>
                  <a:srgbClr val="000000"/>
                </a:solidFill>
                <a:latin typeface="Calibri" pitchFamily="34" charset="0"/>
                <a:cs typeface="Calibri" pitchFamily="34" charset="0"/>
              </a:rPr>
              <a:t>Interrupted</a:t>
            </a:r>
          </a:p>
        </p:txBody>
      </p:sp>
      <p:sp>
        <p:nvSpPr>
          <p:cNvPr id="286724" name="Line 4"/>
          <p:cNvSpPr>
            <a:spLocks noChangeShapeType="1"/>
          </p:cNvSpPr>
          <p:nvPr/>
        </p:nvSpPr>
        <p:spPr bwMode="auto">
          <a:xfrm>
            <a:off x="5263737" y="4077521"/>
            <a:ext cx="2002" cy="1107253"/>
          </a:xfrm>
          <a:prstGeom prst="line">
            <a:avLst/>
          </a:prstGeom>
          <a:noFill/>
          <a:ln w="381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nchor="ctr" anchorCtr="1"/>
          <a:lstStyle/>
          <a:p>
            <a:endParaRPr lang="en-US">
              <a:latin typeface="Calibri" pitchFamily="34" charset="0"/>
              <a:cs typeface="Calibri" pitchFamily="34" charset="0"/>
            </a:endParaRPr>
          </a:p>
        </p:txBody>
      </p:sp>
      <p:sp>
        <p:nvSpPr>
          <p:cNvPr id="286725" name="Line 5"/>
          <p:cNvSpPr>
            <a:spLocks noChangeShapeType="1"/>
          </p:cNvSpPr>
          <p:nvPr/>
        </p:nvSpPr>
        <p:spPr bwMode="auto">
          <a:xfrm>
            <a:off x="3375025" y="2663825"/>
            <a:ext cx="12700" cy="910460"/>
          </a:xfrm>
          <a:prstGeom prst="line">
            <a:avLst/>
          </a:prstGeom>
          <a:noFill/>
          <a:ln w="381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nchor="ctr" anchorCtr="1"/>
          <a:lstStyle/>
          <a:p>
            <a:endParaRPr lang="en-US">
              <a:latin typeface="Calibri" pitchFamily="34" charset="0"/>
              <a:cs typeface="Calibri" pitchFamily="34" charset="0"/>
            </a:endParaRPr>
          </a:p>
        </p:txBody>
      </p:sp>
      <p:sp>
        <p:nvSpPr>
          <p:cNvPr id="286727" name="Rectangle 7"/>
          <p:cNvSpPr>
            <a:spLocks noChangeArrowheads="1"/>
          </p:cNvSpPr>
          <p:nvPr/>
        </p:nvSpPr>
        <p:spPr bwMode="auto">
          <a:xfrm>
            <a:off x="315913" y="2012156"/>
            <a:ext cx="1354137" cy="785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r"/>
            <a:r>
              <a:rPr lang="en-US" b="0" dirty="0">
                <a:solidFill>
                  <a:srgbClr val="000000"/>
                </a:solidFill>
                <a:latin typeface="Calibri" pitchFamily="34" charset="0"/>
                <a:cs typeface="Calibri" pitchFamily="34" charset="0"/>
              </a:rPr>
              <a:t>State of Thread </a:t>
            </a:r>
            <a:r>
              <a:rPr lang="en-US" b="0" dirty="0" smtClean="0">
                <a:solidFill>
                  <a:srgbClr val="000000"/>
                </a:solidFill>
                <a:latin typeface="Calibri" pitchFamily="34" charset="0"/>
                <a:cs typeface="Calibri" pitchFamily="34" charset="0"/>
              </a:rPr>
              <a:t>A</a:t>
            </a:r>
            <a:endParaRPr lang="en-US" b="0" dirty="0">
              <a:solidFill>
                <a:srgbClr val="000000"/>
              </a:solidFill>
              <a:latin typeface="Calibri" pitchFamily="34" charset="0"/>
              <a:cs typeface="Calibri" pitchFamily="34" charset="0"/>
            </a:endParaRPr>
          </a:p>
        </p:txBody>
      </p:sp>
      <p:sp>
        <p:nvSpPr>
          <p:cNvPr id="286730" name="Rectangle 10"/>
          <p:cNvSpPr>
            <a:spLocks noChangeArrowheads="1"/>
          </p:cNvSpPr>
          <p:nvPr/>
        </p:nvSpPr>
        <p:spPr bwMode="auto">
          <a:xfrm>
            <a:off x="315913" y="5029200"/>
            <a:ext cx="1354137" cy="820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r"/>
            <a:r>
              <a:rPr lang="en-US" b="0" dirty="0">
                <a:solidFill>
                  <a:srgbClr val="000000"/>
                </a:solidFill>
                <a:latin typeface="Calibri" pitchFamily="34" charset="0"/>
                <a:cs typeface="Calibri" pitchFamily="34" charset="0"/>
              </a:rPr>
              <a:t>State of Thread </a:t>
            </a:r>
            <a:r>
              <a:rPr lang="en-US" b="0" dirty="0" smtClean="0">
                <a:solidFill>
                  <a:srgbClr val="000000"/>
                </a:solidFill>
                <a:latin typeface="Calibri" pitchFamily="34" charset="0"/>
                <a:cs typeface="Calibri" pitchFamily="34" charset="0"/>
              </a:rPr>
              <a:t>B</a:t>
            </a:r>
            <a:endParaRPr lang="en-US" b="0" dirty="0">
              <a:solidFill>
                <a:srgbClr val="000000"/>
              </a:solidFill>
              <a:latin typeface="Calibri" pitchFamily="34" charset="0"/>
              <a:cs typeface="Calibri" pitchFamily="34" charset="0"/>
            </a:endParaRPr>
          </a:p>
        </p:txBody>
      </p:sp>
      <p:sp>
        <p:nvSpPr>
          <p:cNvPr id="286731" name="Rectangle 11"/>
          <p:cNvSpPr>
            <a:spLocks noChangeArrowheads="1"/>
          </p:cNvSpPr>
          <p:nvPr/>
        </p:nvSpPr>
        <p:spPr bwMode="auto">
          <a:xfrm>
            <a:off x="3375025" y="3574285"/>
            <a:ext cx="1890714" cy="503237"/>
          </a:xfrm>
          <a:prstGeom prst="rect">
            <a:avLst/>
          </a:prstGeom>
          <a:solidFill>
            <a:schemeClr val="bg1">
              <a:lumMod val="75000"/>
            </a:schemeClr>
          </a:solidFill>
          <a:ln w="9525">
            <a:solidFill>
              <a:srgbClr val="000000"/>
            </a:solidFill>
            <a:miter lim="800000"/>
            <a:headEnd/>
            <a:tailEnd/>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p:spPr>
        <p:txBody>
          <a:bodyPr wrap="none" anchor="ctr" anchorCtr="1"/>
          <a:lstStyle/>
          <a:p>
            <a:r>
              <a:rPr lang="en-US" b="0" dirty="0" smtClean="0">
                <a:solidFill>
                  <a:schemeClr val="tx1">
                    <a:lumMod val="10000"/>
                  </a:schemeClr>
                </a:solidFill>
                <a:latin typeface="Calibri" pitchFamily="34" charset="0"/>
                <a:cs typeface="Calibri" pitchFamily="34" charset="0"/>
              </a:rPr>
              <a:t>ISR</a:t>
            </a:r>
            <a:endParaRPr lang="en-US" b="0" dirty="0">
              <a:solidFill>
                <a:schemeClr val="tx1">
                  <a:lumMod val="10000"/>
                </a:schemeClr>
              </a:solidFill>
              <a:latin typeface="Calibri" pitchFamily="34" charset="0"/>
              <a:cs typeface="Calibri" pitchFamily="34" charset="0"/>
            </a:endParaRPr>
          </a:p>
        </p:txBody>
      </p:sp>
      <p:sp>
        <p:nvSpPr>
          <p:cNvPr id="286734" name="Rectangle 14"/>
          <p:cNvSpPr>
            <a:spLocks noChangeArrowheads="1"/>
          </p:cNvSpPr>
          <p:nvPr/>
        </p:nvSpPr>
        <p:spPr bwMode="auto">
          <a:xfrm>
            <a:off x="1704975" y="5184775"/>
            <a:ext cx="2651125" cy="517525"/>
          </a:xfrm>
          <a:prstGeom prst="rect">
            <a:avLst/>
          </a:prstGeom>
          <a:pattFill prst="wdUpDiag">
            <a:fgClr>
              <a:schemeClr val="bg1">
                <a:lumMod val="75000"/>
              </a:schemeClr>
            </a:fgClr>
            <a:bgClr>
              <a:schemeClr val="bg1"/>
            </a:bgClr>
          </a:pattFill>
          <a:ln w="9525">
            <a:solidFill>
              <a:srgbClr val="000000"/>
            </a:solidFill>
            <a:miter lim="800000"/>
            <a:headEnd/>
            <a:tailEnd/>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p:spPr>
        <p:txBody>
          <a:bodyPr wrap="none" anchor="ctr" anchorCtr="1"/>
          <a:lstStyle/>
          <a:p>
            <a:r>
              <a:rPr lang="en-US" b="0">
                <a:solidFill>
                  <a:srgbClr val="000000"/>
                </a:solidFill>
                <a:latin typeface="Calibri" pitchFamily="34" charset="0"/>
                <a:cs typeface="Calibri" pitchFamily="34" charset="0"/>
              </a:rPr>
              <a:t>Pending</a:t>
            </a:r>
          </a:p>
        </p:txBody>
      </p:sp>
      <p:sp>
        <p:nvSpPr>
          <p:cNvPr id="286735" name="Rectangle 15"/>
          <p:cNvSpPr>
            <a:spLocks noChangeArrowheads="1"/>
          </p:cNvSpPr>
          <p:nvPr/>
        </p:nvSpPr>
        <p:spPr bwMode="auto">
          <a:xfrm>
            <a:off x="5265739" y="5184775"/>
            <a:ext cx="2963862" cy="519113"/>
          </a:xfrm>
          <a:prstGeom prst="rect">
            <a:avLst/>
          </a:prstGeom>
          <a:solidFill>
            <a:schemeClr val="bg1">
              <a:lumMod val="75000"/>
            </a:schemeClr>
          </a:solidFill>
          <a:ln w="9525">
            <a:solidFill>
              <a:srgbClr val="000000"/>
            </a:solidFill>
            <a:miter lim="800000"/>
            <a:headEnd/>
            <a:tailEnd/>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p:spPr>
        <p:txBody>
          <a:bodyPr wrap="none" anchor="ctr" anchorCtr="1"/>
          <a:lstStyle/>
          <a:p>
            <a:r>
              <a:rPr lang="en-US" b="0">
                <a:solidFill>
                  <a:srgbClr val="000000"/>
                </a:solidFill>
                <a:latin typeface="Calibri" pitchFamily="34" charset="0"/>
                <a:cs typeface="Calibri" pitchFamily="34" charset="0"/>
              </a:rPr>
              <a:t>Running</a:t>
            </a:r>
          </a:p>
        </p:txBody>
      </p:sp>
      <p:sp>
        <p:nvSpPr>
          <p:cNvPr id="286744" name="Rectangle 24"/>
          <p:cNvSpPr>
            <a:spLocks noChangeArrowheads="1"/>
          </p:cNvSpPr>
          <p:nvPr/>
        </p:nvSpPr>
        <p:spPr bwMode="auto">
          <a:xfrm>
            <a:off x="4337050" y="5183188"/>
            <a:ext cx="928688" cy="519112"/>
          </a:xfrm>
          <a:prstGeom prst="rect">
            <a:avLst/>
          </a:prstGeom>
          <a:pattFill prst="wdUpDiag">
            <a:fgClr>
              <a:schemeClr val="bg1">
                <a:lumMod val="75000"/>
              </a:schemeClr>
            </a:fgClr>
            <a:bgClr>
              <a:schemeClr val="bg1"/>
            </a:bgClr>
          </a:pattFill>
          <a:ln w="9525">
            <a:solidFill>
              <a:srgbClr val="000000"/>
            </a:solidFill>
            <a:miter lim="800000"/>
            <a:headEnd/>
            <a:tailEnd/>
          </a:ln>
          <a:effectLst>
            <a:outerShdw dist="35921" dir="2700000" algn="ctr" rotWithShape="0">
              <a:schemeClr val="bg2"/>
            </a:outerShdw>
          </a:effectLst>
          <a:scene3d>
            <a:camera prst="orthographicFront">
              <a:rot lat="0" lon="0" rev="0"/>
            </a:camera>
            <a:lightRig rig="glow" dir="t">
              <a:rot lat="0" lon="0" rev="4800000"/>
            </a:lightRig>
          </a:scene3d>
          <a:sp3d prstMaterial="matte">
            <a:bevelT w="127000" h="63500"/>
          </a:sp3d>
        </p:spPr>
        <p:txBody>
          <a:bodyPr wrap="none" anchor="ctr" anchorCtr="1"/>
          <a:lstStyle/>
          <a:p>
            <a:r>
              <a:rPr lang="en-US" b="0" dirty="0">
                <a:solidFill>
                  <a:srgbClr val="000000"/>
                </a:solidFill>
                <a:latin typeface="Calibri" pitchFamily="34" charset="0"/>
                <a:cs typeface="Calibri" pitchFamily="34" charset="0"/>
              </a:rPr>
              <a:t>Ready</a:t>
            </a:r>
          </a:p>
        </p:txBody>
      </p:sp>
      <p:sp>
        <p:nvSpPr>
          <p:cNvPr id="286754" name="Line 34"/>
          <p:cNvSpPr>
            <a:spLocks noChangeShapeType="1"/>
          </p:cNvSpPr>
          <p:nvPr/>
        </p:nvSpPr>
        <p:spPr bwMode="auto">
          <a:xfrm>
            <a:off x="4356100" y="4077522"/>
            <a:ext cx="0" cy="1107253"/>
          </a:xfrm>
          <a:prstGeom prst="line">
            <a:avLst/>
          </a:prstGeom>
          <a:noFill/>
          <a:ln w="381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nchor="ctr" anchorCtr="1"/>
          <a:lstStyle/>
          <a:p>
            <a:endParaRPr lang="en-US">
              <a:latin typeface="Calibri" pitchFamily="34" charset="0"/>
              <a:cs typeface="Calibri" pitchFamily="34" charset="0"/>
            </a:endParaRPr>
          </a:p>
        </p:txBody>
      </p:sp>
      <p:sp>
        <p:nvSpPr>
          <p:cNvPr id="33" name="Explosion 1 32"/>
          <p:cNvSpPr/>
          <p:nvPr/>
        </p:nvSpPr>
        <p:spPr bwMode="auto">
          <a:xfrm>
            <a:off x="2953336" y="2788407"/>
            <a:ext cx="392112" cy="392423"/>
          </a:xfrm>
          <a:prstGeom prst="irregularSeal1">
            <a:avLst/>
          </a:prstGeom>
          <a:solidFill>
            <a:schemeClr val="bg1"/>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smtClean="0">
              <a:ln>
                <a:noFill/>
              </a:ln>
              <a:solidFill>
                <a:schemeClr val="bg1"/>
              </a:solidFill>
              <a:effectLst/>
              <a:latin typeface="Times New Roman" pitchFamily="18" charset="0"/>
            </a:endParaRPr>
          </a:p>
        </p:txBody>
      </p:sp>
      <p:sp>
        <p:nvSpPr>
          <p:cNvPr id="34" name="TextBox 33"/>
          <p:cNvSpPr txBox="1"/>
          <p:nvPr/>
        </p:nvSpPr>
        <p:spPr>
          <a:xfrm>
            <a:off x="4290880" y="4101577"/>
            <a:ext cx="492443" cy="980661"/>
          </a:xfrm>
          <a:prstGeom prst="rect">
            <a:avLst/>
          </a:prstGeom>
          <a:noFill/>
        </p:spPr>
        <p:txBody>
          <a:bodyPr vert="vert" wrap="square" rtlCol="0">
            <a:spAutoFit/>
          </a:bodyPr>
          <a:lstStyle/>
          <a:p>
            <a:r>
              <a:rPr lang="en-US" dirty="0" smtClean="0">
                <a:solidFill>
                  <a:schemeClr val="tx1">
                    <a:lumMod val="10000"/>
                  </a:schemeClr>
                </a:solidFill>
                <a:latin typeface="Calibri" pitchFamily="34" charset="0"/>
                <a:cs typeface="Calibri" pitchFamily="34" charset="0"/>
              </a:rPr>
              <a:t>Post</a:t>
            </a:r>
            <a:endParaRPr lang="en-US" dirty="0">
              <a:solidFill>
                <a:schemeClr val="tx1">
                  <a:lumMod val="10000"/>
                </a:schemeClr>
              </a:solidFill>
              <a:latin typeface="Calibri" pitchFamily="34" charset="0"/>
              <a:cs typeface="Calibri" pitchFamily="34" charset="0"/>
            </a:endParaRPr>
          </a:p>
        </p:txBody>
      </p:sp>
      <p:sp>
        <p:nvSpPr>
          <p:cNvPr id="35" name="TextBox 34"/>
          <p:cNvSpPr txBox="1"/>
          <p:nvPr/>
        </p:nvSpPr>
        <p:spPr>
          <a:xfrm>
            <a:off x="5275961" y="4201856"/>
            <a:ext cx="1406790" cy="707886"/>
          </a:xfrm>
          <a:prstGeom prst="rect">
            <a:avLst/>
          </a:prstGeom>
          <a:noFill/>
          <a:ln>
            <a:noFill/>
          </a:ln>
          <a:effectLst/>
        </p:spPr>
        <p:txBody>
          <a:bodyPr vert="horz" wrap="square" rtlCol="0">
            <a:spAutoFit/>
          </a:bodyPr>
          <a:lstStyle/>
          <a:p>
            <a:pPr algn="l"/>
            <a:r>
              <a:rPr lang="en-US" dirty="0" smtClean="0">
                <a:solidFill>
                  <a:schemeClr val="tx1">
                    <a:lumMod val="10000"/>
                  </a:schemeClr>
                </a:solidFill>
                <a:latin typeface="Calibri" pitchFamily="34" charset="0"/>
                <a:cs typeface="Calibri" pitchFamily="34" charset="0"/>
              </a:rPr>
              <a:t>ISR</a:t>
            </a:r>
            <a:br>
              <a:rPr lang="en-US" dirty="0" smtClean="0">
                <a:solidFill>
                  <a:schemeClr val="tx1">
                    <a:lumMod val="10000"/>
                  </a:schemeClr>
                </a:solidFill>
                <a:latin typeface="Calibri" pitchFamily="34" charset="0"/>
                <a:cs typeface="Calibri" pitchFamily="34" charset="0"/>
              </a:rPr>
            </a:br>
            <a:r>
              <a:rPr lang="en-US" dirty="0" smtClean="0">
                <a:solidFill>
                  <a:schemeClr val="tx1">
                    <a:lumMod val="10000"/>
                  </a:schemeClr>
                </a:solidFill>
                <a:latin typeface="Calibri" pitchFamily="34" charset="0"/>
                <a:cs typeface="Calibri" pitchFamily="34" charset="0"/>
              </a:rPr>
              <a:t>Return</a:t>
            </a:r>
            <a:endParaRPr lang="en-US" dirty="0">
              <a:solidFill>
                <a:schemeClr val="tx1">
                  <a:lumMod val="10000"/>
                </a:schemeClr>
              </a:solidFill>
              <a:latin typeface="Calibri" pitchFamily="34" charset="0"/>
              <a:cs typeface="Calibri" pitchFamily="34" charset="0"/>
            </a:endParaRPr>
          </a:p>
        </p:txBody>
      </p:sp>
      <p:sp>
        <p:nvSpPr>
          <p:cNvPr id="36" name="Line 4"/>
          <p:cNvSpPr>
            <a:spLocks noChangeShapeType="1"/>
          </p:cNvSpPr>
          <p:nvPr/>
        </p:nvSpPr>
        <p:spPr bwMode="auto">
          <a:xfrm>
            <a:off x="5263737" y="2665413"/>
            <a:ext cx="2001" cy="908872"/>
          </a:xfrm>
          <a:prstGeom prst="line">
            <a:avLst/>
          </a:prstGeom>
          <a:noFill/>
          <a:ln w="38100">
            <a:solidFill>
              <a:schemeClr val="accent4">
                <a:lumMod val="75000"/>
              </a:schemeClr>
            </a:solidFill>
            <a:prstDash val="sysDash"/>
            <a:round/>
            <a:headEnd type="triangle" w="lg" len="lg"/>
            <a:tailEnd type="none" w="lg" len="lg"/>
          </a:ln>
          <a:extLst>
            <a:ext uri="{909E8E84-426E-40DD-AFC4-6F175D3DCCD1}">
              <a14:hiddenFill xmlns:a14="http://schemas.microsoft.com/office/drawing/2010/main">
                <a:noFill/>
              </a14:hiddenFill>
            </a:ext>
          </a:extLst>
        </p:spPr>
        <p:txBody>
          <a:bodyPr anchor="ctr" anchorCtr="1"/>
          <a:lstStyle/>
          <a:p>
            <a:endParaRPr lang="en-US">
              <a:latin typeface="Calibri" pitchFamily="34" charset="0"/>
              <a:cs typeface="Calibri" pitchFamily="34" charset="0"/>
            </a:endParaRPr>
          </a:p>
        </p:txBody>
      </p:sp>
      <p:sp>
        <p:nvSpPr>
          <p:cNvPr id="18" name="Rectangle 18"/>
          <p:cNvSpPr>
            <a:spLocks noGrp="1" noChangeArrowheads="1"/>
          </p:cNvSpPr>
          <p:nvPr>
            <p:ph type="title"/>
          </p:nvPr>
        </p:nvSpPr>
        <p:spPr>
          <a:xfrm>
            <a:off x="658813" y="357188"/>
            <a:ext cx="7772400" cy="1143000"/>
          </a:xfrm>
        </p:spPr>
        <p:txBody>
          <a:bodyPr/>
          <a:lstStyle/>
          <a:p>
            <a:r>
              <a:rPr lang="en-US" dirty="0"/>
              <a:t>Preemptive Context Switch</a:t>
            </a:r>
          </a:p>
        </p:txBody>
      </p:sp>
    </p:spTree>
  </p:cSld>
  <p:clrMapOvr>
    <a:masterClrMapping/>
  </p:clrMapOvr>
</p:sld>
</file>

<file path=ppt/theme/theme1.xml><?xml version="1.0" encoding="utf-8"?>
<a:theme xmlns:a="http://schemas.openxmlformats.org/drawingml/2006/main" name="Blank Presentation">
  <a:themeElements>
    <a:clrScheme name="">
      <a:dk1>
        <a:srgbClr val="CCECFF"/>
      </a:dk1>
      <a:lt1>
        <a:srgbClr val="FFFFFF"/>
      </a:lt1>
      <a:dk2>
        <a:srgbClr val="3399FF"/>
      </a:dk2>
      <a:lt2>
        <a:srgbClr val="FFFFFF"/>
      </a:lt2>
      <a:accent1>
        <a:srgbClr val="00CC99"/>
      </a:accent1>
      <a:accent2>
        <a:srgbClr val="0000FF"/>
      </a:accent2>
      <a:accent3>
        <a:srgbClr val="ADCAFF"/>
      </a:accent3>
      <a:accent4>
        <a:srgbClr val="DADADA"/>
      </a:accent4>
      <a:accent5>
        <a:srgbClr val="AAE2CA"/>
      </a:accent5>
      <a:accent6>
        <a:srgbClr val="0000E7"/>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2112</TotalTime>
  <Words>739</Words>
  <Application>Microsoft Office PowerPoint</Application>
  <PresentationFormat>On-screen Show (4:3)</PresentationFormat>
  <Paragraphs>173</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Blank Presentation</vt:lpstr>
      <vt:lpstr>CHAPTER 10  SCHEDULING</vt:lpstr>
      <vt:lpstr>Objective: Selecting Thread to Run</vt:lpstr>
      <vt:lpstr>Thread States: Initial View</vt:lpstr>
      <vt:lpstr>Time-Sliced Scheduling</vt:lpstr>
      <vt:lpstr>Pending Threads</vt:lpstr>
      <vt:lpstr>Thread States: Revised View</vt:lpstr>
      <vt:lpstr>Non-Preemptive Context Switch</vt:lpstr>
      <vt:lpstr>Non-Preemptive Thread States </vt:lpstr>
      <vt:lpstr>Preemptive Context Switch</vt:lpstr>
      <vt:lpstr>Preemptive Thread States </vt:lpstr>
      <vt:lpstr>Priority-Based Scheduling</vt:lpstr>
      <vt:lpstr>Priority Inversion</vt:lpstr>
      <vt:lpstr>Priority Inversion</vt:lpstr>
      <vt:lpstr>Mars Pathfinder Suffered Unbounded Priority Inversion </vt:lpstr>
      <vt:lpstr>Limiting the Duration of an Unbounded Priority Inversion</vt:lpstr>
      <vt:lpstr>Priority Inheritance Protocol</vt:lpstr>
      <vt:lpstr>Priority Ceiling Protocol</vt:lpstr>
      <vt:lpstr>Assigning Priorities</vt:lpstr>
      <vt:lpstr>Assignment Strategies</vt:lpstr>
      <vt:lpstr>Deadlock</vt:lpstr>
      <vt:lpstr>Deadlock</vt:lpstr>
      <vt:lpstr>Entering Deadlock</vt:lpstr>
      <vt:lpstr>Preventing Deadlock</vt:lpstr>
    </vt:vector>
  </TitlesOfParts>
  <Company>Key Software Products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COEN 020</dc:title>
  <dc:creator>Daniel W. Lewis</dc:creator>
  <cp:lastModifiedBy>Santa Clara University</cp:lastModifiedBy>
  <cp:revision>250</cp:revision>
  <dcterms:created xsi:type="dcterms:W3CDTF">1999-01-04T11:50:11Z</dcterms:created>
  <dcterms:modified xsi:type="dcterms:W3CDTF">2012-04-20T16:13:50Z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2</vt:i4>
  </property>
  <property fmtid="{D5CDD505-2E9C-101B-9397-08002B2CF9AE}" pid="3" name="GraphicType">
    <vt:i4>1</vt:i4>
  </property>
  <property fmtid="{D5CDD505-2E9C-101B-9397-08002B2CF9AE}" pid="4" name="Compression">
    <vt:i4>80</vt:i4>
  </property>
  <property fmtid="{D5CDD505-2E9C-101B-9397-08002B2CF9AE}" pid="5" name="ScreenSize">
    <vt:i4>2</vt:i4>
  </property>
  <property fmtid="{D5CDD505-2E9C-101B-9397-08002B2CF9AE}" pid="6" name="ScreenUsage">
    <vt:i4>1</vt:i4>
  </property>
  <property fmtid="{D5CDD505-2E9C-101B-9397-08002B2CF9AE}" pid="7" name="MailAddress">
    <vt:lpwstr>dlewis@scu.edu</vt:lpwstr>
  </property>
  <property fmtid="{D5CDD505-2E9C-101B-9397-08002B2CF9AE}" pid="8" name="HomePage">
    <vt:lpwstr>http://www.cse.scu.edu/dlewis/coen.020/w99</vt:lpwstr>
  </property>
  <property fmtid="{D5CDD505-2E9C-101B-9397-08002B2CF9AE}" pid="9" name="Other">
    <vt:lpwstr>COEN 020 Winter 1999_x000d_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C:\TEMP</vt:lpwstr>
  </property>
</Properties>
</file>