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handoutMasterIdLst>
    <p:handoutMasterId r:id="rId54"/>
  </p:handoutMasterIdLst>
  <p:sldIdLst>
    <p:sldId id="266" r:id="rId2"/>
    <p:sldId id="267" r:id="rId3"/>
    <p:sldId id="268" r:id="rId4"/>
    <p:sldId id="269" r:id="rId5"/>
    <p:sldId id="317" r:id="rId6"/>
    <p:sldId id="280" r:id="rId7"/>
    <p:sldId id="342" r:id="rId8"/>
    <p:sldId id="291" r:id="rId9"/>
    <p:sldId id="279" r:id="rId10"/>
    <p:sldId id="282" r:id="rId11"/>
    <p:sldId id="316" r:id="rId12"/>
    <p:sldId id="315" r:id="rId13"/>
    <p:sldId id="296" r:id="rId14"/>
    <p:sldId id="313" r:id="rId15"/>
    <p:sldId id="285" r:id="rId16"/>
    <p:sldId id="318" r:id="rId17"/>
    <p:sldId id="319" r:id="rId18"/>
    <p:sldId id="320" r:id="rId19"/>
    <p:sldId id="271" r:id="rId20"/>
    <p:sldId id="321" r:id="rId21"/>
    <p:sldId id="322" r:id="rId22"/>
    <p:sldId id="272" r:id="rId23"/>
    <p:sldId id="273" r:id="rId24"/>
    <p:sldId id="274" r:id="rId25"/>
    <p:sldId id="325" r:id="rId26"/>
    <p:sldId id="323" r:id="rId27"/>
    <p:sldId id="276" r:id="rId28"/>
    <p:sldId id="277" r:id="rId29"/>
    <p:sldId id="275" r:id="rId30"/>
    <p:sldId id="304" r:id="rId31"/>
    <p:sldId id="305" r:id="rId32"/>
    <p:sldId id="306" r:id="rId33"/>
    <p:sldId id="326" r:id="rId34"/>
    <p:sldId id="328" r:id="rId35"/>
    <p:sldId id="329" r:id="rId36"/>
    <p:sldId id="327" r:id="rId37"/>
    <p:sldId id="309" r:id="rId38"/>
    <p:sldId id="330" r:id="rId39"/>
    <p:sldId id="310" r:id="rId40"/>
    <p:sldId id="311" r:id="rId41"/>
    <p:sldId id="332" r:id="rId42"/>
    <p:sldId id="334" r:id="rId43"/>
    <p:sldId id="333" r:id="rId44"/>
    <p:sldId id="335" r:id="rId45"/>
    <p:sldId id="337" r:id="rId46"/>
    <p:sldId id="336" r:id="rId47"/>
    <p:sldId id="339" r:id="rId48"/>
    <p:sldId id="338" r:id="rId49"/>
    <p:sldId id="340" r:id="rId50"/>
    <p:sldId id="341" r:id="rId51"/>
    <p:sldId id="312" r:id="rId52"/>
    <p:sldId id="331" r:id="rId5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FF6363"/>
    <a:srgbClr val="00FF00"/>
    <a:srgbClr val="FF0000"/>
    <a:srgbClr val="FFFF99"/>
    <a:srgbClr val="FFFF66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-9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3440377-168B-4214-B3CA-F52F8290A9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97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87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68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9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1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6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91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5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4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10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9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3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DF72-7888-400A-A41C-AADD6C5BC456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E6EBA-7FF8-4DA2-95C1-07786056C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1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3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/>
              <a:t>CHAPTER </a:t>
            </a:r>
            <a:r>
              <a:rPr lang="en-US" smtClean="0"/>
              <a:t>11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MEMORY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400050"/>
            <a:ext cx="7772400" cy="1143000"/>
          </a:xfrm>
        </p:spPr>
        <p:txBody>
          <a:bodyPr/>
          <a:lstStyle/>
          <a:p>
            <a:r>
              <a:rPr lang="en-US"/>
              <a:t>Global Identifiers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760413" y="1687513"/>
            <a:ext cx="7772400" cy="271938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Must be declared outside of all functions.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/>
              <a:t>Scope is from point of declaration to end of file.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6400800" y="3417888"/>
            <a:ext cx="1289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1491316" y="2551837"/>
            <a:ext cx="6502400" cy="707886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  <a:latin typeface="Arial" pitchFamily="34" charset="0"/>
              </a:rPr>
              <a:t>Note: Function names are inherently global since no function is ever declared inside another.</a:t>
            </a:r>
            <a:endParaRPr lang="en-US" sz="2000" i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00088" y="311150"/>
            <a:ext cx="7772400" cy="11430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en-US" dirty="0"/>
              <a:t>Accessing External </a:t>
            </a:r>
            <a:r>
              <a:rPr lang="en-US" dirty="0" err="1"/>
              <a:t>Globals</a:t>
            </a:r>
            <a:r>
              <a:rPr lang="en-US" dirty="0"/>
              <a:t> </a:t>
            </a:r>
            <a:r>
              <a:rPr lang="en-US" sz="3200" i="1" dirty="0"/>
              <a:t>(Defined in Other Files)</a:t>
            </a:r>
          </a:p>
        </p:txBody>
      </p:sp>
      <p:sp>
        <p:nvSpPr>
          <p:cNvPr id="150531" name="Text Box 1027"/>
          <p:cNvSpPr txBox="1">
            <a:spLocks noChangeArrowheads="1"/>
          </p:cNvSpPr>
          <p:nvPr/>
        </p:nvSpPr>
        <p:spPr bwMode="auto">
          <a:xfrm>
            <a:off x="419100" y="1693863"/>
            <a:ext cx="6626225" cy="2025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/* Define and initialize in only one file */</a:t>
            </a:r>
          </a:p>
          <a:p>
            <a:pPr>
              <a:spcBef>
                <a:spcPct val="50000"/>
              </a:spcBef>
            </a:pPr>
            <a:r>
              <a:rPr lang="en-US" sz="18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int a = 123 ; </a:t>
            </a:r>
          </a:p>
          <a:p>
            <a:pPr>
              <a:spcBef>
                <a:spcPct val="50000"/>
              </a:spcBef>
            </a:pPr>
            <a:r>
              <a:rPr lang="en-US" sz="18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void f1( )</a:t>
            </a:r>
            <a:br>
              <a:rPr lang="en-US" sz="18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18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{</a:t>
            </a:r>
            <a:br>
              <a:rPr lang="en-US" sz="18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18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…..</a:t>
            </a:r>
            <a:br>
              <a:rPr lang="en-US" sz="18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18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}</a:t>
            </a:r>
            <a:r>
              <a:rPr lang="en-US" sz="1800" b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150532" name="Text Box 1028"/>
          <p:cNvSpPr txBox="1">
            <a:spLocks noChangeArrowheads="1"/>
          </p:cNvSpPr>
          <p:nvPr/>
        </p:nvSpPr>
        <p:spPr bwMode="auto">
          <a:xfrm>
            <a:off x="2335213" y="2968625"/>
            <a:ext cx="6432269" cy="2031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 /* Separate file requiring access … */</a:t>
            </a:r>
          </a:p>
          <a:p>
            <a:pPr>
              <a:spcBef>
                <a:spcPct val="50000"/>
              </a:spcBef>
            </a:pPr>
            <a: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 </a:t>
            </a:r>
            <a:r>
              <a:rPr lang="en-US" sz="1800" b="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extern </a:t>
            </a:r>
            <a:r>
              <a:rPr lang="en-US" sz="1800" b="0" dirty="0" err="1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800" b="0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 a ;</a:t>
            </a:r>
            <a: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/* no initialization here! */</a:t>
            </a:r>
          </a:p>
          <a:p>
            <a:pPr>
              <a:spcBef>
                <a:spcPct val="50000"/>
              </a:spcBef>
            </a:pPr>
            <a: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 void f2( )</a:t>
            </a:r>
            <a:b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{</a:t>
            </a:r>
            <a:b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a = ….   /* external reference */</a:t>
            </a:r>
            <a:b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1800" b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}</a:t>
            </a:r>
            <a:r>
              <a:rPr lang="en-US" sz="1800" b="0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150533" name="Line 1029"/>
          <p:cNvSpPr>
            <a:spLocks noChangeShapeType="1"/>
          </p:cNvSpPr>
          <p:nvPr/>
        </p:nvSpPr>
        <p:spPr bwMode="auto">
          <a:xfrm flipH="1" flipV="1">
            <a:off x="1168399" y="2397124"/>
            <a:ext cx="1265518" cy="109911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0534" name="Group 1030"/>
          <p:cNvGrpSpPr>
            <a:grpSpLocks/>
          </p:cNvGrpSpPr>
          <p:nvPr/>
        </p:nvGrpSpPr>
        <p:grpSpPr bwMode="auto">
          <a:xfrm>
            <a:off x="3957638" y="3719513"/>
            <a:ext cx="4616450" cy="1295400"/>
            <a:chOff x="2682" y="2568"/>
            <a:chExt cx="2719" cy="868"/>
          </a:xfrm>
        </p:grpSpPr>
        <p:sp>
          <p:nvSpPr>
            <p:cNvPr id="150535" name="Text Box 1031"/>
            <p:cNvSpPr txBox="1">
              <a:spLocks noChangeArrowheads="1"/>
            </p:cNvSpPr>
            <p:nvPr/>
          </p:nvSpPr>
          <p:spPr bwMode="auto">
            <a:xfrm>
              <a:off x="2880" y="2634"/>
              <a:ext cx="2521" cy="802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dirty="0">
                  <a:solidFill>
                    <a:srgbClr val="000000"/>
                  </a:solidFill>
                  <a:latin typeface="Arial" pitchFamily="34" charset="0"/>
                </a:rPr>
                <a:t>Move extern declaration inside function f2 to minimize scope.</a:t>
              </a:r>
            </a:p>
          </p:txBody>
        </p:sp>
        <p:sp>
          <p:nvSpPr>
            <p:cNvPr id="150536" name="Freeform 1032"/>
            <p:cNvSpPr>
              <a:spLocks/>
            </p:cNvSpPr>
            <p:nvPr/>
          </p:nvSpPr>
          <p:spPr bwMode="auto">
            <a:xfrm>
              <a:off x="2682" y="2568"/>
              <a:ext cx="238" cy="652"/>
            </a:xfrm>
            <a:custGeom>
              <a:avLst/>
              <a:gdLst>
                <a:gd name="T0" fmla="*/ 9 w 238"/>
                <a:gd name="T1" fmla="*/ 0 h 652"/>
                <a:gd name="T2" fmla="*/ 236 w 238"/>
                <a:gd name="T3" fmla="*/ 255 h 652"/>
                <a:gd name="T4" fmla="*/ 0 w 238"/>
                <a:gd name="T5" fmla="*/ 652 h 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8" h="652">
                  <a:moveTo>
                    <a:pt x="9" y="0"/>
                  </a:moveTo>
                  <a:cubicBezTo>
                    <a:pt x="123" y="73"/>
                    <a:pt x="238" y="146"/>
                    <a:pt x="236" y="255"/>
                  </a:cubicBezTo>
                  <a:cubicBezTo>
                    <a:pt x="234" y="364"/>
                    <a:pt x="47" y="583"/>
                    <a:pt x="0" y="652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69925" y="249238"/>
            <a:ext cx="7772400" cy="1143000"/>
          </a:xfrm>
          <a:ln/>
        </p:spPr>
        <p:txBody>
          <a:bodyPr/>
          <a:lstStyle/>
          <a:p>
            <a:r>
              <a:rPr lang="en-US"/>
              <a:t>Restricting Access to Globals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81125"/>
            <a:ext cx="7772400" cy="4954588"/>
          </a:xfrm>
        </p:spPr>
        <p:txBody>
          <a:bodyPr/>
          <a:lstStyle/>
          <a:p>
            <a:r>
              <a:rPr lang="en-US"/>
              <a:t>A global declared with the </a:t>
            </a:r>
            <a:r>
              <a:rPr lang="en-US" b="1" i="1">
                <a:solidFill>
                  <a:schemeClr val="accent2"/>
                </a:solidFill>
              </a:rPr>
              <a:t>static</a:t>
            </a:r>
            <a:r>
              <a:rPr lang="en-US"/>
              <a:t> keyword is </a:t>
            </a:r>
            <a:r>
              <a:rPr lang="en-US" u="sng"/>
              <a:t>local to the file</a:t>
            </a:r>
            <a:r>
              <a:rPr lang="en-US"/>
              <a:t>:</a:t>
            </a:r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441325" y="3162300"/>
            <a:ext cx="3965575" cy="30908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#include …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int x ;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static int foo()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	{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	…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	}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endParaRPr lang="en-US" sz="2800" b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4646613" y="3181350"/>
            <a:ext cx="3811587" cy="30908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#include …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>
                <a:solidFill>
                  <a:srgbClr val="FF0000"/>
                </a:solidFill>
                <a:latin typeface="Courier New" pitchFamily="49" charset="0"/>
              </a:rPr>
              <a:t>static</a:t>
            </a: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 int y ;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int bar()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	{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	…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800" b="0">
                <a:solidFill>
                  <a:srgbClr val="000000"/>
                </a:solidFill>
                <a:latin typeface="Courier New" pitchFamily="49" charset="0"/>
              </a:rPr>
              <a:t>	}</a:t>
            </a:r>
            <a:br>
              <a:rPr lang="en-US" sz="2800" b="0">
                <a:solidFill>
                  <a:srgbClr val="000000"/>
                </a:solidFill>
                <a:latin typeface="Courier New" pitchFamily="49" charset="0"/>
              </a:rPr>
            </a:br>
            <a:endParaRPr lang="en-US" sz="2800" b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46438" name="Text Box 6"/>
          <p:cNvSpPr txBox="1">
            <a:spLocks noChangeArrowheads="1"/>
          </p:cNvSpPr>
          <p:nvPr/>
        </p:nvSpPr>
        <p:spPr bwMode="auto">
          <a:xfrm>
            <a:off x="1933575" y="2547938"/>
            <a:ext cx="1843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  <a:latin typeface="Arial" pitchFamily="34" charset="0"/>
              </a:rPr>
              <a:t>file1.c</a:t>
            </a:r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5219700" y="2490788"/>
            <a:ext cx="1843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  <a:latin typeface="Arial" pitchFamily="34" charset="0"/>
              </a:rPr>
              <a:t>file2.c</a:t>
            </a:r>
          </a:p>
        </p:txBody>
      </p:sp>
      <p:sp>
        <p:nvSpPr>
          <p:cNvPr id="146440" name="Text Box 8"/>
          <p:cNvSpPr txBox="1">
            <a:spLocks noChangeArrowheads="1"/>
          </p:cNvSpPr>
          <p:nvPr/>
        </p:nvSpPr>
        <p:spPr bwMode="auto">
          <a:xfrm>
            <a:off x="3775075" y="4792663"/>
            <a:ext cx="184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443" name="AutoShape 11"/>
          <p:cNvSpPr>
            <a:spLocks noChangeArrowheads="1"/>
          </p:cNvSpPr>
          <p:nvPr/>
        </p:nvSpPr>
        <p:spPr bwMode="auto">
          <a:xfrm>
            <a:off x="6102350" y="5065713"/>
            <a:ext cx="2741613" cy="1033462"/>
          </a:xfrm>
          <a:prstGeom prst="wedgeRectCallout">
            <a:avLst>
              <a:gd name="adj1" fmla="val -12653"/>
              <a:gd name="adj2" fmla="val -145083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/>
          <a:lstStyle/>
          <a:p>
            <a:pPr algn="ctr"/>
            <a:r>
              <a:rPr lang="en-US" sz="2800" b="0">
                <a:solidFill>
                  <a:srgbClr val="000000"/>
                </a:solidFill>
                <a:latin typeface="Arial" pitchFamily="34" charset="0"/>
              </a:rPr>
              <a:t>Accessible only within </a:t>
            </a:r>
            <a:r>
              <a:rPr lang="en-US" sz="2800" b="0" u="sng">
                <a:solidFill>
                  <a:srgbClr val="000000"/>
                </a:solidFill>
                <a:latin typeface="Arial" pitchFamily="34" charset="0"/>
              </a:rPr>
              <a:t>this</a:t>
            </a:r>
            <a:r>
              <a:rPr lang="en-US" sz="2800" b="0">
                <a:solidFill>
                  <a:srgbClr val="000000"/>
                </a:solidFill>
                <a:latin typeface="Arial" pitchFamily="34" charset="0"/>
              </a:rPr>
              <a:t> file.</a:t>
            </a:r>
          </a:p>
        </p:txBody>
      </p:sp>
      <p:sp>
        <p:nvSpPr>
          <p:cNvPr id="146444" name="AutoShape 12"/>
          <p:cNvSpPr>
            <a:spLocks noChangeArrowheads="1"/>
          </p:cNvSpPr>
          <p:nvPr/>
        </p:nvSpPr>
        <p:spPr bwMode="auto">
          <a:xfrm>
            <a:off x="2819400" y="5140325"/>
            <a:ext cx="3057525" cy="930275"/>
          </a:xfrm>
          <a:prstGeom prst="wedgeRectCallout">
            <a:avLst>
              <a:gd name="adj1" fmla="val -78088"/>
              <a:gd name="adj2" fmla="val -171671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/>
          <a:lstStyle/>
          <a:p>
            <a:pPr algn="ctr"/>
            <a:r>
              <a:rPr lang="en-US" sz="2800" b="0" dirty="0">
                <a:solidFill>
                  <a:srgbClr val="000000"/>
                </a:solidFill>
                <a:latin typeface="Arial" pitchFamily="34" charset="0"/>
              </a:rPr>
              <a:t>Accessible from within </a:t>
            </a:r>
            <a:r>
              <a:rPr lang="en-US" sz="2800" b="0" u="sng" dirty="0">
                <a:solidFill>
                  <a:srgbClr val="000000"/>
                </a:solidFill>
                <a:latin typeface="Arial" pitchFamily="34" charset="0"/>
              </a:rPr>
              <a:t>other</a:t>
            </a:r>
            <a:r>
              <a:rPr lang="en-US" sz="2800" b="0" dirty="0">
                <a:solidFill>
                  <a:srgbClr val="000000"/>
                </a:solidFill>
                <a:latin typeface="Arial" pitchFamily="34" charset="0"/>
              </a:rPr>
              <a:t> files!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311150"/>
            <a:ext cx="7772400" cy="11430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en-US"/>
              <a:t>Accessing External Functions </a:t>
            </a:r>
            <a:r>
              <a:rPr lang="en-US" sz="3200" i="1"/>
              <a:t>(Defined in Other Files)</a:t>
            </a: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403225" y="1724025"/>
            <a:ext cx="6626225" cy="21097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double foo(char a, int x)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{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…..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}</a:t>
            </a:r>
          </a:p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2266950" y="3074988"/>
            <a:ext cx="5994400" cy="28400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 </a:t>
            </a:r>
            <a:r>
              <a:rPr lang="en-US" sz="2400" b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extern double foo(char, int) ;</a:t>
            </a:r>
          </a:p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 void bar( )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{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….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y = foo(c, 32) ;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…. 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	}</a:t>
            </a:r>
            <a:r>
              <a:rPr lang="en-US" sz="2400" b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</p:txBody>
      </p:sp>
      <p:grpSp>
        <p:nvGrpSpPr>
          <p:cNvPr id="113682" name="Group 18"/>
          <p:cNvGrpSpPr>
            <a:grpSpLocks/>
          </p:cNvGrpSpPr>
          <p:nvPr/>
        </p:nvGrpSpPr>
        <p:grpSpPr bwMode="auto">
          <a:xfrm>
            <a:off x="195263" y="2233613"/>
            <a:ext cx="8513762" cy="3522662"/>
            <a:chOff x="123" y="1407"/>
            <a:chExt cx="5363" cy="2219"/>
          </a:xfrm>
        </p:grpSpPr>
        <p:sp>
          <p:nvSpPr>
            <p:cNvPr id="113679" name="AutoShape 15"/>
            <p:cNvSpPr>
              <a:spLocks noChangeArrowheads="1"/>
            </p:cNvSpPr>
            <p:nvPr/>
          </p:nvSpPr>
          <p:spPr bwMode="auto">
            <a:xfrm>
              <a:off x="3588" y="2436"/>
              <a:ext cx="1898" cy="879"/>
            </a:xfrm>
            <a:prstGeom prst="wedgeRectCallout">
              <a:avLst>
                <a:gd name="adj1" fmla="val -76134"/>
                <a:gd name="adj2" fmla="val -66269"/>
              </a:avLst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/>
            <a:lstStyle/>
            <a:p>
              <a:r>
                <a:rPr lang="en-US" sz="2400" b="0">
                  <a:solidFill>
                    <a:srgbClr val="000000"/>
                  </a:solidFill>
                  <a:latin typeface="Arial" pitchFamily="34" charset="0"/>
                </a:rPr>
                <a:t>Function </a:t>
              </a:r>
              <a:r>
                <a:rPr lang="en-US" sz="2400" b="0" i="1">
                  <a:solidFill>
                    <a:srgbClr val="000000"/>
                  </a:solidFill>
                  <a:latin typeface="Arial" pitchFamily="34" charset="0"/>
                </a:rPr>
                <a:t>prototype</a:t>
              </a:r>
              <a:r>
                <a:rPr lang="en-US" sz="2400" b="0">
                  <a:solidFill>
                    <a:srgbClr val="000000"/>
                  </a:solidFill>
                  <a:latin typeface="Arial" pitchFamily="34" charset="0"/>
                </a:rPr>
                <a:t> tells compiler how to use foo.</a:t>
              </a:r>
            </a:p>
          </p:txBody>
        </p:sp>
        <p:sp>
          <p:nvSpPr>
            <p:cNvPr id="113680" name="AutoShape 16"/>
            <p:cNvSpPr>
              <a:spLocks noChangeArrowheads="1"/>
            </p:cNvSpPr>
            <p:nvPr/>
          </p:nvSpPr>
          <p:spPr bwMode="auto">
            <a:xfrm>
              <a:off x="123" y="2946"/>
              <a:ext cx="1774" cy="680"/>
            </a:xfrm>
            <a:prstGeom prst="wedgeRectCallout">
              <a:avLst>
                <a:gd name="adj1" fmla="val 36190"/>
                <a:gd name="adj2" fmla="val -156028"/>
              </a:avLst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/>
            <a:lstStyle/>
            <a:p>
              <a:r>
                <a:rPr lang="en-US" sz="2400" b="0">
                  <a:solidFill>
                    <a:srgbClr val="000000"/>
                  </a:solidFill>
                  <a:latin typeface="Arial" pitchFamily="34" charset="0"/>
                </a:rPr>
                <a:t>“extern” is not required (default).</a:t>
              </a:r>
            </a:p>
          </p:txBody>
        </p:sp>
        <p:sp>
          <p:nvSpPr>
            <p:cNvPr id="113681" name="Line 17"/>
            <p:cNvSpPr>
              <a:spLocks noChangeShapeType="1"/>
            </p:cNvSpPr>
            <p:nvPr/>
          </p:nvSpPr>
          <p:spPr bwMode="auto">
            <a:xfrm flipH="1" flipV="1">
              <a:off x="1152" y="1407"/>
              <a:ext cx="368" cy="61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692" name="Group 28"/>
          <p:cNvGrpSpPr>
            <a:grpSpLocks/>
          </p:cNvGrpSpPr>
          <p:nvPr/>
        </p:nvGrpSpPr>
        <p:grpSpPr bwMode="auto">
          <a:xfrm>
            <a:off x="3867150" y="3421063"/>
            <a:ext cx="4605338" cy="1684337"/>
            <a:chOff x="2436" y="2294"/>
            <a:chExt cx="2901" cy="907"/>
          </a:xfrm>
        </p:grpSpPr>
        <p:sp>
          <p:nvSpPr>
            <p:cNvPr id="113684" name="Text Box 20"/>
            <p:cNvSpPr txBox="1">
              <a:spLocks noChangeArrowheads="1"/>
            </p:cNvSpPr>
            <p:nvPr/>
          </p:nvSpPr>
          <p:spPr bwMode="auto">
            <a:xfrm>
              <a:off x="2816" y="2360"/>
              <a:ext cx="2521" cy="841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>
                  <a:solidFill>
                    <a:srgbClr val="000000"/>
                  </a:solidFill>
                  <a:latin typeface="Arial" pitchFamily="34" charset="0"/>
                </a:rPr>
                <a:t>Moving extern declaration of </a:t>
              </a:r>
              <a:r>
                <a:rPr lang="en-US" sz="2400" b="0" u="sng">
                  <a:solidFill>
                    <a:srgbClr val="000000"/>
                  </a:solidFill>
                  <a:latin typeface="Arial" pitchFamily="34" charset="0"/>
                </a:rPr>
                <a:t>function</a:t>
              </a:r>
              <a:r>
                <a:rPr lang="en-US" sz="2400" b="0">
                  <a:solidFill>
                    <a:srgbClr val="000000"/>
                  </a:solidFill>
                  <a:latin typeface="Arial" pitchFamily="34" charset="0"/>
                </a:rPr>
                <a:t> inside function bar does </a:t>
              </a:r>
              <a:r>
                <a:rPr lang="en-US" sz="2400" b="0" u="sng">
                  <a:solidFill>
                    <a:srgbClr val="000000"/>
                  </a:solidFill>
                  <a:latin typeface="Arial" pitchFamily="34" charset="0"/>
                </a:rPr>
                <a:t>NOT</a:t>
              </a:r>
              <a:r>
                <a:rPr lang="en-US" sz="2400" b="0">
                  <a:solidFill>
                    <a:srgbClr val="000000"/>
                  </a:solidFill>
                  <a:latin typeface="Arial" pitchFamily="34" charset="0"/>
                </a:rPr>
                <a:t> reduce its scope!</a:t>
              </a:r>
            </a:p>
          </p:txBody>
        </p:sp>
        <p:sp>
          <p:nvSpPr>
            <p:cNvPr id="113685" name="Freeform 21"/>
            <p:cNvSpPr>
              <a:spLocks/>
            </p:cNvSpPr>
            <p:nvPr/>
          </p:nvSpPr>
          <p:spPr bwMode="auto">
            <a:xfrm>
              <a:off x="2436" y="2294"/>
              <a:ext cx="238" cy="652"/>
            </a:xfrm>
            <a:custGeom>
              <a:avLst/>
              <a:gdLst>
                <a:gd name="T0" fmla="*/ 9 w 238"/>
                <a:gd name="T1" fmla="*/ 0 h 652"/>
                <a:gd name="T2" fmla="*/ 236 w 238"/>
                <a:gd name="T3" fmla="*/ 255 h 652"/>
                <a:gd name="T4" fmla="*/ 0 w 238"/>
                <a:gd name="T5" fmla="*/ 652 h 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8" h="652">
                  <a:moveTo>
                    <a:pt x="9" y="0"/>
                  </a:moveTo>
                  <a:cubicBezTo>
                    <a:pt x="123" y="73"/>
                    <a:pt x="238" y="146"/>
                    <a:pt x="236" y="255"/>
                  </a:cubicBezTo>
                  <a:cubicBezTo>
                    <a:pt x="234" y="364"/>
                    <a:pt x="47" y="583"/>
                    <a:pt x="0" y="652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88" name="Line 24"/>
            <p:cNvSpPr>
              <a:spLocks noChangeShapeType="1"/>
            </p:cNvSpPr>
            <p:nvPr/>
          </p:nvSpPr>
          <p:spPr bwMode="auto">
            <a:xfrm flipH="1">
              <a:off x="2436" y="2436"/>
              <a:ext cx="426" cy="33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91" name="Line 27"/>
            <p:cNvSpPr>
              <a:spLocks noChangeShapeType="1"/>
            </p:cNvSpPr>
            <p:nvPr/>
          </p:nvSpPr>
          <p:spPr bwMode="auto">
            <a:xfrm>
              <a:off x="2436" y="2436"/>
              <a:ext cx="426" cy="33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9238"/>
            <a:ext cx="9144000" cy="1143000"/>
          </a:xfrm>
          <a:ln/>
        </p:spPr>
        <p:txBody>
          <a:bodyPr/>
          <a:lstStyle/>
          <a:p>
            <a:r>
              <a:rPr lang="en-US"/>
              <a:t>Restricting Access to Functions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81125"/>
            <a:ext cx="7772400" cy="4954588"/>
          </a:xfrm>
        </p:spPr>
        <p:txBody>
          <a:bodyPr/>
          <a:lstStyle/>
          <a:p>
            <a:r>
              <a:rPr lang="en-US"/>
              <a:t>A function declared with the </a:t>
            </a:r>
            <a:r>
              <a:rPr lang="en-US" b="1" i="1">
                <a:solidFill>
                  <a:schemeClr val="accent2"/>
                </a:solidFill>
              </a:rPr>
              <a:t>static</a:t>
            </a:r>
            <a:r>
              <a:rPr lang="en-US"/>
              <a:t> keyword is </a:t>
            </a:r>
            <a:r>
              <a:rPr lang="en-US" u="sng"/>
              <a:t>local to the file</a:t>
            </a:r>
            <a:r>
              <a:rPr lang="en-US"/>
              <a:t>:</a:t>
            </a:r>
          </a:p>
        </p:txBody>
      </p:sp>
      <p:sp>
        <p:nvSpPr>
          <p:cNvPr id="144389" name="Text Box 5"/>
          <p:cNvSpPr txBox="1">
            <a:spLocks noChangeArrowheads="1"/>
          </p:cNvSpPr>
          <p:nvPr/>
        </p:nvSpPr>
        <p:spPr bwMode="auto">
          <a:xfrm>
            <a:off x="1243013" y="3162300"/>
            <a:ext cx="3163887" cy="26574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#include …</a:t>
            </a:r>
            <a:b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/>
            </a:r>
            <a:b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dirty="0">
                <a:solidFill>
                  <a:srgbClr val="FF0000"/>
                </a:solidFill>
                <a:latin typeface="Courier New" pitchFamily="49" charset="0"/>
              </a:rPr>
              <a:t>static</a:t>
            </a:r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 foo()</a:t>
            </a:r>
            <a:b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	{</a:t>
            </a:r>
            <a:b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	…</a:t>
            </a:r>
            <a:b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	}</a:t>
            </a:r>
            <a:b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</a:br>
            <a:endParaRPr lang="en-US" sz="2400" b="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44390" name="Text Box 6"/>
          <p:cNvSpPr txBox="1">
            <a:spLocks noChangeArrowheads="1"/>
          </p:cNvSpPr>
          <p:nvPr/>
        </p:nvSpPr>
        <p:spPr bwMode="auto">
          <a:xfrm>
            <a:off x="4646613" y="3181350"/>
            <a:ext cx="3163887" cy="26574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000000"/>
                </a:solidFill>
                <a:latin typeface="Courier New" pitchFamily="49" charset="0"/>
              </a:rPr>
              <a:t>#include …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</a:rPr>
              <a:t/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</a:rPr>
              <a:t>int bar()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</a:rPr>
              <a:t>	{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</a:rPr>
              <a:t>	…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400" b="0">
                <a:solidFill>
                  <a:srgbClr val="000000"/>
                </a:solidFill>
                <a:latin typeface="Courier New" pitchFamily="49" charset="0"/>
              </a:rPr>
              <a:t>	}</a:t>
            </a:r>
            <a:br>
              <a:rPr lang="en-US" sz="2400" b="0">
                <a:solidFill>
                  <a:srgbClr val="000000"/>
                </a:solidFill>
                <a:latin typeface="Courier New" pitchFamily="49" charset="0"/>
              </a:rPr>
            </a:br>
            <a:endParaRPr lang="en-US" sz="2400" b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44391" name="Text Box 7"/>
          <p:cNvSpPr txBox="1">
            <a:spLocks noChangeArrowheads="1"/>
          </p:cNvSpPr>
          <p:nvPr/>
        </p:nvSpPr>
        <p:spPr bwMode="auto">
          <a:xfrm>
            <a:off x="1933575" y="2547938"/>
            <a:ext cx="1843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>
                <a:solidFill>
                  <a:srgbClr val="000000"/>
                </a:solidFill>
                <a:latin typeface="Arial" pitchFamily="34" charset="0"/>
              </a:rPr>
              <a:t>file1.c</a:t>
            </a:r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5219700" y="2490788"/>
            <a:ext cx="1843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>
                <a:solidFill>
                  <a:srgbClr val="000000"/>
                </a:solidFill>
                <a:latin typeface="Arial" pitchFamily="34" charset="0"/>
              </a:rPr>
              <a:t>file2.c</a:t>
            </a:r>
          </a:p>
        </p:txBody>
      </p:sp>
      <p:sp>
        <p:nvSpPr>
          <p:cNvPr id="144393" name="Text Box 9"/>
          <p:cNvSpPr txBox="1">
            <a:spLocks noChangeArrowheads="1"/>
          </p:cNvSpPr>
          <p:nvPr/>
        </p:nvSpPr>
        <p:spPr bwMode="auto">
          <a:xfrm>
            <a:off x="3775075" y="4792663"/>
            <a:ext cx="184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4399" name="Text Box 15"/>
          <p:cNvSpPr txBox="1">
            <a:spLocks noChangeArrowheads="1"/>
          </p:cNvSpPr>
          <p:nvPr/>
        </p:nvSpPr>
        <p:spPr bwMode="auto">
          <a:xfrm>
            <a:off x="314325" y="5143500"/>
            <a:ext cx="3778250" cy="83185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 algn="ctr"/>
            <a:r>
              <a:rPr lang="en-US" sz="2400" b="0">
                <a:solidFill>
                  <a:srgbClr val="000000"/>
                </a:solidFill>
                <a:latin typeface="Arial" pitchFamily="34" charset="0"/>
              </a:rPr>
              <a:t>Function foo can only be called within this file!</a:t>
            </a:r>
            <a:endParaRPr lang="en-US" sz="2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44400" name="Text Box 16"/>
          <p:cNvSpPr txBox="1">
            <a:spLocks noChangeArrowheads="1"/>
          </p:cNvSpPr>
          <p:nvPr/>
        </p:nvSpPr>
        <p:spPr bwMode="auto">
          <a:xfrm>
            <a:off x="4873625" y="5160963"/>
            <a:ext cx="3778250" cy="83185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 algn="ctr"/>
            <a:r>
              <a:rPr lang="en-US" sz="2400" b="0">
                <a:solidFill>
                  <a:srgbClr val="000000"/>
                </a:solidFill>
                <a:latin typeface="Arial" pitchFamily="34" charset="0"/>
              </a:rPr>
              <a:t>Function bar can be called within any file!</a:t>
            </a:r>
            <a:endParaRPr lang="en-US" sz="280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773113" y="0"/>
            <a:ext cx="7772400" cy="1143000"/>
          </a:xfrm>
        </p:spPr>
        <p:txBody>
          <a:bodyPr/>
          <a:lstStyle/>
          <a:p>
            <a:r>
              <a:rPr lang="en-US"/>
              <a:t>Misuse of Globals</a:t>
            </a:r>
          </a:p>
        </p:txBody>
      </p:sp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431800" y="1847850"/>
          <a:ext cx="8413750" cy="294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9" name="Document" r:id="rId3" imgW="8414280" imgH="2959200" progId="Word.Document.8">
                  <p:embed/>
                </p:oleObj>
              </mc:Choice>
              <mc:Fallback>
                <p:oleObj name="Document" r:id="rId3" imgW="8414280" imgH="29592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847850"/>
                        <a:ext cx="8413750" cy="294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882650" y="4811713"/>
            <a:ext cx="7391400" cy="955675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>
                <a:solidFill>
                  <a:srgbClr val="000000"/>
                </a:solidFill>
                <a:latin typeface="Arial" pitchFamily="34" charset="0"/>
              </a:rPr>
              <a:t>If a persistent object is needed by a single function, declare it local to that function.</a:t>
            </a:r>
            <a:endParaRPr lang="en-US" sz="2800">
              <a:latin typeface="Arial" pitchFamily="34" charset="0"/>
            </a:endParaRPr>
          </a:p>
        </p:txBody>
      </p:sp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5835650" y="1154113"/>
            <a:ext cx="1676400" cy="406400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latin typeface="Arial" pitchFamily="34" charset="0"/>
              </a:rPr>
              <a:t>Protected</a:t>
            </a:r>
            <a:endParaRPr lang="en-US" sz="2800">
              <a:latin typeface="Arial" pitchFamily="34" charset="0"/>
            </a:endParaRPr>
          </a:p>
        </p:txBody>
      </p:sp>
      <p:sp>
        <p:nvSpPr>
          <p:cNvPr id="96264" name="Text Box 8"/>
          <p:cNvSpPr txBox="1">
            <a:spLocks noChangeArrowheads="1"/>
          </p:cNvSpPr>
          <p:nvPr/>
        </p:nvSpPr>
        <p:spPr bwMode="auto">
          <a:xfrm>
            <a:off x="1492250" y="1154113"/>
            <a:ext cx="1905000" cy="4064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latin typeface="Arial" pitchFamily="34" charset="0"/>
              </a:rPr>
              <a:t>Dangerous</a:t>
            </a:r>
            <a:endParaRPr lang="en-US" sz="28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0250" y="1820863"/>
            <a:ext cx="7772400" cy="1143000"/>
          </a:xfrm>
        </p:spPr>
        <p:txBody>
          <a:bodyPr/>
          <a:lstStyle/>
          <a:p>
            <a:r>
              <a:rPr lang="en-US" sz="6000"/>
              <a:t>Lifetime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8213" y="3886200"/>
            <a:ext cx="4665662" cy="1752600"/>
          </a:xfrm>
        </p:spPr>
        <p:txBody>
          <a:bodyPr/>
          <a:lstStyle/>
          <a:p>
            <a:r>
              <a:rPr lang="en-US" sz="4000"/>
              <a:t>A Run-Time Attribute of Objects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Lifetime</a:t>
            </a:r>
          </a:p>
        </p:txBody>
      </p:sp>
      <p:sp>
        <p:nvSpPr>
          <p:cNvPr id="155652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85800" y="1981200"/>
            <a:ext cx="7496175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sz="3200"/>
              <a:t>The </a:t>
            </a:r>
            <a:r>
              <a:rPr lang="en-US" sz="3200" i="1">
                <a:solidFill>
                  <a:schemeClr val="accent2"/>
                </a:solidFill>
              </a:rPr>
              <a:t>duration</a:t>
            </a:r>
            <a:r>
              <a:rPr lang="en-US" sz="3200"/>
              <a:t> of an object's existence.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sz="3200"/>
              <a:t>	i.e., </a:t>
            </a:r>
            <a:r>
              <a:rPr lang="en-US" sz="3200" u="sng"/>
              <a:t>when</a:t>
            </a:r>
            <a:r>
              <a:rPr lang="en-US" sz="3200"/>
              <a:t> it is accessible.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en-US" sz="320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sz="3600"/>
              <a:t>Objects are:</a:t>
            </a: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r>
              <a:rPr lang="en-US" sz="3200"/>
              <a:t>Created (memory is allocated)</a:t>
            </a: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r>
              <a:rPr lang="en-US" sz="3200"/>
              <a:t>(Possibly) Initialized</a:t>
            </a: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r>
              <a:rPr lang="en-US" sz="3200"/>
              <a:t>Used, and </a:t>
            </a: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r>
              <a:rPr lang="en-US" sz="3200"/>
              <a:t>Destroyed (memory is released)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Lifetime vs. Memory Allocation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>
          <a:xfrm>
            <a:off x="641350" y="2295525"/>
            <a:ext cx="8072438" cy="236061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3600"/>
              <a:t>Choice of allocation </a:t>
            </a:r>
            <a:r>
              <a:rPr lang="en-US" sz="3600" u="sng"/>
              <a:t>method</a:t>
            </a:r>
            <a:r>
              <a:rPr lang="en-US" sz="3600"/>
              <a:t> determines </a:t>
            </a:r>
            <a:r>
              <a:rPr lang="en-US" sz="3600" i="1"/>
              <a:t>how</a:t>
            </a:r>
            <a:r>
              <a:rPr lang="en-US" sz="3600"/>
              <a:t> an object is created and destroyed, and thus </a:t>
            </a:r>
            <a:r>
              <a:rPr lang="en-US" sz="3600" u="sng"/>
              <a:t>who</a:t>
            </a:r>
            <a:r>
              <a:rPr lang="en-US" sz="3600"/>
              <a:t> is responsible for memory management.</a:t>
            </a:r>
          </a:p>
          <a:p>
            <a:pPr marL="0" indent="0"/>
            <a:endParaRPr lang="en-US" sz="3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Allocation in C</a:t>
            </a:r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539750" y="2443163"/>
          <a:ext cx="8483600" cy="283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0" name="Document" r:id="rId3" imgW="8158070" imgH="2722010" progId="Word.Document.8">
                  <p:embed/>
                </p:oleObj>
              </mc:Choice>
              <mc:Fallback>
                <p:oleObj name="Document" r:id="rId3" imgW="8158070" imgH="272201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443163"/>
                        <a:ext cx="8483600" cy="283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52413"/>
            <a:ext cx="9144000" cy="1143000"/>
          </a:xfrm>
        </p:spPr>
        <p:txBody>
          <a:bodyPr/>
          <a:lstStyle/>
          <a:p>
            <a:r>
              <a:rPr lang="en-US"/>
              <a:t>Multi-Tasking Provides Motivation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646113" y="2181225"/>
            <a:ext cx="7772400" cy="2422525"/>
          </a:xfrm>
        </p:spPr>
        <p:txBody>
          <a:bodyPr/>
          <a:lstStyle/>
          <a:p>
            <a:r>
              <a:rPr lang="en-US"/>
              <a:t>Understanding the relationship between how memory is allocated and how that affects what threads can access helps reduce the possibility of data corruption.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249238"/>
            <a:ext cx="7772400" cy="1143000"/>
          </a:xfrm>
        </p:spPr>
        <p:txBody>
          <a:bodyPr/>
          <a:lstStyle/>
          <a:p>
            <a:r>
              <a:rPr lang="en-US"/>
              <a:t>Memory Allocation in C</a:t>
            </a:r>
          </a:p>
        </p:txBody>
      </p:sp>
      <p:graphicFrame>
        <p:nvGraphicFramePr>
          <p:cNvPr id="160771" name="Object 3"/>
          <p:cNvGraphicFramePr>
            <a:graphicFrameLocks noChangeAspect="1"/>
          </p:cNvGraphicFramePr>
          <p:nvPr/>
        </p:nvGraphicFramePr>
        <p:xfrm>
          <a:off x="314325" y="1438275"/>
          <a:ext cx="8815388" cy="524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76" name="Document" r:id="rId3" imgW="8158070" imgH="4851606" progId="Word.Document.8">
                  <p:embed/>
                </p:oleObj>
              </mc:Choice>
              <mc:Fallback>
                <p:oleObj name="Document" r:id="rId3" imgW="8158070" imgH="4851606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" y="1438275"/>
                        <a:ext cx="8815388" cy="524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Static Memory Allocation</a:t>
            </a:r>
          </a:p>
        </p:txBody>
      </p:sp>
      <p:sp>
        <p:nvSpPr>
          <p:cNvPr id="161796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/>
              <a:t>(The default </a:t>
            </a:r>
            <a:r>
              <a:rPr lang="en-US" i="1" u="sng"/>
              <a:t>outside</a:t>
            </a:r>
            <a:r>
              <a:rPr lang="en-US" i="1"/>
              <a:t> of functions)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Characteristics of Static Objects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r>
              <a:rPr lang="en-US"/>
              <a:t>Objects are allocated (and possibly initialized) </a:t>
            </a:r>
            <a:r>
              <a:rPr lang="en-US" u="sng"/>
              <a:t>once</a:t>
            </a:r>
            <a:r>
              <a:rPr lang="en-US"/>
              <a:t> when program is first loaded into memory.  </a:t>
            </a:r>
          </a:p>
          <a:p>
            <a:endParaRPr lang="en-US"/>
          </a:p>
          <a:p>
            <a:r>
              <a:rPr lang="en-US"/>
              <a:t>Location in memory never changes during execution of the program - objects not destroyed until the program terminates.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Pros and Cons of Static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57325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i="1">
                <a:solidFill>
                  <a:schemeClr val="accent2"/>
                </a:solidFill>
              </a:rPr>
              <a:t>Advantage</a:t>
            </a:r>
            <a:r>
              <a:rPr lang="en-US" i="1"/>
              <a:t>: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/>
              <a:t>Persistence of values. </a:t>
            </a:r>
          </a:p>
          <a:p>
            <a:pPr lvl="1"/>
            <a:r>
              <a:rPr lang="en-US"/>
              <a:t>Unlike objects that use automatic allocation, a value stored in a static object will remain from one execution of a function to another.</a:t>
            </a:r>
          </a:p>
          <a:p>
            <a:pPr lvl="1"/>
            <a:endParaRPr lang="en-US"/>
          </a:p>
          <a:p>
            <a:r>
              <a:rPr lang="en-US" i="1">
                <a:solidFill>
                  <a:schemeClr val="accent2"/>
                </a:solidFill>
              </a:rPr>
              <a:t>Disadvantage</a:t>
            </a:r>
            <a:r>
              <a:rPr lang="en-US" i="1"/>
              <a:t>: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/>
              <a:t>Inability to reclaim (reuse) memory. </a:t>
            </a:r>
          </a:p>
          <a:p>
            <a:pPr lvl="1"/>
            <a:r>
              <a:rPr lang="en-US"/>
              <a:t>Extensive use of static objects can result in programs that require lots of memory.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701675" y="339725"/>
            <a:ext cx="7772400" cy="1143000"/>
          </a:xfrm>
        </p:spPr>
        <p:txBody>
          <a:bodyPr/>
          <a:lstStyle/>
          <a:p>
            <a:r>
              <a:rPr lang="en-US"/>
              <a:t>Static versus Global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66875"/>
            <a:ext cx="7772400" cy="46101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Every global object is a static object! </a:t>
            </a:r>
          </a:p>
          <a:p>
            <a:pPr lvl="1"/>
            <a:r>
              <a:rPr lang="en-US"/>
              <a:t>Avoiding scope restrictions by declaring </a:t>
            </a:r>
            <a:r>
              <a:rPr lang="en-US" u="sng"/>
              <a:t>all</a:t>
            </a:r>
            <a:r>
              <a:rPr lang="en-US"/>
              <a:t> objects global ultimately produces very "fat" programs.</a:t>
            </a:r>
          </a:p>
          <a:p>
            <a:pPr lvl="1"/>
            <a:endParaRPr lang="en-US"/>
          </a:p>
          <a:p>
            <a:r>
              <a:rPr lang="en-US">
                <a:solidFill>
                  <a:schemeClr val="accent2"/>
                </a:solidFill>
              </a:rPr>
              <a:t>Every static object is not necessarily global!</a:t>
            </a:r>
          </a:p>
          <a:p>
            <a:pPr lvl="1"/>
            <a:r>
              <a:rPr lang="en-US"/>
              <a:t>Using global to get persistence isn’t necessary; Just add the keyword static to the local declaration.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“static” Keyword</a:t>
            </a:r>
          </a:p>
        </p:txBody>
      </p:sp>
      <p:sp>
        <p:nvSpPr>
          <p:cNvPr id="168963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936750"/>
            <a:ext cx="7772400" cy="41148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Inside a Function</a:t>
            </a:r>
            <a:r>
              <a:rPr lang="en-US"/>
              <a:t>: Changes the allocation method from auto (default) to static.</a:t>
            </a:r>
          </a:p>
          <a:p>
            <a:endParaRPr lang="en-US"/>
          </a:p>
          <a:p>
            <a:r>
              <a:rPr lang="en-US">
                <a:solidFill>
                  <a:schemeClr val="accent2"/>
                </a:solidFill>
              </a:rPr>
              <a:t>Outside of Functions</a:t>
            </a:r>
            <a:r>
              <a:rPr lang="en-US"/>
              <a:t>: Has </a:t>
            </a:r>
            <a:r>
              <a:rPr lang="en-US" u="sng"/>
              <a:t>no</a:t>
            </a:r>
            <a:r>
              <a:rPr lang="en-US"/>
              <a:t> effect on allocation (remains static), but makes the identifier inaccessible from other files.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Automatic Memory Allocation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/>
              <a:t>(The default </a:t>
            </a:r>
            <a:r>
              <a:rPr lang="en-US" i="1" u="sng"/>
              <a:t>inside</a:t>
            </a:r>
            <a:r>
              <a:rPr lang="en-US" i="1"/>
              <a:t> of functions, and not available outside.)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Characteristics of Automatic Objects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01763"/>
            <a:ext cx="8153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Objects are allocated on </a:t>
            </a:r>
            <a:r>
              <a:rPr lang="en-US" sz="2800" u="sng"/>
              <a:t>every</a:t>
            </a:r>
            <a:r>
              <a:rPr lang="en-US" sz="2800"/>
              <a:t> entry to their containing </a:t>
            </a:r>
            <a:r>
              <a:rPr lang="en-US" sz="2800">
                <a:solidFill>
                  <a:schemeClr val="accent2"/>
                </a:solidFill>
              </a:rPr>
              <a:t>function</a:t>
            </a:r>
            <a:r>
              <a:rPr lang="en-US" sz="2800"/>
              <a:t>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Objects are initialized on </a:t>
            </a:r>
            <a:r>
              <a:rPr lang="en-US" sz="2800" u="sng"/>
              <a:t>every</a:t>
            </a:r>
            <a:r>
              <a:rPr lang="en-US" sz="2800"/>
              <a:t> entry to their containing </a:t>
            </a:r>
            <a:r>
              <a:rPr lang="en-US" sz="2800">
                <a:solidFill>
                  <a:schemeClr val="accent2"/>
                </a:solidFill>
              </a:rPr>
              <a:t>block</a:t>
            </a:r>
            <a:r>
              <a:rPr lang="en-US" sz="2800"/>
              <a:t>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Location is fixed during execution of the function, but released when the </a:t>
            </a:r>
            <a:r>
              <a:rPr lang="en-US" sz="2800">
                <a:solidFill>
                  <a:schemeClr val="accent2"/>
                </a:solidFill>
              </a:rPr>
              <a:t>function</a:t>
            </a:r>
            <a:r>
              <a:rPr lang="en-US" sz="2800"/>
              <a:t> returns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Functions may return the </a:t>
            </a:r>
            <a:r>
              <a:rPr lang="en-US" sz="2400" i="1"/>
              <a:t>value</a:t>
            </a:r>
            <a:r>
              <a:rPr lang="en-US" sz="2400"/>
              <a:t> of an automatic variable, </a:t>
            </a:r>
            <a:r>
              <a:rPr lang="en-US" sz="2400" i="1" u="sng"/>
              <a:t>but not its</a:t>
            </a:r>
            <a:r>
              <a:rPr lang="en-US" sz="2400" u="sng"/>
              <a:t> </a:t>
            </a:r>
            <a:r>
              <a:rPr lang="en-US" sz="2400" i="1" u="sng"/>
              <a:t>address</a:t>
            </a:r>
            <a:r>
              <a:rPr lang="en-US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Automatic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8458200" cy="4114800"/>
          </a:xfrm>
        </p:spPr>
        <p:txBody>
          <a:bodyPr/>
          <a:lstStyle/>
          <a:p>
            <a:r>
              <a:rPr lang="en-US" i="1">
                <a:solidFill>
                  <a:schemeClr val="accent2"/>
                </a:solidFill>
              </a:rPr>
              <a:t>Advantage</a:t>
            </a:r>
            <a:r>
              <a:rPr lang="en-US" i="1">
                <a:solidFill>
                  <a:srgbClr val="FFFF00"/>
                </a:solidFill>
              </a:rPr>
              <a:t>: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/>
              <a:t>Memory conservation through reuse.  </a:t>
            </a:r>
          </a:p>
          <a:p>
            <a:pPr lvl="1"/>
            <a:r>
              <a:rPr lang="en-US"/>
              <a:t>The </a:t>
            </a:r>
            <a:r>
              <a:rPr lang="en-US" i="1"/>
              <a:t>program</a:t>
            </a:r>
            <a:r>
              <a:rPr lang="en-US"/>
              <a:t> manages the sharing of this memory resource automatically.</a:t>
            </a:r>
            <a:r>
              <a:rPr lang="en-US" i="1"/>
              <a:t> </a:t>
            </a:r>
          </a:p>
          <a:p>
            <a:pPr lvl="1"/>
            <a:endParaRPr lang="en-US" i="1"/>
          </a:p>
          <a:p>
            <a:r>
              <a:rPr lang="en-US" i="1">
                <a:solidFill>
                  <a:schemeClr val="accent2"/>
                </a:solidFill>
              </a:rPr>
              <a:t>Disadvantage</a:t>
            </a:r>
            <a:r>
              <a:rPr lang="en-US" i="1">
                <a:solidFill>
                  <a:srgbClr val="FFFF00"/>
                </a:solidFill>
              </a:rPr>
              <a:t>: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/>
              <a:t>Lack of persistence. 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“auto” Keyword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Outside Functions:</a:t>
            </a:r>
            <a:r>
              <a:rPr lang="en-US"/>
              <a:t> Illegal.</a:t>
            </a:r>
          </a:p>
          <a:p>
            <a:endParaRPr lang="en-US"/>
          </a:p>
          <a:p>
            <a:r>
              <a:rPr lang="en-US">
                <a:solidFill>
                  <a:schemeClr val="accent2"/>
                </a:solidFill>
              </a:rPr>
              <a:t>Inside Functions:</a:t>
            </a:r>
            <a:r>
              <a:rPr lang="en-US"/>
              <a:t> Has </a:t>
            </a:r>
            <a:r>
              <a:rPr lang="en-US" u="sng"/>
              <a:t>no</a:t>
            </a:r>
            <a:r>
              <a:rPr lang="en-US"/>
              <a:t> effect on allocation (remains automatic), but it </a:t>
            </a:r>
            <a:br>
              <a:rPr lang="en-US"/>
            </a:br>
            <a:r>
              <a:rPr lang="en-US"/>
              <a:t>makes the allocation method explicit.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708025" y="282575"/>
            <a:ext cx="7772400" cy="1143000"/>
          </a:xfrm>
        </p:spPr>
        <p:txBody>
          <a:bodyPr/>
          <a:lstStyle/>
          <a:p>
            <a:r>
              <a:rPr lang="en-US"/>
              <a:t>How C Defines “Objects”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663575" y="1501775"/>
            <a:ext cx="7772400" cy="4114800"/>
          </a:xfrm>
        </p:spPr>
        <p:txBody>
          <a:bodyPr/>
          <a:lstStyle/>
          <a:p>
            <a:r>
              <a:rPr lang="en-US"/>
              <a:t>An </a:t>
            </a:r>
            <a:r>
              <a:rPr lang="en-US">
                <a:solidFill>
                  <a:schemeClr val="accent2"/>
                </a:solidFill>
              </a:rPr>
              <a:t>“</a:t>
            </a:r>
            <a:r>
              <a:rPr lang="en-US" i="1">
                <a:solidFill>
                  <a:schemeClr val="accent2"/>
                </a:solidFill>
              </a:rPr>
              <a:t>object” </a:t>
            </a:r>
            <a:r>
              <a:rPr lang="en-US" i="1" u="sng"/>
              <a:t>in C</a:t>
            </a:r>
            <a:r>
              <a:rPr lang="en-US"/>
              <a:t> is defined as a region of memory that can be examined and modified.</a:t>
            </a:r>
          </a:p>
          <a:p>
            <a:pPr lvl="1"/>
            <a:r>
              <a:rPr lang="en-US"/>
              <a:t>All variables are objects.</a:t>
            </a:r>
          </a:p>
          <a:p>
            <a:pPr lvl="1"/>
            <a:r>
              <a:rPr lang="en-US"/>
              <a:t>Dynamically-allocated data structures are objects.</a:t>
            </a:r>
          </a:p>
          <a:p>
            <a:pPr lvl="1"/>
            <a:r>
              <a:rPr lang="en-US"/>
              <a:t>This definition predates object-oriented programming which expands the concept.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/>
              <a:t>Object Creation </a:t>
            </a:r>
            <a:br>
              <a:rPr lang="en-US"/>
            </a:br>
            <a:r>
              <a:rPr lang="en-US"/>
              <a:t>(Auto vs. Static)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457200" y="1922929"/>
            <a:ext cx="6692900" cy="4368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void f1()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{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  auto 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a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static 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s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  &amp;auto = %08X\n", &amp;a)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("&amp;static = %08X\n", &amp;s)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void f2() { auto 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x; f1() ; }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2000" b="0" dirty="0" err="1">
                <a:solidFill>
                  <a:srgbClr val="000000"/>
                </a:solidFill>
                <a:cs typeface="Times New Roman" pitchFamily="18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cs typeface="Times New Roman" pitchFamily="18" charset="0"/>
              </a:rPr>
              <a:t> main() { f1() ; f2() ; f1() ; return 0 ;}</a:t>
            </a:r>
            <a:r>
              <a:rPr lang="en-US" sz="2000" b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5032842" y="296535"/>
            <a:ext cx="3867150" cy="3252788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en-US" sz="2000" i="1">
                <a:solidFill>
                  <a:srgbClr val="000000"/>
                </a:solidFill>
                <a:latin typeface="Tahoma" pitchFamily="34" charset="0"/>
              </a:rPr>
              <a:t>Program Output:</a:t>
            </a:r>
          </a:p>
          <a:p>
            <a:endParaRPr lang="en-US" sz="2000" b="0">
              <a:solidFill>
                <a:srgbClr val="000000"/>
              </a:solidFill>
              <a:latin typeface="MS Mincho" charset="-128"/>
            </a:endParaRP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  &amp;auto = 0008E8BC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&amp;static = 0000BA28</a:t>
            </a:r>
          </a:p>
          <a:p>
            <a:endParaRPr lang="en-US" sz="2000" b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  &amp;auto = 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0008E89C</a:t>
            </a:r>
            <a:endParaRPr lang="en-US" sz="2000" b="0">
              <a:solidFill>
                <a:srgbClr val="000000"/>
              </a:solidFill>
              <a:latin typeface="MS Mincho" charset="-128"/>
            </a:endParaRP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&amp;static = 0000BA28</a:t>
            </a:r>
          </a:p>
          <a:p>
            <a:endParaRPr lang="en-US" sz="2000" b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  &amp;auto = 0008E8BC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&amp;static = 0000BA28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349250"/>
            <a:ext cx="7772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/>
              <a:t>Object Initialization </a:t>
            </a:r>
            <a:br>
              <a:rPr lang="en-US"/>
            </a:br>
            <a:r>
              <a:rPr lang="en-US"/>
              <a:t>(Auto vs. Static)</a:t>
            </a:r>
          </a:p>
        </p:txBody>
      </p:sp>
      <p:sp>
        <p:nvSpPr>
          <p:cNvPr id="136195" name="Text Box 3"/>
          <p:cNvSpPr txBox="1">
            <a:spLocks noChangeArrowheads="1"/>
          </p:cNvSpPr>
          <p:nvPr/>
        </p:nvSpPr>
        <p:spPr bwMode="auto">
          <a:xfrm>
            <a:off x="304800" y="1785938"/>
            <a:ext cx="8229600" cy="4978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f1() {  auto 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a ; a = 0; return ++a ; }</a:t>
            </a:r>
          </a:p>
          <a:p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f2() {static 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s ; s = 0; return ++s ; }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f3() {  auto 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a = 0 ; return ++a ; }</a:t>
            </a:r>
          </a:p>
          <a:p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f4() {static 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s = 0 ; return ++s ; }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main()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{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("f1(): %d %d %d\n", f1(), f1(), f1())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("f2(): %d %d %d\n", f2(), f2(), f2())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("f3(): %d %d %d\n", f3(), f3(), f3())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("f4(): %d %d %d\n", f4(), f4(), f4())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return 0 ;</a:t>
            </a:r>
          </a:p>
          <a:p>
            <a:r>
              <a:rPr lang="en-US" sz="2000" b="0" dirty="0">
                <a:solidFill>
                  <a:srgbClr val="000000"/>
                </a:solidFill>
                <a:cs typeface="Times New Roman" pitchFamily="18" charset="0"/>
              </a:rPr>
              <a:t>	}</a:t>
            </a:r>
            <a:r>
              <a:rPr lang="en-US" sz="2000" b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36196" name="Text Box 4"/>
          <p:cNvSpPr txBox="1">
            <a:spLocks noChangeArrowheads="1"/>
          </p:cNvSpPr>
          <p:nvPr/>
        </p:nvSpPr>
        <p:spPr bwMode="auto">
          <a:xfrm>
            <a:off x="5715000" y="2133600"/>
            <a:ext cx="312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6284913" y="349250"/>
            <a:ext cx="2554287" cy="202565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en-US" sz="2000" i="1">
                <a:solidFill>
                  <a:srgbClr val="000000"/>
                </a:solidFill>
                <a:latin typeface="Tahoma" pitchFamily="34" charset="0"/>
              </a:rPr>
              <a:t>Program Output:</a:t>
            </a:r>
          </a:p>
          <a:p>
            <a:endParaRPr lang="en-US" sz="2000" b="0">
              <a:solidFill>
                <a:srgbClr val="000000"/>
              </a:solidFill>
              <a:latin typeface="MS Mincho" charset="-128"/>
            </a:endParaRP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f1(): 1 1 1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f2(): 1 1 1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f3(): 1 1 1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f4(): 3 2 1</a:t>
            </a:r>
          </a:p>
          <a:p>
            <a:endParaRPr lang="en-US" sz="2000" b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8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284163"/>
            <a:ext cx="7772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/>
              <a:t>Object Destruction </a:t>
            </a:r>
            <a:br>
              <a:rPr lang="en-US"/>
            </a:br>
            <a:r>
              <a:rPr lang="en-US"/>
              <a:t>(Auto vs. Static)</a:t>
            </a: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304800" y="2659063"/>
            <a:ext cx="8610600" cy="406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endParaRPr lang="en-US" sz="2000" b="0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*f1(){static 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s = 12345 ; return &amp;s ;}</a:t>
            </a:r>
          </a:p>
          <a:p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*f2(){  auto 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a = 12345 ; return &amp;a ;}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void Demo(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*(*f)()) {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*p = (*f)()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("Address=%08X, Contents=%d\n", p, *p)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("Address=%08X, Contents=%d\n", p, *p)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("\n") ;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2000" b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main() { Demo(f1) ; Demo(f2) ; return 0 ;}</a:t>
            </a:r>
          </a:p>
          <a:p>
            <a:endParaRPr lang="en-US" sz="2000" b="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6629400" y="22860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7222" name="Text Box 6"/>
          <p:cNvSpPr txBox="1">
            <a:spLocks noChangeArrowheads="1"/>
          </p:cNvSpPr>
          <p:nvPr/>
        </p:nvSpPr>
        <p:spPr bwMode="auto">
          <a:xfrm>
            <a:off x="3135313" y="2082800"/>
            <a:ext cx="5556250" cy="23749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en-US" sz="2000" i="1">
                <a:solidFill>
                  <a:srgbClr val="000000"/>
                </a:solidFill>
                <a:latin typeface="Tahoma" pitchFamily="34" charset="0"/>
              </a:rPr>
              <a:t>Program Output:</a:t>
            </a:r>
          </a:p>
          <a:p>
            <a:endParaRPr lang="en-US" sz="2000" i="1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Address=0008E88C, Contents=12345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Address=0008E88C, Contents=12345</a:t>
            </a:r>
          </a:p>
          <a:p>
            <a:endParaRPr lang="en-US" sz="2000" b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Address=0000AECC, Contents=12345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Address=0000AECC, Contents=</a:t>
            </a:r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583820</a:t>
            </a:r>
            <a:endParaRPr lang="en-US" sz="2000" b="0">
              <a:solidFill>
                <a:srgbClr val="000000"/>
              </a:solidFill>
              <a:latin typeface="MS Mincho" charset="-128"/>
            </a:endParaRPr>
          </a:p>
          <a:p>
            <a:endParaRPr lang="en-US" sz="2000" b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2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Register Allocation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/>
              <a:t>(A special case of automatic)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5763"/>
            <a:ext cx="7772400" cy="1143000"/>
          </a:xfrm>
        </p:spPr>
        <p:txBody>
          <a:bodyPr/>
          <a:lstStyle/>
          <a:p>
            <a:r>
              <a:rPr lang="en-US"/>
              <a:t>The “register” Keyword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730250" y="1971675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Example: </a:t>
            </a:r>
            <a:r>
              <a:rPr lang="en-US">
                <a:solidFill>
                  <a:schemeClr val="accent2"/>
                </a:solidFill>
              </a:rPr>
              <a:t>register</a:t>
            </a:r>
            <a:r>
              <a:rPr lang="en-US"/>
              <a:t> unsigned index ;</a:t>
            </a:r>
          </a:p>
          <a:p>
            <a:pPr>
              <a:lnSpc>
                <a:spcPct val="90000"/>
              </a:lnSpc>
            </a:pPr>
            <a:endParaRPr lang="en-US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</a:rPr>
              <a:t>Outside Functions:</a:t>
            </a:r>
            <a:r>
              <a:rPr lang="en-US"/>
              <a:t> Illegal.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</a:rPr>
              <a:t>Inside Functions:</a:t>
            </a:r>
            <a:r>
              <a:rPr lang="en-US"/>
              <a:t> </a:t>
            </a:r>
            <a:r>
              <a:rPr lang="en-US" u="sng"/>
              <a:t>Attempts</a:t>
            </a:r>
            <a:r>
              <a:rPr lang="en-US"/>
              <a:t> to change allocation from automatic (default) to register for faster access; cannot apply “address-of” operator.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01675" y="339725"/>
            <a:ext cx="7772400" cy="1143000"/>
          </a:xfrm>
        </p:spPr>
        <p:txBody>
          <a:bodyPr/>
          <a:lstStyle/>
          <a:p>
            <a:r>
              <a:rPr lang="en-US"/>
              <a:t>Pros and Cons of Register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76388"/>
            <a:ext cx="7772400" cy="4519612"/>
          </a:xfrm>
        </p:spPr>
        <p:txBody>
          <a:bodyPr/>
          <a:lstStyle/>
          <a:p>
            <a:r>
              <a:rPr lang="en-US" i="1">
                <a:solidFill>
                  <a:schemeClr val="accent2"/>
                </a:solidFill>
              </a:rPr>
              <a:t>Advantage</a:t>
            </a:r>
            <a:r>
              <a:rPr lang="en-US" i="1"/>
              <a:t>:</a:t>
            </a:r>
            <a:r>
              <a:rPr lang="en-US"/>
              <a:t> Faster Access to Value</a:t>
            </a:r>
          </a:p>
          <a:p>
            <a:r>
              <a:rPr lang="en-US" i="1">
                <a:solidFill>
                  <a:schemeClr val="accent2"/>
                </a:solidFill>
              </a:rPr>
              <a:t>Disadvantage</a:t>
            </a:r>
            <a:r>
              <a:rPr lang="en-US" i="1"/>
              <a:t>:</a:t>
            </a:r>
            <a:r>
              <a:rPr lang="en-US"/>
              <a:t> Knowing </a:t>
            </a:r>
            <a:r>
              <a:rPr lang="en-US" u="sng"/>
              <a:t>when</a:t>
            </a:r>
            <a:r>
              <a:rPr lang="en-US"/>
              <a:t> to use register allocation is not obvious.</a:t>
            </a:r>
          </a:p>
          <a:p>
            <a:pPr lvl="1"/>
            <a:r>
              <a:rPr lang="en-US"/>
              <a:t>Register allocation is local within each function.  When another function is called all register variables must be preserved.  This overhead often offsets any performance gain.</a:t>
            </a:r>
          </a:p>
          <a:p>
            <a:pPr lvl="1"/>
            <a:r>
              <a:rPr lang="en-US"/>
              <a:t>Most modern compilers ignore register keyword!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Dynamic Memory Allocation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/>
              <a:t>(Programmer’s Responsibility)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9563"/>
            <a:ext cx="7772400" cy="1143000"/>
          </a:xfrm>
        </p:spPr>
        <p:txBody>
          <a:bodyPr/>
          <a:lstStyle/>
          <a:p>
            <a:r>
              <a:rPr lang="en-US"/>
              <a:t>Allocating Dynamic Memory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>
          <a:xfrm>
            <a:off x="700088" y="1711325"/>
            <a:ext cx="7772400" cy="411480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chemeClr val="accent2"/>
                </a:solidFill>
              </a:rPr>
              <a:t>void *malloc(int bytes) ;</a:t>
            </a:r>
            <a:endParaRPr lang="en-US" sz="2800" i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sz="180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/>
              <a:t>Allocates an </a:t>
            </a:r>
            <a:r>
              <a:rPr lang="en-US" sz="2800" u="sng"/>
              <a:t>un-initialized</a:t>
            </a:r>
            <a:r>
              <a:rPr lang="en-US" sz="2800"/>
              <a:t> block of memory from the “heap” and returns a pointer to the first byte.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The pointer is usually recast and saved in a pointer to data of the desired type.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A null pointer is returned when insufficient heap space is available.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9563"/>
            <a:ext cx="7772400" cy="1143000"/>
          </a:xfrm>
        </p:spPr>
        <p:txBody>
          <a:bodyPr/>
          <a:lstStyle/>
          <a:p>
            <a:r>
              <a:rPr lang="en-US"/>
              <a:t>Releasing Dynamic Memory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700088" y="1711325"/>
            <a:ext cx="7772400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void free(void *pointer2block) ;</a:t>
            </a:r>
            <a:endParaRPr lang="en-US" i="1">
              <a:solidFill>
                <a:schemeClr val="accent2"/>
              </a:solidFill>
            </a:endParaRPr>
          </a:p>
          <a:p>
            <a:endParaRPr lang="en-US">
              <a:solidFill>
                <a:schemeClr val="accent2"/>
              </a:solidFill>
            </a:endParaRPr>
          </a:p>
          <a:p>
            <a:r>
              <a:rPr lang="en-US"/>
              <a:t>De-allocates the block and returns it to the heap for reuse.</a:t>
            </a:r>
          </a:p>
          <a:p>
            <a:endParaRPr lang="en-US"/>
          </a:p>
          <a:p>
            <a:r>
              <a:rPr lang="en-US"/>
              <a:t>Don’t use contents of block after release!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9400"/>
            <a:ext cx="7772400" cy="1143000"/>
          </a:xfrm>
        </p:spPr>
        <p:txBody>
          <a:bodyPr/>
          <a:lstStyle/>
          <a:p>
            <a:r>
              <a:rPr lang="en-US"/>
              <a:t>Using Dynamic Memory</a:t>
            </a:r>
          </a:p>
        </p:txBody>
      </p:sp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573088" y="1617663"/>
            <a:ext cx="8305800" cy="3505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endParaRPr lang="en-US" sz="1400" b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#include &lt;stdlib.h&gt;		/* required to use malloc and free.	*/</a:t>
            </a: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#define NULL	((void ) 0)</a:t>
            </a:r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	/</a:t>
            </a:r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* may not be defined in stdlib.h	*/</a:t>
            </a: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…</a:t>
            </a: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typedef … ANYTYPE ;</a:t>
            </a: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….</a:t>
            </a: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ANYTYPE *p ;</a:t>
            </a:r>
          </a:p>
          <a:p>
            <a:endParaRPr lang="en-US" sz="1400" b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p = (ANYTYPE *) </a:t>
            </a:r>
            <a:r>
              <a:rPr lang="en-US" sz="1400" b="0">
                <a:solidFill>
                  <a:srgbClr val="FF0000"/>
                </a:solidFill>
                <a:latin typeface="Courier New" pitchFamily="49" charset="0"/>
              </a:rPr>
              <a:t>malloc</a:t>
            </a:r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( sizeof(ANYTYPE) ) ;	/* object is created */</a:t>
            </a: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if (p == NULL) Error("Insufficient heap space") ;			  </a:t>
            </a: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….				 			</a:t>
            </a: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….  </a:t>
            </a:r>
            <a:r>
              <a:rPr lang="en-US" sz="1400" b="0" i="1">
                <a:solidFill>
                  <a:srgbClr val="000000"/>
                </a:solidFill>
                <a:latin typeface="Courier New" pitchFamily="49" charset="0"/>
              </a:rPr>
              <a:t>The object is initialized and used here via the pointer.		 </a:t>
            </a:r>
          </a:p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….</a:t>
            </a:r>
          </a:p>
          <a:p>
            <a:r>
              <a:rPr lang="en-US" sz="1400" b="0">
                <a:solidFill>
                  <a:srgbClr val="FF0000"/>
                </a:solidFill>
                <a:latin typeface="Courier New" pitchFamily="49" charset="0"/>
              </a:rPr>
              <a:t>free</a:t>
            </a:r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(p) ;					/* object is destoyed */</a:t>
            </a:r>
          </a:p>
          <a:p>
            <a:endParaRPr lang="en-US" sz="140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41319" name="Line 7"/>
          <p:cNvSpPr>
            <a:spLocks noChangeShapeType="1"/>
          </p:cNvSpPr>
          <p:nvPr/>
        </p:nvSpPr>
        <p:spPr bwMode="auto">
          <a:xfrm>
            <a:off x="6910388" y="3803650"/>
            <a:ext cx="0" cy="7683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0" name="Text Box 8"/>
          <p:cNvSpPr txBox="1">
            <a:spLocks noChangeArrowheads="1"/>
          </p:cNvSpPr>
          <p:nvPr/>
        </p:nvSpPr>
        <p:spPr bwMode="auto">
          <a:xfrm>
            <a:off x="7150100" y="3852863"/>
            <a:ext cx="1320800" cy="711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</a:rPr>
              <a:t>Object Lifetime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701675" y="323850"/>
            <a:ext cx="7772400" cy="1143000"/>
          </a:xfrm>
        </p:spPr>
        <p:txBody>
          <a:bodyPr/>
          <a:lstStyle/>
          <a:p>
            <a:r>
              <a:rPr lang="en-US"/>
              <a:t>Object Attributes</a:t>
            </a: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892175" y="1393825"/>
          <a:ext cx="7489825" cy="484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5" name="Document" r:id="rId3" imgW="6307648" imgH="4311739" progId="Word.Document.8">
                  <p:embed/>
                </p:oleObj>
              </mc:Choice>
              <mc:Fallback>
                <p:oleObj name="Document" r:id="rId3" imgW="6307648" imgH="4311739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1393825"/>
                        <a:ext cx="7489825" cy="484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Dynamic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>
                <a:solidFill>
                  <a:schemeClr val="accent2"/>
                </a:solidFill>
              </a:rPr>
              <a:t>Advantage</a:t>
            </a:r>
            <a:r>
              <a:rPr lang="en-US" i="1">
                <a:solidFill>
                  <a:srgbClr val="FFFF00"/>
                </a:solidFill>
              </a:rPr>
              <a:t>:</a:t>
            </a:r>
            <a:r>
              <a:rPr lang="en-US"/>
              <a:t> Persistence of static allocation and memory conservation through reuse.</a:t>
            </a:r>
          </a:p>
          <a:p>
            <a:endParaRPr lang="en-US"/>
          </a:p>
          <a:p>
            <a:r>
              <a:rPr lang="en-US" i="1">
                <a:solidFill>
                  <a:schemeClr val="accent2"/>
                </a:solidFill>
              </a:rPr>
              <a:t>Disadvantage</a:t>
            </a:r>
            <a:r>
              <a:rPr lang="en-US" i="1">
                <a:solidFill>
                  <a:srgbClr val="FFFF00"/>
                </a:solidFill>
              </a:rPr>
              <a:t>:</a:t>
            </a:r>
            <a:r>
              <a:rPr lang="en-US"/>
              <a:t> Programmer’s responsibility to release memory; failure to do results in a slow "memory leak" that can be very difficult to debug.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34950"/>
            <a:ext cx="7772400" cy="1143000"/>
          </a:xfrm>
        </p:spPr>
        <p:txBody>
          <a:bodyPr/>
          <a:lstStyle/>
          <a:p>
            <a:r>
              <a:rPr lang="en-US"/>
              <a:t>Fragmentation</a:t>
            </a:r>
          </a:p>
        </p:txBody>
      </p:sp>
      <p:sp>
        <p:nvSpPr>
          <p:cNvPr id="178189" name="Rectangle 13"/>
          <p:cNvSpPr>
            <a:spLocks noGrp="1" noChangeArrowheads="1"/>
          </p:cNvSpPr>
          <p:nvPr>
            <p:ph idx="1"/>
          </p:nvPr>
        </p:nvSpPr>
        <p:spPr>
          <a:xfrm>
            <a:off x="685800" y="2620963"/>
            <a:ext cx="7772400" cy="3284537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/>
              <a:t>Example: Need 500 bytes</a:t>
            </a:r>
          </a:p>
          <a:p>
            <a:pPr marL="609600" indent="-609600">
              <a:lnSpc>
                <a:spcPct val="90000"/>
              </a:lnSpc>
            </a:pPr>
            <a:r>
              <a:rPr lang="en-US"/>
              <a:t>836 free bytes </a:t>
            </a:r>
            <a:r>
              <a:rPr lang="en-US" u="sng"/>
              <a:t>total</a:t>
            </a:r>
            <a:r>
              <a:rPr lang="en-US"/>
              <a:t> available in heap</a:t>
            </a:r>
          </a:p>
          <a:p>
            <a:pPr marL="609600" indent="-609600">
              <a:lnSpc>
                <a:spcPct val="90000"/>
              </a:lnSpc>
            </a:pPr>
            <a:r>
              <a:rPr lang="en-US"/>
              <a:t>Largest single free block is 324 bytes</a:t>
            </a:r>
          </a:p>
          <a:p>
            <a:pPr marL="609600" indent="-609600">
              <a:lnSpc>
                <a:spcPct val="90000"/>
              </a:lnSpc>
            </a:pPr>
            <a:r>
              <a:rPr lang="en-US"/>
              <a:t>Allocation fails.</a:t>
            </a:r>
          </a:p>
          <a:p>
            <a:pPr marL="609600" indent="-609600">
              <a:lnSpc>
                <a:spcPct val="90000"/>
              </a:lnSpc>
            </a:pPr>
            <a:r>
              <a:rPr lang="en-US"/>
              <a:t>Use “Pool-Based” allocation scheme or alloca() instead.</a:t>
            </a:r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869950" y="2041525"/>
            <a:ext cx="404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178190" name="Group 14"/>
          <p:cNvGrpSpPr>
            <a:grpSpLocks/>
          </p:cNvGrpSpPr>
          <p:nvPr/>
        </p:nvGrpSpPr>
        <p:grpSpPr bwMode="auto">
          <a:xfrm>
            <a:off x="762000" y="1558925"/>
            <a:ext cx="7696200" cy="482600"/>
            <a:chOff x="432" y="1651"/>
            <a:chExt cx="4848" cy="304"/>
          </a:xfrm>
        </p:grpSpPr>
        <p:sp>
          <p:nvSpPr>
            <p:cNvPr id="178181" name="Rectangle 5"/>
            <p:cNvSpPr>
              <a:spLocks noChangeArrowheads="1"/>
            </p:cNvSpPr>
            <p:nvPr/>
          </p:nvSpPr>
          <p:spPr bwMode="auto">
            <a:xfrm>
              <a:off x="432" y="1651"/>
              <a:ext cx="559" cy="304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178182" name="Rectangle 6"/>
            <p:cNvSpPr>
              <a:spLocks noChangeArrowheads="1"/>
            </p:cNvSpPr>
            <p:nvPr/>
          </p:nvSpPr>
          <p:spPr bwMode="auto">
            <a:xfrm>
              <a:off x="991" y="1651"/>
              <a:ext cx="199" cy="3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3" name="Rectangle 7"/>
            <p:cNvSpPr>
              <a:spLocks noChangeArrowheads="1"/>
            </p:cNvSpPr>
            <p:nvPr/>
          </p:nvSpPr>
          <p:spPr bwMode="auto">
            <a:xfrm>
              <a:off x="1181" y="1651"/>
              <a:ext cx="1482" cy="304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000000"/>
                  </a:solidFill>
                </a:rPr>
                <a:t>324</a:t>
              </a:r>
            </a:p>
          </p:txBody>
        </p:sp>
        <p:sp>
          <p:nvSpPr>
            <p:cNvPr id="178184" name="Rectangle 8"/>
            <p:cNvSpPr>
              <a:spLocks noChangeArrowheads="1"/>
            </p:cNvSpPr>
            <p:nvPr/>
          </p:nvSpPr>
          <p:spPr bwMode="auto">
            <a:xfrm>
              <a:off x="2663" y="1651"/>
              <a:ext cx="236" cy="3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5" name="Rectangle 9"/>
            <p:cNvSpPr>
              <a:spLocks noChangeArrowheads="1"/>
            </p:cNvSpPr>
            <p:nvPr/>
          </p:nvSpPr>
          <p:spPr bwMode="auto">
            <a:xfrm>
              <a:off x="2899" y="1651"/>
              <a:ext cx="501" cy="304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000000"/>
                  </a:solidFill>
                </a:rPr>
                <a:t>95</a:t>
              </a:r>
            </a:p>
          </p:txBody>
        </p:sp>
        <p:sp>
          <p:nvSpPr>
            <p:cNvPr id="178186" name="Rectangle 10"/>
            <p:cNvSpPr>
              <a:spLocks noChangeArrowheads="1"/>
            </p:cNvSpPr>
            <p:nvPr/>
          </p:nvSpPr>
          <p:spPr bwMode="auto">
            <a:xfrm>
              <a:off x="3400" y="1651"/>
              <a:ext cx="199" cy="3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7" name="Rectangle 11"/>
            <p:cNvSpPr>
              <a:spLocks noChangeArrowheads="1"/>
            </p:cNvSpPr>
            <p:nvPr/>
          </p:nvSpPr>
          <p:spPr bwMode="auto">
            <a:xfrm>
              <a:off x="3599" y="1651"/>
              <a:ext cx="199" cy="30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8" name="Rectangle 12"/>
            <p:cNvSpPr>
              <a:spLocks noChangeArrowheads="1"/>
            </p:cNvSpPr>
            <p:nvPr/>
          </p:nvSpPr>
          <p:spPr bwMode="auto">
            <a:xfrm>
              <a:off x="3798" y="1651"/>
              <a:ext cx="1482" cy="304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000000"/>
                  </a:solidFill>
                </a:rPr>
                <a:t>317</a:t>
              </a:r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5763"/>
            <a:ext cx="7772400" cy="1143000"/>
          </a:xfrm>
        </p:spPr>
        <p:txBody>
          <a:bodyPr/>
          <a:lstStyle/>
          <a:p>
            <a:r>
              <a:rPr lang="en-US"/>
              <a:t>Pool-Based Allocation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08150"/>
            <a:ext cx="8053388" cy="46624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Memory pool: A set of equal-size memory blocks.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Use multiple pools, each with a different block size.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Allocate entire blocks (round up odd size requests).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Programmer predetermines block sizes &amp; #blocks.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r>
              <a:rPr lang="en-US"/>
              <a:t>alloca()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/>
              <a:t>(Automatic with variable size)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0050"/>
            <a:ext cx="7772400" cy="1143000"/>
          </a:xfrm>
        </p:spPr>
        <p:txBody>
          <a:bodyPr/>
          <a:lstStyle/>
          <a:p>
            <a:r>
              <a:rPr lang="en-US"/>
              <a:t>Characteristics of alloca()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>
                <a:solidFill>
                  <a:schemeClr val="accent2"/>
                </a:solidFill>
              </a:rPr>
              <a:t>Allocation</a:t>
            </a:r>
            <a:r>
              <a:rPr lang="en-US" sz="2800">
                <a:solidFill>
                  <a:srgbClr val="FFFF00"/>
                </a:solidFill>
              </a:rPr>
              <a:t>:</a:t>
            </a:r>
            <a:r>
              <a:rPr lang="en-US" sz="2800"/>
              <a:t> Programmer computes size and calls library function alloca (like dynamic).</a:t>
            </a:r>
          </a:p>
          <a:p>
            <a:endParaRPr lang="en-US" sz="2800"/>
          </a:p>
          <a:p>
            <a:r>
              <a:rPr lang="en-US" sz="2800">
                <a:solidFill>
                  <a:schemeClr val="accent2"/>
                </a:solidFill>
              </a:rPr>
              <a:t>Location</a:t>
            </a:r>
            <a:r>
              <a:rPr lang="en-US" sz="2800">
                <a:solidFill>
                  <a:srgbClr val="FFFF00"/>
                </a:solidFill>
              </a:rPr>
              <a:t>:</a:t>
            </a:r>
            <a:r>
              <a:rPr lang="en-US" sz="2800"/>
              <a:t> Memory is allocated from the stack (like automatic).</a:t>
            </a:r>
          </a:p>
          <a:p>
            <a:endParaRPr lang="en-US" sz="2800"/>
          </a:p>
          <a:p>
            <a:r>
              <a:rPr lang="en-US" sz="2800">
                <a:solidFill>
                  <a:schemeClr val="accent2"/>
                </a:solidFill>
              </a:rPr>
              <a:t>Release</a:t>
            </a:r>
            <a:r>
              <a:rPr lang="en-US" sz="2800">
                <a:solidFill>
                  <a:srgbClr val="FFFF00"/>
                </a:solidFill>
              </a:rPr>
              <a:t>:</a:t>
            </a:r>
            <a:r>
              <a:rPr lang="en-US" sz="2800"/>
              <a:t> “Automatic” upon return from function that called alloca.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9400"/>
            <a:ext cx="7772400" cy="1143000"/>
          </a:xfrm>
        </p:spPr>
        <p:txBody>
          <a:bodyPr/>
          <a:lstStyle/>
          <a:p>
            <a:r>
              <a:rPr lang="en-US"/>
              <a:t>Using alloca()</a:t>
            </a:r>
          </a:p>
        </p:txBody>
      </p:sp>
      <p:sp>
        <p:nvSpPr>
          <p:cNvPr id="188419" name="Text Box 3"/>
          <p:cNvSpPr txBox="1">
            <a:spLocks noChangeArrowheads="1"/>
          </p:cNvSpPr>
          <p:nvPr/>
        </p:nvSpPr>
        <p:spPr bwMode="auto">
          <a:xfrm>
            <a:off x="519113" y="1422400"/>
            <a:ext cx="6756400" cy="3279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>
            <a:lvl1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600" b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FILE *OpenFile(char *name, char *ext, char *mode)</a:t>
            </a:r>
          </a:p>
          <a:p>
            <a:pPr lvl="1"/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lvl="1"/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	int size = strlen(name) + strlen(ext) + 2 ;</a:t>
            </a:r>
          </a:p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	char *filespec = (char *) </a:t>
            </a:r>
            <a:r>
              <a:rPr lang="en-US" sz="1600" b="0">
                <a:solidFill>
                  <a:srgbClr val="FF0000"/>
                </a:solidFill>
                <a:latin typeface="Courier New" pitchFamily="49" charset="0"/>
              </a:rPr>
              <a:t>alloca</a:t>
            </a: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(size) ;</a:t>
            </a:r>
          </a:p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	FILE *fp ;</a:t>
            </a:r>
          </a:p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	sprintf(filespec, “%s.%s”, name, ext) ;</a:t>
            </a:r>
          </a:p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	fp = fopen(filespec, mode) ;</a:t>
            </a:r>
          </a:p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	if (fp != NULL) return fp ;</a:t>
            </a:r>
          </a:p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	printf(“Can’t open file: %s!\n”, filespec) ;</a:t>
            </a:r>
          </a:p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	return NULL ;</a:t>
            </a:r>
          </a:p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endParaRPr lang="en-US" sz="1600" b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88424" name="Text Box 8"/>
          <p:cNvSpPr txBox="1">
            <a:spLocks noChangeArrowheads="1"/>
          </p:cNvSpPr>
          <p:nvPr/>
        </p:nvSpPr>
        <p:spPr bwMode="auto">
          <a:xfrm>
            <a:off x="6284913" y="3321050"/>
            <a:ext cx="2435225" cy="1927225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000000"/>
                </a:solidFill>
                <a:latin typeface="Arial" pitchFamily="34" charset="0"/>
              </a:rPr>
              <a:t>Stack pointer is automatically restored on </a:t>
            </a:r>
            <a:r>
              <a:rPr lang="en-US" sz="2400" b="0" u="sng">
                <a:solidFill>
                  <a:srgbClr val="000000"/>
                </a:solidFill>
                <a:latin typeface="Arial" pitchFamily="34" charset="0"/>
              </a:rPr>
              <a:t>any</a:t>
            </a:r>
            <a:r>
              <a:rPr lang="en-US" sz="2400" b="0">
                <a:solidFill>
                  <a:srgbClr val="000000"/>
                </a:solidFill>
                <a:latin typeface="Arial" pitchFamily="34" charset="0"/>
              </a:rPr>
              <a:t> return, releasing the memory.</a:t>
            </a:r>
            <a:endParaRPr lang="en-US">
              <a:latin typeface="Arial" pitchFamily="34" charset="0"/>
            </a:endParaRPr>
          </a:p>
        </p:txBody>
      </p:sp>
      <p:sp>
        <p:nvSpPr>
          <p:cNvPr id="188426" name="Line 10"/>
          <p:cNvSpPr>
            <a:spLocks noChangeShapeType="1"/>
          </p:cNvSpPr>
          <p:nvPr/>
        </p:nvSpPr>
        <p:spPr bwMode="auto">
          <a:xfrm flipH="1" flipV="1">
            <a:off x="4422775" y="3576638"/>
            <a:ext cx="18621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8427" name="Line 11"/>
          <p:cNvSpPr>
            <a:spLocks noChangeShapeType="1"/>
          </p:cNvSpPr>
          <p:nvPr/>
        </p:nvSpPr>
        <p:spPr bwMode="auto">
          <a:xfrm flipH="1" flipV="1">
            <a:off x="2914650" y="4046538"/>
            <a:ext cx="33702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8429" name="Text Box 13"/>
          <p:cNvSpPr txBox="1">
            <a:spLocks noChangeArrowheads="1"/>
          </p:cNvSpPr>
          <p:nvPr/>
        </p:nvSpPr>
        <p:spPr bwMode="auto">
          <a:xfrm>
            <a:off x="6284913" y="1990725"/>
            <a:ext cx="2435225" cy="1196975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solidFill>
                  <a:srgbClr val="000000"/>
                </a:solidFill>
                <a:latin typeface="Arial" pitchFamily="34" charset="0"/>
              </a:rPr>
              <a:t>Stack pointer is decreased by “size” bytes.</a:t>
            </a:r>
            <a:endParaRPr lang="en-US" b="0">
              <a:latin typeface="Arial" pitchFamily="34" charset="0"/>
            </a:endParaRPr>
          </a:p>
        </p:txBody>
      </p:sp>
      <p:sp>
        <p:nvSpPr>
          <p:cNvPr id="188430" name="Line 14"/>
          <p:cNvSpPr>
            <a:spLocks noChangeShapeType="1"/>
          </p:cNvSpPr>
          <p:nvPr/>
        </p:nvSpPr>
        <p:spPr bwMode="auto">
          <a:xfrm flipH="1">
            <a:off x="5770563" y="2609850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9725"/>
            <a:ext cx="7772400" cy="1143000"/>
          </a:xfrm>
        </p:spPr>
        <p:txBody>
          <a:bodyPr/>
          <a:lstStyle/>
          <a:p>
            <a:r>
              <a:rPr lang="en-US"/>
              <a:t>Pros and Cons of alloca()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11325"/>
            <a:ext cx="8458200" cy="4689475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Advantages</a:t>
            </a:r>
            <a:r>
              <a:rPr lang="en-US">
                <a:solidFill>
                  <a:srgbClr val="FFFF00"/>
                </a:solidFill>
              </a:rPr>
              <a:t>:</a:t>
            </a:r>
          </a:p>
          <a:p>
            <a:pPr lvl="1"/>
            <a:r>
              <a:rPr lang="en-US"/>
              <a:t>Very fast: simply adjusts stack pointer.</a:t>
            </a:r>
          </a:p>
          <a:p>
            <a:pPr lvl="1"/>
            <a:r>
              <a:rPr lang="en-US"/>
              <a:t>Release is automatic (no “memory leaks”).</a:t>
            </a:r>
          </a:p>
          <a:p>
            <a:pPr lvl="1"/>
            <a:endParaRPr lang="en-US"/>
          </a:p>
          <a:p>
            <a:r>
              <a:rPr lang="en-US">
                <a:solidFill>
                  <a:schemeClr val="accent2"/>
                </a:solidFill>
              </a:rPr>
              <a:t>Disadvantages</a:t>
            </a:r>
            <a:r>
              <a:rPr lang="en-US">
                <a:solidFill>
                  <a:srgbClr val="FFFF00"/>
                </a:solidFill>
              </a:rPr>
              <a:t>:</a:t>
            </a:r>
          </a:p>
          <a:p>
            <a:pPr lvl="1"/>
            <a:r>
              <a:rPr lang="en-US"/>
              <a:t>No indication of allocation failure.</a:t>
            </a:r>
          </a:p>
          <a:p>
            <a:pPr lvl="1"/>
            <a:r>
              <a:rPr lang="en-US"/>
              <a:t>No persistence of values (just like automatic).</a:t>
            </a:r>
          </a:p>
          <a:p>
            <a:pPr lvl="1"/>
            <a:r>
              <a:rPr lang="en-US"/>
              <a:t>Not a standard feature of C.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Variable Size Arrays</a:t>
            </a:r>
          </a:p>
        </p:txBody>
      </p:sp>
      <p:sp>
        <p:nvSpPr>
          <p:cNvPr id="191492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9400"/>
            <a:ext cx="7772400" cy="1143000"/>
          </a:xfrm>
        </p:spPr>
        <p:txBody>
          <a:bodyPr/>
          <a:lstStyle/>
          <a:p>
            <a:r>
              <a:rPr lang="en-US"/>
              <a:t>Using Variable Size Arrays</a:t>
            </a:r>
            <a:br>
              <a:rPr lang="en-US"/>
            </a:br>
            <a:r>
              <a:rPr lang="en-US" sz="2400" i="1"/>
              <a:t>Not supported by all compilers</a:t>
            </a:r>
          </a:p>
        </p:txBody>
      </p:sp>
      <p:sp>
        <p:nvSpPr>
          <p:cNvPr id="189444" name="Text Box 4"/>
          <p:cNvSpPr txBox="1">
            <a:spLocks noChangeArrowheads="1"/>
          </p:cNvSpPr>
          <p:nvPr/>
        </p:nvSpPr>
        <p:spPr bwMode="auto">
          <a:xfrm>
            <a:off x="384175" y="1841500"/>
            <a:ext cx="8074025" cy="375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>
            <a:lvl1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2000" b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FILE *OpenFile(char *name, char *ext, char *mode)</a:t>
            </a:r>
          </a:p>
          <a:p>
            <a:pPr lvl="1"/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lvl="1"/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sz="2000" b="0">
                <a:solidFill>
                  <a:srgbClr val="FF0000"/>
                </a:solidFill>
                <a:latin typeface="Courier New" pitchFamily="49" charset="0"/>
              </a:rPr>
              <a:t>char filespec[strlen(name) + strlen(ext) + 2] ;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	FILE *fp ;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	sprintf(filespec, “%s.%s”, name, ext) ;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	fp = fopen(filespec, mode) ;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	if (fp != NULL) return fp ;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	printf(“Can’t open file: %s!\n”, filespec) ;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	return NULL ;</a:t>
            </a:r>
          </a:p>
          <a:p>
            <a:r>
              <a:rPr lang="en-US" sz="2000" b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endParaRPr lang="en-US" sz="2000" b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Allocation Methods</a:t>
            </a:r>
          </a:p>
        </p:txBody>
      </p:sp>
      <p:graphicFrame>
        <p:nvGraphicFramePr>
          <p:cNvPr id="193691" name="Group 15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93670701"/>
              </p:ext>
            </p:extLst>
          </p:nvPr>
        </p:nvGraphicFramePr>
        <p:xfrm>
          <a:off x="401638" y="1295400"/>
          <a:ext cx="7772400" cy="411480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auto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alloca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VSA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Allocation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Entry to function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When called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Entry to block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Release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Function return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Function return*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End of block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3692" name="Text Box 156"/>
          <p:cNvSpPr txBox="1">
            <a:spLocks noChangeArrowheads="1"/>
          </p:cNvSpPr>
          <p:nvPr/>
        </p:nvSpPr>
        <p:spPr bwMode="auto">
          <a:xfrm>
            <a:off x="2206625" y="5827713"/>
            <a:ext cx="6251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0000"/>
                </a:solidFill>
              </a:rPr>
              <a:t>*NOTE: When both alloca and VSA are used in the same block, both are released at the end of the block.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9925" y="1162050"/>
            <a:ext cx="7772400" cy="1143000"/>
          </a:xfrm>
        </p:spPr>
        <p:txBody>
          <a:bodyPr/>
          <a:lstStyle/>
          <a:p>
            <a:r>
              <a:rPr lang="en-US" sz="6000"/>
              <a:t>SCOPE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1763" y="3317875"/>
            <a:ext cx="64008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A Compile-Time (Syntax) Attribute of Identifiers</a:t>
            </a:r>
          </a:p>
          <a:p>
            <a:pPr>
              <a:lnSpc>
                <a:spcPct val="90000"/>
              </a:lnSpc>
            </a:pPr>
            <a:r>
              <a:rPr lang="en-US" sz="3600"/>
              <a:t>(Variables and Functions)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/>
              <a:t>Automatic Allocation and Recursive Functions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/>
              <a:t>(Parameters use automatic too)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9888"/>
            <a:ext cx="7772400" cy="1143000"/>
          </a:xfrm>
        </p:spPr>
        <p:txBody>
          <a:bodyPr/>
          <a:lstStyle/>
          <a:p>
            <a:r>
              <a:rPr lang="en-US"/>
              <a:t>Recursion &amp; Memory Allocation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4800600" y="1722438"/>
            <a:ext cx="41148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Recursive functions call themselves.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Each call allocates new memory for parameters and local automatics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Multiple sets of locals and parameters may exist at the same time.</a:t>
            </a:r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331788" y="2416175"/>
            <a:ext cx="4210050" cy="2546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>
            <a:lvl1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600" b="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void </a:t>
            </a:r>
            <a:r>
              <a:rPr lang="en-US" sz="1600" b="0" dirty="0" err="1">
                <a:solidFill>
                  <a:srgbClr val="000000"/>
                </a:solidFill>
                <a:latin typeface="Courier New" pitchFamily="49" charset="0"/>
              </a:rPr>
              <a:t>PutHex</a:t>
            </a: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(unsigned n)</a:t>
            </a:r>
          </a:p>
          <a:p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	static char digits[ ] =</a:t>
            </a:r>
          </a:p>
          <a:p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	  "0123456789ABCDEF" ;</a:t>
            </a:r>
          </a:p>
          <a:p>
            <a:endParaRPr lang="en-US" sz="1600" b="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	if (n &gt; 0xF) </a:t>
            </a:r>
            <a:r>
              <a:rPr lang="en-US" sz="1600" b="0" dirty="0" err="1">
                <a:solidFill>
                  <a:srgbClr val="FF0000"/>
                </a:solidFill>
                <a:latin typeface="Courier New" pitchFamily="49" charset="0"/>
              </a:rPr>
              <a:t>PutHex</a:t>
            </a: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(n / 16) ; </a:t>
            </a:r>
          </a:p>
          <a:p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sz="1600" b="0" dirty="0" err="1">
                <a:solidFill>
                  <a:srgbClr val="000000"/>
                </a:solidFill>
                <a:latin typeface="Courier New" pitchFamily="49" charset="0"/>
              </a:rPr>
              <a:t>putchar</a:t>
            </a: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(digits[n % 16]) ; </a:t>
            </a:r>
          </a:p>
          <a:p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	}</a:t>
            </a:r>
          </a:p>
          <a:p>
            <a:endParaRPr lang="en-US" sz="1600" dirty="0">
              <a:solidFill>
                <a:schemeClr val="bg1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Recursive Calls &amp; Allocation</a:t>
            </a:r>
          </a:p>
        </p:txBody>
      </p:sp>
      <p:grpSp>
        <p:nvGrpSpPr>
          <p:cNvPr id="176727" name="Group 599"/>
          <p:cNvGrpSpPr>
            <a:grpSpLocks/>
          </p:cNvGrpSpPr>
          <p:nvPr/>
        </p:nvGrpSpPr>
        <p:grpSpPr bwMode="auto">
          <a:xfrm>
            <a:off x="685800" y="2124075"/>
            <a:ext cx="7481888" cy="376238"/>
            <a:chOff x="432" y="1338"/>
            <a:chExt cx="4713" cy="237"/>
          </a:xfrm>
        </p:grpSpPr>
        <p:sp>
          <p:nvSpPr>
            <p:cNvPr id="176653" name="Text Box 525"/>
            <p:cNvSpPr txBox="1">
              <a:spLocks noChangeArrowheads="1"/>
            </p:cNvSpPr>
            <p:nvPr/>
          </p:nvSpPr>
          <p:spPr bwMode="auto">
            <a:xfrm>
              <a:off x="3049" y="1338"/>
              <a:ext cx="704" cy="2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0123</a:t>
              </a:r>
            </a:p>
          </p:txBody>
        </p:sp>
        <p:sp>
          <p:nvSpPr>
            <p:cNvPr id="176654" name="Text Box 526"/>
            <p:cNvSpPr txBox="1">
              <a:spLocks noChangeArrowheads="1"/>
            </p:cNvSpPr>
            <p:nvPr/>
          </p:nvSpPr>
          <p:spPr bwMode="auto">
            <a:xfrm>
              <a:off x="3753" y="1338"/>
              <a:ext cx="704" cy="21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?</a:t>
              </a:r>
            </a:p>
          </p:txBody>
        </p:sp>
        <p:sp>
          <p:nvSpPr>
            <p:cNvPr id="176655" name="Text Box 527"/>
            <p:cNvSpPr txBox="1">
              <a:spLocks noChangeArrowheads="1"/>
            </p:cNvSpPr>
            <p:nvPr/>
          </p:nvSpPr>
          <p:spPr bwMode="auto">
            <a:xfrm>
              <a:off x="4457" y="1338"/>
              <a:ext cx="688" cy="21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?</a:t>
              </a:r>
            </a:p>
          </p:txBody>
        </p:sp>
        <p:sp>
          <p:nvSpPr>
            <p:cNvPr id="176677" name="Text Box 549"/>
            <p:cNvSpPr txBox="1">
              <a:spLocks noChangeArrowheads="1"/>
            </p:cNvSpPr>
            <p:nvPr/>
          </p:nvSpPr>
          <p:spPr bwMode="auto">
            <a:xfrm>
              <a:off x="432" y="1344"/>
              <a:ext cx="26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00"/>
                  </a:solidFill>
                  <a:latin typeface="Arial" pitchFamily="34" charset="0"/>
                </a:rPr>
                <a:t>Enter PutHex(0x123); </a:t>
              </a:r>
            </a:p>
          </p:txBody>
        </p:sp>
      </p:grpSp>
      <p:grpSp>
        <p:nvGrpSpPr>
          <p:cNvPr id="176728" name="Group 600"/>
          <p:cNvGrpSpPr>
            <a:grpSpLocks/>
          </p:cNvGrpSpPr>
          <p:nvPr/>
        </p:nvGrpSpPr>
        <p:grpSpPr bwMode="auto">
          <a:xfrm>
            <a:off x="1379538" y="2682875"/>
            <a:ext cx="6788150" cy="366713"/>
            <a:chOff x="869" y="1690"/>
            <a:chExt cx="4276" cy="231"/>
          </a:xfrm>
        </p:grpSpPr>
        <p:sp>
          <p:nvSpPr>
            <p:cNvPr id="176679" name="Text Box 551"/>
            <p:cNvSpPr txBox="1">
              <a:spLocks noChangeArrowheads="1"/>
            </p:cNvSpPr>
            <p:nvPr/>
          </p:nvSpPr>
          <p:spPr bwMode="auto">
            <a:xfrm>
              <a:off x="869" y="1690"/>
              <a:ext cx="2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00"/>
                  </a:solidFill>
                  <a:latin typeface="Arial" pitchFamily="34" charset="0"/>
                </a:rPr>
                <a:t>Enter PutHex(0x12); </a:t>
              </a:r>
            </a:p>
          </p:txBody>
        </p:sp>
        <p:sp>
          <p:nvSpPr>
            <p:cNvPr id="176710" name="Text Box 582"/>
            <p:cNvSpPr txBox="1">
              <a:spLocks noChangeArrowheads="1"/>
            </p:cNvSpPr>
            <p:nvPr/>
          </p:nvSpPr>
          <p:spPr bwMode="auto">
            <a:xfrm>
              <a:off x="3049" y="1690"/>
              <a:ext cx="704" cy="2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0123</a:t>
              </a:r>
            </a:p>
          </p:txBody>
        </p:sp>
        <p:sp>
          <p:nvSpPr>
            <p:cNvPr id="176711" name="Text Box 583"/>
            <p:cNvSpPr txBox="1">
              <a:spLocks noChangeArrowheads="1"/>
            </p:cNvSpPr>
            <p:nvPr/>
          </p:nvSpPr>
          <p:spPr bwMode="auto">
            <a:xfrm>
              <a:off x="3753" y="1690"/>
              <a:ext cx="704" cy="2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0012</a:t>
              </a:r>
            </a:p>
          </p:txBody>
        </p:sp>
        <p:sp>
          <p:nvSpPr>
            <p:cNvPr id="176712" name="Text Box 584"/>
            <p:cNvSpPr txBox="1">
              <a:spLocks noChangeArrowheads="1"/>
            </p:cNvSpPr>
            <p:nvPr/>
          </p:nvSpPr>
          <p:spPr bwMode="auto">
            <a:xfrm>
              <a:off x="4457" y="1690"/>
              <a:ext cx="688" cy="21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?</a:t>
              </a:r>
            </a:p>
          </p:txBody>
        </p:sp>
      </p:grpSp>
      <p:grpSp>
        <p:nvGrpSpPr>
          <p:cNvPr id="176729" name="Group 601"/>
          <p:cNvGrpSpPr>
            <a:grpSpLocks/>
          </p:cNvGrpSpPr>
          <p:nvPr/>
        </p:nvGrpSpPr>
        <p:grpSpPr bwMode="auto">
          <a:xfrm>
            <a:off x="1828800" y="3295650"/>
            <a:ext cx="6338888" cy="376238"/>
            <a:chOff x="1152" y="2076"/>
            <a:chExt cx="3993" cy="237"/>
          </a:xfrm>
        </p:grpSpPr>
        <p:sp>
          <p:nvSpPr>
            <p:cNvPr id="176680" name="Text Box 552"/>
            <p:cNvSpPr txBox="1">
              <a:spLocks noChangeArrowheads="1"/>
            </p:cNvSpPr>
            <p:nvPr/>
          </p:nvSpPr>
          <p:spPr bwMode="auto">
            <a:xfrm>
              <a:off x="1152" y="2082"/>
              <a:ext cx="18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00"/>
                  </a:solidFill>
                  <a:latin typeface="Arial" pitchFamily="34" charset="0"/>
                </a:rPr>
                <a:t>Enter PutHex(0x1); </a:t>
              </a:r>
            </a:p>
          </p:txBody>
        </p:sp>
        <p:sp>
          <p:nvSpPr>
            <p:cNvPr id="176713" name="Text Box 585"/>
            <p:cNvSpPr txBox="1">
              <a:spLocks noChangeArrowheads="1"/>
            </p:cNvSpPr>
            <p:nvPr/>
          </p:nvSpPr>
          <p:spPr bwMode="auto">
            <a:xfrm>
              <a:off x="3049" y="2076"/>
              <a:ext cx="704" cy="2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  <a:latin typeface="Arial" pitchFamily="34" charset="0"/>
                </a:rPr>
                <a:t>0123</a:t>
              </a:r>
            </a:p>
          </p:txBody>
        </p:sp>
        <p:sp>
          <p:nvSpPr>
            <p:cNvPr id="176714" name="Text Box 586"/>
            <p:cNvSpPr txBox="1">
              <a:spLocks noChangeArrowheads="1"/>
            </p:cNvSpPr>
            <p:nvPr/>
          </p:nvSpPr>
          <p:spPr bwMode="auto">
            <a:xfrm>
              <a:off x="3753" y="2076"/>
              <a:ext cx="704" cy="2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0012</a:t>
              </a:r>
            </a:p>
          </p:txBody>
        </p:sp>
        <p:sp>
          <p:nvSpPr>
            <p:cNvPr id="176715" name="Text Box 587"/>
            <p:cNvSpPr txBox="1">
              <a:spLocks noChangeArrowheads="1"/>
            </p:cNvSpPr>
            <p:nvPr/>
          </p:nvSpPr>
          <p:spPr bwMode="auto">
            <a:xfrm>
              <a:off x="4457" y="2076"/>
              <a:ext cx="688" cy="2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0001</a:t>
              </a:r>
            </a:p>
          </p:txBody>
        </p:sp>
      </p:grpSp>
      <p:grpSp>
        <p:nvGrpSpPr>
          <p:cNvPr id="176730" name="Group 602"/>
          <p:cNvGrpSpPr>
            <a:grpSpLocks/>
          </p:cNvGrpSpPr>
          <p:nvPr/>
        </p:nvGrpSpPr>
        <p:grpSpPr bwMode="auto">
          <a:xfrm>
            <a:off x="1828800" y="3910013"/>
            <a:ext cx="6338888" cy="376237"/>
            <a:chOff x="1152" y="2463"/>
            <a:chExt cx="3993" cy="237"/>
          </a:xfrm>
        </p:grpSpPr>
        <p:sp>
          <p:nvSpPr>
            <p:cNvPr id="176681" name="Text Box 553"/>
            <p:cNvSpPr txBox="1">
              <a:spLocks noChangeArrowheads="1"/>
            </p:cNvSpPr>
            <p:nvPr/>
          </p:nvSpPr>
          <p:spPr bwMode="auto">
            <a:xfrm>
              <a:off x="1152" y="2469"/>
              <a:ext cx="18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00"/>
                  </a:solidFill>
                  <a:latin typeface="Arial" pitchFamily="34" charset="0"/>
                </a:rPr>
                <a:t>Exit PutHex(0x1); </a:t>
              </a:r>
            </a:p>
          </p:txBody>
        </p:sp>
        <p:sp>
          <p:nvSpPr>
            <p:cNvPr id="176716" name="Text Box 588"/>
            <p:cNvSpPr txBox="1">
              <a:spLocks noChangeArrowheads="1"/>
            </p:cNvSpPr>
            <p:nvPr/>
          </p:nvSpPr>
          <p:spPr bwMode="auto">
            <a:xfrm>
              <a:off x="3049" y="2463"/>
              <a:ext cx="704" cy="2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  <a:latin typeface="Arial" pitchFamily="34" charset="0"/>
                </a:rPr>
                <a:t>0123</a:t>
              </a:r>
            </a:p>
          </p:txBody>
        </p:sp>
        <p:sp>
          <p:nvSpPr>
            <p:cNvPr id="176717" name="Text Box 589"/>
            <p:cNvSpPr txBox="1">
              <a:spLocks noChangeArrowheads="1"/>
            </p:cNvSpPr>
            <p:nvPr/>
          </p:nvSpPr>
          <p:spPr bwMode="auto">
            <a:xfrm>
              <a:off x="3753" y="2463"/>
              <a:ext cx="704" cy="2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0012</a:t>
              </a:r>
            </a:p>
          </p:txBody>
        </p:sp>
        <p:sp>
          <p:nvSpPr>
            <p:cNvPr id="176718" name="Text Box 590"/>
            <p:cNvSpPr txBox="1">
              <a:spLocks noChangeArrowheads="1"/>
            </p:cNvSpPr>
            <p:nvPr/>
          </p:nvSpPr>
          <p:spPr bwMode="auto">
            <a:xfrm>
              <a:off x="4457" y="2463"/>
              <a:ext cx="688" cy="21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released</a:t>
              </a:r>
            </a:p>
          </p:txBody>
        </p:sp>
      </p:grpSp>
      <p:grpSp>
        <p:nvGrpSpPr>
          <p:cNvPr id="176731" name="Group 603"/>
          <p:cNvGrpSpPr>
            <a:grpSpLocks/>
          </p:cNvGrpSpPr>
          <p:nvPr/>
        </p:nvGrpSpPr>
        <p:grpSpPr bwMode="auto">
          <a:xfrm>
            <a:off x="1379538" y="4554538"/>
            <a:ext cx="6788150" cy="376237"/>
            <a:chOff x="869" y="2869"/>
            <a:chExt cx="4276" cy="237"/>
          </a:xfrm>
        </p:grpSpPr>
        <p:sp>
          <p:nvSpPr>
            <p:cNvPr id="176682" name="Text Box 554"/>
            <p:cNvSpPr txBox="1">
              <a:spLocks noChangeArrowheads="1"/>
            </p:cNvSpPr>
            <p:nvPr/>
          </p:nvSpPr>
          <p:spPr bwMode="auto">
            <a:xfrm>
              <a:off x="869" y="2875"/>
              <a:ext cx="21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00"/>
                  </a:solidFill>
                  <a:latin typeface="Arial" pitchFamily="34" charset="0"/>
                </a:rPr>
                <a:t>Exit PutHex(0x12); </a:t>
              </a:r>
            </a:p>
          </p:txBody>
        </p:sp>
        <p:sp>
          <p:nvSpPr>
            <p:cNvPr id="176719" name="Text Box 591"/>
            <p:cNvSpPr txBox="1">
              <a:spLocks noChangeArrowheads="1"/>
            </p:cNvSpPr>
            <p:nvPr/>
          </p:nvSpPr>
          <p:spPr bwMode="auto">
            <a:xfrm>
              <a:off x="3049" y="2869"/>
              <a:ext cx="704" cy="21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  <a:latin typeface="Arial" pitchFamily="34" charset="0"/>
                </a:rPr>
                <a:t>0123</a:t>
              </a:r>
            </a:p>
          </p:txBody>
        </p:sp>
        <p:sp>
          <p:nvSpPr>
            <p:cNvPr id="176720" name="Text Box 592"/>
            <p:cNvSpPr txBox="1">
              <a:spLocks noChangeArrowheads="1"/>
            </p:cNvSpPr>
            <p:nvPr/>
          </p:nvSpPr>
          <p:spPr bwMode="auto">
            <a:xfrm>
              <a:off x="3753" y="2869"/>
              <a:ext cx="704" cy="21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released</a:t>
              </a:r>
            </a:p>
          </p:txBody>
        </p:sp>
        <p:sp>
          <p:nvSpPr>
            <p:cNvPr id="176721" name="Text Box 593"/>
            <p:cNvSpPr txBox="1">
              <a:spLocks noChangeArrowheads="1"/>
            </p:cNvSpPr>
            <p:nvPr/>
          </p:nvSpPr>
          <p:spPr bwMode="auto">
            <a:xfrm>
              <a:off x="4457" y="2869"/>
              <a:ext cx="688" cy="21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released</a:t>
              </a:r>
            </a:p>
          </p:txBody>
        </p:sp>
      </p:grpSp>
      <p:grpSp>
        <p:nvGrpSpPr>
          <p:cNvPr id="176732" name="Group 604"/>
          <p:cNvGrpSpPr>
            <a:grpSpLocks/>
          </p:cNvGrpSpPr>
          <p:nvPr/>
        </p:nvGrpSpPr>
        <p:grpSpPr bwMode="auto">
          <a:xfrm>
            <a:off x="685800" y="5208588"/>
            <a:ext cx="7481888" cy="376237"/>
            <a:chOff x="432" y="3281"/>
            <a:chExt cx="4713" cy="237"/>
          </a:xfrm>
        </p:grpSpPr>
        <p:sp>
          <p:nvSpPr>
            <p:cNvPr id="176683" name="Text Box 555"/>
            <p:cNvSpPr txBox="1">
              <a:spLocks noChangeArrowheads="1"/>
            </p:cNvSpPr>
            <p:nvPr/>
          </p:nvSpPr>
          <p:spPr bwMode="auto">
            <a:xfrm>
              <a:off x="432" y="3287"/>
              <a:ext cx="26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00"/>
                  </a:solidFill>
                  <a:latin typeface="Arial" pitchFamily="34" charset="0"/>
                </a:rPr>
                <a:t>Exit PutHex(0x123); </a:t>
              </a:r>
            </a:p>
          </p:txBody>
        </p:sp>
        <p:sp>
          <p:nvSpPr>
            <p:cNvPr id="176723" name="Text Box 595"/>
            <p:cNvSpPr txBox="1">
              <a:spLocks noChangeArrowheads="1"/>
            </p:cNvSpPr>
            <p:nvPr/>
          </p:nvSpPr>
          <p:spPr bwMode="auto">
            <a:xfrm>
              <a:off x="3753" y="3281"/>
              <a:ext cx="704" cy="21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released</a:t>
              </a:r>
            </a:p>
          </p:txBody>
        </p:sp>
        <p:sp>
          <p:nvSpPr>
            <p:cNvPr id="176724" name="Text Box 596"/>
            <p:cNvSpPr txBox="1">
              <a:spLocks noChangeArrowheads="1"/>
            </p:cNvSpPr>
            <p:nvPr/>
          </p:nvSpPr>
          <p:spPr bwMode="auto">
            <a:xfrm>
              <a:off x="4457" y="3281"/>
              <a:ext cx="688" cy="21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released</a:t>
              </a:r>
            </a:p>
          </p:txBody>
        </p:sp>
        <p:sp>
          <p:nvSpPr>
            <p:cNvPr id="176725" name="Text Box 597"/>
            <p:cNvSpPr txBox="1">
              <a:spLocks noChangeArrowheads="1"/>
            </p:cNvSpPr>
            <p:nvPr/>
          </p:nvSpPr>
          <p:spPr bwMode="auto">
            <a:xfrm>
              <a:off x="3049" y="3281"/>
              <a:ext cx="704" cy="21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Arial" pitchFamily="34" charset="0"/>
                </a:rPr>
                <a:t>released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1028"/>
          <p:cNvSpPr>
            <a:spLocks noGrp="1" noChangeArrowheads="1"/>
          </p:cNvSpPr>
          <p:nvPr>
            <p:ph type="title"/>
          </p:nvPr>
        </p:nvSpPr>
        <p:spPr>
          <a:xfrm>
            <a:off x="685800" y="249238"/>
            <a:ext cx="7772400" cy="1143000"/>
          </a:xfrm>
        </p:spPr>
        <p:txBody>
          <a:bodyPr/>
          <a:lstStyle/>
          <a:p>
            <a:r>
              <a:rPr lang="en-US"/>
              <a:t>Taking Advantage of Scope</a:t>
            </a:r>
          </a:p>
        </p:txBody>
      </p:sp>
      <p:sp>
        <p:nvSpPr>
          <p:cNvPr id="90117" name="Rectangle 1029"/>
          <p:cNvSpPr>
            <a:spLocks noGrp="1" noChangeArrowheads="1"/>
          </p:cNvSpPr>
          <p:nvPr>
            <p:ph idx="1"/>
          </p:nvPr>
        </p:nvSpPr>
        <p:spPr>
          <a:xfrm>
            <a:off x="685800" y="1816100"/>
            <a:ext cx="7772400" cy="1809750"/>
          </a:xfrm>
        </p:spPr>
        <p:txBody>
          <a:bodyPr/>
          <a:lstStyle/>
          <a:p>
            <a:r>
              <a:rPr lang="en-US"/>
              <a:t>Restricts Access by Name</a:t>
            </a:r>
          </a:p>
          <a:p>
            <a:pPr lvl="1"/>
            <a:r>
              <a:rPr lang="en-US"/>
              <a:t>Reducing scope reduces accidental access</a:t>
            </a:r>
          </a:p>
          <a:p>
            <a:pPr lvl="1"/>
            <a:r>
              <a:rPr lang="en-US"/>
              <a:t>Place declarations in innermost blocks.</a:t>
            </a:r>
          </a:p>
          <a:p>
            <a:endParaRPr lang="en-US" sz="2800"/>
          </a:p>
        </p:txBody>
      </p:sp>
      <p:sp>
        <p:nvSpPr>
          <p:cNvPr id="90118" name="Text Box 1030"/>
          <p:cNvSpPr txBox="1">
            <a:spLocks noChangeArrowheads="1"/>
          </p:cNvSpPr>
          <p:nvPr/>
        </p:nvSpPr>
        <p:spPr bwMode="auto">
          <a:xfrm>
            <a:off x="1111250" y="3973513"/>
            <a:ext cx="2751138" cy="2301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temp ;</a:t>
            </a:r>
          </a:p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...</a:t>
            </a:r>
          </a:p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if (a[k] &gt; a[k+1])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temp = a[k] ;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a[k] = a[k+1] ;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a[k+1] = temp ;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</p:txBody>
      </p:sp>
      <p:sp>
        <p:nvSpPr>
          <p:cNvPr id="90119" name="Text Box 1031"/>
          <p:cNvSpPr txBox="1">
            <a:spLocks noChangeArrowheads="1"/>
          </p:cNvSpPr>
          <p:nvPr/>
        </p:nvSpPr>
        <p:spPr bwMode="auto">
          <a:xfrm>
            <a:off x="5189538" y="3973513"/>
            <a:ext cx="2751137" cy="2301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...</a:t>
            </a:r>
          </a:p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if (a[k] &gt; a[k+1])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600" b="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temp ;</a:t>
            </a:r>
          </a:p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temp = a[k] ;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a[k] = a[k+1] ;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a[k+1] = temp ;</a:t>
            </a:r>
            <a:b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</p:txBody>
      </p:sp>
      <p:sp>
        <p:nvSpPr>
          <p:cNvPr id="90121" name="Line 1033"/>
          <p:cNvSpPr>
            <a:spLocks noChangeShapeType="1"/>
          </p:cNvSpPr>
          <p:nvPr/>
        </p:nvSpPr>
        <p:spPr bwMode="auto">
          <a:xfrm>
            <a:off x="2538413" y="4178300"/>
            <a:ext cx="3011487" cy="8191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9238"/>
            <a:ext cx="7772400" cy="1143000"/>
          </a:xfrm>
        </p:spPr>
        <p:txBody>
          <a:bodyPr/>
          <a:lstStyle/>
          <a:p>
            <a:r>
              <a:rPr lang="en-US"/>
              <a:t>Taking Advantage of Scope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16100"/>
            <a:ext cx="7772400" cy="3663950"/>
          </a:xfrm>
        </p:spPr>
        <p:txBody>
          <a:bodyPr/>
          <a:lstStyle/>
          <a:p>
            <a:r>
              <a:rPr lang="en-US"/>
              <a:t>Less confusing identifiers</a:t>
            </a:r>
          </a:p>
          <a:p>
            <a:pPr lvl="1"/>
            <a:r>
              <a:rPr lang="en-US"/>
              <a:t>Same identifier may be appropriate and used for more than one object, as long as they are declared in different scopes.</a:t>
            </a:r>
          </a:p>
        </p:txBody>
      </p:sp>
      <p:sp>
        <p:nvSpPr>
          <p:cNvPr id="206853" name="Text Box 5"/>
          <p:cNvSpPr txBox="1">
            <a:spLocks noChangeArrowheads="1"/>
          </p:cNvSpPr>
          <p:nvPr/>
        </p:nvSpPr>
        <p:spPr bwMode="auto">
          <a:xfrm>
            <a:off x="1111250" y="3973513"/>
            <a:ext cx="3035300" cy="2546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int rpm1, rpm2 ;</a:t>
            </a:r>
          </a:p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...</a:t>
            </a:r>
          </a:p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rpm1 = ... 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if (...)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   {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   rpm2 = ...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   ...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   }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display(rpm1) ; </a:t>
            </a:r>
          </a:p>
        </p:txBody>
      </p:sp>
      <p:sp>
        <p:nvSpPr>
          <p:cNvPr id="206854" name="Text Box 6"/>
          <p:cNvSpPr txBox="1">
            <a:spLocks noChangeArrowheads="1"/>
          </p:cNvSpPr>
          <p:nvPr/>
        </p:nvSpPr>
        <p:spPr bwMode="auto">
          <a:xfrm>
            <a:off x="4841875" y="3941763"/>
            <a:ext cx="3035300" cy="2546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int rpm ;</a:t>
            </a:r>
          </a:p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...</a:t>
            </a:r>
          </a:p>
          <a:p>
            <a:pPr>
              <a:spcBef>
                <a:spcPct val="50000"/>
              </a:spcBef>
            </a:pP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rpm = ... 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if (...)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   {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   int rpm = ...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   ...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   }</a:t>
            </a:r>
            <a:br>
              <a:rPr lang="en-US" sz="1600" b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display(rpm) ;</a:t>
            </a:r>
          </a:p>
        </p:txBody>
      </p:sp>
      <p:sp>
        <p:nvSpPr>
          <p:cNvPr id="206855" name="Line 7"/>
          <p:cNvSpPr>
            <a:spLocks noChangeShapeType="1"/>
          </p:cNvSpPr>
          <p:nvPr/>
        </p:nvSpPr>
        <p:spPr bwMode="auto">
          <a:xfrm>
            <a:off x="2916238" y="4240213"/>
            <a:ext cx="2286000" cy="12398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00088" y="325438"/>
            <a:ext cx="7772400" cy="1143000"/>
          </a:xfrm>
        </p:spPr>
        <p:txBody>
          <a:bodyPr/>
          <a:lstStyle/>
          <a:p>
            <a:r>
              <a:rPr lang="en-US"/>
              <a:t>Two Objects - Same Identifier</a:t>
            </a:r>
          </a:p>
        </p:txBody>
      </p:sp>
      <p:sp>
        <p:nvSpPr>
          <p:cNvPr id="107523" name="Text Box 1027"/>
          <p:cNvSpPr txBox="1">
            <a:spLocks noChangeArrowheads="1"/>
          </p:cNvSpPr>
          <p:nvPr/>
        </p:nvSpPr>
        <p:spPr bwMode="auto">
          <a:xfrm>
            <a:off x="1920875" y="1773238"/>
            <a:ext cx="5978525" cy="421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ourier New" pitchFamily="49" charset="0"/>
              </a:rPr>
              <a:t>#include &lt;</a:t>
            </a:r>
            <a:r>
              <a:rPr lang="en-US" sz="1800" b="0" dirty="0" err="1">
                <a:solidFill>
                  <a:srgbClr val="000000"/>
                </a:solidFill>
                <a:latin typeface="Courier New" pitchFamily="49" charset="0"/>
              </a:rPr>
              <a:t>stdio.h</a:t>
            </a:r>
            <a:r>
              <a:rPr lang="en-US" sz="1800" b="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r>
              <a:rPr lang="en-US" sz="1800" b="0" dirty="0">
                <a:solidFill>
                  <a:srgbClr val="000000"/>
                </a:solidFill>
                <a:latin typeface="Courier New" pitchFamily="49" charset="0"/>
              </a:rPr>
              <a:t>void main()</a:t>
            </a:r>
          </a:p>
          <a:p>
            <a:r>
              <a:rPr lang="en-US" sz="1800" b="0" dirty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r>
              <a:rPr lang="en-US" sz="1800" b="0" dirty="0">
                <a:solidFill>
                  <a:schemeClr val="accent2"/>
                </a:solidFill>
                <a:latin typeface="Courier New" pitchFamily="49" charset="0"/>
              </a:rPr>
              <a:t>	</a:t>
            </a:r>
            <a:r>
              <a:rPr lang="en-US" sz="1800" dirty="0" err="1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z="1800" dirty="0">
                <a:solidFill>
                  <a:schemeClr val="accent2"/>
                </a:solidFill>
                <a:latin typeface="Courier New" pitchFamily="49" charset="0"/>
              </a:rPr>
              <a:t> datum = 1 ;</a:t>
            </a:r>
          </a:p>
          <a:p>
            <a:r>
              <a:rPr lang="en-US" sz="1800" dirty="0">
                <a:solidFill>
                  <a:schemeClr val="accent2"/>
                </a:solidFill>
                <a:latin typeface="Courier New" pitchFamily="49" charset="0"/>
              </a:rPr>
              <a:t>	</a:t>
            </a:r>
            <a:r>
              <a:rPr lang="en-US" sz="1800" dirty="0" err="1">
                <a:solidFill>
                  <a:schemeClr val="accent2"/>
                </a:solidFill>
                <a:latin typeface="Courier New" pitchFamily="49" charset="0"/>
              </a:rPr>
              <a:t>printf</a:t>
            </a:r>
            <a:r>
              <a:rPr lang="en-US" sz="1800" dirty="0">
                <a:solidFill>
                  <a:schemeClr val="accent2"/>
                </a:solidFill>
                <a:latin typeface="Courier New" pitchFamily="49" charset="0"/>
              </a:rPr>
              <a:t>("datum=%d\n", datum) ;</a:t>
            </a:r>
          </a:p>
          <a:p>
            <a:endParaRPr lang="en-US" sz="1800" dirty="0">
              <a:solidFill>
                <a:schemeClr val="accent2"/>
              </a:solidFill>
              <a:latin typeface="Courier New" pitchFamily="49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ourier New" pitchFamily="49" charset="0"/>
              </a:rPr>
              <a:t>	if ( … )</a:t>
            </a:r>
          </a:p>
          <a:p>
            <a:r>
              <a:rPr lang="en-US" sz="1800" b="0" dirty="0">
                <a:solidFill>
                  <a:schemeClr val="accent1"/>
                </a:solidFill>
                <a:latin typeface="Courier New" pitchFamily="49" charset="0"/>
              </a:rPr>
              <a:t>	</a:t>
            </a:r>
            <a:r>
              <a:rPr lang="en-US" sz="1800" dirty="0">
                <a:solidFill>
                  <a:schemeClr val="accent2"/>
                </a:solidFill>
                <a:latin typeface="Courier New" pitchFamily="49" charset="0"/>
              </a:rPr>
              <a:t>	{</a:t>
            </a:r>
          </a:p>
          <a:p>
            <a:r>
              <a:rPr lang="en-US" sz="1800" dirty="0">
                <a:solidFill>
                  <a:schemeClr val="accent1"/>
                </a:solidFill>
                <a:latin typeface="Courier New" pitchFamily="49" charset="0"/>
              </a:rPr>
              <a:t>	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	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datum = 2 ;</a:t>
            </a:r>
          </a:p>
          <a:p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  <a:p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		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printf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("datum=%d\n", datum) ;</a:t>
            </a:r>
          </a:p>
          <a:p>
            <a:r>
              <a:rPr lang="en-US" sz="1800" dirty="0">
                <a:solidFill>
                  <a:schemeClr val="accent1"/>
                </a:solidFill>
                <a:latin typeface="Courier New" pitchFamily="49" charset="0"/>
              </a:rPr>
              <a:t>		</a:t>
            </a:r>
            <a:r>
              <a:rPr lang="en-US" sz="1800" dirty="0">
                <a:solidFill>
                  <a:schemeClr val="accent2"/>
                </a:solidFill>
                <a:latin typeface="Courier New" pitchFamily="49" charset="0"/>
              </a:rPr>
              <a:t>}</a:t>
            </a:r>
          </a:p>
          <a:p>
            <a:endParaRPr lang="en-US" sz="1800" dirty="0">
              <a:solidFill>
                <a:schemeClr val="accent1"/>
              </a:solidFill>
              <a:latin typeface="Courier New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</a:rPr>
              <a:t>	</a:t>
            </a:r>
            <a:r>
              <a:rPr lang="en-US" sz="1800" dirty="0" err="1">
                <a:solidFill>
                  <a:schemeClr val="accent2"/>
                </a:solidFill>
                <a:latin typeface="Courier New" pitchFamily="49" charset="0"/>
              </a:rPr>
              <a:t>printf</a:t>
            </a:r>
            <a:r>
              <a:rPr lang="en-US" sz="1800" dirty="0">
                <a:solidFill>
                  <a:schemeClr val="accent2"/>
                </a:solidFill>
                <a:latin typeface="Courier New" pitchFamily="49" charset="0"/>
              </a:rPr>
              <a:t>("datum=%d\n", datum) 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	}</a:t>
            </a:r>
            <a:endParaRPr lang="en-US" sz="28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07524" name="Text Box 1028"/>
          <p:cNvSpPr txBox="1">
            <a:spLocks noChangeArrowheads="1"/>
          </p:cNvSpPr>
          <p:nvPr/>
        </p:nvSpPr>
        <p:spPr bwMode="auto">
          <a:xfrm>
            <a:off x="212725" y="3098800"/>
            <a:ext cx="1524000" cy="28860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lIns="182880"/>
          <a:lstStyle/>
          <a:p>
            <a:r>
              <a:rPr lang="en-US" sz="1800" b="0" dirty="0">
                <a:solidFill>
                  <a:schemeClr val="tx1"/>
                </a:solidFill>
                <a:latin typeface="Arial" pitchFamily="34" charset="0"/>
              </a:rPr>
              <a:t>Scope of the 1st object begins at the point of declaration and ends at the closing brace of the function.</a:t>
            </a:r>
            <a:endParaRPr lang="en-US" sz="1000" b="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7525" name="AutoShape 1029"/>
          <p:cNvSpPr>
            <a:spLocks noChangeArrowheads="1"/>
          </p:cNvSpPr>
          <p:nvPr/>
        </p:nvSpPr>
        <p:spPr bwMode="auto">
          <a:xfrm>
            <a:off x="2514600" y="2662238"/>
            <a:ext cx="230188" cy="3057525"/>
          </a:xfrm>
          <a:prstGeom prst="upDownArrow">
            <a:avLst>
              <a:gd name="adj1" fmla="val 50000"/>
              <a:gd name="adj2" fmla="val 265655"/>
            </a:avLst>
          </a:prstGeom>
          <a:solidFill>
            <a:srgbClr val="99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27" name="AutoShape 1031"/>
          <p:cNvSpPr>
            <a:spLocks noChangeArrowheads="1"/>
          </p:cNvSpPr>
          <p:nvPr/>
        </p:nvSpPr>
        <p:spPr bwMode="auto">
          <a:xfrm>
            <a:off x="7558088" y="4064000"/>
            <a:ext cx="227012" cy="773113"/>
          </a:xfrm>
          <a:prstGeom prst="upDownArrow">
            <a:avLst>
              <a:gd name="adj1" fmla="val 50000"/>
              <a:gd name="adj2" fmla="val 68112"/>
            </a:avLst>
          </a:prstGeom>
          <a:solidFill>
            <a:srgbClr val="99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28" name="Text Box 1032"/>
          <p:cNvSpPr txBox="1">
            <a:spLocks noChangeArrowheads="1"/>
          </p:cNvSpPr>
          <p:nvPr/>
        </p:nvSpPr>
        <p:spPr bwMode="auto">
          <a:xfrm>
            <a:off x="6623050" y="1347788"/>
            <a:ext cx="2322513" cy="26273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Ins="182880"/>
          <a:lstStyle/>
          <a:p>
            <a:r>
              <a:rPr lang="en-US" sz="1800" b="0" dirty="0">
                <a:solidFill>
                  <a:schemeClr val="tx1"/>
                </a:solidFill>
                <a:latin typeface="Arial" pitchFamily="34" charset="0"/>
              </a:rPr>
              <a:t>Scope of the 2nd object. Impossible for statements outside this block to damage this object.   Hides the 1st object declared with the same name in outer block.</a:t>
            </a:r>
            <a:endParaRPr lang="en-US" sz="1000" b="0" dirty="0">
              <a:solidFill>
                <a:schemeClr val="tx1"/>
              </a:solidFill>
              <a:latin typeface="Arial" pitchFamily="34" charset="0"/>
            </a:endParaRPr>
          </a:p>
        </p:txBody>
      </p:sp>
      <p:cxnSp>
        <p:nvCxnSpPr>
          <p:cNvPr id="107533" name="AutoShape 1037"/>
          <p:cNvCxnSpPr>
            <a:cxnSpLocks noChangeShapeType="1"/>
            <a:stCxn id="107527" idx="6"/>
            <a:endCxn id="107528" idx="2"/>
          </p:cNvCxnSpPr>
          <p:nvPr/>
        </p:nvCxnSpPr>
        <p:spPr bwMode="auto">
          <a:xfrm flipV="1">
            <a:off x="7727950" y="3975100"/>
            <a:ext cx="57150" cy="476250"/>
          </a:xfrm>
          <a:prstGeom prst="bentConnector2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7534" name="Line 1038"/>
          <p:cNvSpPr>
            <a:spLocks noChangeShapeType="1"/>
          </p:cNvSpPr>
          <p:nvPr/>
        </p:nvSpPr>
        <p:spPr bwMode="auto">
          <a:xfrm flipH="1">
            <a:off x="2443163" y="4065588"/>
            <a:ext cx="5575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5" name="Line 1039"/>
          <p:cNvSpPr>
            <a:spLocks noChangeShapeType="1"/>
          </p:cNvSpPr>
          <p:nvPr/>
        </p:nvSpPr>
        <p:spPr bwMode="auto">
          <a:xfrm flipH="1">
            <a:off x="2487613" y="2662238"/>
            <a:ext cx="22494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7" name="Line 1041"/>
          <p:cNvSpPr>
            <a:spLocks noChangeShapeType="1"/>
          </p:cNvSpPr>
          <p:nvPr/>
        </p:nvSpPr>
        <p:spPr bwMode="auto">
          <a:xfrm>
            <a:off x="2189163" y="5719763"/>
            <a:ext cx="21574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8" name="Rectangle 1042"/>
          <p:cNvSpPr>
            <a:spLocks noChangeArrowheads="1"/>
          </p:cNvSpPr>
          <p:nvPr/>
        </p:nvSpPr>
        <p:spPr bwMode="auto">
          <a:xfrm>
            <a:off x="2487613" y="4123765"/>
            <a:ext cx="257175" cy="646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40" name="Line 1044"/>
          <p:cNvSpPr>
            <a:spLocks noChangeShapeType="1"/>
          </p:cNvSpPr>
          <p:nvPr/>
        </p:nvSpPr>
        <p:spPr bwMode="auto">
          <a:xfrm>
            <a:off x="1738313" y="3822700"/>
            <a:ext cx="8556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6" name="Line 1040"/>
          <p:cNvSpPr>
            <a:spLocks noChangeShapeType="1"/>
          </p:cNvSpPr>
          <p:nvPr/>
        </p:nvSpPr>
        <p:spPr bwMode="auto">
          <a:xfrm>
            <a:off x="2473325" y="4837113"/>
            <a:ext cx="54260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Global Versus Local</a:t>
            </a:r>
          </a:p>
        </p:txBody>
      </p:sp>
      <p:sp>
        <p:nvSpPr>
          <p:cNvPr id="89092" name="Text Box 1028"/>
          <p:cNvSpPr txBox="1">
            <a:spLocks noChangeArrowheads="1"/>
          </p:cNvSpPr>
          <p:nvPr/>
        </p:nvSpPr>
        <p:spPr bwMode="auto">
          <a:xfrm>
            <a:off x="2554288" y="1790700"/>
            <a:ext cx="2497137" cy="3752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r>
              <a:rPr lang="en-US" sz="2400" b="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 a ;	</a:t>
            </a:r>
          </a:p>
          <a:p>
            <a:endParaRPr lang="en-US" sz="2400" b="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void f( )</a:t>
            </a:r>
          </a:p>
          <a:p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sz="2400" b="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 b ; 	</a:t>
            </a:r>
          </a:p>
          <a:p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	….</a:t>
            </a:r>
          </a:p>
          <a:p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	b = …..</a:t>
            </a:r>
          </a:p>
          <a:p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	….</a:t>
            </a:r>
          </a:p>
          <a:p>
            <a:r>
              <a:rPr lang="en-US" sz="2400" b="0" dirty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</p:txBody>
      </p:sp>
      <p:sp>
        <p:nvSpPr>
          <p:cNvPr id="89093" name="AutoShape 1029"/>
          <p:cNvSpPr>
            <a:spLocks noChangeArrowheads="1"/>
          </p:cNvSpPr>
          <p:nvPr/>
        </p:nvSpPr>
        <p:spPr bwMode="auto">
          <a:xfrm>
            <a:off x="5711825" y="2174875"/>
            <a:ext cx="3057525" cy="1482725"/>
          </a:xfrm>
          <a:prstGeom prst="wedgeRectCallout">
            <a:avLst>
              <a:gd name="adj1" fmla="val -119106"/>
              <a:gd name="adj2" fmla="val -51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/>
          <a:lstStyle/>
          <a:p>
            <a:r>
              <a:rPr lang="en-US" sz="2800" b="0" dirty="0">
                <a:solidFill>
                  <a:srgbClr val="000000"/>
                </a:solidFill>
                <a:latin typeface="Arial" pitchFamily="34" charset="0"/>
              </a:rPr>
              <a:t>A global that can be used by </a:t>
            </a:r>
            <a:r>
              <a:rPr lang="en-US" sz="2800" b="0" u="sng" dirty="0">
                <a:solidFill>
                  <a:srgbClr val="000000"/>
                </a:solidFill>
                <a:latin typeface="Arial" pitchFamily="34" charset="0"/>
              </a:rPr>
              <a:t>any</a:t>
            </a:r>
            <a:r>
              <a:rPr lang="en-US" sz="2800" b="0" dirty="0">
                <a:solidFill>
                  <a:srgbClr val="000000"/>
                </a:solidFill>
                <a:latin typeface="Arial" pitchFamily="34" charset="0"/>
              </a:rPr>
              <a:t> function.</a:t>
            </a:r>
          </a:p>
        </p:txBody>
      </p:sp>
      <p:sp>
        <p:nvSpPr>
          <p:cNvPr id="89094" name="AutoShape 1030"/>
          <p:cNvSpPr>
            <a:spLocks noChangeArrowheads="1"/>
          </p:cNvSpPr>
          <p:nvPr/>
        </p:nvSpPr>
        <p:spPr bwMode="auto">
          <a:xfrm>
            <a:off x="5741988" y="4754563"/>
            <a:ext cx="2952750" cy="1436687"/>
          </a:xfrm>
          <a:prstGeom prst="wedgeRectCallout">
            <a:avLst>
              <a:gd name="adj1" fmla="val -93440"/>
              <a:gd name="adj2" fmla="val -128343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/>
          <a:lstStyle/>
          <a:p>
            <a:r>
              <a:rPr lang="en-US" sz="2800" b="0">
                <a:solidFill>
                  <a:srgbClr val="000000"/>
                </a:solidFill>
                <a:latin typeface="Arial" pitchFamily="34" charset="0"/>
              </a:rPr>
              <a:t>A temporary local only used in function "f".</a:t>
            </a:r>
          </a:p>
        </p:txBody>
      </p:sp>
      <p:sp>
        <p:nvSpPr>
          <p:cNvPr id="89095" name="Line 1031"/>
          <p:cNvSpPr>
            <a:spLocks noChangeShapeType="1"/>
          </p:cNvSpPr>
          <p:nvPr/>
        </p:nvSpPr>
        <p:spPr bwMode="auto">
          <a:xfrm>
            <a:off x="3387725" y="2952750"/>
            <a:ext cx="0" cy="25336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7" name="AutoShape 1033"/>
          <p:cNvSpPr>
            <a:spLocks noChangeArrowheads="1"/>
          </p:cNvSpPr>
          <p:nvPr/>
        </p:nvSpPr>
        <p:spPr bwMode="auto">
          <a:xfrm>
            <a:off x="180975" y="4435475"/>
            <a:ext cx="2128838" cy="1050925"/>
          </a:xfrm>
          <a:prstGeom prst="wedgeRectCallout">
            <a:avLst>
              <a:gd name="adj1" fmla="val 101083"/>
              <a:gd name="adj2" fmla="val -4365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/>
          <a:lstStyle/>
          <a:p>
            <a:pPr algn="ctr"/>
            <a:r>
              <a:rPr lang="en-US" sz="2800" b="0">
                <a:solidFill>
                  <a:srgbClr val="000000"/>
                </a:solidFill>
                <a:latin typeface="Arial" pitchFamily="34" charset="0"/>
              </a:rPr>
              <a:t>Containing block for ‘b’.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</TotalTime>
  <Words>1624</Words>
  <Application>Microsoft Office PowerPoint</Application>
  <PresentationFormat>On-screen Show (4:3)</PresentationFormat>
  <Paragraphs>398</Paragraphs>
  <Slides>52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4" baseType="lpstr">
      <vt:lpstr>Office Theme</vt:lpstr>
      <vt:lpstr>Document</vt:lpstr>
      <vt:lpstr>CHAPTER 11  MEMORY MANAGEMENT</vt:lpstr>
      <vt:lpstr>Multi-Tasking Provides Motivation</vt:lpstr>
      <vt:lpstr>How C Defines “Objects”</vt:lpstr>
      <vt:lpstr>Object Attributes</vt:lpstr>
      <vt:lpstr>SCOPE</vt:lpstr>
      <vt:lpstr>Taking Advantage of Scope</vt:lpstr>
      <vt:lpstr>Taking Advantage of Scope</vt:lpstr>
      <vt:lpstr>Two Objects - Same Identifier</vt:lpstr>
      <vt:lpstr>Global Versus Local</vt:lpstr>
      <vt:lpstr>Global Identifiers</vt:lpstr>
      <vt:lpstr>Accessing External Globals (Defined in Other Files)</vt:lpstr>
      <vt:lpstr>Restricting Access to Globals</vt:lpstr>
      <vt:lpstr>Accessing External Functions (Defined in Other Files)</vt:lpstr>
      <vt:lpstr>Restricting Access to Functions</vt:lpstr>
      <vt:lpstr>Misuse of Globals</vt:lpstr>
      <vt:lpstr>Lifetime</vt:lpstr>
      <vt:lpstr>Lifetime</vt:lpstr>
      <vt:lpstr>Lifetime vs. Memory Allocation</vt:lpstr>
      <vt:lpstr>Memory Allocation in C</vt:lpstr>
      <vt:lpstr>Memory Allocation in C</vt:lpstr>
      <vt:lpstr>Static Memory Allocation</vt:lpstr>
      <vt:lpstr>Characteristics of Static Objects</vt:lpstr>
      <vt:lpstr>Pros and Cons of Static</vt:lpstr>
      <vt:lpstr>Static versus Global</vt:lpstr>
      <vt:lpstr>The “static” Keyword</vt:lpstr>
      <vt:lpstr>Automatic Memory Allocation</vt:lpstr>
      <vt:lpstr>Characteristics of Automatic Objects</vt:lpstr>
      <vt:lpstr>Pros and Cons of Automatic</vt:lpstr>
      <vt:lpstr>The “auto” Keyword</vt:lpstr>
      <vt:lpstr>Object Creation  (Auto vs. Static)</vt:lpstr>
      <vt:lpstr>Object Initialization  (Auto vs. Static)</vt:lpstr>
      <vt:lpstr>Object Destruction  (Auto vs. Static)</vt:lpstr>
      <vt:lpstr>Register Allocation</vt:lpstr>
      <vt:lpstr>The “register” Keyword</vt:lpstr>
      <vt:lpstr>Pros and Cons of Register</vt:lpstr>
      <vt:lpstr>Dynamic Memory Allocation</vt:lpstr>
      <vt:lpstr>Allocating Dynamic Memory</vt:lpstr>
      <vt:lpstr>Releasing Dynamic Memory</vt:lpstr>
      <vt:lpstr>Using Dynamic Memory</vt:lpstr>
      <vt:lpstr>Pros and Cons of Dynamic</vt:lpstr>
      <vt:lpstr>Fragmentation</vt:lpstr>
      <vt:lpstr>Pool-Based Allocation</vt:lpstr>
      <vt:lpstr>alloca()</vt:lpstr>
      <vt:lpstr>Characteristics of alloca()</vt:lpstr>
      <vt:lpstr>Using alloca()</vt:lpstr>
      <vt:lpstr>Pros and Cons of alloca()</vt:lpstr>
      <vt:lpstr>Variable Size Arrays</vt:lpstr>
      <vt:lpstr>Using Variable Size Arrays Not supported by all compilers</vt:lpstr>
      <vt:lpstr>Stack Allocation Methods</vt:lpstr>
      <vt:lpstr>Automatic Allocation and Recursive Functions</vt:lpstr>
      <vt:lpstr>Recursion &amp; Memory Allocation</vt:lpstr>
      <vt:lpstr>Recursive Calls &amp; Allocation</vt:lpstr>
    </vt:vector>
  </TitlesOfParts>
  <Company>Key Software Products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COEN 020</dc:title>
  <dc:creator>Daniel W. Lewis</dc:creator>
  <cp:lastModifiedBy>Santa Clara University</cp:lastModifiedBy>
  <cp:revision>137</cp:revision>
  <dcterms:created xsi:type="dcterms:W3CDTF">1999-01-04T11:50:11Z</dcterms:created>
  <dcterms:modified xsi:type="dcterms:W3CDTF">2012-04-20T16:13:30Z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2</vt:i4>
  </property>
  <property fmtid="{D5CDD505-2E9C-101B-9397-08002B2CF9AE}" pid="4" name="Compression">
    <vt:i4>80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dlewis@scu.edu</vt:lpwstr>
  </property>
  <property fmtid="{D5CDD505-2E9C-101B-9397-08002B2CF9AE}" pid="8" name="HomePage">
    <vt:lpwstr>http://www.cse.scu.edu/~dlewis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C:\TEMP</vt:lpwstr>
  </property>
</Properties>
</file>