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66" r:id="rId2"/>
    <p:sldId id="294" r:id="rId3"/>
    <p:sldId id="280" r:id="rId4"/>
    <p:sldId id="281" r:id="rId5"/>
    <p:sldId id="279" r:id="rId6"/>
    <p:sldId id="295" r:id="rId7"/>
    <p:sldId id="296" r:id="rId8"/>
    <p:sldId id="297" r:id="rId9"/>
    <p:sldId id="298" r:id="rId10"/>
    <p:sldId id="301" r:id="rId11"/>
    <p:sldId id="299" r:id="rId12"/>
    <p:sldId id="300" r:id="rId13"/>
    <p:sldId id="302" r:id="rId14"/>
    <p:sldId id="303" r:id="rId15"/>
    <p:sldId id="304" r:id="rId16"/>
    <p:sldId id="306" r:id="rId17"/>
    <p:sldId id="305" r:id="rId18"/>
    <p:sldId id="307" r:id="rId19"/>
    <p:sldId id="308" r:id="rId20"/>
    <p:sldId id="309" r:id="rId21"/>
    <p:sldId id="311" r:id="rId22"/>
    <p:sldId id="312" r:id="rId23"/>
    <p:sldId id="317" r:id="rId24"/>
    <p:sldId id="318" r:id="rId25"/>
    <p:sldId id="314" r:id="rId26"/>
    <p:sldId id="315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FF33"/>
    <a:srgbClr val="00FF00"/>
    <a:srgbClr val="FF0000"/>
    <a:srgbClr val="99FFCC"/>
    <a:srgbClr val="FFFF99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 preferSingleView="1"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-8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33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2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81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1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55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014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5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6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0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19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65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163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3200"/>
            <a:ext cx="8382000" cy="1143000"/>
          </a:xfrm>
        </p:spPr>
        <p:txBody>
          <a:bodyPr/>
          <a:lstStyle/>
          <a:p>
            <a:r>
              <a:rPr lang="en-US"/>
              <a:t>CHAPTER </a:t>
            </a:r>
            <a:r>
              <a:rPr lang="en-US" smtClean="0"/>
              <a:t>12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SHARED MEMORY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7772400" cy="1143000"/>
          </a:xfrm>
        </p:spPr>
        <p:txBody>
          <a:bodyPr/>
          <a:lstStyle/>
          <a:p>
            <a:r>
              <a:rPr lang="en-US"/>
              <a:t>Thread-Safe Functions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163" y="1981200"/>
            <a:ext cx="7772400" cy="4075113"/>
          </a:xfrm>
        </p:spPr>
        <p:txBody>
          <a:bodyPr/>
          <a:lstStyle/>
          <a:p>
            <a:r>
              <a:rPr lang="en-US"/>
              <a:t>Thread-safe functions are shared functions that only modify </a:t>
            </a:r>
            <a:r>
              <a:rPr lang="en-US" i="1"/>
              <a:t>thread-specific</a:t>
            </a:r>
            <a:r>
              <a:rPr lang="en-US"/>
              <a:t> data.</a:t>
            </a:r>
          </a:p>
          <a:p>
            <a:endParaRPr lang="en-US"/>
          </a:p>
          <a:p>
            <a:r>
              <a:rPr lang="en-US"/>
              <a:t>Local automatic and dynamic objects are inherently thread-specific; local static objects are not.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899" name="Line 115"/>
          <p:cNvSpPr>
            <a:spLocks noChangeShapeType="1"/>
          </p:cNvSpPr>
          <p:nvPr/>
        </p:nvSpPr>
        <p:spPr bwMode="auto">
          <a:xfrm>
            <a:off x="2667000" y="1811338"/>
            <a:ext cx="0" cy="641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0" name="Line 116"/>
          <p:cNvSpPr>
            <a:spLocks noChangeShapeType="1"/>
          </p:cNvSpPr>
          <p:nvPr/>
        </p:nvSpPr>
        <p:spPr bwMode="auto">
          <a:xfrm>
            <a:off x="2663825" y="2449513"/>
            <a:ext cx="0" cy="641350"/>
          </a:xfrm>
          <a:prstGeom prst="line">
            <a:avLst/>
          </a:prstGeom>
          <a:noFill/>
          <a:ln w="127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2" name="Line 118"/>
          <p:cNvSpPr>
            <a:spLocks noChangeShapeType="1"/>
          </p:cNvSpPr>
          <p:nvPr/>
        </p:nvSpPr>
        <p:spPr bwMode="auto">
          <a:xfrm>
            <a:off x="2660650" y="4975225"/>
            <a:ext cx="0" cy="641350"/>
          </a:xfrm>
          <a:prstGeom prst="line">
            <a:avLst/>
          </a:prstGeom>
          <a:noFill/>
          <a:ln w="127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3" name="Line 119"/>
          <p:cNvSpPr>
            <a:spLocks noChangeShapeType="1"/>
          </p:cNvSpPr>
          <p:nvPr/>
        </p:nvSpPr>
        <p:spPr bwMode="auto">
          <a:xfrm>
            <a:off x="2660650" y="5500688"/>
            <a:ext cx="0" cy="641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4" name="Line 120"/>
          <p:cNvSpPr>
            <a:spLocks noChangeShapeType="1"/>
          </p:cNvSpPr>
          <p:nvPr/>
        </p:nvSpPr>
        <p:spPr bwMode="auto">
          <a:xfrm>
            <a:off x="2686050" y="3094038"/>
            <a:ext cx="32480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5" name="Line 121"/>
          <p:cNvSpPr>
            <a:spLocks noChangeShapeType="1"/>
          </p:cNvSpPr>
          <p:nvPr/>
        </p:nvSpPr>
        <p:spPr bwMode="auto">
          <a:xfrm>
            <a:off x="5945188" y="3706813"/>
            <a:ext cx="0" cy="641350"/>
          </a:xfrm>
          <a:prstGeom prst="line">
            <a:avLst/>
          </a:prstGeom>
          <a:noFill/>
          <a:ln w="127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6" name="Line 122"/>
          <p:cNvSpPr>
            <a:spLocks noChangeShapeType="1"/>
          </p:cNvSpPr>
          <p:nvPr/>
        </p:nvSpPr>
        <p:spPr bwMode="auto">
          <a:xfrm>
            <a:off x="2720975" y="4956175"/>
            <a:ext cx="32480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7" name="Line 123"/>
          <p:cNvSpPr>
            <a:spLocks noChangeShapeType="1"/>
          </p:cNvSpPr>
          <p:nvPr/>
        </p:nvSpPr>
        <p:spPr bwMode="auto">
          <a:xfrm>
            <a:off x="5945188" y="3103563"/>
            <a:ext cx="0" cy="641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08" name="Line 124"/>
          <p:cNvSpPr>
            <a:spLocks noChangeShapeType="1"/>
          </p:cNvSpPr>
          <p:nvPr/>
        </p:nvSpPr>
        <p:spPr bwMode="auto">
          <a:xfrm>
            <a:off x="5945188" y="4349750"/>
            <a:ext cx="0" cy="641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14" name="AutoShape 130"/>
          <p:cNvSpPr>
            <a:spLocks noChangeArrowheads="1"/>
          </p:cNvSpPr>
          <p:nvPr/>
        </p:nvSpPr>
        <p:spPr bwMode="auto">
          <a:xfrm>
            <a:off x="485775" y="2625725"/>
            <a:ext cx="1382713" cy="817563"/>
          </a:xfrm>
          <a:prstGeom prst="wedgeRectCallout">
            <a:avLst>
              <a:gd name="adj1" fmla="val 101093"/>
              <a:gd name="adj2" fmla="val -6806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1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Enters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strstr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15" name="AutoShape 131"/>
          <p:cNvSpPr>
            <a:spLocks noChangeArrowheads="1"/>
          </p:cNvSpPr>
          <p:nvPr/>
        </p:nvSpPr>
        <p:spPr bwMode="auto">
          <a:xfrm>
            <a:off x="461963" y="4860925"/>
            <a:ext cx="1382712" cy="817563"/>
          </a:xfrm>
          <a:prstGeom prst="wedgeRectCallout">
            <a:avLst>
              <a:gd name="adj1" fmla="val 96958"/>
              <a:gd name="adj2" fmla="val 38931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1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Exits</a:t>
            </a:r>
            <a:b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strstr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16" name="AutoShape 132"/>
          <p:cNvSpPr>
            <a:spLocks noChangeArrowheads="1"/>
          </p:cNvSpPr>
          <p:nvPr/>
        </p:nvSpPr>
        <p:spPr bwMode="auto">
          <a:xfrm>
            <a:off x="6596063" y="3521075"/>
            <a:ext cx="2119312" cy="1011238"/>
          </a:xfrm>
          <a:prstGeom prst="wedgeRectCallout">
            <a:avLst>
              <a:gd name="adj1" fmla="val -75917"/>
              <a:gd name="adj2" fmla="val 861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1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Enters, executes, and exits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strstr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6917" name="AutoShape 133"/>
          <p:cNvSpPr>
            <a:spLocks noChangeArrowheads="1"/>
          </p:cNvSpPr>
          <p:nvPr/>
        </p:nvSpPr>
        <p:spPr bwMode="auto">
          <a:xfrm>
            <a:off x="2255838" y="3248025"/>
            <a:ext cx="817562" cy="1576388"/>
          </a:xfrm>
          <a:prstGeom prst="upDownArrow">
            <a:avLst>
              <a:gd name="adj1" fmla="val 50000"/>
              <a:gd name="adj2" fmla="val 38563"/>
            </a:avLst>
          </a:prstGeom>
          <a:pattFill prst="wd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trstr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suspended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00784" y="1390714"/>
            <a:ext cx="1975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Thread A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46523" y="1396810"/>
            <a:ext cx="1975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Thread B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22510" y="2717864"/>
            <a:ext cx="1975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Context Switch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28606" y="4602039"/>
            <a:ext cx="1975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Context Switch</a:t>
            </a:r>
            <a:endParaRPr lang="en-US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7772400" cy="1143000"/>
          </a:xfrm>
        </p:spPr>
        <p:txBody>
          <a:bodyPr/>
          <a:lstStyle/>
          <a:p>
            <a:r>
              <a:rPr lang="en-US"/>
              <a:t>Re-Entrant Functions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163" y="1630363"/>
            <a:ext cx="7772400" cy="4425950"/>
          </a:xfrm>
        </p:spPr>
        <p:txBody>
          <a:bodyPr/>
          <a:lstStyle/>
          <a:p>
            <a:r>
              <a:rPr lang="en-US"/>
              <a:t>Re-entrant functions are those which may be safely re-entered without data corruption.</a:t>
            </a:r>
          </a:p>
          <a:p>
            <a:endParaRPr lang="en-US"/>
          </a:p>
          <a:p>
            <a:r>
              <a:rPr lang="en-US"/>
              <a:t>Re-entrant functions never modify local static objects.</a:t>
            </a:r>
          </a:p>
          <a:p>
            <a:endParaRPr lang="en-US"/>
          </a:p>
          <a:p>
            <a:r>
              <a:rPr lang="en-US"/>
              <a:t>Re-entrant functions are inherently thread-safe.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Read-Only Data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7952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Data corruption only occurs when shared data is modified.</a:t>
            </a:r>
          </a:p>
          <a:p>
            <a:pPr>
              <a:lnSpc>
                <a:spcPct val="90000"/>
              </a:lnSpc>
            </a:pPr>
            <a:endParaRPr lang="en-US" sz="280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Shared data that is read but never written can never be corrupted. </a:t>
            </a:r>
          </a:p>
          <a:p>
            <a:pPr>
              <a:lnSpc>
                <a:spcPct val="90000"/>
              </a:lnSpc>
            </a:pPr>
            <a:endParaRPr lang="en-US" sz="280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Add the keyword “const” to have the compiler verify that all access to the object is read-only:</a:t>
            </a:r>
          </a:p>
          <a:p>
            <a:pPr>
              <a:lnSpc>
                <a:spcPct val="90000"/>
              </a:lnSpc>
            </a:pPr>
            <a:endParaRPr lang="en-US" sz="280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cs typeface="Times New Roman" pitchFamily="18" charset="0"/>
              </a:rPr>
              <a:t>		static </a:t>
            </a: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const</a:t>
            </a:r>
            <a:r>
              <a:rPr lang="en-US" sz="2800">
                <a:cs typeface="Times New Roman" pitchFamily="18" charset="0"/>
              </a:rPr>
              <a:t> char digits[] = “0123456789” 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41300"/>
            <a:ext cx="7772400" cy="1143000"/>
          </a:xfrm>
        </p:spPr>
        <p:txBody>
          <a:bodyPr/>
          <a:lstStyle/>
          <a:p>
            <a:r>
              <a:rPr lang="en-US"/>
              <a:t>Coding Practices to Avoid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Functions that keep internal state in local static objects</a:t>
            </a:r>
            <a:r>
              <a:rPr lang="en-US"/>
              <a:t>.</a:t>
            </a:r>
          </a:p>
          <a:p>
            <a:pPr lvl="1"/>
            <a:r>
              <a:rPr lang="en-US" sz="2400">
                <a:solidFill>
                  <a:schemeClr val="accent2"/>
                </a:solidFill>
                <a:latin typeface="Tahoma" pitchFamily="34" charset="0"/>
              </a:rPr>
              <a:t>E.g., strtok, rand</a:t>
            </a:r>
          </a:p>
          <a:p>
            <a:endParaRPr lang="en-US" sz="2400">
              <a:solidFill>
                <a:schemeClr val="accent2"/>
              </a:solidFill>
              <a:latin typeface="Tahoma" pitchFamily="34" charset="0"/>
            </a:endParaRPr>
          </a:p>
          <a:p>
            <a:r>
              <a:rPr lang="en-US">
                <a:cs typeface="Times New Roman" pitchFamily="18" charset="0"/>
              </a:rPr>
              <a:t>Functions that return the address of a local static object</a:t>
            </a:r>
            <a:r>
              <a:rPr lang="en-US"/>
              <a:t>.</a:t>
            </a:r>
          </a:p>
          <a:p>
            <a:pPr lvl="1"/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E.g., ctime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,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asctime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,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localtime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,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gmtime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,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getenv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,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strerror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 and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tmpnam.</a:t>
            </a:r>
            <a:endParaRPr lang="en-US" sz="2400">
              <a:solidFill>
                <a:schemeClr val="accent2"/>
              </a:solidFill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88" y="239713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Function with Internal State</a:t>
            </a:r>
          </a:p>
        </p:txBody>
      </p:sp>
      <p:sp>
        <p:nvSpPr>
          <p:cNvPr id="252937" name="Rectangle 9"/>
          <p:cNvSpPr>
            <a:spLocks noChangeArrowheads="1"/>
          </p:cNvSpPr>
          <p:nvPr/>
        </p:nvSpPr>
        <p:spPr bwMode="auto">
          <a:xfrm>
            <a:off x="1225550" y="1555750"/>
            <a:ext cx="638175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char *strtok(char *string, char *delimeters)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{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static char *cursor ; </a:t>
            </a:r>
          </a:p>
          <a:p>
            <a:r>
              <a:rPr lang="en-US" b="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	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char *beg, *end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 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if (string != NULL)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 = string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if (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 == NULL) return NULL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beg =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 + strspn(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, delimeters)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if (*beg == '\0') return NULL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end = strpbrk(beg, delimeters)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if (end == NULL)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 = NULL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else { *end++ = '\0';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 = end; }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return beg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	}</a:t>
            </a:r>
            <a:endParaRPr lang="en-US" b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52940" name="AutoShape 12"/>
          <p:cNvSpPr>
            <a:spLocks noChangeArrowheads="1"/>
          </p:cNvSpPr>
          <p:nvPr/>
        </p:nvSpPr>
        <p:spPr bwMode="auto">
          <a:xfrm>
            <a:off x="5389563" y="2101850"/>
            <a:ext cx="3267075" cy="757238"/>
          </a:xfrm>
          <a:prstGeom prst="wedgeRectCallout">
            <a:avLst>
              <a:gd name="adj1" fmla="val -67250"/>
              <a:gd name="adj2" fmla="val -17296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Tahoma" pitchFamily="34" charset="0"/>
              </a:rPr>
              <a:t>Problem: Only one instance for all threads.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88" y="239713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Fixing Internal State</a:t>
            </a:r>
          </a:p>
        </p:txBody>
      </p:sp>
      <p:sp>
        <p:nvSpPr>
          <p:cNvPr id="256008" name="Rectangle 8"/>
          <p:cNvSpPr>
            <a:spLocks noChangeArrowheads="1"/>
          </p:cNvSpPr>
          <p:nvPr/>
        </p:nvSpPr>
        <p:spPr bwMode="auto">
          <a:xfrm>
            <a:off x="639763" y="1370013"/>
            <a:ext cx="7510462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char *strtok_r(char *string, char *delimeters,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char **cursor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)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{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char *beg, *end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 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if (string != NULL)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*cursor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 = string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...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return beg ;</a:t>
            </a: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}</a:t>
            </a:r>
          </a:p>
          <a:p>
            <a:endParaRPr lang="en-US" b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56011" name="Text Box 11"/>
          <p:cNvSpPr txBox="1">
            <a:spLocks noChangeArrowheads="1"/>
          </p:cNvSpPr>
          <p:nvPr/>
        </p:nvSpPr>
        <p:spPr bwMode="auto">
          <a:xfrm>
            <a:off x="603250" y="4467225"/>
            <a:ext cx="661511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char *my_cursor</a:t>
            </a:r>
            <a:r>
              <a:rPr lang="en-US" sz="2400">
                <a:solidFill>
                  <a:srgbClr val="000000"/>
                </a:solidFill>
              </a:rPr>
              <a:t> ;</a:t>
            </a:r>
            <a:br>
              <a:rPr lang="en-US" sz="2400">
                <a:solidFill>
                  <a:srgbClr val="000000"/>
                </a:solidFill>
              </a:rPr>
            </a:br>
            <a:r>
              <a:rPr lang="en-US" sz="2400" b="0">
                <a:solidFill>
                  <a:srgbClr val="000000"/>
                </a:solidFill>
              </a:rPr>
              <a:t>…</a:t>
            </a:r>
            <a:br>
              <a:rPr lang="en-US" sz="2400" b="0">
                <a:solidFill>
                  <a:srgbClr val="000000"/>
                </a:solidFill>
              </a:rPr>
            </a:br>
            <a:r>
              <a:rPr lang="en-US" sz="2400" b="0">
                <a:solidFill>
                  <a:srgbClr val="000000"/>
                </a:solidFill>
              </a:rPr>
              <a:t>p = strtok_r(…,  …,  </a:t>
            </a:r>
            <a:r>
              <a:rPr lang="en-US" sz="2400">
                <a:solidFill>
                  <a:schemeClr val="accent2"/>
                </a:solidFill>
              </a:rPr>
              <a:t>&amp;my_cursor</a:t>
            </a:r>
            <a:r>
              <a:rPr lang="en-US" sz="2400" b="0">
                <a:solidFill>
                  <a:srgbClr val="000000"/>
                </a:solidFill>
              </a:rPr>
              <a:t>) ;</a:t>
            </a:r>
            <a:br>
              <a:rPr lang="en-US" sz="2400" b="0">
                <a:solidFill>
                  <a:srgbClr val="000000"/>
                </a:solidFill>
              </a:rPr>
            </a:br>
            <a:r>
              <a:rPr lang="en-US" sz="2400" b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256012" name="AutoShape 12"/>
          <p:cNvSpPr>
            <a:spLocks noChangeArrowheads="1"/>
          </p:cNvSpPr>
          <p:nvPr/>
        </p:nvSpPr>
        <p:spPr bwMode="auto">
          <a:xfrm>
            <a:off x="3756025" y="3657600"/>
            <a:ext cx="3189288" cy="739775"/>
          </a:xfrm>
          <a:prstGeom prst="wedgeRectCallout">
            <a:avLst>
              <a:gd name="adj1" fmla="val -66079"/>
              <a:gd name="adj2" fmla="val 95065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Tahoma" pitchFamily="34" charset="0"/>
              </a:rPr>
              <a:t>Thread-specific version supplied by caller.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44525" y="0"/>
            <a:ext cx="7772400" cy="1143000"/>
          </a:xfrm>
        </p:spPr>
        <p:txBody>
          <a:bodyPr/>
          <a:lstStyle/>
          <a:p>
            <a:r>
              <a:rPr lang="en-US"/>
              <a:t>Function Returning Static Buffer</a:t>
            </a:r>
          </a:p>
        </p:txBody>
      </p:sp>
      <p:sp>
        <p:nvSpPr>
          <p:cNvPr id="254979" name="Rectangle 3"/>
          <p:cNvSpPr>
            <a:spLocks noChangeArrowheads="1"/>
          </p:cNvSpPr>
          <p:nvPr/>
        </p:nvSpPr>
        <p:spPr bwMode="auto">
          <a:xfrm>
            <a:off x="971550" y="2025650"/>
            <a:ext cx="700405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char *Make_Filename(char *name, int version)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{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static char fname_bfr[13] ;</a:t>
            </a:r>
            <a:endParaRPr lang="en-US" sz="2400">
              <a:solidFill>
                <a:schemeClr val="accent2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	</a:t>
            </a:r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...</a:t>
            </a: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return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fname_bfr</a:t>
            </a:r>
            <a:r>
              <a:rPr lang="en-US" sz="2400" b="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 </a:t>
            </a:r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;</a:t>
            </a: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}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endParaRPr lang="en-US" sz="2400" b="0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8138"/>
            <a:ext cx="7772400" cy="1143000"/>
          </a:xfrm>
        </p:spPr>
        <p:txBody>
          <a:bodyPr/>
          <a:lstStyle/>
          <a:p>
            <a:r>
              <a:rPr lang="en-US"/>
              <a:t>Fixing Static Buffer (Sol’n #1)</a:t>
            </a:r>
          </a:p>
        </p:txBody>
      </p:sp>
      <p:sp>
        <p:nvSpPr>
          <p:cNvPr id="257027" name="Rectangle 3"/>
          <p:cNvSpPr>
            <a:spLocks noChangeArrowheads="1"/>
          </p:cNvSpPr>
          <p:nvPr/>
        </p:nvSpPr>
        <p:spPr bwMode="auto">
          <a:xfrm>
            <a:off x="0" y="2197100"/>
            <a:ext cx="9144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char *Make_Filename(char *name, int version,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char *fname_bfr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)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{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…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return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fname_bfr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 ;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}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endParaRPr lang="en-US" b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57028" name="AutoShape 4"/>
          <p:cNvSpPr>
            <a:spLocks noChangeArrowheads="1"/>
          </p:cNvSpPr>
          <p:nvPr/>
        </p:nvSpPr>
        <p:spPr bwMode="auto">
          <a:xfrm>
            <a:off x="5311775" y="3306763"/>
            <a:ext cx="2898775" cy="1149350"/>
          </a:xfrm>
          <a:prstGeom prst="wedgeRectCallout">
            <a:avLst>
              <a:gd name="adj1" fmla="val 22671"/>
              <a:gd name="adj2" fmla="val -105523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Let caller provide a thread-specific instance of a buffer.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39713"/>
            <a:ext cx="7772400" cy="1143000"/>
          </a:xfrm>
        </p:spPr>
        <p:txBody>
          <a:bodyPr/>
          <a:lstStyle/>
          <a:p>
            <a:r>
              <a:rPr lang="en-US"/>
              <a:t>Fixing Static Buffer (Sol’n #2)</a:t>
            </a:r>
          </a:p>
        </p:txBody>
      </p:sp>
      <p:sp>
        <p:nvSpPr>
          <p:cNvPr id="258051" name="Rectangle 3"/>
          <p:cNvSpPr>
            <a:spLocks noChangeArrowheads="1"/>
          </p:cNvSpPr>
          <p:nvPr/>
        </p:nvSpPr>
        <p:spPr bwMode="auto">
          <a:xfrm>
            <a:off x="0" y="1870075"/>
            <a:ext cx="9144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char *Make_Filename(char *name, int version)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{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char *fname_bfr = (char *) malloc(13) ;</a:t>
            </a:r>
            <a:endParaRPr lang="en-US">
              <a:solidFill>
                <a:schemeClr val="accent2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		if (fname_bfr == NULL) return NULL ;</a:t>
            </a:r>
            <a:endParaRPr lang="en-US">
              <a:solidFill>
                <a:schemeClr val="accent2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…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return </a:t>
            </a:r>
            <a:r>
              <a:rPr lang="en-US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fname_bfr</a:t>
            </a:r>
            <a:r>
              <a:rPr lang="en-US" b="0">
                <a:solidFill>
                  <a:schemeClr val="accent2"/>
                </a:solidFill>
                <a:latin typeface="Tahoma" pitchFamily="34" charset="0"/>
                <a:cs typeface="Courier New" pitchFamily="49" charset="0"/>
              </a:rPr>
              <a:t> </a:t>
            </a:r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;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	}</a:t>
            </a:r>
            <a:endParaRPr lang="en-US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endParaRPr lang="en-US" b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58052" name="Text Box 4"/>
          <p:cNvSpPr txBox="1">
            <a:spLocks noChangeArrowheads="1"/>
          </p:cNvSpPr>
          <p:nvPr/>
        </p:nvSpPr>
        <p:spPr bwMode="auto">
          <a:xfrm>
            <a:off x="3327400" y="4279900"/>
            <a:ext cx="5038725" cy="10160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Thread-specific instance of buffer allocated from heap when function is called; must be released by caller.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88" y="0"/>
            <a:ext cx="7772400" cy="1143000"/>
          </a:xfrm>
        </p:spPr>
        <p:txBody>
          <a:bodyPr/>
          <a:lstStyle/>
          <a:p>
            <a:r>
              <a:rPr lang="en-US"/>
              <a:t>Shared Memory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063" y="155257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u="sng">
                <a:solidFill>
                  <a:schemeClr val="accent2"/>
                </a:solidFill>
                <a:cs typeface="Times New Roman" pitchFamily="18" charset="0"/>
              </a:rPr>
              <a:t>Shared memory</a:t>
            </a:r>
            <a:r>
              <a:rPr lang="en-US" sz="2400">
                <a:cs typeface="Times New Roman" pitchFamily="18" charset="0"/>
              </a:rPr>
              <a:t> is data that is accessed by two or more </a:t>
            </a:r>
            <a:r>
              <a:rPr lang="en-US" sz="2400" i="1">
                <a:cs typeface="Times New Roman" pitchFamily="18" charset="0"/>
              </a:rPr>
              <a:t>asynchronous</a:t>
            </a:r>
            <a:r>
              <a:rPr lang="en-US" sz="2400">
                <a:cs typeface="Times New Roman" pitchFamily="18" charset="0"/>
              </a:rPr>
              <a:t> instruction sequences.</a:t>
            </a:r>
          </a:p>
          <a:p>
            <a:pPr>
              <a:lnSpc>
                <a:spcPct val="90000"/>
              </a:lnSpc>
            </a:pPr>
            <a:r>
              <a:rPr lang="en-US" sz="2400" b="1" u="sng">
                <a:solidFill>
                  <a:schemeClr val="accent2"/>
                </a:solidFill>
                <a:cs typeface="Times New Roman" pitchFamily="18" charset="0"/>
              </a:rPr>
              <a:t>Asynchronous</a:t>
            </a:r>
            <a:r>
              <a:rPr lang="en-US" sz="2400">
                <a:cs typeface="Times New Roman" pitchFamily="18" charset="0"/>
              </a:rPr>
              <a:t> means that there is no predictable time relationship among the various instruction sequences.</a:t>
            </a:r>
          </a:p>
          <a:p>
            <a:pPr>
              <a:lnSpc>
                <a:spcPct val="90000"/>
              </a:lnSpc>
            </a:pPr>
            <a:endParaRPr lang="en-US" sz="240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b="1" u="sng">
                <a:solidFill>
                  <a:schemeClr val="accent2"/>
                </a:solidFill>
                <a:cs typeface="Times New Roman" pitchFamily="18" charset="0"/>
              </a:rPr>
              <a:t>Thread:</a:t>
            </a:r>
            <a:r>
              <a:rPr lang="en-US" sz="2400">
                <a:cs typeface="Times New Roman" pitchFamily="18" charset="0"/>
              </a:rPr>
              <a:t> A sequence of instructions; threads are usually asynchronous relative to each other.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Threads include Interrupt Service Routines.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3177382" y="878714"/>
            <a:ext cx="21986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Main Program</a:t>
            </a:r>
          </a:p>
        </p:txBody>
      </p:sp>
      <p:sp>
        <p:nvSpPr>
          <p:cNvPr id="274437" name="Text Box 5"/>
          <p:cNvSpPr txBox="1">
            <a:spLocks noChangeArrowheads="1"/>
          </p:cNvSpPr>
          <p:nvPr/>
        </p:nvSpPr>
        <p:spPr bwMode="auto">
          <a:xfrm>
            <a:off x="5963921" y="1916812"/>
            <a:ext cx="8826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ISR</a:t>
            </a:r>
          </a:p>
        </p:txBody>
      </p:sp>
      <p:sp>
        <p:nvSpPr>
          <p:cNvPr id="274438" name="Line 6"/>
          <p:cNvSpPr>
            <a:spLocks noChangeShapeType="1"/>
          </p:cNvSpPr>
          <p:nvPr/>
        </p:nvSpPr>
        <p:spPr bwMode="auto">
          <a:xfrm>
            <a:off x="4276726" y="2170112"/>
            <a:ext cx="0" cy="48044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39" name="Line 7"/>
          <p:cNvSpPr>
            <a:spLocks noChangeShapeType="1"/>
          </p:cNvSpPr>
          <p:nvPr/>
        </p:nvSpPr>
        <p:spPr bwMode="auto">
          <a:xfrm>
            <a:off x="4295777" y="4768850"/>
            <a:ext cx="0" cy="4413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0" name="Rectangle 8"/>
          <p:cNvSpPr>
            <a:spLocks noChangeArrowheads="1"/>
          </p:cNvSpPr>
          <p:nvPr/>
        </p:nvSpPr>
        <p:spPr bwMode="auto">
          <a:xfrm>
            <a:off x="3219356" y="5162550"/>
            <a:ext cx="2156714" cy="6365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 anchorCtr="0"/>
          <a:lstStyle/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SUB R1,R1,#1</a:t>
            </a:r>
          </a:p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 </a:t>
            </a:r>
            <a:r>
              <a:rPr lang="en-US" sz="1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R1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,[R0,#count_offset]</a:t>
            </a:r>
          </a:p>
        </p:txBody>
      </p:sp>
      <p:sp>
        <p:nvSpPr>
          <p:cNvPr id="274441" name="Line 9"/>
          <p:cNvSpPr>
            <a:spLocks noChangeShapeType="1"/>
          </p:cNvSpPr>
          <p:nvPr/>
        </p:nvSpPr>
        <p:spPr bwMode="auto">
          <a:xfrm>
            <a:off x="4276726" y="1271588"/>
            <a:ext cx="11112" cy="4492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2" name="Line 10"/>
          <p:cNvSpPr>
            <a:spLocks noChangeShapeType="1"/>
          </p:cNvSpPr>
          <p:nvPr/>
        </p:nvSpPr>
        <p:spPr bwMode="auto">
          <a:xfrm>
            <a:off x="4276726" y="5819775"/>
            <a:ext cx="0" cy="4492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3" name="Line 11"/>
          <p:cNvSpPr>
            <a:spLocks noChangeShapeType="1"/>
          </p:cNvSpPr>
          <p:nvPr/>
        </p:nvSpPr>
        <p:spPr bwMode="auto">
          <a:xfrm flipV="1">
            <a:off x="4276726" y="2605088"/>
            <a:ext cx="2150874" cy="1524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4" name="Line 12"/>
          <p:cNvSpPr>
            <a:spLocks noChangeShapeType="1"/>
          </p:cNvSpPr>
          <p:nvPr/>
        </p:nvSpPr>
        <p:spPr bwMode="auto">
          <a:xfrm flipV="1">
            <a:off x="4276725" y="4756150"/>
            <a:ext cx="2150876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 type="triangle" w="lg" len="lg"/>
            <a:tailEnd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5" name="Rectangle 13"/>
          <p:cNvSpPr>
            <a:spLocks noChangeArrowheads="1"/>
          </p:cNvSpPr>
          <p:nvPr/>
        </p:nvSpPr>
        <p:spPr bwMode="auto">
          <a:xfrm>
            <a:off x="5284948" y="3027363"/>
            <a:ext cx="2240597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 anchorCtr="0"/>
          <a:lstStyle/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...</a:t>
            </a:r>
          </a:p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LDR </a:t>
            </a:r>
            <a:r>
              <a:rPr lang="en-US" sz="1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R0,pointer2q</a:t>
            </a:r>
            <a:endParaRPr lang="en-US" sz="1400" b="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LDR </a:t>
            </a:r>
            <a:r>
              <a:rPr lang="en-US" sz="1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R1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,[R0,#count_offset]</a:t>
            </a:r>
          </a:p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ADD R1,R1,#1</a:t>
            </a:r>
          </a:p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 </a:t>
            </a:r>
            <a:r>
              <a:rPr lang="en-US" sz="1400" b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R1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,[R0,#count_offset]</a:t>
            </a:r>
          </a:p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...</a:t>
            </a:r>
          </a:p>
        </p:txBody>
      </p:sp>
      <p:sp>
        <p:nvSpPr>
          <p:cNvPr id="274446" name="Line 14"/>
          <p:cNvSpPr>
            <a:spLocks noChangeShapeType="1"/>
          </p:cNvSpPr>
          <p:nvPr/>
        </p:nvSpPr>
        <p:spPr bwMode="auto">
          <a:xfrm>
            <a:off x="6415597" y="2605088"/>
            <a:ext cx="0" cy="4254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7" name="Line 15"/>
          <p:cNvSpPr>
            <a:spLocks noChangeShapeType="1"/>
          </p:cNvSpPr>
          <p:nvPr/>
        </p:nvSpPr>
        <p:spPr bwMode="auto">
          <a:xfrm>
            <a:off x="6427599" y="4343400"/>
            <a:ext cx="0" cy="4254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8" name="AutoShape 16"/>
          <p:cNvSpPr>
            <a:spLocks noChangeArrowheads="1"/>
          </p:cNvSpPr>
          <p:nvPr/>
        </p:nvSpPr>
        <p:spPr bwMode="auto">
          <a:xfrm>
            <a:off x="3803111" y="2419287"/>
            <a:ext cx="384175" cy="374650"/>
          </a:xfrm>
          <a:prstGeom prst="irregularSeal1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49" name="AutoShape 17"/>
          <p:cNvSpPr>
            <a:spLocks/>
          </p:cNvSpPr>
          <p:nvPr/>
        </p:nvSpPr>
        <p:spPr bwMode="auto">
          <a:xfrm rot="10800000">
            <a:off x="2587846" y="1637855"/>
            <a:ext cx="493713" cy="4140200"/>
          </a:xfrm>
          <a:prstGeom prst="rightBrace">
            <a:avLst>
              <a:gd name="adj1" fmla="val 69882"/>
              <a:gd name="adj2" fmla="val 49116"/>
            </a:avLst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4450" name="Text Box 18"/>
          <p:cNvSpPr txBox="1">
            <a:spLocks noChangeArrowheads="1"/>
          </p:cNvSpPr>
          <p:nvPr/>
        </p:nvSpPr>
        <p:spPr bwMode="auto">
          <a:xfrm>
            <a:off x="1700433" y="3357960"/>
            <a:ext cx="2268538" cy="634206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1"/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pointer2q-&gt;count-- </a:t>
            </a:r>
          </a:p>
        </p:txBody>
      </p:sp>
      <p:sp>
        <p:nvSpPr>
          <p:cNvPr id="274451" name="AutoShape 19"/>
          <p:cNvSpPr>
            <a:spLocks noChangeArrowheads="1"/>
          </p:cNvSpPr>
          <p:nvPr/>
        </p:nvSpPr>
        <p:spPr bwMode="auto">
          <a:xfrm>
            <a:off x="6128513" y="5545485"/>
            <a:ext cx="2444750" cy="465137"/>
          </a:xfrm>
          <a:prstGeom prst="wedgeRectCallout">
            <a:avLst>
              <a:gd name="adj1" fmla="val -22859"/>
              <a:gd name="adj2" fmla="val -339717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pointer2q-&gt;count++ </a:t>
            </a:r>
          </a:p>
        </p:txBody>
      </p:sp>
      <p:sp>
        <p:nvSpPr>
          <p:cNvPr id="274452" name="Rectangle 20"/>
          <p:cNvSpPr>
            <a:spLocks noChangeArrowheads="1"/>
          </p:cNvSpPr>
          <p:nvPr/>
        </p:nvSpPr>
        <p:spPr bwMode="auto">
          <a:xfrm>
            <a:off x="3219356" y="1717675"/>
            <a:ext cx="2156714" cy="5318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 anchorCtr="0"/>
          <a:lstStyle/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LDR R0,pointer2q</a:t>
            </a:r>
          </a:p>
          <a:p>
            <a:r>
              <a:rPr lang="en-US" sz="14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LDR R1,[R0,#count_offset]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845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Protected Access</a:t>
            </a:r>
          </a:p>
        </p:txBody>
      </p:sp>
      <p:sp>
        <p:nvSpPr>
          <p:cNvPr id="276483" name="Rectangle 3"/>
          <p:cNvSpPr>
            <a:spLocks noChangeArrowheads="1"/>
          </p:cNvSpPr>
          <p:nvPr/>
        </p:nvSpPr>
        <p:spPr bwMode="auto">
          <a:xfrm>
            <a:off x="407988" y="1714500"/>
            <a:ext cx="426085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extern long shared_counter ;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 </a:t>
            </a: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 </a:t>
            </a:r>
          </a:p>
          <a:p>
            <a:r>
              <a:rPr lang="en-US" sz="240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disable() ;</a:t>
            </a: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shared_counter++ ;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enable() ;</a:t>
            </a:r>
            <a:endParaRPr lang="en-US" sz="240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...</a:t>
            </a:r>
          </a:p>
          <a:p>
            <a:r>
              <a:rPr lang="en-US" sz="240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disable() ;</a:t>
            </a: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shared_counter = 0 ;</a:t>
            </a:r>
          </a:p>
          <a:p>
            <a:r>
              <a:rPr lang="en-US" sz="240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enable() ;</a:t>
            </a:r>
          </a:p>
        </p:txBody>
      </p:sp>
      <p:sp>
        <p:nvSpPr>
          <p:cNvPr id="276484" name="Rectangle 4"/>
          <p:cNvSpPr>
            <a:spLocks noChangeArrowheads="1"/>
          </p:cNvSpPr>
          <p:nvPr/>
        </p:nvSpPr>
        <p:spPr bwMode="auto">
          <a:xfrm>
            <a:off x="0" y="2181225"/>
            <a:ext cx="9144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endParaRPr lang="en-US" sz="2400" b="0">
              <a:solidFill>
                <a:schemeClr val="tx1"/>
              </a:solidFill>
            </a:endParaRPr>
          </a:p>
        </p:txBody>
      </p:sp>
      <p:sp>
        <p:nvSpPr>
          <p:cNvPr id="276485" name="AutoShape 5"/>
          <p:cNvSpPr>
            <a:spLocks noChangeArrowheads="1"/>
          </p:cNvSpPr>
          <p:nvPr/>
        </p:nvSpPr>
        <p:spPr bwMode="auto">
          <a:xfrm>
            <a:off x="4652963" y="1654175"/>
            <a:ext cx="4025900" cy="2393950"/>
          </a:xfrm>
          <a:prstGeom prst="wedgeRectCallout">
            <a:avLst>
              <a:gd name="adj1" fmla="val -84028"/>
              <a:gd name="adj2" fmla="val 30370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0">
                <a:solidFill>
                  <a:srgbClr val="000000"/>
                </a:solidFill>
                <a:latin typeface="Tahoma" pitchFamily="34" charset="0"/>
              </a:rPr>
              <a:t>A simple increment may require more than one machine instruction - perhaps the processor has no single increment instruction, the compiler doesn't use it, or the integer exceeds the basic processor word size.</a:t>
            </a:r>
            <a:endParaRPr lang="en-US" b="0">
              <a:solidFill>
                <a:srgbClr val="000000"/>
              </a:solidFill>
            </a:endParaRPr>
          </a:p>
        </p:txBody>
      </p:sp>
      <p:sp>
        <p:nvSpPr>
          <p:cNvPr id="276486" name="AutoShape 6"/>
          <p:cNvSpPr>
            <a:spLocks noChangeArrowheads="1"/>
          </p:cNvSpPr>
          <p:nvPr/>
        </p:nvSpPr>
        <p:spPr bwMode="auto">
          <a:xfrm>
            <a:off x="4630738" y="4397375"/>
            <a:ext cx="3987800" cy="1322388"/>
          </a:xfrm>
          <a:prstGeom prst="wedgeRectCallout">
            <a:avLst>
              <a:gd name="adj1" fmla="val -77667"/>
              <a:gd name="adj2" fmla="val -10023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0">
                <a:solidFill>
                  <a:srgbClr val="000000"/>
                </a:solidFill>
                <a:latin typeface="Tahoma" pitchFamily="34" charset="0"/>
              </a:rPr>
              <a:t>A simple store may also require more than one instruction if the object exceeds the processor word size.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58763"/>
            <a:ext cx="7772400" cy="1143000"/>
          </a:xfrm>
        </p:spPr>
        <p:txBody>
          <a:bodyPr/>
          <a:lstStyle/>
          <a:p>
            <a:r>
              <a:rPr lang="en-US"/>
              <a:t>Multiple Read-Only Access</a:t>
            </a:r>
          </a:p>
        </p:txBody>
      </p:sp>
      <p:sp>
        <p:nvSpPr>
          <p:cNvPr id="277507" name="Rectangle 3"/>
          <p:cNvSpPr>
            <a:spLocks noChangeArrowheads="1"/>
          </p:cNvSpPr>
          <p:nvPr/>
        </p:nvSpPr>
        <p:spPr bwMode="auto">
          <a:xfrm>
            <a:off x="0" y="1663700"/>
            <a:ext cx="91440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 	extern long shared_variable ;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long private_copy ;</a:t>
            </a:r>
            <a:endParaRPr lang="en-US" sz="240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 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/* make a copy with interrupts disabled */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disable() ;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private_copy = shared_variable ;</a:t>
            </a:r>
            <a:endParaRPr lang="en-US" sz="240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enable() ;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/* subsequent code can use "private_copy"	*/</a:t>
            </a:r>
            <a:endParaRPr lang="en-US" sz="240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	/* without fear of data corruption.			*/</a:t>
            </a:r>
            <a:endParaRPr lang="en-US" sz="240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r>
              <a:rPr lang="en-US" sz="24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 </a:t>
            </a:r>
            <a:endParaRPr lang="en-US" sz="24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endParaRPr lang="en-US" sz="2400" b="0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4000" dirty="0"/>
              <a:t>When “x = 0” is a Critical Section</a:t>
            </a:r>
          </a:p>
        </p:txBody>
      </p:sp>
      <p:graphicFrame>
        <p:nvGraphicFramePr>
          <p:cNvPr id="297430" name="Group 470"/>
          <p:cNvGraphicFramePr>
            <a:graphicFrameLocks noGrp="1"/>
          </p:cNvGraphicFramePr>
          <p:nvPr>
            <p:ph idx="1"/>
          </p:nvPr>
        </p:nvGraphicFramePr>
        <p:xfrm>
          <a:off x="520700" y="987425"/>
          <a:ext cx="8027988" cy="5232720"/>
        </p:xfrm>
        <a:graphic>
          <a:graphicData uri="http://schemas.openxmlformats.org/drawingml/2006/table">
            <a:tbl>
              <a:tblPr/>
              <a:tblGrid>
                <a:gridCol w="2730500"/>
                <a:gridCol w="1504950"/>
                <a:gridCol w="1250950"/>
                <a:gridCol w="1317625"/>
                <a:gridCol w="1223963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Architecture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Data Type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8-bit CPU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16-bit CPU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32-bit CPU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row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Load/Store Architecture: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The only instructions that can reference memory are Load and Store.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E.g., RISC processors, such as ARM and MIPS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char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88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 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88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pointer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row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Other Architectures: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Instructions like Add and Subtract may have memory operands.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E.g., CISC processors, such as Intel x86.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char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17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 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20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pointer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297427" name="Text Box 467"/>
          <p:cNvSpPr txBox="1">
            <a:spLocks noChangeArrowheads="1"/>
          </p:cNvSpPr>
          <p:nvPr/>
        </p:nvSpPr>
        <p:spPr bwMode="auto">
          <a:xfrm>
            <a:off x="177800" y="6276975"/>
            <a:ext cx="88217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aseline="30000" dirty="0">
                <a:solidFill>
                  <a:schemeClr val="accent2"/>
                </a:solidFill>
              </a:rPr>
              <a:t>1</a:t>
            </a:r>
            <a:r>
              <a:rPr lang="en-US" sz="1600" b="0" dirty="0">
                <a:solidFill>
                  <a:schemeClr val="accent2"/>
                </a:solidFill>
              </a:rPr>
              <a:t>Assumes single instruction can store a memory operand no larger than the word size of the processor. However, some processors have instructions that can store a double-length operand (e.g., STRD).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4000"/>
              <a:t>When “x++” is a Critical Section</a:t>
            </a:r>
          </a:p>
        </p:txBody>
      </p:sp>
      <p:graphicFrame>
        <p:nvGraphicFramePr>
          <p:cNvPr id="300121" name="Group 89"/>
          <p:cNvGraphicFramePr>
            <a:graphicFrameLocks noGrp="1"/>
          </p:cNvGraphicFramePr>
          <p:nvPr>
            <p:ph idx="1"/>
          </p:nvPr>
        </p:nvGraphicFramePr>
        <p:xfrm>
          <a:off x="493713" y="960438"/>
          <a:ext cx="8040687" cy="5210178"/>
        </p:xfrm>
        <a:graphic>
          <a:graphicData uri="http://schemas.openxmlformats.org/drawingml/2006/table">
            <a:tbl>
              <a:tblPr/>
              <a:tblGrid>
                <a:gridCol w="2743200"/>
                <a:gridCol w="1504950"/>
                <a:gridCol w="1250950"/>
                <a:gridCol w="1317625"/>
                <a:gridCol w="1223962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Architecture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Data Type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8-bit CPU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16-bit CPU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32-bit CPU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row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Load/Store Architecture: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The only instructions that can reference memory are Load and Store.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E.g., RISC processors, such as ARM and MIPS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char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88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 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88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pointer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row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Other Architectures: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Instructions like Add and Subtract may have memory operands.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E.g., CISC processors, such as Intel x86.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char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17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2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 long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5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pointer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00113" name="Text Box 81"/>
          <p:cNvSpPr txBox="1">
            <a:spLocks noChangeArrowheads="1"/>
          </p:cNvSpPr>
          <p:nvPr/>
        </p:nvSpPr>
        <p:spPr bwMode="auto">
          <a:xfrm>
            <a:off x="76200" y="6289675"/>
            <a:ext cx="8848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aseline="30000">
                <a:solidFill>
                  <a:schemeClr val="accent2"/>
                </a:solidFill>
              </a:rPr>
              <a:t>1</a:t>
            </a:r>
            <a:r>
              <a:rPr lang="en-US" sz="1600" b="0">
                <a:solidFill>
                  <a:schemeClr val="accent2"/>
                </a:solidFill>
              </a:rPr>
              <a:t>Assumes that a single instruction can increment an operand no larger than the word size of the processor.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88" y="258763"/>
            <a:ext cx="7772400" cy="1143000"/>
          </a:xfrm>
        </p:spPr>
        <p:txBody>
          <a:bodyPr/>
          <a:lstStyle/>
          <a:p>
            <a:r>
              <a:rPr lang="en-US"/>
              <a:t>Type Qualifier “volatile”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74788"/>
            <a:ext cx="7772400" cy="4621212"/>
          </a:xfrm>
        </p:spPr>
        <p:txBody>
          <a:bodyPr/>
          <a:lstStyle/>
          <a:p>
            <a:r>
              <a:rPr lang="en-US" sz="2800">
                <a:cs typeface="Times New Roman" pitchFamily="18" charset="0"/>
              </a:rPr>
              <a:t>Added to the declaration of any object in C to indicate that its value may be modified by mechanisms other than the code in which the declaration appears. </a:t>
            </a:r>
          </a:p>
          <a:p>
            <a:r>
              <a:rPr lang="en-US" sz="2800">
                <a:cs typeface="Times New Roman" pitchFamily="18" charset="0"/>
              </a:rPr>
              <a:t>Serves as a </a:t>
            </a:r>
            <a:r>
              <a:rPr lang="en-US" sz="2800" b="1" i="1">
                <a:cs typeface="Times New Roman" pitchFamily="18" charset="0"/>
              </a:rPr>
              <a:t>reminder</a:t>
            </a:r>
            <a:r>
              <a:rPr lang="en-US" sz="2800">
                <a:cs typeface="Times New Roman" pitchFamily="18" charset="0"/>
              </a:rPr>
              <a:t> that shared data may be modified by another thread or ISR.</a:t>
            </a:r>
          </a:p>
          <a:p>
            <a:r>
              <a:rPr lang="en-US" sz="2800">
                <a:cs typeface="Times New Roman" pitchFamily="18" charset="0"/>
              </a:rPr>
              <a:t>Prevents certain compiler optimizations that would otherwise be invalid.</a:t>
            </a:r>
          </a:p>
          <a:p>
            <a:r>
              <a:rPr lang="en-US" sz="2800">
                <a:cs typeface="Times New Roman" pitchFamily="18" charset="0"/>
              </a:rPr>
              <a:t>But does </a:t>
            </a:r>
            <a:r>
              <a:rPr lang="en-US" sz="2800" u="sng">
                <a:cs typeface="Times New Roman" pitchFamily="18" charset="0"/>
              </a:rPr>
              <a:t>not</a:t>
            </a:r>
            <a:r>
              <a:rPr lang="en-US" sz="2800">
                <a:cs typeface="Times New Roman" pitchFamily="18" charset="0"/>
              </a:rPr>
              <a:t> prevent data corruption due to shared memory.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369888" y="1201738"/>
            <a:ext cx="8774112" cy="366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  <a:cs typeface="Courier New" pitchFamily="49" charset="0"/>
              </a:rPr>
              <a:t> </a:t>
            </a:r>
            <a:endParaRPr lang="en-US" sz="1800" b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long Get_Shared(void)</a:t>
            </a: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{</a:t>
            </a: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</a:t>
            </a: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extern long shared ;</a:t>
            </a: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long validated ;</a:t>
            </a:r>
          </a:p>
          <a:p>
            <a:pPr>
              <a:tabLst>
                <a:tab pos="914400" algn="l"/>
              </a:tabLst>
            </a:pPr>
            <a:endParaRPr lang="en-US" sz="1800" b="0">
              <a:solidFill>
                <a:srgbClr val="000000"/>
              </a:solidFill>
              <a:latin typeface="Tahoma" pitchFamily="34" charset="0"/>
            </a:endParaRP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do</a:t>
            </a: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	{</a:t>
            </a: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	validated = </a:t>
            </a: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shared</a:t>
            </a: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 ;</a:t>
            </a: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	} while (validated != </a:t>
            </a:r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shared</a:t>
            </a: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) ;</a:t>
            </a:r>
          </a:p>
          <a:p>
            <a:pPr>
              <a:tabLst>
                <a:tab pos="914400" algn="l"/>
              </a:tabLst>
            </a:pPr>
            <a:endParaRPr lang="en-US" sz="1800" b="0">
              <a:solidFill>
                <a:srgbClr val="000000"/>
              </a:solidFill>
              <a:latin typeface="Tahoma" pitchFamily="34" charset="0"/>
            </a:endParaRP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return validated ;</a:t>
            </a:r>
          </a:p>
          <a:p>
            <a:pPr>
              <a:tabLst>
                <a:tab pos="914400" algn="l"/>
              </a:tabLst>
            </a:pPr>
            <a:r>
              <a:rPr lang="en-US" sz="1800" b="0">
                <a:solidFill>
                  <a:srgbClr val="000000"/>
                </a:solidFill>
                <a:latin typeface="Tahoma" pitchFamily="34" charset="0"/>
              </a:rPr>
              <a:t>	}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title"/>
          </p:nvPr>
        </p:nvSpPr>
        <p:spPr>
          <a:xfrm>
            <a:off x="3935413" y="609600"/>
            <a:ext cx="4522787" cy="1143000"/>
          </a:xfrm>
        </p:spPr>
        <p:txBody>
          <a:bodyPr/>
          <a:lstStyle/>
          <a:p>
            <a:r>
              <a:rPr lang="en-US"/>
              <a:t>Volatile and Loop Invariants</a:t>
            </a:r>
          </a:p>
        </p:txBody>
      </p:sp>
      <p:sp>
        <p:nvSpPr>
          <p:cNvPr id="292868" name="AutoShape 4"/>
          <p:cNvSpPr>
            <a:spLocks noChangeArrowheads="1"/>
          </p:cNvSpPr>
          <p:nvPr/>
        </p:nvSpPr>
        <p:spPr bwMode="auto">
          <a:xfrm>
            <a:off x="2854325" y="4767263"/>
            <a:ext cx="5848350" cy="1381125"/>
          </a:xfrm>
          <a:prstGeom prst="wedgeRectCallout">
            <a:avLst>
              <a:gd name="adj1" fmla="val -19949"/>
              <a:gd name="adj2" fmla="val -101495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n-US" b="0">
                <a:solidFill>
                  <a:srgbClr val="000000"/>
                </a:solidFill>
              </a:rPr>
              <a:t>Since “shared” is not modified within the loop, an optimizing compiler might preload a CPU register with the value of "shared" </a:t>
            </a:r>
            <a:r>
              <a:rPr lang="en-US" b="0" u="sng">
                <a:solidFill>
                  <a:srgbClr val="000000"/>
                </a:solidFill>
              </a:rPr>
              <a:t>before</a:t>
            </a:r>
            <a:r>
              <a:rPr lang="en-US" b="0">
                <a:solidFill>
                  <a:srgbClr val="000000"/>
                </a:solidFill>
              </a:rPr>
              <a:t> entering the loop, and access the register instead of the slower memory.</a:t>
            </a:r>
          </a:p>
        </p:txBody>
      </p:sp>
      <p:sp>
        <p:nvSpPr>
          <p:cNvPr id="292869" name="AutoShape 5"/>
          <p:cNvSpPr>
            <a:spLocks noChangeArrowheads="1"/>
          </p:cNvSpPr>
          <p:nvPr/>
        </p:nvSpPr>
        <p:spPr bwMode="auto">
          <a:xfrm>
            <a:off x="1046163" y="369888"/>
            <a:ext cx="4122737" cy="715962"/>
          </a:xfrm>
          <a:prstGeom prst="wedgeRectCallout">
            <a:avLst>
              <a:gd name="adj1" fmla="val -23199"/>
              <a:gd name="adj2" fmla="val 202106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0">
                <a:solidFill>
                  <a:srgbClr val="000000"/>
                </a:solidFill>
              </a:rPr>
              <a:t>Insert the keyword “volatile” here to prevent the compiler optimizations.</a:t>
            </a:r>
          </a:p>
        </p:txBody>
      </p:sp>
      <p:sp>
        <p:nvSpPr>
          <p:cNvPr id="292870" name="Text Box 6"/>
          <p:cNvSpPr txBox="1">
            <a:spLocks noChangeArrowheads="1"/>
          </p:cNvSpPr>
          <p:nvPr/>
        </p:nvSpPr>
        <p:spPr bwMode="auto">
          <a:xfrm>
            <a:off x="4465638" y="2054225"/>
            <a:ext cx="4200525" cy="10160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This code attempts to read a shared variable without disabling interrupts or using spin locks or semaphores.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8" grpId="0" animBg="1" autoUpdateAnimBg="0"/>
      <p:bldP spid="29286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704850" y="290513"/>
            <a:ext cx="7772400" cy="1143000"/>
          </a:xfrm>
        </p:spPr>
        <p:txBody>
          <a:bodyPr/>
          <a:lstStyle/>
          <a:p>
            <a:r>
              <a:rPr lang="en-US"/>
              <a:t>Asynchronous Access Can Corrupt Shared Data!</a:t>
            </a:r>
          </a:p>
        </p:txBody>
      </p:sp>
      <p:sp>
        <p:nvSpPr>
          <p:cNvPr id="226307" name="Text Box 3"/>
          <p:cNvSpPr txBox="1">
            <a:spLocks noChangeArrowheads="1"/>
          </p:cNvSpPr>
          <p:nvPr/>
        </p:nvSpPr>
        <p:spPr bwMode="auto">
          <a:xfrm>
            <a:off x="2074863" y="1797050"/>
            <a:ext cx="1468437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 i="1">
                <a:solidFill>
                  <a:srgbClr val="000000"/>
                </a:solidFill>
              </a:rPr>
              <a:t>Thread A</a:t>
            </a:r>
          </a:p>
        </p:txBody>
      </p:sp>
      <p:sp>
        <p:nvSpPr>
          <p:cNvPr id="226308" name="Text Box 4"/>
          <p:cNvSpPr txBox="1">
            <a:spLocks noChangeArrowheads="1"/>
          </p:cNvSpPr>
          <p:nvPr/>
        </p:nvSpPr>
        <p:spPr bwMode="auto">
          <a:xfrm>
            <a:off x="7413625" y="1860550"/>
            <a:ext cx="14700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800" i="1">
                <a:solidFill>
                  <a:srgbClr val="000000"/>
                </a:solidFill>
              </a:rPr>
              <a:t>Thread B</a:t>
            </a:r>
          </a:p>
        </p:txBody>
      </p:sp>
      <p:sp>
        <p:nvSpPr>
          <p:cNvPr id="226309" name="Rectangle 5"/>
          <p:cNvSpPr>
            <a:spLocks noChangeArrowheads="1"/>
          </p:cNvSpPr>
          <p:nvPr/>
        </p:nvSpPr>
        <p:spPr bwMode="auto">
          <a:xfrm>
            <a:off x="835025" y="2344738"/>
            <a:ext cx="2247900" cy="53657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0">
                <a:solidFill>
                  <a:srgbClr val="000000"/>
                </a:solidFill>
                <a:latin typeface="Tahoma" pitchFamily="34" charset="0"/>
              </a:rPr>
              <a:t>shared = 3 ;</a:t>
            </a:r>
          </a:p>
        </p:txBody>
      </p:sp>
      <p:sp>
        <p:nvSpPr>
          <p:cNvPr id="226310" name="Line 6"/>
          <p:cNvSpPr>
            <a:spLocks noChangeShapeType="1"/>
          </p:cNvSpPr>
          <p:nvPr/>
        </p:nvSpPr>
        <p:spPr bwMode="auto">
          <a:xfrm>
            <a:off x="1985963" y="2895600"/>
            <a:ext cx="0" cy="508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1" name="Line 7"/>
          <p:cNvSpPr>
            <a:spLocks noChangeShapeType="1"/>
          </p:cNvSpPr>
          <p:nvPr/>
        </p:nvSpPr>
        <p:spPr bwMode="auto">
          <a:xfrm>
            <a:off x="1985963" y="3417888"/>
            <a:ext cx="0" cy="141128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2" name="Line 8"/>
          <p:cNvSpPr>
            <a:spLocks noChangeShapeType="1"/>
          </p:cNvSpPr>
          <p:nvPr/>
        </p:nvSpPr>
        <p:spPr bwMode="auto">
          <a:xfrm>
            <a:off x="2003425" y="4829175"/>
            <a:ext cx="0" cy="4810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3" name="Rectangle 9"/>
          <p:cNvSpPr>
            <a:spLocks noChangeArrowheads="1"/>
          </p:cNvSpPr>
          <p:nvPr/>
        </p:nvSpPr>
        <p:spPr bwMode="auto">
          <a:xfrm>
            <a:off x="835025" y="5295900"/>
            <a:ext cx="2247900" cy="53657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0">
                <a:solidFill>
                  <a:srgbClr val="000000"/>
                </a:solidFill>
                <a:latin typeface="Tahoma" pitchFamily="34" charset="0"/>
              </a:rPr>
              <a:t>x = 2 * shared ;</a:t>
            </a:r>
          </a:p>
        </p:txBody>
      </p:sp>
      <p:sp>
        <p:nvSpPr>
          <p:cNvPr id="226314" name="Line 10"/>
          <p:cNvSpPr>
            <a:spLocks noChangeShapeType="1"/>
          </p:cNvSpPr>
          <p:nvPr/>
        </p:nvSpPr>
        <p:spPr bwMode="auto">
          <a:xfrm>
            <a:off x="1951038" y="1822450"/>
            <a:ext cx="0" cy="508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5" name="Line 11"/>
          <p:cNvSpPr>
            <a:spLocks noChangeShapeType="1"/>
          </p:cNvSpPr>
          <p:nvPr/>
        </p:nvSpPr>
        <p:spPr bwMode="auto">
          <a:xfrm>
            <a:off x="1985963" y="5832475"/>
            <a:ext cx="0" cy="508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6" name="Line 12"/>
          <p:cNvSpPr>
            <a:spLocks noChangeShapeType="1"/>
          </p:cNvSpPr>
          <p:nvPr/>
        </p:nvSpPr>
        <p:spPr bwMode="auto">
          <a:xfrm>
            <a:off x="1985963" y="4829175"/>
            <a:ext cx="5275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7" name="Rectangle 13"/>
          <p:cNvSpPr>
            <a:spLocks noChangeArrowheads="1"/>
          </p:cNvSpPr>
          <p:nvPr/>
        </p:nvSpPr>
        <p:spPr bwMode="auto">
          <a:xfrm>
            <a:off x="6092825" y="3841750"/>
            <a:ext cx="2247900" cy="536575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0">
                <a:solidFill>
                  <a:srgbClr val="000000"/>
                </a:solidFill>
                <a:latin typeface="Tahoma" pitchFamily="34" charset="0"/>
              </a:rPr>
              <a:t>shared++ ;</a:t>
            </a:r>
          </a:p>
        </p:txBody>
      </p:sp>
      <p:sp>
        <p:nvSpPr>
          <p:cNvPr id="226318" name="Line 14"/>
          <p:cNvSpPr>
            <a:spLocks noChangeShapeType="1"/>
          </p:cNvSpPr>
          <p:nvPr/>
        </p:nvSpPr>
        <p:spPr bwMode="auto">
          <a:xfrm>
            <a:off x="7243763" y="3389313"/>
            <a:ext cx="0" cy="4810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9" name="Line 15"/>
          <p:cNvSpPr>
            <a:spLocks noChangeShapeType="1"/>
          </p:cNvSpPr>
          <p:nvPr/>
        </p:nvSpPr>
        <p:spPr bwMode="auto">
          <a:xfrm>
            <a:off x="7224713" y="4364038"/>
            <a:ext cx="0" cy="4794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0" name="Line 16"/>
          <p:cNvSpPr>
            <a:spLocks noChangeShapeType="1"/>
          </p:cNvSpPr>
          <p:nvPr/>
        </p:nvSpPr>
        <p:spPr bwMode="auto">
          <a:xfrm flipV="1">
            <a:off x="7224713" y="1893888"/>
            <a:ext cx="0" cy="1468437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1" name="Line 17"/>
          <p:cNvSpPr>
            <a:spLocks noChangeShapeType="1"/>
          </p:cNvSpPr>
          <p:nvPr/>
        </p:nvSpPr>
        <p:spPr bwMode="auto">
          <a:xfrm>
            <a:off x="7189788" y="4829175"/>
            <a:ext cx="0" cy="14128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2" name="Line 18"/>
          <p:cNvSpPr>
            <a:spLocks noChangeShapeType="1"/>
          </p:cNvSpPr>
          <p:nvPr/>
        </p:nvSpPr>
        <p:spPr bwMode="auto">
          <a:xfrm>
            <a:off x="1985963" y="3389313"/>
            <a:ext cx="52752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4" name="AutoShape 20"/>
          <p:cNvSpPr>
            <a:spLocks noChangeArrowheads="1"/>
          </p:cNvSpPr>
          <p:nvPr/>
        </p:nvSpPr>
        <p:spPr bwMode="auto">
          <a:xfrm>
            <a:off x="2782888" y="3675063"/>
            <a:ext cx="2800350" cy="798512"/>
          </a:xfrm>
          <a:prstGeom prst="wedgeRectCallout">
            <a:avLst>
              <a:gd name="adj1" fmla="val -35093"/>
              <a:gd name="adj2" fmla="val -77833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b="0">
                <a:solidFill>
                  <a:srgbClr val="000000"/>
                </a:solidFill>
              </a:rPr>
              <a:t>Asynchronous Task Switch or Interrupt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7331" name="Object 3"/>
          <p:cNvGraphicFramePr>
            <a:graphicFrameLocks noChangeAspect="1"/>
          </p:cNvGraphicFramePr>
          <p:nvPr/>
        </p:nvGraphicFramePr>
        <p:xfrm>
          <a:off x="354013" y="1652588"/>
          <a:ext cx="8051800" cy="222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40" name="Document" r:id="rId3" imgW="8175727" imgH="2256645" progId="Word.Document.8">
                  <p:embed/>
                </p:oleObj>
              </mc:Choice>
              <mc:Fallback>
                <p:oleObj name="Document" r:id="rId3" imgW="8175727" imgH="2256645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3" y="1652588"/>
                        <a:ext cx="8051800" cy="222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328613"/>
            <a:ext cx="7772400" cy="1143000"/>
          </a:xfrm>
        </p:spPr>
        <p:txBody>
          <a:bodyPr/>
          <a:lstStyle/>
          <a:p>
            <a:r>
              <a:rPr lang="en-US"/>
              <a:t>Task Switch = Interrupt!</a:t>
            </a:r>
          </a:p>
        </p:txBody>
      </p:sp>
      <p:sp>
        <p:nvSpPr>
          <p:cNvPr id="227332" name="Text Box 4"/>
          <p:cNvSpPr txBox="1">
            <a:spLocks noChangeArrowheads="1"/>
          </p:cNvSpPr>
          <p:nvPr/>
        </p:nvSpPr>
        <p:spPr bwMode="auto">
          <a:xfrm>
            <a:off x="1141413" y="4213225"/>
            <a:ext cx="720566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Note that interrupts (and thus a context switch) can occur between any two CPU instructions, not just between any two C language statements!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2563"/>
            <a:ext cx="7772400" cy="1143000"/>
          </a:xfrm>
        </p:spPr>
        <p:txBody>
          <a:bodyPr/>
          <a:lstStyle/>
          <a:p>
            <a:r>
              <a:rPr lang="en-US"/>
              <a:t>Program Complexity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6413" y="1490663"/>
            <a:ext cx="8637587" cy="4814887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Threads are easier to design, understand, and debug when they are as independent of other threads as possible.</a:t>
            </a:r>
          </a:p>
          <a:p>
            <a:endParaRPr lang="en-US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Shared memory reduces thread independence.</a:t>
            </a:r>
          </a:p>
          <a:p>
            <a:endParaRPr lang="en-US"/>
          </a:p>
          <a:p>
            <a:r>
              <a:rPr lang="en-US"/>
              <a:t>Shared memory increases program complexity.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71463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How Sharing Can Occur</a:t>
            </a:r>
            <a:r>
              <a:rPr lang="en-US"/>
              <a:t> 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713" y="1690688"/>
            <a:ext cx="7354887" cy="471805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Shared Global Data:</a:t>
            </a:r>
            <a:r>
              <a:rPr lang="en-US" sz="2800">
                <a:cs typeface="Times New Roman" pitchFamily="18" charset="0"/>
              </a:rPr>
              <a:t> A public (global) object is accessed by two or more threads, or</a:t>
            </a:r>
          </a:p>
          <a:p>
            <a:pPr marL="609600" indent="-609600">
              <a:buFontTx/>
              <a:buAutoNum type="arabicPeriod"/>
            </a:pPr>
            <a:endParaRPr lang="en-US" sz="2800">
              <a:cs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Shared Private Data:</a:t>
            </a:r>
            <a:r>
              <a:rPr lang="en-US" sz="2800">
                <a:cs typeface="Times New Roman" pitchFamily="18" charset="0"/>
              </a:rPr>
              <a:t> The address of a private object is given to another thread, or</a:t>
            </a:r>
          </a:p>
          <a:p>
            <a:pPr marL="609600" indent="-609600">
              <a:buFontTx/>
              <a:buAutoNum type="arabicPeriod"/>
            </a:pPr>
            <a:endParaRPr lang="en-US" sz="2800">
              <a:cs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Shared Functions:</a:t>
            </a:r>
            <a:r>
              <a:rPr lang="en-US" sz="2800">
                <a:cs typeface="Times New Roman" pitchFamily="18" charset="0"/>
              </a:rPr>
              <a:t> A static object is accessed by a function that is called by more than one thread.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298450"/>
            <a:ext cx="7772400" cy="1143000"/>
          </a:xfrm>
        </p:spPr>
        <p:txBody>
          <a:bodyPr/>
          <a:lstStyle/>
          <a:p>
            <a:r>
              <a:rPr lang="en-US"/>
              <a:t>Shared Global Data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1670050"/>
            <a:ext cx="7772400" cy="41148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Easiest cause of sharing to recognize.</a:t>
            </a:r>
          </a:p>
          <a:p>
            <a:endParaRPr lang="en-US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Minimize global objects, whether your program is multi-threaded or not, because global objects allow linkages between functions and thus contribute to program complexity.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725488" y="233363"/>
            <a:ext cx="7772400" cy="1143000"/>
          </a:xfrm>
        </p:spPr>
        <p:txBody>
          <a:bodyPr/>
          <a:lstStyle/>
          <a:p>
            <a:r>
              <a:rPr lang="en-US"/>
              <a:t>Shared Private Data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73213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If one thread gives the address of one of its private objects to another thread, then that object can be accessed by both threads and is no longer private.</a:t>
            </a:r>
          </a:p>
          <a:p>
            <a:pPr>
              <a:lnSpc>
                <a:spcPct val="90000"/>
              </a:lnSpc>
            </a:pPr>
            <a:endParaRPr lang="en-US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Neither changing the object's scope or memory allocation method will eliminate this form of shared memory.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71463"/>
            <a:ext cx="7772400" cy="1143000"/>
          </a:xfrm>
        </p:spPr>
        <p:txBody>
          <a:bodyPr/>
          <a:lstStyle/>
          <a:p>
            <a:r>
              <a:rPr lang="en-US"/>
              <a:t>Shared Functions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11313"/>
            <a:ext cx="7772400" cy="444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A shared function is one that is called by more than one thread.</a:t>
            </a:r>
          </a:p>
          <a:p>
            <a:pPr>
              <a:lnSpc>
                <a:spcPct val="90000"/>
              </a:lnSpc>
            </a:pPr>
            <a:endParaRPr lang="en-US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Any function called by a shared function is also a shared function. </a:t>
            </a:r>
          </a:p>
          <a:p>
            <a:pPr>
              <a:lnSpc>
                <a:spcPct val="90000"/>
              </a:lnSpc>
            </a:pPr>
            <a:endParaRPr lang="en-US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u="sng">
                <a:cs typeface="Times New Roman" pitchFamily="18" charset="0"/>
              </a:rPr>
              <a:t>Any</a:t>
            </a:r>
            <a:r>
              <a:rPr lang="en-US">
                <a:cs typeface="Times New Roman" pitchFamily="18" charset="0"/>
              </a:rPr>
              <a:t> </a:t>
            </a:r>
            <a:r>
              <a:rPr lang="en-US" i="1">
                <a:cs typeface="Times New Roman" pitchFamily="18" charset="0"/>
              </a:rPr>
              <a:t>static</a:t>
            </a:r>
            <a:r>
              <a:rPr lang="en-US">
                <a:cs typeface="Times New Roman" pitchFamily="18" charset="0"/>
              </a:rPr>
              <a:t> object (local or global) referenced within a shared function is shared data.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CCECFF"/>
      </a:dk1>
      <a:lt1>
        <a:srgbClr val="FFFFFF"/>
      </a:lt1>
      <a:dk2>
        <a:srgbClr val="3399FF"/>
      </a:dk2>
      <a:lt2>
        <a:srgbClr val="FFFFFF"/>
      </a:lt2>
      <a:accent1>
        <a:srgbClr val="00CC99"/>
      </a:accent1>
      <a:accent2>
        <a:srgbClr val="0000FF"/>
      </a:accent2>
      <a:accent3>
        <a:srgbClr val="ADCAFF"/>
      </a:accent3>
      <a:accent4>
        <a:srgbClr val="DADADA"/>
      </a:accent4>
      <a:accent5>
        <a:srgbClr val="AAE2CA"/>
      </a:accent5>
      <a:accent6>
        <a:srgbClr val="0000E7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1867</TotalTime>
  <Words>1133</Words>
  <Application>Microsoft Office PowerPoint</Application>
  <PresentationFormat>On-screen Show (4:3)</PresentationFormat>
  <Paragraphs>272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Blank Presentation</vt:lpstr>
      <vt:lpstr>Document</vt:lpstr>
      <vt:lpstr>CHAPTER 12  SHARED MEMORY</vt:lpstr>
      <vt:lpstr>Shared Memory</vt:lpstr>
      <vt:lpstr>Asynchronous Access Can Corrupt Shared Data!</vt:lpstr>
      <vt:lpstr>Task Switch = Interrupt!</vt:lpstr>
      <vt:lpstr>Program Complexity</vt:lpstr>
      <vt:lpstr>How Sharing Can Occur </vt:lpstr>
      <vt:lpstr>Shared Global Data</vt:lpstr>
      <vt:lpstr>Shared Private Data</vt:lpstr>
      <vt:lpstr>Shared Functions</vt:lpstr>
      <vt:lpstr>Thread-Safe Functions</vt:lpstr>
      <vt:lpstr>PowerPoint Presentation</vt:lpstr>
      <vt:lpstr>Re-Entrant Functions</vt:lpstr>
      <vt:lpstr>Read-Only Data</vt:lpstr>
      <vt:lpstr>Coding Practices to Avoid</vt:lpstr>
      <vt:lpstr>Function with Internal State</vt:lpstr>
      <vt:lpstr>Fixing Internal State</vt:lpstr>
      <vt:lpstr>Function Returning Static Buffer</vt:lpstr>
      <vt:lpstr>Fixing Static Buffer (Sol’n #1)</vt:lpstr>
      <vt:lpstr>Fixing Static Buffer (Sol’n #2)</vt:lpstr>
      <vt:lpstr>PowerPoint Presentation</vt:lpstr>
      <vt:lpstr>Protected Access</vt:lpstr>
      <vt:lpstr>Multiple Read-Only Access</vt:lpstr>
      <vt:lpstr>When “x = 0” is a Critical Section</vt:lpstr>
      <vt:lpstr>When “x++” is a Critical Section</vt:lpstr>
      <vt:lpstr>Type Qualifier “volatile”</vt:lpstr>
      <vt:lpstr>Volatile and Loop Invariants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235</cp:revision>
  <dcterms:created xsi:type="dcterms:W3CDTF">1999-01-04T11:50:11Z</dcterms:created>
  <dcterms:modified xsi:type="dcterms:W3CDTF">2012-04-20T16:12:31Z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http://www.cse.scu.edu/dlewis/coen.020/w99</vt:lpwstr>
  </property>
  <property fmtid="{D5CDD505-2E9C-101B-9397-08002B2CF9AE}" pid="9" name="Other">
    <vt:lpwstr>COEN 020 Winter 1999_x000d_
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