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sldIdLst>
    <p:sldId id="266" r:id="rId2"/>
    <p:sldId id="257" r:id="rId3"/>
    <p:sldId id="289" r:id="rId4"/>
    <p:sldId id="290" r:id="rId5"/>
    <p:sldId id="291" r:id="rId6"/>
    <p:sldId id="292" r:id="rId7"/>
    <p:sldId id="259" r:id="rId8"/>
    <p:sldId id="293" r:id="rId9"/>
    <p:sldId id="261" r:id="rId10"/>
    <p:sldId id="260" r:id="rId11"/>
    <p:sldId id="301" r:id="rId12"/>
    <p:sldId id="302" r:id="rId13"/>
    <p:sldId id="303" r:id="rId14"/>
    <p:sldId id="304" r:id="rId15"/>
    <p:sldId id="305" r:id="rId16"/>
    <p:sldId id="328" r:id="rId17"/>
    <p:sldId id="322" r:id="rId18"/>
    <p:sldId id="310" r:id="rId19"/>
    <p:sldId id="325" r:id="rId20"/>
    <p:sldId id="311" r:id="rId21"/>
    <p:sldId id="312" r:id="rId22"/>
    <p:sldId id="313" r:id="rId23"/>
    <p:sldId id="314" r:id="rId24"/>
    <p:sldId id="326" r:id="rId25"/>
    <p:sldId id="327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18" autoAdjust="0"/>
  </p:normalViewPr>
  <p:slideViewPr>
    <p:cSldViewPr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Sheet2!$B$37</c:f>
              <c:strCache>
                <c:ptCount val="1"/>
                <c:pt idx="0">
                  <c:v>2005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cat>
            <c:strRef>
              <c:f>Sheet2!$A$38:$A$41</c:f>
              <c:strCache>
                <c:ptCount val="4"/>
                <c:pt idx="0">
                  <c:v>8 Bit </c:v>
                </c:pt>
                <c:pt idx="1">
                  <c:v>16 Bit</c:v>
                </c:pt>
                <c:pt idx="2">
                  <c:v>32 Bit</c:v>
                </c:pt>
                <c:pt idx="3">
                  <c:v>64 Bit</c:v>
                </c:pt>
              </c:strCache>
            </c:strRef>
          </c:cat>
          <c:val>
            <c:numRef>
              <c:f>Sheet2!$B$38:$B$41</c:f>
              <c:numCache>
                <c:formatCode>0.0%</c:formatCode>
                <c:ptCount val="4"/>
                <c:pt idx="0">
                  <c:v>0.245</c:v>
                </c:pt>
                <c:pt idx="1">
                  <c:v>0.215</c:v>
                </c:pt>
                <c:pt idx="2">
                  <c:v>0.503</c:v>
                </c:pt>
                <c:pt idx="3">
                  <c:v>2.7E-2</c:v>
                </c:pt>
              </c:numCache>
            </c:numRef>
          </c:val>
        </c:ser>
        <c:ser>
          <c:idx val="1"/>
          <c:order val="1"/>
          <c:tx>
            <c:strRef>
              <c:f>Sheet2!$C$37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cat>
            <c:strRef>
              <c:f>Sheet2!$A$38:$A$41</c:f>
              <c:strCache>
                <c:ptCount val="4"/>
                <c:pt idx="0">
                  <c:v>8 Bit </c:v>
                </c:pt>
                <c:pt idx="1">
                  <c:v>16 Bit</c:v>
                </c:pt>
                <c:pt idx="2">
                  <c:v>32 Bit</c:v>
                </c:pt>
                <c:pt idx="3">
                  <c:v>64 Bit</c:v>
                </c:pt>
              </c:strCache>
            </c:strRef>
          </c:cat>
          <c:val>
            <c:numRef>
              <c:f>Sheet2!$C$38:$C$41</c:f>
              <c:numCache>
                <c:formatCode>0.0%</c:formatCode>
                <c:ptCount val="4"/>
                <c:pt idx="0">
                  <c:v>0.28199999999999997</c:v>
                </c:pt>
                <c:pt idx="1">
                  <c:v>0.251</c:v>
                </c:pt>
                <c:pt idx="2">
                  <c:v>0.68400000000000005</c:v>
                </c:pt>
                <c:pt idx="3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93920"/>
        <c:axId val="119452416"/>
      </c:barChart>
      <c:catAx>
        <c:axId val="1125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452416"/>
        <c:crosses val="autoZero"/>
        <c:auto val="1"/>
        <c:lblAlgn val="ctr"/>
        <c:lblOffset val="100"/>
        <c:noMultiLvlLbl val="0"/>
      </c:catAx>
      <c:valAx>
        <c:axId val="1194524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12593920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05E7-0F90-41B7-AA75-FEA2DBF3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EC1A-C33D-40E9-A442-CC92CFD04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2A1E-A569-4950-A3E0-FE81BC1EB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8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806F-300C-48B5-9D26-231D92DC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EE6-BFD3-4B12-ADC3-4410EA8C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9ECD-C6D9-4FAF-BDB7-A11990F1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6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12A3-9E15-4422-9D46-B4C71897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69A1-43FC-4886-8185-D7704FA45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1257-3F1B-4CB4-B950-67CB63B4C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D488-72EC-43AD-9435-7D77255A7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54F6-AE37-4059-AF04-AB4BB5CD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8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0AD5-218C-4E3B-8E00-7F2F0B045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F28AD-B192-4902-B40C-CDC3085E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CHAPTER 1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Three Concurrent Tasks Within a Programmable Thermostat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11163" y="2747963"/>
          <a:ext cx="831215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3" imgW="8339328" imgH="2781300" progId="Word.Document.8">
                  <p:embed/>
                </p:oleObj>
              </mc:Choice>
              <mc:Fallback>
                <p:oleObj name="Document" r:id="rId3" imgW="8339328" imgH="278130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747963"/>
                        <a:ext cx="831215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imes New Roman" pitchFamily="18" charset="0"/>
              </a:rPr>
              <a:t>Programming </a:t>
            </a:r>
            <a:r>
              <a:rPr lang="en-US" dirty="0" smtClean="0">
                <a:cs typeface="Times New Roman" pitchFamily="18" charset="0"/>
              </a:rPr>
              <a:t>Language Use </a:t>
            </a:r>
            <a:r>
              <a:rPr lang="en-US" dirty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>Embedded </a:t>
            </a:r>
            <a:r>
              <a:rPr lang="en-US" dirty="0">
                <a:cs typeface="Times New Roman" pitchFamily="18" charset="0"/>
              </a:rPr>
              <a:t>Designs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6" name="Chart 4"/>
          <p:cNvGraphicFramePr>
            <a:graphicFrameLocks/>
          </p:cNvGraphicFramePr>
          <p:nvPr/>
        </p:nvGraphicFramePr>
        <p:xfrm>
          <a:off x="558800" y="1473200"/>
          <a:ext cx="80264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3" imgW="8023031" imgH="5127180" progId="Excel.Chart.8">
                  <p:embed/>
                </p:oleObj>
              </mc:Choice>
              <mc:Fallback>
                <p:oleObj r:id="rId3" imgW="8023031" imgH="512718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473200"/>
                        <a:ext cx="8026400" cy="513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587375" y="2438400"/>
            <a:ext cx="1606550" cy="6175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Compiler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568325" y="3302000"/>
            <a:ext cx="1625600" cy="6175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>
                <a:latin typeface="+mn-lt"/>
              </a:rPr>
              <a:t>Assembler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4221163"/>
            <a:ext cx="27590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i="1">
                <a:latin typeface="+mn-lt"/>
              </a:rPr>
              <a:t>Run-Time Library: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640138" y="2438400"/>
            <a:ext cx="636587" cy="2368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eaVert" anchor="ctr" anchorCtr="1"/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Linker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5562600" y="2466975"/>
            <a:ext cx="633413" cy="2368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eaVert" anchor="ctr" anchorCtr="1"/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Loader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6180138" y="3657600"/>
            <a:ext cx="644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6824663" y="2416175"/>
            <a:ext cx="1785937" cy="3609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Read-Write</a:t>
            </a:r>
          </a:p>
          <a:p>
            <a:pPr algn="ctr" eaLnBrk="0" hangingPunct="0">
              <a:defRPr/>
            </a:pPr>
            <a:r>
              <a:rPr lang="en-US" dirty="0">
                <a:latin typeface="+mn-lt"/>
              </a:rPr>
              <a:t>Memory (RAM)</a:t>
            </a: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79400" y="5227638"/>
            <a:ext cx="351631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i="1">
                <a:latin typeface="+mn-lt"/>
              </a:rPr>
              <a:t>Operating System Image:</a:t>
            </a: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4727575" y="5076825"/>
            <a:ext cx="1452563" cy="971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>
                <a:latin typeface="+mn-lt"/>
              </a:rPr>
              <a:t>Boot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Process</a:t>
            </a: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6180138" y="5548313"/>
            <a:ext cx="644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2708275" y="2473779"/>
            <a:ext cx="425450" cy="649288"/>
          </a:xfrm>
          <a:prstGeom prst="can">
            <a:avLst>
              <a:gd name="adj" fmla="val 38153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0" name="AutoShape 14"/>
          <p:cNvSpPr>
            <a:spLocks noChangeArrowheads="1"/>
          </p:cNvSpPr>
          <p:nvPr/>
        </p:nvSpPr>
        <p:spPr bwMode="auto">
          <a:xfrm>
            <a:off x="2708275" y="3332956"/>
            <a:ext cx="425450" cy="649288"/>
          </a:xfrm>
          <a:prstGeom prst="can">
            <a:avLst>
              <a:gd name="adj" fmla="val 38153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1" name="AutoShape 15"/>
          <p:cNvSpPr>
            <a:spLocks noChangeArrowheads="1"/>
          </p:cNvSpPr>
          <p:nvPr/>
        </p:nvSpPr>
        <p:spPr bwMode="auto">
          <a:xfrm>
            <a:off x="2708275" y="4229554"/>
            <a:ext cx="425450" cy="647700"/>
          </a:xfrm>
          <a:prstGeom prst="can">
            <a:avLst>
              <a:gd name="adj" fmla="val 3806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2" name="AutoShape 16"/>
          <p:cNvSpPr>
            <a:spLocks noChangeArrowheads="1"/>
          </p:cNvSpPr>
          <p:nvPr/>
        </p:nvSpPr>
        <p:spPr bwMode="auto">
          <a:xfrm>
            <a:off x="3795713" y="5237956"/>
            <a:ext cx="423862" cy="649287"/>
          </a:xfrm>
          <a:prstGeom prst="can">
            <a:avLst>
              <a:gd name="adj" fmla="val 38296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16753" name="AutoShape 17"/>
          <p:cNvSpPr>
            <a:spLocks noChangeArrowheads="1"/>
          </p:cNvSpPr>
          <p:nvPr/>
        </p:nvSpPr>
        <p:spPr bwMode="auto">
          <a:xfrm>
            <a:off x="4727575" y="3332956"/>
            <a:ext cx="423863" cy="649288"/>
          </a:xfrm>
          <a:prstGeom prst="can">
            <a:avLst>
              <a:gd name="adj" fmla="val 38296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2198688" y="2794000"/>
            <a:ext cx="50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2198688" y="3657600"/>
            <a:ext cx="50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>
            <a:off x="4219575" y="5548313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3133725" y="2794000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3133725" y="3657600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3133725" y="4567238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>
            <a:off x="4276725" y="3657600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>
            <a:off x="5151438" y="3657600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2157413" y="1857375"/>
            <a:ext cx="16002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i="1" dirty="0">
                <a:latin typeface="+mn-lt"/>
              </a:rPr>
              <a:t>Object Files</a:t>
            </a: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4219575" y="2451100"/>
            <a:ext cx="1436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i="1" dirty="0">
                <a:latin typeface="+mn-lt"/>
              </a:rPr>
              <a:t>Executable Image File</a:t>
            </a:r>
          </a:p>
        </p:txBody>
      </p:sp>
      <p:sp>
        <p:nvSpPr>
          <p:cNvPr id="1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Desktop Application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04800" y="4094163"/>
            <a:ext cx="24114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i="1">
                <a:latin typeface="+mn-lt"/>
              </a:rPr>
              <a:t>Re-Entrant Library:</a:t>
            </a:r>
            <a:endParaRPr lang="en-US">
              <a:latin typeface="+mn-lt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430588" y="2243138"/>
            <a:ext cx="555625" cy="375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eaVert"/>
          <a:lstStyle/>
          <a:p>
            <a:pPr algn="ctr" eaLnBrk="0" hangingPunct="0">
              <a:defRPr/>
            </a:pPr>
            <a:r>
              <a:rPr lang="en-US">
                <a:latin typeface="+mn-lt"/>
              </a:rPr>
              <a:t>Linker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66725" y="4992688"/>
            <a:ext cx="224948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i="1">
                <a:latin typeface="+mn-lt"/>
              </a:rPr>
              <a:t>Real-Time Kernel: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2725738" y="2209800"/>
            <a:ext cx="369887" cy="674688"/>
          </a:xfrm>
          <a:prstGeom prst="can">
            <a:avLst>
              <a:gd name="adj" fmla="val 4560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2725738" y="3140075"/>
            <a:ext cx="369887" cy="674688"/>
          </a:xfrm>
          <a:prstGeom prst="can">
            <a:avLst>
              <a:gd name="adj" fmla="val 4560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725738" y="4060825"/>
            <a:ext cx="369887" cy="673100"/>
          </a:xfrm>
          <a:prstGeom prst="can">
            <a:avLst>
              <a:gd name="adj" fmla="val 45494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6205537" y="3745707"/>
            <a:ext cx="369887" cy="674687"/>
          </a:xfrm>
          <a:prstGeom prst="can">
            <a:avLst>
              <a:gd name="adj" fmla="val 4560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2725738" y="4992688"/>
            <a:ext cx="369887" cy="673100"/>
          </a:xfrm>
          <a:prstGeom prst="can">
            <a:avLst>
              <a:gd name="adj" fmla="val 45494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5221288" y="2209800"/>
            <a:ext cx="555625" cy="37925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eaVert"/>
          <a:lstStyle/>
          <a:p>
            <a:pPr algn="ctr" eaLnBrk="0" hangingPunct="0">
              <a:defRPr/>
            </a:pPr>
            <a:r>
              <a:rPr lang="en-US">
                <a:latin typeface="+mn-lt"/>
              </a:rPr>
              <a:t>Locator</a:t>
            </a: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5776913" y="4119563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4889500" y="4106863"/>
            <a:ext cx="331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3986213" y="41068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2424113" y="2590800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3095625" y="2590800"/>
            <a:ext cx="334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2427288" y="3513138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>
            <a:off x="3095625" y="3513138"/>
            <a:ext cx="334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3095625" y="4432300"/>
            <a:ext cx="334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>
            <a:off x="3095625" y="5354638"/>
            <a:ext cx="334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2170113" y="1614488"/>
            <a:ext cx="1398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i="1">
                <a:latin typeface="+mn-lt"/>
              </a:rPr>
              <a:t>Object Files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3894138" y="1614488"/>
            <a:ext cx="152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i="1" dirty="0">
                <a:latin typeface="+mn-lt"/>
              </a:rPr>
              <a:t>Executable Image File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5761038" y="1614488"/>
            <a:ext cx="125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i="1" dirty="0">
                <a:latin typeface="+mn-lt"/>
              </a:rPr>
              <a:t>ROM Image File</a:t>
            </a:r>
          </a:p>
        </p:txBody>
      </p:sp>
      <p:sp>
        <p:nvSpPr>
          <p:cNvPr id="117787" name="AutoShape 27"/>
          <p:cNvSpPr>
            <a:spLocks noChangeArrowheads="1"/>
          </p:cNvSpPr>
          <p:nvPr/>
        </p:nvSpPr>
        <p:spPr bwMode="auto">
          <a:xfrm>
            <a:off x="4506912" y="3823949"/>
            <a:ext cx="371475" cy="674687"/>
          </a:xfrm>
          <a:prstGeom prst="can">
            <a:avLst>
              <a:gd name="adj" fmla="val 45406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998538" y="2314575"/>
            <a:ext cx="1408112" cy="641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Compiler</a:t>
            </a:r>
          </a:p>
        </p:txBody>
      </p:sp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984250" y="3213100"/>
            <a:ext cx="1422400" cy="641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Assembler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019130" y="2209801"/>
            <a:ext cx="1785937" cy="3784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Flash EPROM Memory</a:t>
            </a: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6589713" y="4125913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Embedded Application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cs typeface="Times New Roman" pitchFamily="18" charset="0"/>
              </a:rPr>
              <a:t>Use of Real-Time Kernels in New Embedded Designs.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066800" y="1905000"/>
          <a:ext cx="6629400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hart" r:id="rId3" imgW="4973760" imgH="3044880" progId="Excel.Chart.8">
                  <p:embed/>
                </p:oleObj>
              </mc:Choice>
              <mc:Fallback>
                <p:oleObj name="Chart" r:id="rId3" imgW="4973760" imgH="304488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6629400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Examples of Embedded Real-Time Software.</a:t>
            </a:r>
            <a:r>
              <a:rPr lang="en-US" smtClean="0"/>
              <a:t> 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04800" y="1066800"/>
            <a:ext cx="8534400" cy="5181600"/>
            <a:chOff x="-3" y="-3"/>
            <a:chExt cx="3488" cy="3863"/>
          </a:xfrm>
        </p:grpSpPr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0" y="0"/>
              <a:ext cx="3482" cy="3857"/>
              <a:chOff x="0" y="0"/>
              <a:chExt cx="3482" cy="3857"/>
            </a:xfrm>
          </p:grpSpPr>
          <p:grpSp>
            <p:nvGrpSpPr>
              <p:cNvPr id="17414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310" cy="403"/>
                <a:chOff x="0" y="0"/>
                <a:chExt cx="1310" cy="403"/>
              </a:xfrm>
            </p:grpSpPr>
            <p:sp>
              <p:nvSpPr>
                <p:cNvPr id="17497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1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98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310" cy="403"/>
                  <a:chOff x="0" y="0"/>
                  <a:chExt cx="1310" cy="403"/>
                </a:xfrm>
              </p:grpSpPr>
              <p:sp>
                <p:nvSpPr>
                  <p:cNvPr id="1749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1224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2000" i="1">
                        <a:latin typeface="Times New Roman" pitchFamily="18" charset="0"/>
                        <a:cs typeface="Times New Roman" pitchFamily="18" charset="0"/>
                      </a:rPr>
                      <a:t>Property</a:t>
                    </a:r>
                    <a:endParaRPr lang="en-US" sz="2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sz="2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50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10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15" name="Group 10"/>
              <p:cNvGrpSpPr>
                <a:grpSpLocks/>
              </p:cNvGrpSpPr>
              <p:nvPr/>
            </p:nvGrpSpPr>
            <p:grpSpPr bwMode="auto">
              <a:xfrm>
                <a:off x="1310" y="0"/>
                <a:ext cx="1098" cy="403"/>
                <a:chOff x="1310" y="0"/>
                <a:chExt cx="1098" cy="403"/>
              </a:xfrm>
            </p:grpSpPr>
            <p:sp>
              <p:nvSpPr>
                <p:cNvPr id="17493" name="Rectangle 11"/>
                <p:cNvSpPr>
                  <a:spLocks noChangeArrowheads="1"/>
                </p:cNvSpPr>
                <p:nvPr/>
              </p:nvSpPr>
              <p:spPr bwMode="auto">
                <a:xfrm>
                  <a:off x="1310" y="0"/>
                  <a:ext cx="109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94" name="Group 12"/>
                <p:cNvGrpSpPr>
                  <a:grpSpLocks/>
                </p:cNvGrpSpPr>
                <p:nvPr/>
              </p:nvGrpSpPr>
              <p:grpSpPr bwMode="auto">
                <a:xfrm>
                  <a:off x="1310" y="0"/>
                  <a:ext cx="1098" cy="403"/>
                  <a:chOff x="1310" y="0"/>
                  <a:chExt cx="1098" cy="403"/>
                </a:xfrm>
              </p:grpSpPr>
              <p:sp>
                <p:nvSpPr>
                  <p:cNvPr id="1749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0"/>
                    <a:ext cx="1012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2000" i="1">
                        <a:latin typeface="Times New Roman" pitchFamily="18" charset="0"/>
                        <a:cs typeface="Times New Roman" pitchFamily="18" charset="0"/>
                      </a:rPr>
                      <a:t>FAX Machine</a:t>
                    </a:r>
                    <a:endParaRPr lang="en-US" sz="2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sz="2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9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0"/>
                    <a:ext cx="109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16" name="Group 15"/>
              <p:cNvGrpSpPr>
                <a:grpSpLocks/>
              </p:cNvGrpSpPr>
              <p:nvPr/>
            </p:nvGrpSpPr>
            <p:grpSpPr bwMode="auto">
              <a:xfrm>
                <a:off x="2408" y="0"/>
                <a:ext cx="1074" cy="403"/>
                <a:chOff x="2408" y="0"/>
                <a:chExt cx="1074" cy="403"/>
              </a:xfrm>
            </p:grpSpPr>
            <p:sp>
              <p:nvSpPr>
                <p:cNvPr id="17489" name="Rectangle 16"/>
                <p:cNvSpPr>
                  <a:spLocks noChangeArrowheads="1"/>
                </p:cNvSpPr>
                <p:nvPr/>
              </p:nvSpPr>
              <p:spPr bwMode="auto">
                <a:xfrm>
                  <a:off x="2408" y="0"/>
                  <a:ext cx="107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90" name="Group 17"/>
                <p:cNvGrpSpPr>
                  <a:grpSpLocks/>
                </p:cNvGrpSpPr>
                <p:nvPr/>
              </p:nvGrpSpPr>
              <p:grpSpPr bwMode="auto">
                <a:xfrm>
                  <a:off x="2408" y="0"/>
                  <a:ext cx="1074" cy="403"/>
                  <a:chOff x="2408" y="0"/>
                  <a:chExt cx="1074" cy="403"/>
                </a:xfrm>
              </p:grpSpPr>
              <p:sp>
                <p:nvSpPr>
                  <p:cNvPr id="1749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0"/>
                    <a:ext cx="988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2000" i="1">
                        <a:latin typeface="Times New Roman" pitchFamily="18" charset="0"/>
                        <a:cs typeface="Times New Roman" pitchFamily="18" charset="0"/>
                      </a:rPr>
                      <a:t>CD Player</a:t>
                    </a:r>
                    <a:endParaRPr lang="en-US" sz="2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sz="2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9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0"/>
                    <a:ext cx="107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17" name="Group 20"/>
              <p:cNvGrpSpPr>
                <a:grpSpLocks/>
              </p:cNvGrpSpPr>
              <p:nvPr/>
            </p:nvGrpSpPr>
            <p:grpSpPr bwMode="auto">
              <a:xfrm>
                <a:off x="0" y="403"/>
                <a:ext cx="1310" cy="403"/>
                <a:chOff x="0" y="403"/>
                <a:chExt cx="1310" cy="403"/>
              </a:xfrm>
            </p:grpSpPr>
            <p:sp>
              <p:nvSpPr>
                <p:cNvPr id="1748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22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Microprocessor: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88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8" name="Group 23"/>
              <p:cNvGrpSpPr>
                <a:grpSpLocks/>
              </p:cNvGrpSpPr>
              <p:nvPr/>
            </p:nvGrpSpPr>
            <p:grpSpPr bwMode="auto">
              <a:xfrm>
                <a:off x="1310" y="403"/>
                <a:ext cx="1098" cy="403"/>
                <a:chOff x="1310" y="403"/>
                <a:chExt cx="1098" cy="403"/>
              </a:xfrm>
            </p:grpSpPr>
            <p:sp>
              <p:nvSpPr>
                <p:cNvPr id="17485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403"/>
                  <a:ext cx="10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16-bit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86" name="Rectangle 25"/>
                <p:cNvSpPr>
                  <a:spLocks noChangeArrowheads="1"/>
                </p:cNvSpPr>
                <p:nvPr/>
              </p:nvSpPr>
              <p:spPr bwMode="auto">
                <a:xfrm>
                  <a:off x="1310" y="403"/>
                  <a:ext cx="10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9" name="Group 26"/>
              <p:cNvGrpSpPr>
                <a:grpSpLocks/>
              </p:cNvGrpSpPr>
              <p:nvPr/>
            </p:nvGrpSpPr>
            <p:grpSpPr bwMode="auto">
              <a:xfrm>
                <a:off x="2408" y="403"/>
                <a:ext cx="1074" cy="403"/>
                <a:chOff x="2408" y="403"/>
                <a:chExt cx="1074" cy="403"/>
              </a:xfrm>
            </p:grpSpPr>
            <p:sp>
              <p:nvSpPr>
                <p:cNvPr id="17483" name="Rectangle 27"/>
                <p:cNvSpPr>
                  <a:spLocks noChangeArrowheads="1"/>
                </p:cNvSpPr>
                <p:nvPr/>
              </p:nvSpPr>
              <p:spPr bwMode="auto">
                <a:xfrm>
                  <a:off x="2451" y="403"/>
                  <a:ext cx="98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8-bit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84" name="Rectangle 28"/>
                <p:cNvSpPr>
                  <a:spLocks noChangeArrowheads="1"/>
                </p:cNvSpPr>
                <p:nvPr/>
              </p:nvSpPr>
              <p:spPr bwMode="auto">
                <a:xfrm>
                  <a:off x="2408" y="403"/>
                  <a:ext cx="10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0" name="Group 29"/>
              <p:cNvGrpSpPr>
                <a:grpSpLocks/>
              </p:cNvGrpSpPr>
              <p:nvPr/>
            </p:nvGrpSpPr>
            <p:grpSpPr bwMode="auto">
              <a:xfrm>
                <a:off x="0" y="806"/>
                <a:ext cx="1310" cy="403"/>
                <a:chOff x="0" y="806"/>
                <a:chExt cx="1310" cy="403"/>
              </a:xfrm>
            </p:grpSpPr>
            <p:sp>
              <p:nvSpPr>
                <p:cNvPr id="17481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22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Number of Threads: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82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1" name="Group 32"/>
              <p:cNvGrpSpPr>
                <a:grpSpLocks/>
              </p:cNvGrpSpPr>
              <p:nvPr/>
            </p:nvGrpSpPr>
            <p:grpSpPr bwMode="auto">
              <a:xfrm>
                <a:off x="1310" y="806"/>
                <a:ext cx="1098" cy="403"/>
                <a:chOff x="1310" y="806"/>
                <a:chExt cx="1098" cy="403"/>
              </a:xfrm>
            </p:grpSpPr>
            <p:sp>
              <p:nvSpPr>
                <p:cNvPr id="17479" name="Rectangle 33"/>
                <p:cNvSpPr>
                  <a:spLocks noChangeArrowheads="1"/>
                </p:cNvSpPr>
                <p:nvPr/>
              </p:nvSpPr>
              <p:spPr bwMode="auto">
                <a:xfrm>
                  <a:off x="1353" y="806"/>
                  <a:ext cx="10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80" name="Rectangle 34"/>
                <p:cNvSpPr>
                  <a:spLocks noChangeArrowheads="1"/>
                </p:cNvSpPr>
                <p:nvPr/>
              </p:nvSpPr>
              <p:spPr bwMode="auto">
                <a:xfrm>
                  <a:off x="1310" y="806"/>
                  <a:ext cx="10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2" name="Group 35"/>
              <p:cNvGrpSpPr>
                <a:grpSpLocks/>
              </p:cNvGrpSpPr>
              <p:nvPr/>
            </p:nvGrpSpPr>
            <p:grpSpPr bwMode="auto">
              <a:xfrm>
                <a:off x="2408" y="806"/>
                <a:ext cx="1074" cy="403"/>
                <a:chOff x="2408" y="806"/>
                <a:chExt cx="1074" cy="403"/>
              </a:xfrm>
            </p:grpSpPr>
            <p:sp>
              <p:nvSpPr>
                <p:cNvPr id="17477" name="Rectangle 36"/>
                <p:cNvSpPr>
                  <a:spLocks noChangeArrowheads="1"/>
                </p:cNvSpPr>
                <p:nvPr/>
              </p:nvSpPr>
              <p:spPr bwMode="auto">
                <a:xfrm>
                  <a:off x="2451" y="806"/>
                  <a:ext cx="98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78" name="Rectangle 37"/>
                <p:cNvSpPr>
                  <a:spLocks noChangeArrowheads="1"/>
                </p:cNvSpPr>
                <p:nvPr/>
              </p:nvSpPr>
              <p:spPr bwMode="auto">
                <a:xfrm>
                  <a:off x="2408" y="806"/>
                  <a:ext cx="10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3" name="Group 38"/>
              <p:cNvGrpSpPr>
                <a:grpSpLocks/>
              </p:cNvGrpSpPr>
              <p:nvPr/>
            </p:nvGrpSpPr>
            <p:grpSpPr bwMode="auto">
              <a:xfrm>
                <a:off x="0" y="1209"/>
                <a:ext cx="1310" cy="518"/>
                <a:chOff x="0" y="1209"/>
                <a:chExt cx="1310" cy="518"/>
              </a:xfrm>
            </p:grpSpPr>
            <p:sp>
              <p:nvSpPr>
                <p:cNvPr id="17475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22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Read-Write Memory (RAM):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76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1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4" name="Group 41"/>
              <p:cNvGrpSpPr>
                <a:grpSpLocks/>
              </p:cNvGrpSpPr>
              <p:nvPr/>
            </p:nvGrpSpPr>
            <p:grpSpPr bwMode="auto">
              <a:xfrm>
                <a:off x="1310" y="1209"/>
                <a:ext cx="1098" cy="518"/>
                <a:chOff x="1310" y="1209"/>
                <a:chExt cx="1098" cy="518"/>
              </a:xfrm>
            </p:grpSpPr>
            <p:sp>
              <p:nvSpPr>
                <p:cNvPr id="17473" name="Rectangle 42"/>
                <p:cNvSpPr>
                  <a:spLocks noChangeArrowheads="1"/>
                </p:cNvSpPr>
                <p:nvPr/>
              </p:nvSpPr>
              <p:spPr bwMode="auto">
                <a:xfrm>
                  <a:off x="1353" y="1209"/>
                  <a:ext cx="10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3338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2048 Bytes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74" name="Rectangle 43"/>
                <p:cNvSpPr>
                  <a:spLocks noChangeArrowheads="1"/>
                </p:cNvSpPr>
                <p:nvPr/>
              </p:nvSpPr>
              <p:spPr bwMode="auto">
                <a:xfrm>
                  <a:off x="1310" y="1209"/>
                  <a:ext cx="10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5" name="Group 44"/>
              <p:cNvGrpSpPr>
                <a:grpSpLocks/>
              </p:cNvGrpSpPr>
              <p:nvPr/>
            </p:nvGrpSpPr>
            <p:grpSpPr bwMode="auto">
              <a:xfrm>
                <a:off x="2408" y="1209"/>
                <a:ext cx="1074" cy="518"/>
                <a:chOff x="2408" y="1209"/>
                <a:chExt cx="1074" cy="518"/>
              </a:xfrm>
            </p:grpSpPr>
            <p:sp>
              <p:nvSpPr>
                <p:cNvPr id="17471" name="Rectangle 45"/>
                <p:cNvSpPr>
                  <a:spLocks noChangeArrowheads="1"/>
                </p:cNvSpPr>
                <p:nvPr/>
              </p:nvSpPr>
              <p:spPr bwMode="auto">
                <a:xfrm>
                  <a:off x="2451" y="1209"/>
                  <a:ext cx="988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2703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512 Bytes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72" name="Rectangle 46"/>
                <p:cNvSpPr>
                  <a:spLocks noChangeArrowheads="1"/>
                </p:cNvSpPr>
                <p:nvPr/>
              </p:nvSpPr>
              <p:spPr bwMode="auto">
                <a:xfrm>
                  <a:off x="2408" y="1209"/>
                  <a:ext cx="107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6" name="Group 47"/>
              <p:cNvGrpSpPr>
                <a:grpSpLocks/>
              </p:cNvGrpSpPr>
              <p:nvPr/>
            </p:nvGrpSpPr>
            <p:grpSpPr bwMode="auto">
              <a:xfrm>
                <a:off x="0" y="1727"/>
                <a:ext cx="1310" cy="403"/>
                <a:chOff x="0" y="1727"/>
                <a:chExt cx="1310" cy="403"/>
              </a:xfrm>
            </p:grpSpPr>
            <p:sp>
              <p:nvSpPr>
                <p:cNvPr id="17469" name="Rectangle 48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122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 eaLnBrk="0" hangingPunct="0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Total RAM Actually Used: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70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3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7" name="Group 50"/>
              <p:cNvGrpSpPr>
                <a:grpSpLocks/>
              </p:cNvGrpSpPr>
              <p:nvPr/>
            </p:nvGrpSpPr>
            <p:grpSpPr bwMode="auto">
              <a:xfrm>
                <a:off x="1310" y="1727"/>
                <a:ext cx="1098" cy="403"/>
                <a:chOff x="1310" y="1727"/>
                <a:chExt cx="1098" cy="403"/>
              </a:xfrm>
            </p:grpSpPr>
            <p:sp>
              <p:nvSpPr>
                <p:cNvPr id="17467" name="Rectangle 51"/>
                <p:cNvSpPr>
                  <a:spLocks noChangeArrowheads="1"/>
                </p:cNvSpPr>
                <p:nvPr/>
              </p:nvSpPr>
              <p:spPr bwMode="auto">
                <a:xfrm>
                  <a:off x="1353" y="1727"/>
                  <a:ext cx="10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3338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1346 Bytes (66%)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68" name="Rectangle 52"/>
                <p:cNvSpPr>
                  <a:spLocks noChangeArrowheads="1"/>
                </p:cNvSpPr>
                <p:nvPr/>
              </p:nvSpPr>
              <p:spPr bwMode="auto">
                <a:xfrm>
                  <a:off x="1310" y="1727"/>
                  <a:ext cx="10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8" name="Group 53"/>
              <p:cNvGrpSpPr>
                <a:grpSpLocks/>
              </p:cNvGrpSpPr>
              <p:nvPr/>
            </p:nvGrpSpPr>
            <p:grpSpPr bwMode="auto">
              <a:xfrm>
                <a:off x="2408" y="1727"/>
                <a:ext cx="1074" cy="403"/>
                <a:chOff x="2408" y="1727"/>
                <a:chExt cx="1074" cy="403"/>
              </a:xfrm>
            </p:grpSpPr>
            <p:sp>
              <p:nvSpPr>
                <p:cNvPr id="17465" name="Rectangle 54"/>
                <p:cNvSpPr>
                  <a:spLocks noChangeArrowheads="1"/>
                </p:cNvSpPr>
                <p:nvPr/>
              </p:nvSpPr>
              <p:spPr bwMode="auto">
                <a:xfrm>
                  <a:off x="2451" y="1727"/>
                  <a:ext cx="98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2703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384 Bytes (75%)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66" name="Rectangle 55"/>
                <p:cNvSpPr>
                  <a:spLocks noChangeArrowheads="1"/>
                </p:cNvSpPr>
                <p:nvPr/>
              </p:nvSpPr>
              <p:spPr bwMode="auto">
                <a:xfrm>
                  <a:off x="2408" y="1727"/>
                  <a:ext cx="10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9" name="Group 56"/>
              <p:cNvGrpSpPr>
                <a:grpSpLocks/>
              </p:cNvGrpSpPr>
              <p:nvPr/>
            </p:nvGrpSpPr>
            <p:grpSpPr bwMode="auto">
              <a:xfrm>
                <a:off x="0" y="2130"/>
                <a:ext cx="1310" cy="403"/>
                <a:chOff x="0" y="2130"/>
                <a:chExt cx="1310" cy="403"/>
              </a:xfrm>
            </p:grpSpPr>
            <p:sp>
              <p:nvSpPr>
                <p:cNvPr id="17463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2130"/>
                  <a:ext cx="122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 eaLnBrk="0" hangingPunct="0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Amount Used by Kernel: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64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13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0" name="Group 59"/>
              <p:cNvGrpSpPr>
                <a:grpSpLocks/>
              </p:cNvGrpSpPr>
              <p:nvPr/>
            </p:nvGrpSpPr>
            <p:grpSpPr bwMode="auto">
              <a:xfrm>
                <a:off x="1310" y="2130"/>
                <a:ext cx="1098" cy="403"/>
                <a:chOff x="1310" y="2130"/>
                <a:chExt cx="1098" cy="403"/>
              </a:xfrm>
            </p:grpSpPr>
            <p:sp>
              <p:nvSpPr>
                <p:cNvPr id="17461" name="Rectangle 60"/>
                <p:cNvSpPr>
                  <a:spLocks noChangeArrowheads="1"/>
                </p:cNvSpPr>
                <p:nvPr/>
              </p:nvSpPr>
              <p:spPr bwMode="auto">
                <a:xfrm>
                  <a:off x="1353" y="2130"/>
                  <a:ext cx="10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3338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  250 Bytes (19%)</a:t>
                  </a:r>
                </a:p>
              </p:txBody>
            </p:sp>
            <p:sp>
              <p:nvSpPr>
                <p:cNvPr id="17462" name="Rectangle 61"/>
                <p:cNvSpPr>
                  <a:spLocks noChangeArrowheads="1"/>
                </p:cNvSpPr>
                <p:nvPr/>
              </p:nvSpPr>
              <p:spPr bwMode="auto">
                <a:xfrm>
                  <a:off x="1310" y="2130"/>
                  <a:ext cx="10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1" name="Group 62"/>
              <p:cNvGrpSpPr>
                <a:grpSpLocks/>
              </p:cNvGrpSpPr>
              <p:nvPr/>
            </p:nvGrpSpPr>
            <p:grpSpPr bwMode="auto">
              <a:xfrm>
                <a:off x="2408" y="2130"/>
                <a:ext cx="1074" cy="403"/>
                <a:chOff x="2408" y="2130"/>
                <a:chExt cx="1074" cy="403"/>
              </a:xfrm>
            </p:grpSpPr>
            <p:sp>
              <p:nvSpPr>
                <p:cNvPr id="17459" name="Rectangle 63"/>
                <p:cNvSpPr>
                  <a:spLocks noChangeArrowheads="1"/>
                </p:cNvSpPr>
                <p:nvPr/>
              </p:nvSpPr>
              <p:spPr bwMode="auto">
                <a:xfrm>
                  <a:off x="2451" y="2130"/>
                  <a:ext cx="98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2703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  146 Bytes (38%)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60" name="Rectangle 64"/>
                <p:cNvSpPr>
                  <a:spLocks noChangeArrowheads="1"/>
                </p:cNvSpPr>
                <p:nvPr/>
              </p:nvSpPr>
              <p:spPr bwMode="auto">
                <a:xfrm>
                  <a:off x="2408" y="2130"/>
                  <a:ext cx="10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2" name="Group 65"/>
              <p:cNvGrpSpPr>
                <a:grpSpLocks/>
              </p:cNvGrpSpPr>
              <p:nvPr/>
            </p:nvGrpSpPr>
            <p:grpSpPr bwMode="auto">
              <a:xfrm>
                <a:off x="0" y="2533"/>
                <a:ext cx="1310" cy="518"/>
                <a:chOff x="0" y="2533"/>
                <a:chExt cx="1310" cy="518"/>
              </a:xfrm>
            </p:grpSpPr>
            <p:sp>
              <p:nvSpPr>
                <p:cNvPr id="17457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2533"/>
                  <a:ext cx="122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Read-Only Memory (ROM):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58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31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3" name="Group 68"/>
              <p:cNvGrpSpPr>
                <a:grpSpLocks/>
              </p:cNvGrpSpPr>
              <p:nvPr/>
            </p:nvGrpSpPr>
            <p:grpSpPr bwMode="auto">
              <a:xfrm>
                <a:off x="1310" y="2533"/>
                <a:ext cx="1098" cy="518"/>
                <a:chOff x="1310" y="2533"/>
                <a:chExt cx="1098" cy="518"/>
              </a:xfrm>
            </p:grpSpPr>
            <p:sp>
              <p:nvSpPr>
                <p:cNvPr id="17455" name="Rectangle 69"/>
                <p:cNvSpPr>
                  <a:spLocks noChangeArrowheads="1"/>
                </p:cNvSpPr>
                <p:nvPr/>
              </p:nvSpPr>
              <p:spPr bwMode="auto">
                <a:xfrm>
                  <a:off x="1353" y="2533"/>
                  <a:ext cx="10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3338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32.0 KB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56" name="Rectangle 70"/>
                <p:cNvSpPr>
                  <a:spLocks noChangeArrowheads="1"/>
                </p:cNvSpPr>
                <p:nvPr/>
              </p:nvSpPr>
              <p:spPr bwMode="auto">
                <a:xfrm>
                  <a:off x="1310" y="2533"/>
                  <a:ext cx="10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4" name="Group 71"/>
              <p:cNvGrpSpPr>
                <a:grpSpLocks/>
              </p:cNvGrpSpPr>
              <p:nvPr/>
            </p:nvGrpSpPr>
            <p:grpSpPr bwMode="auto">
              <a:xfrm>
                <a:off x="2408" y="2533"/>
                <a:ext cx="1074" cy="518"/>
                <a:chOff x="2408" y="2533"/>
                <a:chExt cx="1074" cy="518"/>
              </a:xfrm>
            </p:grpSpPr>
            <p:sp>
              <p:nvSpPr>
                <p:cNvPr id="17453" name="Rectangle 72"/>
                <p:cNvSpPr>
                  <a:spLocks noChangeArrowheads="1"/>
                </p:cNvSpPr>
                <p:nvPr/>
              </p:nvSpPr>
              <p:spPr bwMode="auto">
                <a:xfrm>
                  <a:off x="2451" y="2533"/>
                  <a:ext cx="988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2703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32.0 KB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54" name="Rectangle 73"/>
                <p:cNvSpPr>
                  <a:spLocks noChangeArrowheads="1"/>
                </p:cNvSpPr>
                <p:nvPr/>
              </p:nvSpPr>
              <p:spPr bwMode="auto">
                <a:xfrm>
                  <a:off x="2408" y="2533"/>
                  <a:ext cx="107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5" name="Group 74"/>
              <p:cNvGrpSpPr>
                <a:grpSpLocks/>
              </p:cNvGrpSpPr>
              <p:nvPr/>
            </p:nvGrpSpPr>
            <p:grpSpPr bwMode="auto">
              <a:xfrm>
                <a:off x="0" y="3051"/>
                <a:ext cx="1310" cy="403"/>
                <a:chOff x="0" y="3051"/>
                <a:chExt cx="1310" cy="403"/>
              </a:xfrm>
            </p:grpSpPr>
            <p:sp>
              <p:nvSpPr>
                <p:cNvPr id="17451" name="Rectangle 75"/>
                <p:cNvSpPr>
                  <a:spLocks noChangeArrowheads="1"/>
                </p:cNvSpPr>
                <p:nvPr/>
              </p:nvSpPr>
              <p:spPr bwMode="auto">
                <a:xfrm>
                  <a:off x="43" y="3051"/>
                  <a:ext cx="122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 eaLnBrk="0" hangingPunct="0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Total ROM Actually Used: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52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3051"/>
                  <a:ext cx="13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6" name="Group 77"/>
              <p:cNvGrpSpPr>
                <a:grpSpLocks/>
              </p:cNvGrpSpPr>
              <p:nvPr/>
            </p:nvGrpSpPr>
            <p:grpSpPr bwMode="auto">
              <a:xfrm>
                <a:off x="1310" y="3051"/>
                <a:ext cx="1098" cy="403"/>
                <a:chOff x="1310" y="3051"/>
                <a:chExt cx="1098" cy="403"/>
              </a:xfrm>
            </p:grpSpPr>
            <p:sp>
              <p:nvSpPr>
                <p:cNvPr id="17449" name="Rectangle 78"/>
                <p:cNvSpPr>
                  <a:spLocks noChangeArrowheads="1"/>
                </p:cNvSpPr>
                <p:nvPr/>
              </p:nvSpPr>
              <p:spPr bwMode="auto">
                <a:xfrm>
                  <a:off x="1353" y="3051"/>
                  <a:ext cx="10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3338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28.8 KB (90%)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50" name="Rectangle 79"/>
                <p:cNvSpPr>
                  <a:spLocks noChangeArrowheads="1"/>
                </p:cNvSpPr>
                <p:nvPr/>
              </p:nvSpPr>
              <p:spPr bwMode="auto">
                <a:xfrm>
                  <a:off x="1310" y="3051"/>
                  <a:ext cx="10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7" name="Group 80"/>
              <p:cNvGrpSpPr>
                <a:grpSpLocks/>
              </p:cNvGrpSpPr>
              <p:nvPr/>
            </p:nvGrpSpPr>
            <p:grpSpPr bwMode="auto">
              <a:xfrm>
                <a:off x="2408" y="3051"/>
                <a:ext cx="1074" cy="403"/>
                <a:chOff x="2408" y="3051"/>
                <a:chExt cx="1074" cy="403"/>
              </a:xfrm>
            </p:grpSpPr>
            <p:sp>
              <p:nvSpPr>
                <p:cNvPr id="17447" name="Rectangle 81"/>
                <p:cNvSpPr>
                  <a:spLocks noChangeArrowheads="1"/>
                </p:cNvSpPr>
                <p:nvPr/>
              </p:nvSpPr>
              <p:spPr bwMode="auto">
                <a:xfrm>
                  <a:off x="2451" y="3051"/>
                  <a:ext cx="98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2703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17.8 KB (56%)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48" name="Rectangle 82"/>
                <p:cNvSpPr>
                  <a:spLocks noChangeArrowheads="1"/>
                </p:cNvSpPr>
                <p:nvPr/>
              </p:nvSpPr>
              <p:spPr bwMode="auto">
                <a:xfrm>
                  <a:off x="2408" y="3051"/>
                  <a:ext cx="10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8" name="Group 83"/>
              <p:cNvGrpSpPr>
                <a:grpSpLocks/>
              </p:cNvGrpSpPr>
              <p:nvPr/>
            </p:nvGrpSpPr>
            <p:grpSpPr bwMode="auto">
              <a:xfrm>
                <a:off x="0" y="3454"/>
                <a:ext cx="1310" cy="403"/>
                <a:chOff x="0" y="3454"/>
                <a:chExt cx="1310" cy="403"/>
              </a:xfrm>
            </p:grpSpPr>
            <p:sp>
              <p:nvSpPr>
                <p:cNvPr id="17445" name="Rectangle 84"/>
                <p:cNvSpPr>
                  <a:spLocks noChangeArrowheads="1"/>
                </p:cNvSpPr>
                <p:nvPr/>
              </p:nvSpPr>
              <p:spPr bwMode="auto">
                <a:xfrm>
                  <a:off x="43" y="3454"/>
                  <a:ext cx="122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 eaLnBrk="0" hangingPunct="0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Amount Used by Kernel: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46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3454"/>
                  <a:ext cx="13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9" name="Group 86"/>
              <p:cNvGrpSpPr>
                <a:grpSpLocks/>
              </p:cNvGrpSpPr>
              <p:nvPr/>
            </p:nvGrpSpPr>
            <p:grpSpPr bwMode="auto">
              <a:xfrm>
                <a:off x="1310" y="3454"/>
                <a:ext cx="1098" cy="403"/>
                <a:chOff x="1310" y="3454"/>
                <a:chExt cx="1098" cy="403"/>
              </a:xfrm>
            </p:grpSpPr>
            <p:sp>
              <p:nvSpPr>
                <p:cNvPr id="17443" name="Rectangle 87"/>
                <p:cNvSpPr>
                  <a:spLocks noChangeArrowheads="1"/>
                </p:cNvSpPr>
                <p:nvPr/>
              </p:nvSpPr>
              <p:spPr bwMode="auto">
                <a:xfrm>
                  <a:off x="1353" y="3454"/>
                  <a:ext cx="10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3338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2.5 KB (8.7%)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44" name="Rectangle 88"/>
                <p:cNvSpPr>
                  <a:spLocks noChangeArrowheads="1"/>
                </p:cNvSpPr>
                <p:nvPr/>
              </p:nvSpPr>
              <p:spPr bwMode="auto">
                <a:xfrm>
                  <a:off x="1310" y="3454"/>
                  <a:ext cx="10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0" name="Group 89"/>
              <p:cNvGrpSpPr>
                <a:grpSpLocks/>
              </p:cNvGrpSpPr>
              <p:nvPr/>
            </p:nvGrpSpPr>
            <p:grpSpPr bwMode="auto">
              <a:xfrm>
                <a:off x="2408" y="3454"/>
                <a:ext cx="1074" cy="403"/>
                <a:chOff x="2408" y="3454"/>
                <a:chExt cx="1074" cy="403"/>
              </a:xfrm>
            </p:grpSpPr>
            <p:sp>
              <p:nvSpPr>
                <p:cNvPr id="17441" name="Rectangle 90"/>
                <p:cNvSpPr>
                  <a:spLocks noChangeArrowheads="1"/>
                </p:cNvSpPr>
                <p:nvPr/>
              </p:nvSpPr>
              <p:spPr bwMode="auto">
                <a:xfrm>
                  <a:off x="2451" y="3454"/>
                  <a:ext cx="98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0" hangingPunct="0">
                    <a:tabLst>
                      <a:tab pos="427038" algn="dec"/>
                    </a:tabLst>
                  </a:pP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2.3 KB (13%)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7442" name="Rectangle 91"/>
                <p:cNvSpPr>
                  <a:spLocks noChangeArrowheads="1"/>
                </p:cNvSpPr>
                <p:nvPr/>
              </p:nvSpPr>
              <p:spPr bwMode="auto">
                <a:xfrm>
                  <a:off x="2408" y="3454"/>
                  <a:ext cx="107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13" name="Rectangle 92"/>
            <p:cNvSpPr>
              <a:spLocks noChangeArrowheads="1"/>
            </p:cNvSpPr>
            <p:nvPr/>
          </p:nvSpPr>
          <p:spPr bwMode="auto">
            <a:xfrm>
              <a:off x="-3" y="-3"/>
              <a:ext cx="3488" cy="386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/>
        </p:nvGraphicFramePr>
        <p:xfrm>
          <a:off x="876300" y="876300"/>
          <a:ext cx="7391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Processor Use in Embedded Designs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RM_Powered_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unter Thermostat 44550 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091" r="11667" b="3636"/>
          <a:stretch>
            <a:fillRect/>
          </a:stretch>
        </p:blipFill>
        <p:spPr bwMode="auto">
          <a:xfrm>
            <a:off x="533400" y="1219200"/>
            <a:ext cx="32766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14800" y="1295400"/>
            <a:ext cx="4572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latin typeface="Arial Rounded MT Bold" pitchFamily="34" charset="0"/>
              </a:rPr>
              <a:t>Product: Hunter Programmable Digital Thermostat.</a:t>
            </a:r>
          </a:p>
          <a:p>
            <a:endParaRPr lang="en-US" sz="3200" b="1">
              <a:latin typeface="Arial Rounded MT Bold" pitchFamily="34" charset="0"/>
            </a:endParaRPr>
          </a:p>
          <a:p>
            <a:r>
              <a:rPr lang="en-US" sz="3200" b="1">
                <a:latin typeface="Arial Rounded MT Bold" pitchFamily="34" charset="0"/>
              </a:rPr>
              <a:t>Microprocessor: 4-bit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648200" y="9525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The tiny ATMEL 8-bit </a:t>
            </a:r>
            <a:r>
              <a:rPr lang="en-US" sz="2400" b="1" dirty="0" err="1"/>
              <a:t>picoPower</a:t>
            </a:r>
            <a:r>
              <a:rPr lang="en-US" sz="2400" b="1" dirty="0"/>
              <a:t> AVR processor in Vitality’s </a:t>
            </a:r>
            <a:r>
              <a:rPr lang="en-US" sz="2400" b="1" dirty="0" err="1"/>
              <a:t>GlowCap</a:t>
            </a:r>
            <a:r>
              <a:rPr lang="en-US" sz="2400" b="1" dirty="0"/>
              <a:t>™ helps people remember to take their medication on time. It can sense when the bottle is opened, transmit that information wirelessly to a Vitality server, flash its LED, and play a ring-tone. </a:t>
            </a:r>
          </a:p>
          <a:p>
            <a:pPr eaLnBrk="1" hangingPunct="1"/>
            <a:endParaRPr lang="en-US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9600"/>
            <a:ext cx="2695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embeddedsystemnews.com/images/embedded/2009/11/6-pin-tinyavr-microcontro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05006"/>
            <a:ext cx="1828800" cy="1552576"/>
          </a:xfrm>
          <a:prstGeom prst="rect">
            <a:avLst/>
          </a:prstGeom>
          <a:noFill/>
          <a:ln>
            <a:noFill/>
          </a:ln>
          <a:effectLst>
            <a:outerShdw blurRad="292100" dist="228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Embedded System?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Electronic devices that incorporate a computer (usually a microprocessor) within their implementation.  </a:t>
            </a:r>
          </a:p>
          <a:p>
            <a:r>
              <a:rPr lang="en-US" smtClean="0"/>
              <a:t>A computer is used in such devices primarily as a means to simplify the system design and to provide flexibility. </a:t>
            </a:r>
          </a:p>
          <a:p>
            <a:r>
              <a:rPr lang="en-US" smtClean="0"/>
              <a:t>Often the user of the device is not even aware that a computer is present.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419600" y="1828800"/>
            <a:ext cx="3505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The </a:t>
            </a:r>
            <a:r>
              <a:rPr lang="en-US" sz="3200" b="1" dirty="0" err="1"/>
              <a:t>Vendo</a:t>
            </a:r>
            <a:r>
              <a:rPr lang="en-US" sz="3200" b="1" dirty="0"/>
              <a:t> Vue40 vending machine uses a 16-bit Hitachi H8/3007 processor. </a:t>
            </a:r>
            <a:endParaRPr lang="en-US" sz="3200" b="1" dirty="0">
              <a:latin typeface="Arial Rounded MT Bold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219200"/>
            <a:ext cx="31845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807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/>
              <a:t>The Sonicare DiamondClean toothbrush uses an  8-bit PIC microprocessor. </a:t>
            </a:r>
            <a:endParaRPr lang="en-US" sz="3200" b="1">
              <a:latin typeface="Arial Rounded MT Bold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711450"/>
            <a:ext cx="5918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609600"/>
            <a:ext cx="3733800" cy="3429000"/>
          </a:xfrm>
        </p:spPr>
        <p:txBody>
          <a:bodyPr/>
          <a:lstStyle/>
          <a:p>
            <a:pPr algn="l"/>
            <a:r>
              <a:rPr lang="en-US" sz="3200" smtClean="0">
                <a:latin typeface="Arial Rounded MT Bold" pitchFamily="34" charset="0"/>
                <a:cs typeface="Times New Roman" pitchFamily="18" charset="0"/>
              </a:rPr>
              <a:t>Product: Miele dishwashers.</a:t>
            </a:r>
            <a:br>
              <a:rPr lang="en-US" sz="3200" smtClean="0">
                <a:latin typeface="Arial Rounded MT Bold" pitchFamily="34" charset="0"/>
                <a:cs typeface="Times New Roman" pitchFamily="18" charset="0"/>
              </a:rPr>
            </a:br>
            <a:r>
              <a:rPr lang="en-US" sz="3200" smtClean="0"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3200" smtClean="0">
                <a:latin typeface="Arial Rounded MT Bold" pitchFamily="34" charset="0"/>
                <a:cs typeface="Times New Roman" pitchFamily="18" charset="0"/>
              </a:rPr>
            </a:br>
            <a:r>
              <a:rPr lang="en-US" sz="3200" smtClean="0">
                <a:latin typeface="Arial Rounded MT Bold" pitchFamily="34" charset="0"/>
                <a:cs typeface="Times New Roman" pitchFamily="18" charset="0"/>
              </a:rPr>
              <a:t>Microprocessor: 8-bit Motorola 68HC05.</a:t>
            </a:r>
            <a:endParaRPr lang="en-US" sz="3200" smtClean="0">
              <a:latin typeface="Arial Rounded MT Bold" pitchFamily="34" charset="0"/>
            </a:endParaRPr>
          </a:p>
        </p:txBody>
      </p:sp>
      <p:pic>
        <p:nvPicPr>
          <p:cNvPr id="24579" name="Picture 3" descr="Miele Dishwas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" b="2930"/>
          <a:stretch>
            <a:fillRect/>
          </a:stretch>
        </p:blipFill>
        <p:spPr bwMode="auto">
          <a:xfrm>
            <a:off x="304800" y="838200"/>
            <a:ext cx="48768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11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195888" y="1287463"/>
            <a:ext cx="3505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NASA’s 2003 Mars Exploration Rover used an BAE Systems RAD6000 32-bit RISC cpu and Wind River Systems’ VxWorks embedded real-time operating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5481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334000" y="1295400"/>
            <a:ext cx="3352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The Seagate Barracuda XT disk drive incorporates two ARM Cortex-R4 processors – one to control the servos, and another to handle the command and data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6004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181600" y="1905000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The Amazon Kindle 2 uses a 32-bit ARM processor.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066800"/>
            <a:ext cx="4038600" cy="3657600"/>
          </a:xfrm>
        </p:spPr>
        <p:txBody>
          <a:bodyPr/>
          <a:lstStyle/>
          <a:p>
            <a:pPr algn="l"/>
            <a:r>
              <a:rPr lang="en-US" sz="3200" smtClean="0">
                <a:latin typeface="Arial Rounded MT Bold" pitchFamily="34" charset="0"/>
                <a:cs typeface="Times New Roman" pitchFamily="18" charset="0"/>
              </a:rPr>
              <a:t>Product: Sony Aibo ERS-110 Robotic Dog.</a:t>
            </a:r>
            <a:br>
              <a:rPr lang="en-US" sz="3200" smtClean="0">
                <a:latin typeface="Arial Rounded MT Bold" pitchFamily="34" charset="0"/>
                <a:cs typeface="Times New Roman" pitchFamily="18" charset="0"/>
              </a:rPr>
            </a:br>
            <a:r>
              <a:rPr lang="en-US" sz="3200" smtClean="0">
                <a:latin typeface="Arial Rounded MT Bold" pitchFamily="34" charset="0"/>
              </a:rPr>
              <a:t> </a:t>
            </a:r>
            <a:r>
              <a:rPr lang="en-US" sz="3200" smtClean="0"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3200" smtClean="0">
                <a:latin typeface="Arial Rounded MT Bold" pitchFamily="34" charset="0"/>
                <a:cs typeface="Times New Roman" pitchFamily="18" charset="0"/>
              </a:rPr>
            </a:br>
            <a:r>
              <a:rPr lang="en-US" sz="3200" smtClean="0"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3200" smtClean="0">
                <a:latin typeface="Arial Rounded MT Bold" pitchFamily="34" charset="0"/>
                <a:cs typeface="Times New Roman" pitchFamily="18" charset="0"/>
              </a:rPr>
            </a:br>
            <a:r>
              <a:rPr lang="en-US" sz="3200" smtClean="0">
                <a:latin typeface="Arial Rounded MT Bold" pitchFamily="34" charset="0"/>
                <a:cs typeface="Times New Roman" pitchFamily="18" charset="0"/>
              </a:rPr>
              <a:t>Microprocessor: 64-bit MIPS RISC.</a:t>
            </a:r>
          </a:p>
        </p:txBody>
      </p:sp>
      <p:pic>
        <p:nvPicPr>
          <p:cNvPr id="28675" name="Picture 3" descr="Sony Aib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25557" r="12204" b="4445"/>
          <a:stretch>
            <a:fillRect/>
          </a:stretch>
        </p:blipFill>
        <p:spPr bwMode="auto">
          <a:xfrm>
            <a:off x="609600" y="1066800"/>
            <a:ext cx="4419600" cy="386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osch 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141413"/>
            <a:ext cx="6469063" cy="4575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Rules!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Embedded processors account for 100% of worldwide microprocessor production!</a:t>
            </a:r>
          </a:p>
          <a:p>
            <a:endParaRPr lang="en-US" smtClean="0"/>
          </a:p>
          <a:p>
            <a:r>
              <a:rPr lang="en-US" smtClean="0"/>
              <a:t>Embedded:desktop = 100:1</a:t>
            </a:r>
          </a:p>
          <a:p>
            <a:endParaRPr lang="en-US" smtClean="0"/>
          </a:p>
          <a:p>
            <a:r>
              <a:rPr lang="en-US" smtClean="0"/>
              <a:t>1999: #embedded processors in the home estimated at 40-50.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Goal: Reliability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Mission Critical</a:t>
            </a:r>
          </a:p>
          <a:p>
            <a:endParaRPr lang="en-US" smtClean="0"/>
          </a:p>
          <a:p>
            <a:r>
              <a:rPr lang="en-US" smtClean="0"/>
              <a:t>Life-Threatening</a:t>
            </a:r>
          </a:p>
          <a:p>
            <a:endParaRPr lang="en-US" smtClean="0"/>
          </a:p>
          <a:p>
            <a:r>
              <a:rPr lang="en-US" smtClean="0"/>
              <a:t>24/7/365</a:t>
            </a:r>
          </a:p>
          <a:p>
            <a:pPr lvl="1"/>
            <a:endParaRPr lang="en-US" smtClean="0"/>
          </a:p>
          <a:p>
            <a:r>
              <a:rPr lang="en-US" smtClean="0"/>
              <a:t>Can’t reboot!</a:t>
            </a:r>
          </a:p>
        </p:txBody>
      </p:sp>
      <p:pic>
        <p:nvPicPr>
          <p:cNvPr id="6148" name="Picture 1028" descr="poli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062413" cy="4648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Goal: Performance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Multitasking and Scheduling</a:t>
            </a:r>
          </a:p>
          <a:p>
            <a:endParaRPr lang="en-US" smtClean="0"/>
          </a:p>
          <a:p>
            <a:r>
              <a:rPr lang="en-US" smtClean="0"/>
              <a:t>Optimized I/O </a:t>
            </a:r>
            <a:r>
              <a:rPr lang="en-US" smtClean="0">
                <a:sym typeface="Wingdings" pitchFamily="2" charset="2"/>
              </a:rPr>
              <a:t> Assembly Language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Limits, Inaccuracies of Fixed Precision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Goal: Cost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Consumer Market: Minimize Manufacturing Cost.</a:t>
            </a:r>
          </a:p>
          <a:p>
            <a:endParaRPr lang="en-US" smtClean="0"/>
          </a:p>
          <a:p>
            <a:r>
              <a:rPr lang="en-US" smtClean="0"/>
              <a:t>Fast Time to Market Required</a:t>
            </a:r>
          </a:p>
          <a:p>
            <a:endParaRPr lang="en-US" smtClean="0"/>
          </a:p>
          <a:p>
            <a:r>
              <a:rPr lang="en-US" smtClean="0"/>
              <a:t>No chance for future modification.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Real-Time System?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Real-time systems process events.  </a:t>
            </a:r>
          </a:p>
          <a:p>
            <a:r>
              <a:rPr lang="en-US" smtClean="0"/>
              <a:t>Events occurring on external inputs cause other events to occur as outputs.</a:t>
            </a:r>
          </a:p>
          <a:p>
            <a:r>
              <a:rPr lang="en-US" smtClean="0"/>
              <a:t>Minimizing response time is usually a primary objective, or otherwise the entire system may fail to operate properly.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Hard/Soft Real-Time Systems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Soft Real-Time System</a:t>
            </a:r>
          </a:p>
          <a:p>
            <a:pPr lvl="1"/>
            <a:r>
              <a:rPr lang="en-US" smtClean="0"/>
              <a:t>Compute output response as fast as possible, but no specific deadlines that must be met.</a:t>
            </a:r>
          </a:p>
          <a:p>
            <a:pPr lvl="1"/>
            <a:endParaRPr lang="en-US" smtClean="0"/>
          </a:p>
          <a:p>
            <a:r>
              <a:rPr lang="en-US" smtClean="0"/>
              <a:t>Hard Real-Time System</a:t>
            </a:r>
          </a:p>
          <a:p>
            <a:pPr lvl="1"/>
            <a:r>
              <a:rPr lang="en-US" smtClean="0"/>
              <a:t>Output response must be computed by specified deadline or system fails.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Multi-Tasking and Concurrency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</p:spPr>
        <p:txBody>
          <a:bodyPr/>
          <a:lstStyle/>
          <a:p>
            <a:r>
              <a:rPr lang="en-US" sz="2800" smtClean="0"/>
              <a:t>Most real-time systems are also embedded systems w/several inputs and outputs and multiple events occurring independently. </a:t>
            </a:r>
          </a:p>
          <a:p>
            <a:r>
              <a:rPr lang="en-US" sz="2800" smtClean="0"/>
              <a:t>Separating tasks simplifies programming, but requires somehow switching back and forth among the different threads of computation (</a:t>
            </a:r>
            <a:r>
              <a:rPr lang="en-US" sz="2800" i="1" smtClean="0"/>
              <a:t>multi-tasking</a:t>
            </a:r>
            <a:r>
              <a:rPr lang="en-US" sz="2800" smtClean="0"/>
              <a:t>).</a:t>
            </a:r>
          </a:p>
          <a:p>
            <a:r>
              <a:rPr lang="en-US" sz="2800" i="1" smtClean="0"/>
              <a:t>Concurrency</a:t>
            </a:r>
            <a:r>
              <a:rPr lang="en-US" sz="2800" smtClean="0"/>
              <a:t> is the </a:t>
            </a:r>
            <a:r>
              <a:rPr lang="en-US" sz="2800" u="sng" smtClean="0"/>
              <a:t>appearance</a:t>
            </a:r>
            <a:r>
              <a:rPr lang="en-US" sz="2800" smtClean="0"/>
              <a:t> of simultaneous execution of multiple tasks.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605</Words>
  <Application>Microsoft Office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Document</vt:lpstr>
      <vt:lpstr>Microsoft Excel Chart</vt:lpstr>
      <vt:lpstr>Chart</vt:lpstr>
      <vt:lpstr>CHAPTER 1  INTRODUCTION</vt:lpstr>
      <vt:lpstr>What is an Embedded System?</vt:lpstr>
      <vt:lpstr>Embedded Rules!</vt:lpstr>
      <vt:lpstr>Design Goal: Reliability</vt:lpstr>
      <vt:lpstr>Design Goal: Performance</vt:lpstr>
      <vt:lpstr>Design Goal: Cost</vt:lpstr>
      <vt:lpstr>What is a Real-Time System?</vt:lpstr>
      <vt:lpstr>Hard/Soft Real-Time Systems</vt:lpstr>
      <vt:lpstr>Multi-Tasking and Concurrency</vt:lpstr>
      <vt:lpstr>Three Concurrent Tasks Within a Programmable Thermostat</vt:lpstr>
      <vt:lpstr>Programming Language Use in Embedded Designs </vt:lpstr>
      <vt:lpstr>Desktop Application Development</vt:lpstr>
      <vt:lpstr>Embedded Application Development</vt:lpstr>
      <vt:lpstr>Use of Real-Time Kernels in New Embedded Designs. </vt:lpstr>
      <vt:lpstr>Examples of Embedded Real-Time Software.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Product: Miele dishwashers.  Microprocessor: 8-bit Motorola 68HC05.</vt:lpstr>
      <vt:lpstr>PowerPoint Presentation</vt:lpstr>
      <vt:lpstr>PowerPoint Presentation</vt:lpstr>
      <vt:lpstr>PowerPoint Presentation</vt:lpstr>
      <vt:lpstr>Product: Sony Aibo ERS-110 Robotic Dog.    Microprocessor: 64-bit MIPS RISC.</vt:lpstr>
      <vt:lpstr>PowerPoint Presentation</vt:lpstr>
    </vt:vector>
  </TitlesOfParts>
  <Company>Key Software Products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COEN 020</dc:title>
  <dc:creator>Daniel W. Lewis</dc:creator>
  <cp:lastModifiedBy>Santa Clara University</cp:lastModifiedBy>
  <cp:revision>97</cp:revision>
  <dcterms:created xsi:type="dcterms:W3CDTF">1999-01-04T11:50:11Z</dcterms:created>
  <dcterms:modified xsi:type="dcterms:W3CDTF">2011-09-19T15:48:32Z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dlewis@scu.edu</vt:lpwstr>
  </property>
  <property fmtid="{D5CDD505-2E9C-101B-9397-08002B2CF9AE}" pid="8" name="HomePage">
    <vt:lpwstr>http://www.cse.scu.edu/~dlewis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</vt:lpwstr>
  </property>
</Properties>
</file>