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348" r:id="rId9"/>
    <p:sldId id="337" r:id="rId10"/>
    <p:sldId id="274" r:id="rId11"/>
    <p:sldId id="276" r:id="rId12"/>
    <p:sldId id="275" r:id="rId13"/>
    <p:sldId id="277" r:id="rId14"/>
    <p:sldId id="278" r:id="rId15"/>
    <p:sldId id="352" r:id="rId16"/>
    <p:sldId id="279" r:id="rId17"/>
    <p:sldId id="338" r:id="rId18"/>
    <p:sldId id="280" r:id="rId19"/>
    <p:sldId id="281" r:id="rId20"/>
    <p:sldId id="282" r:id="rId21"/>
    <p:sldId id="288" r:id="rId22"/>
    <p:sldId id="287" r:id="rId23"/>
    <p:sldId id="339" r:id="rId24"/>
    <p:sldId id="283" r:id="rId25"/>
    <p:sldId id="284" r:id="rId26"/>
    <p:sldId id="285" r:id="rId27"/>
    <p:sldId id="286" r:id="rId28"/>
    <p:sldId id="289" r:id="rId29"/>
    <p:sldId id="293" r:id="rId30"/>
    <p:sldId id="295" r:id="rId31"/>
    <p:sldId id="296" r:id="rId32"/>
    <p:sldId id="297" r:id="rId33"/>
    <p:sldId id="298" r:id="rId34"/>
    <p:sldId id="349" r:id="rId35"/>
    <p:sldId id="350" r:id="rId36"/>
    <p:sldId id="351" r:id="rId37"/>
    <p:sldId id="300" r:id="rId38"/>
    <p:sldId id="301" r:id="rId39"/>
    <p:sldId id="340" r:id="rId40"/>
    <p:sldId id="302" r:id="rId41"/>
    <p:sldId id="344" r:id="rId42"/>
    <p:sldId id="354" r:id="rId43"/>
    <p:sldId id="355" r:id="rId44"/>
    <p:sldId id="303" r:id="rId45"/>
    <p:sldId id="304" r:id="rId46"/>
    <p:sldId id="305" r:id="rId47"/>
    <p:sldId id="353" r:id="rId48"/>
    <p:sldId id="341" r:id="rId49"/>
    <p:sldId id="359" r:id="rId50"/>
    <p:sldId id="306" r:id="rId51"/>
    <p:sldId id="326" r:id="rId52"/>
    <p:sldId id="317" r:id="rId53"/>
    <p:sldId id="318" r:id="rId54"/>
    <p:sldId id="319" r:id="rId55"/>
    <p:sldId id="320" r:id="rId56"/>
    <p:sldId id="321" r:id="rId57"/>
    <p:sldId id="322" r:id="rId5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99"/>
    <a:srgbClr val="FFFFFF"/>
    <a:srgbClr val="FF33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0.xml"/><Relationship Id="rId2" Type="http://schemas.openxmlformats.org/officeDocument/2006/relationships/slide" Target="slides/slide24.xml"/><Relationship Id="rId1" Type="http://schemas.openxmlformats.org/officeDocument/2006/relationships/slide" Target="slides/slide2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C9F3E-74C5-4F8A-AE5F-5DFEC4D929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6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CF423-5655-4F43-8A05-6E869B96B5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8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E3AC3-CC67-4B4B-BBFC-74D9F07EB8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3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A062D-35F7-492A-863E-D916340E20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3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601A2-D247-4BBC-BF67-AA6CB45B0C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6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CCE5D-9EC1-4CE4-822A-9B51021ACB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9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25C4A-06DB-4117-A9AC-29AAF13F76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2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7F4BA-6D4E-4EBD-91FE-3B8E2157B6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05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5D94A-7126-4BC3-89E6-C46A16A152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8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394394-8D31-4696-ABEA-98FD87480F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9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65507-9FA9-469F-B390-CAF5BD9BA6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4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Copyright © 2000, Daniel W. Lewis.  All Rights Reserved.</a:t>
            </a:r>
          </a:p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CBDEE1B-A4E8-48C2-82C6-FCEEC2B55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CC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3200"/>
            <a:ext cx="7772400" cy="1143000"/>
          </a:xfrm>
        </p:spPr>
        <p:txBody>
          <a:bodyPr/>
          <a:lstStyle/>
          <a:p>
            <a:r>
              <a:rPr lang="en-US" dirty="0"/>
              <a:t>CHAPTER 2</a:t>
            </a:r>
            <a:br>
              <a:rPr lang="en-US" dirty="0"/>
            </a:br>
            <a:r>
              <a:rPr lang="en-US" dirty="0" smtClean="0">
                <a:solidFill>
                  <a:schemeClr val="tx1"/>
                </a:solidFill>
              </a:rPr>
              <a:t>Data Representation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Decimal to Binary Conversion</a:t>
            </a:r>
            <a:r>
              <a:rPr lang="en-US"/>
              <a:t> 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Converting </a:t>
            </a:r>
            <a:r>
              <a:rPr lang="en-US" i="1" u="sng">
                <a:solidFill>
                  <a:schemeClr val="accent2"/>
                </a:solidFill>
              </a:rPr>
              <a:t>to binary</a:t>
            </a:r>
            <a:r>
              <a:rPr lang="en-US"/>
              <a:t> – can’t use polynomial evaluation!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Whole part and fractional parts must be handled separately!</a:t>
            </a:r>
          </a:p>
          <a:p>
            <a:pPr lvl="1">
              <a:lnSpc>
                <a:spcPct val="90000"/>
              </a:lnSpc>
            </a:pPr>
            <a:r>
              <a:rPr lang="en-US"/>
              <a:t>Whole part: Use </a:t>
            </a:r>
            <a:r>
              <a:rPr lang="en-US" i="1"/>
              <a:t>repeated division</a:t>
            </a:r>
            <a:r>
              <a:rPr lang="en-US"/>
              <a:t>.</a:t>
            </a:r>
          </a:p>
          <a:p>
            <a:pPr lvl="1">
              <a:lnSpc>
                <a:spcPct val="90000"/>
              </a:lnSpc>
            </a:pPr>
            <a:r>
              <a:rPr lang="en-US"/>
              <a:t>Fractional part: Use </a:t>
            </a:r>
            <a:r>
              <a:rPr lang="en-US" i="1"/>
              <a:t>repeated multiplication</a:t>
            </a:r>
            <a:r>
              <a:rPr lang="en-US"/>
              <a:t>.</a:t>
            </a:r>
          </a:p>
          <a:p>
            <a:pPr lvl="1">
              <a:lnSpc>
                <a:spcPct val="90000"/>
              </a:lnSpc>
            </a:pPr>
            <a:r>
              <a:rPr lang="en-US"/>
              <a:t>Combine results when finished.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Decimal to Binary Conversion</a:t>
            </a:r>
            <a:br>
              <a:rPr lang="en-US">
                <a:cs typeface="Times New Roman" pitchFamily="18" charset="0"/>
              </a:rPr>
            </a:br>
            <a:r>
              <a:rPr lang="en-US" sz="3200">
                <a:cs typeface="Times New Roman" pitchFamily="18" charset="0"/>
              </a:rPr>
              <a:t>(Whole Part: Repeated Division)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Divide by target radix (2 in this case)</a:t>
            </a:r>
          </a:p>
          <a:p>
            <a:r>
              <a:rPr lang="en-US"/>
              <a:t>Remainders become digits in the new representation (0 &lt;= digit &lt; R)</a:t>
            </a:r>
          </a:p>
          <a:p>
            <a:r>
              <a:rPr lang="en-US"/>
              <a:t>Digits produced in right to left order.</a:t>
            </a:r>
          </a:p>
          <a:p>
            <a:r>
              <a:rPr lang="en-US"/>
              <a:t>Quotient is used as next dividend.</a:t>
            </a:r>
          </a:p>
          <a:p>
            <a:r>
              <a:rPr lang="en-US"/>
              <a:t>Stop when the quotient becomes zero, but use the corresponding remainder.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Decimal to Binary Conversion</a:t>
            </a:r>
            <a:br>
              <a:rPr lang="en-US">
                <a:cs typeface="Times New Roman" pitchFamily="18" charset="0"/>
              </a:rPr>
            </a:br>
            <a:r>
              <a:rPr lang="en-US" sz="3200">
                <a:cs typeface="Times New Roman" pitchFamily="18" charset="0"/>
              </a:rPr>
              <a:t>(Whole Part: Repeated Division)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 97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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quotient = 48,		remainder = 1 (LSB)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 48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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quotient = 24,		remainder = 0.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 24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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quotient = 12,		remainder = 0.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 12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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quotient = 6,		</a:t>
            </a:r>
            <a:r>
              <a:rPr lang="en-US" sz="2800" dirty="0" smtClean="0">
                <a:cs typeface="Times New Roman" pitchFamily="18" charset="0"/>
              </a:rPr>
              <a:t>remainder </a:t>
            </a:r>
            <a:r>
              <a:rPr lang="en-US" sz="2800" dirty="0">
                <a:cs typeface="Times New Roman" pitchFamily="18" charset="0"/>
              </a:rPr>
              <a:t>= 0.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   6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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quotient = 3,		</a:t>
            </a:r>
            <a:r>
              <a:rPr lang="en-US" sz="2800" dirty="0" smtClean="0">
                <a:cs typeface="Times New Roman" pitchFamily="18" charset="0"/>
              </a:rPr>
              <a:t>remainder </a:t>
            </a:r>
            <a:r>
              <a:rPr lang="en-US" sz="2800" dirty="0">
                <a:cs typeface="Times New Roman" pitchFamily="18" charset="0"/>
              </a:rPr>
              <a:t>= 0.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   3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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quotient = 1,		</a:t>
            </a:r>
            <a:r>
              <a:rPr lang="en-US" sz="2800" dirty="0" smtClean="0">
                <a:cs typeface="Times New Roman" pitchFamily="18" charset="0"/>
              </a:rPr>
              <a:t>remainder </a:t>
            </a:r>
            <a:r>
              <a:rPr lang="en-US" sz="2800" dirty="0">
                <a:cs typeface="Times New Roman" pitchFamily="18" charset="0"/>
              </a:rPr>
              <a:t>= 1.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   1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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quotient = 0 (Stop)		remainder = 1 (MSB)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800" dirty="0">
                <a:cs typeface="Times New Roman" pitchFamily="18" charset="0"/>
              </a:rPr>
              <a:t> Result = 1 1 0 0 0 0 1</a:t>
            </a:r>
            <a:r>
              <a:rPr lang="en-US" sz="2800" baseline="-30000" dirty="0">
                <a:cs typeface="Times New Roman" pitchFamily="18" charset="0"/>
              </a:rPr>
              <a:t>2</a:t>
            </a:r>
            <a:endParaRPr lang="en-US" sz="28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Decimal to Binary Conversion</a:t>
            </a:r>
            <a:br>
              <a:rPr lang="en-US">
                <a:cs typeface="Times New Roman" pitchFamily="18" charset="0"/>
              </a:rPr>
            </a:br>
            <a:r>
              <a:rPr lang="en-US" sz="3200">
                <a:cs typeface="Times New Roman" pitchFamily="18" charset="0"/>
              </a:rPr>
              <a:t>(Fractional Part: Repeated Multiplication)</a:t>
            </a: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Calibri" pitchFamily="34" charset="0"/>
                <a:cs typeface="Calibri" pitchFamily="34" charset="0"/>
              </a:rPr>
              <a:t>Multiply by target radix (2 in this case)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Calibri" pitchFamily="34" charset="0"/>
                <a:cs typeface="Calibri" pitchFamily="34" charset="0"/>
              </a:rPr>
              <a:t>Whole part of product becomes digit in the new representation (0 &lt;= digit &lt; R)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Calibri" pitchFamily="34" charset="0"/>
                <a:cs typeface="Calibri" pitchFamily="34" charset="0"/>
              </a:rPr>
              <a:t>Digits produced in left to right order.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Calibri" pitchFamily="34" charset="0"/>
                <a:cs typeface="Calibri" pitchFamily="34" charset="0"/>
              </a:rPr>
              <a:t>Fractional part of product is used as next multiplicand.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latin typeface="Calibri" pitchFamily="34" charset="0"/>
                <a:cs typeface="Calibri" pitchFamily="34" charset="0"/>
              </a:rPr>
              <a:t>Stop when the fractional part becomes zero (sometimes it won’t).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Decimal to Binary Conversion</a:t>
            </a:r>
            <a:br>
              <a:rPr lang="en-US">
                <a:cs typeface="Times New Roman" pitchFamily="18" charset="0"/>
              </a:rPr>
            </a:br>
            <a:r>
              <a:rPr lang="en-US" sz="3200">
                <a:cs typeface="Times New Roman" pitchFamily="18" charset="0"/>
              </a:rPr>
              <a:t>(Fractional Part: Repeated Multiplication)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 dirty="0">
                <a:cs typeface="Times New Roman" pitchFamily="18" charset="0"/>
              </a:rPr>
              <a:t>.1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0.2 (fractional part = .2, whole part = 0)</a:t>
            </a:r>
          </a:p>
          <a:p>
            <a:pPr>
              <a:buFontTx/>
              <a:buNone/>
            </a:pPr>
            <a:r>
              <a:rPr lang="en-US" sz="2800" dirty="0">
                <a:cs typeface="Times New Roman" pitchFamily="18" charset="0"/>
              </a:rPr>
              <a:t>.2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0.4 (fractional part = .4, whole part = 0)</a:t>
            </a:r>
          </a:p>
          <a:p>
            <a:pPr>
              <a:buFontTx/>
              <a:buNone/>
            </a:pPr>
            <a:r>
              <a:rPr lang="en-US" sz="2800" dirty="0">
                <a:cs typeface="Times New Roman" pitchFamily="18" charset="0"/>
              </a:rPr>
              <a:t>.4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0.8 (fractional part = .8, whole part = 0)</a:t>
            </a:r>
          </a:p>
          <a:p>
            <a:pPr>
              <a:buFontTx/>
              <a:buNone/>
            </a:pPr>
            <a:r>
              <a:rPr lang="en-US" sz="2800" dirty="0">
                <a:cs typeface="Times New Roman" pitchFamily="18" charset="0"/>
              </a:rPr>
              <a:t>.8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1.6 (fractional part = .6, whole part = 1)</a:t>
            </a:r>
          </a:p>
          <a:p>
            <a:pPr>
              <a:buFontTx/>
              <a:buNone/>
            </a:pPr>
            <a:r>
              <a:rPr lang="en-US" sz="2800" dirty="0">
                <a:cs typeface="Times New Roman" pitchFamily="18" charset="0"/>
              </a:rPr>
              <a:t>.6 </a:t>
            </a:r>
            <a:r>
              <a:rPr lang="en-US" sz="2800" dirty="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 dirty="0">
                <a:cs typeface="Times New Roman" pitchFamily="18" charset="0"/>
              </a:rPr>
              <a:t> 2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cs typeface="Times New Roman" pitchFamily="18" charset="0"/>
              </a:rPr>
              <a:t>	1.2 (fractional part = .2, whole part = 1)</a:t>
            </a:r>
          </a:p>
          <a:p>
            <a:pPr>
              <a:buFontTx/>
              <a:buNone/>
            </a:pPr>
            <a:endParaRPr lang="en-US" sz="2800" dirty="0"/>
          </a:p>
          <a:p>
            <a:pPr algn="ctr">
              <a:buFontTx/>
              <a:buNone/>
            </a:pPr>
            <a:r>
              <a:rPr lang="en-US" sz="2800" dirty="0"/>
              <a:t>Result = .00011001100110011</a:t>
            </a:r>
            <a:r>
              <a:rPr lang="en-US" sz="2800" baseline="-20000" dirty="0"/>
              <a:t>2</a:t>
            </a:r>
            <a:r>
              <a:rPr lang="en-US" sz="2800" dirty="0"/>
              <a:t>…..</a:t>
            </a:r>
          </a:p>
          <a:p>
            <a:pPr algn="ctr">
              <a:buFontTx/>
              <a:buNone/>
            </a:pPr>
            <a:r>
              <a:rPr lang="en-US" sz="2800" dirty="0"/>
              <a:t>(How much should we keep?)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 smtClean="0"/>
              <a:t>.1</a:t>
            </a:r>
            <a:r>
              <a:rPr lang="en-US" baseline="-25000" dirty="0" smtClean="0"/>
              <a:t>10</a:t>
            </a:r>
            <a:r>
              <a:rPr lang="en-US" dirty="0" smtClean="0"/>
              <a:t> = </a:t>
            </a:r>
            <a:r>
              <a:rPr lang="en-US" dirty="0"/>
              <a:t>.</a:t>
            </a:r>
            <a:r>
              <a:rPr lang="en-US" dirty="0" smtClean="0"/>
              <a:t>00011001100110011…..</a:t>
            </a:r>
            <a:r>
              <a:rPr lang="en-US" baseline="-25000" dirty="0" smtClean="0"/>
              <a:t>2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How much should we keep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105400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smtClean="0"/>
              <a:t>Mathematician’s Answer:</a:t>
            </a:r>
          </a:p>
          <a:p>
            <a:pPr marL="400050" lvl="1" indent="0">
              <a:buNone/>
            </a:pPr>
            <a:r>
              <a:rPr lang="en-US" dirty="0" smtClean="0"/>
              <a:t>Use the proper notation:      </a:t>
            </a:r>
            <a:r>
              <a:rPr lang="en-US" b="1" dirty="0" smtClean="0">
                <a:solidFill>
                  <a:srgbClr val="FF0000"/>
                </a:solidFill>
              </a:rPr>
              <a:t> .00011</a:t>
            </a:r>
          </a:p>
          <a:p>
            <a:pPr marL="0" indent="0">
              <a:buNone/>
            </a:pPr>
            <a:r>
              <a:rPr lang="en-US" b="1" i="1" dirty="0" smtClean="0"/>
              <a:t>Scientist’s Answer:</a:t>
            </a:r>
          </a:p>
          <a:p>
            <a:pPr marL="400050" lvl="1" indent="0">
              <a:buNone/>
            </a:pPr>
            <a:r>
              <a:rPr lang="en-US" dirty="0" smtClean="0"/>
              <a:t>Preserve significant digits and round:</a:t>
            </a:r>
          </a:p>
          <a:p>
            <a:pPr marL="400050" lvl="1" indent="0">
              <a:buNone/>
            </a:pPr>
            <a:r>
              <a:rPr lang="en-US" dirty="0" smtClean="0"/>
              <a:t>.1 </a:t>
            </a:r>
            <a:r>
              <a:rPr lang="en-US" dirty="0" smtClean="0">
                <a:sym typeface="Wingdings" pitchFamily="2" charset="2"/>
              </a:rPr>
              <a:t> 1 part out of 10</a:t>
            </a:r>
          </a:p>
          <a:p>
            <a:pPr marL="400050" lvl="1" indent="0">
              <a:buNone/>
            </a:pPr>
            <a:r>
              <a:rPr lang="en-US" dirty="0" smtClean="0">
                <a:sym typeface="Wingdings" pitchFamily="2" charset="2"/>
              </a:rPr>
              <a:t>3 binary digits = 1 out of 8  need 4  .0001</a:t>
            </a:r>
          </a:p>
          <a:p>
            <a:pPr marL="400050" lvl="1" indent="0">
              <a:buNone/>
            </a:pPr>
            <a:r>
              <a:rPr lang="en-US" dirty="0" smtClean="0">
                <a:sym typeface="Wingdings" pitchFamily="2" charset="2"/>
              </a:rPr>
              <a:t>Round: 5</a:t>
            </a:r>
            <a:r>
              <a:rPr lang="en-US" baseline="30000" dirty="0" smtClean="0">
                <a:sym typeface="Wingdings" pitchFamily="2" charset="2"/>
              </a:rPr>
              <a:t>th</a:t>
            </a:r>
            <a:r>
              <a:rPr lang="en-US" dirty="0" smtClean="0">
                <a:sym typeface="Wingdings" pitchFamily="2" charset="2"/>
              </a:rPr>
              <a:t> digit = 1, thus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.0010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i="1" dirty="0" smtClean="0"/>
              <a:t>Engineer’s Answer:</a:t>
            </a:r>
          </a:p>
          <a:p>
            <a:pPr marL="400050" lvl="1" indent="0">
              <a:buNone/>
            </a:pPr>
            <a:r>
              <a:rPr lang="en-US" dirty="0" smtClean="0"/>
              <a:t>Depends on #bits in the variable (</a:t>
            </a:r>
            <a:r>
              <a:rPr lang="en-US" b="1" dirty="0" smtClean="0">
                <a:solidFill>
                  <a:srgbClr val="FF0000"/>
                </a:solidFill>
              </a:rPr>
              <a:t>8, 16, 32, 64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</a:t>
            </a:r>
            <a:r>
              <a:rPr lang="en-US" dirty="0" smtClean="0">
                <a:cs typeface="Times New Roman" pitchFamily="18" charset="0"/>
              </a:rPr>
              <a:t>© </a:t>
            </a:r>
            <a:r>
              <a:rPr lang="en-US" dirty="0" smtClean="0"/>
              <a:t>2000, Daniel W. Lewis.  All Rights Reserved.</a:t>
            </a:r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5562600" y="2057400"/>
            <a:ext cx="68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7575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/>
              <a:t>Moral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Some fractional numbers have an exact representation in one number system, but not in another!  E.g., 1/3</a:t>
            </a:r>
            <a:r>
              <a:rPr lang="en-US" sz="2800" baseline="30000"/>
              <a:t>rd</a:t>
            </a:r>
            <a:r>
              <a:rPr lang="en-US" sz="2800"/>
              <a:t> has no exact representation in decimal, but does in base 3!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What about 1/10</a:t>
            </a:r>
            <a:r>
              <a:rPr lang="en-US" sz="2800" baseline="30000"/>
              <a:t>th</a:t>
            </a:r>
            <a:r>
              <a:rPr lang="en-US" sz="2800"/>
              <a:t> when represented in binary?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Can these </a:t>
            </a:r>
            <a:r>
              <a:rPr lang="en-US" sz="2800" i="1"/>
              <a:t>representation errors</a:t>
            </a:r>
            <a:r>
              <a:rPr lang="en-US" sz="2800"/>
              <a:t> accumulate?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What does this imply about </a:t>
            </a:r>
            <a:r>
              <a:rPr lang="en-US" sz="2800" i="1"/>
              <a:t>equality</a:t>
            </a:r>
            <a:r>
              <a:rPr lang="en-US" sz="2800"/>
              <a:t> </a:t>
            </a:r>
            <a:r>
              <a:rPr lang="en-US" sz="2800" i="1"/>
              <a:t>comparisons</a:t>
            </a:r>
            <a:r>
              <a:rPr lang="en-US" sz="2800"/>
              <a:t> of real numbers?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Problems: N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R</a:t>
            </a:r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r>
              <a:rPr lang="en-US"/>
              <a:t>27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2</a:t>
            </a:r>
          </a:p>
          <a:p>
            <a:pPr marL="533400" indent="-533400">
              <a:buFontTx/>
              <a:buNone/>
            </a:pPr>
            <a:r>
              <a:rPr lang="en-US"/>
              <a:t>.27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2</a:t>
            </a:r>
          </a:p>
          <a:p>
            <a:pPr marL="533400" indent="-533400">
              <a:buFontTx/>
              <a:buNone/>
            </a:pPr>
            <a:endParaRPr lang="en-US"/>
          </a:p>
          <a:p>
            <a:pPr marL="533400" indent="-533400">
              <a:buFontTx/>
              <a:buNone/>
            </a:pPr>
            <a:r>
              <a:rPr lang="en-US"/>
              <a:t>27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5</a:t>
            </a:r>
          </a:p>
          <a:p>
            <a:pPr marL="533400" indent="-533400">
              <a:buFontTx/>
              <a:buNone/>
            </a:pPr>
            <a:r>
              <a:rPr lang="en-US"/>
              <a:t>.27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5</a:t>
            </a:r>
          </a:p>
          <a:p>
            <a:pPr marL="533400" indent="-533400">
              <a:buFontTx/>
              <a:buNone/>
            </a:pPr>
            <a:endParaRPr lang="en-US"/>
          </a:p>
          <a:p>
            <a:pPr marL="533400" indent="-533400">
              <a:buFontTx/>
              <a:buNone/>
            </a:pPr>
            <a:r>
              <a:rPr lang="en-US"/>
              <a:t>1/3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3</a:t>
            </a:r>
          </a:p>
          <a:p>
            <a:pPr marL="533400" indent="-533400">
              <a:buFontTx/>
              <a:buNone/>
            </a:pPr>
            <a:endParaRPr lang="en-US"/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r>
              <a:rPr lang="en-US"/>
              <a:t>27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8</a:t>
            </a:r>
          </a:p>
          <a:p>
            <a:pPr marL="533400" indent="-533400">
              <a:buFontTx/>
              <a:buNone/>
            </a:pPr>
            <a:r>
              <a:rPr lang="en-US"/>
              <a:t>.27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8</a:t>
            </a:r>
          </a:p>
          <a:p>
            <a:pPr marL="533400" indent="-533400">
              <a:buFontTx/>
              <a:buNone/>
            </a:pPr>
            <a:endParaRPr lang="en-US"/>
          </a:p>
          <a:p>
            <a:pPr marL="533400" indent="-533400">
              <a:buFontTx/>
              <a:buNone/>
            </a:pPr>
            <a:r>
              <a:rPr lang="en-US"/>
              <a:t>27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16</a:t>
            </a:r>
          </a:p>
          <a:p>
            <a:pPr marL="533400" indent="-533400">
              <a:buFontTx/>
              <a:buNone/>
            </a:pPr>
            <a:r>
              <a:rPr lang="en-US"/>
              <a:t>.27</a:t>
            </a:r>
            <a:r>
              <a:rPr lang="en-US" baseline="-25000"/>
              <a:t>10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16</a:t>
            </a:r>
          </a:p>
          <a:p>
            <a:pPr marL="533400" indent="-533400">
              <a:buFontTx/>
              <a:buNone/>
            </a:pPr>
            <a:endParaRPr lang="en-US"/>
          </a:p>
          <a:p>
            <a:pPr marL="533400" indent="-533400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Counting</a:t>
            </a:r>
            <a:r>
              <a:rPr lang="en-US"/>
              <a:t>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Principle is the same regardless of radix.</a:t>
            </a:r>
          </a:p>
          <a:p>
            <a:pPr lvl="1"/>
            <a:r>
              <a:rPr lang="en-US">
                <a:cs typeface="Times New Roman" pitchFamily="18" charset="0"/>
              </a:rPr>
              <a:t>Add 1 to the least significant digit. </a:t>
            </a:r>
          </a:p>
          <a:p>
            <a:pPr lvl="1"/>
            <a:r>
              <a:rPr lang="en-US">
                <a:cs typeface="Times New Roman" pitchFamily="18" charset="0"/>
              </a:rPr>
              <a:t>If the result is less than R, write it down and copy all the remaining digits on the left. </a:t>
            </a:r>
          </a:p>
          <a:p>
            <a:pPr lvl="1"/>
            <a:r>
              <a:rPr lang="en-US">
                <a:cs typeface="Times New Roman" pitchFamily="18" charset="0"/>
              </a:rPr>
              <a:t>Otherwise, write down zero and add 1 to the next digit position,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Counting in Binary</a:t>
            </a:r>
          </a:p>
        </p:txBody>
      </p:sp>
      <p:graphicFrame>
        <p:nvGraphicFramePr>
          <p:cNvPr id="10244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94678"/>
              </p:ext>
            </p:extLst>
          </p:nvPr>
        </p:nvGraphicFramePr>
        <p:xfrm>
          <a:off x="1524000" y="1397000"/>
          <a:ext cx="2667000" cy="4663440"/>
        </p:xfrm>
        <a:graphic>
          <a:graphicData uri="http://schemas.openxmlformats.org/drawingml/2006/table">
            <a:tbl>
              <a:tblPr/>
              <a:tblGrid>
                <a:gridCol w="990600"/>
                <a:gridCol w="167640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Dec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Binary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442" name="Text Box 42"/>
          <p:cNvSpPr txBox="1">
            <a:spLocks noChangeArrowheads="1"/>
          </p:cNvSpPr>
          <p:nvPr/>
        </p:nvSpPr>
        <p:spPr bwMode="auto">
          <a:xfrm>
            <a:off x="4724400" y="1524000"/>
            <a:ext cx="3733800" cy="436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Note the pattern!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LSB (bit 0) toggles on </a:t>
            </a:r>
            <a:r>
              <a:rPr lang="en-US" sz="2800" i="1">
                <a:latin typeface="Tahoma" pitchFamily="34" charset="0"/>
              </a:rPr>
              <a:t>every</a:t>
            </a:r>
            <a:r>
              <a:rPr lang="en-US" sz="2800">
                <a:latin typeface="Tahoma" pitchFamily="34" charset="0"/>
              </a:rPr>
              <a:t> count.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Bit 1 toggles on every </a:t>
            </a:r>
            <a:r>
              <a:rPr lang="en-US" sz="2800" i="1">
                <a:latin typeface="Tahoma" pitchFamily="34" charset="0"/>
              </a:rPr>
              <a:t>other</a:t>
            </a:r>
            <a:r>
              <a:rPr lang="en-US" sz="2800">
                <a:latin typeface="Tahoma" pitchFamily="34" charset="0"/>
              </a:rPr>
              <a:t> count.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Bit 2 toggles on every </a:t>
            </a:r>
            <a:r>
              <a:rPr lang="en-US" sz="2800" i="1">
                <a:latin typeface="Tahoma" pitchFamily="34" charset="0"/>
              </a:rPr>
              <a:t>fourth</a:t>
            </a:r>
            <a:r>
              <a:rPr lang="en-US" sz="2800">
                <a:latin typeface="Tahoma" pitchFamily="34" charset="0"/>
              </a:rPr>
              <a:t> count.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Etc….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Kinds Of Data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Numbers</a:t>
            </a:r>
          </a:p>
          <a:p>
            <a:pPr lvl="1"/>
            <a:r>
              <a:rPr lang="en-US"/>
              <a:t>Integers</a:t>
            </a:r>
          </a:p>
          <a:p>
            <a:pPr lvl="2"/>
            <a:r>
              <a:rPr lang="en-US"/>
              <a:t>Unsigned</a:t>
            </a:r>
          </a:p>
          <a:p>
            <a:pPr lvl="2"/>
            <a:r>
              <a:rPr lang="en-US"/>
              <a:t>Signed</a:t>
            </a:r>
          </a:p>
          <a:p>
            <a:pPr lvl="1"/>
            <a:r>
              <a:rPr lang="en-US"/>
              <a:t>Reals</a:t>
            </a:r>
          </a:p>
          <a:p>
            <a:pPr lvl="2"/>
            <a:r>
              <a:rPr lang="en-US"/>
              <a:t>Fixed-Point</a:t>
            </a:r>
          </a:p>
          <a:p>
            <a:pPr lvl="2"/>
            <a:r>
              <a:rPr lang="en-US"/>
              <a:t>Floating-Point</a:t>
            </a:r>
          </a:p>
          <a:p>
            <a:pPr lvl="1"/>
            <a:r>
              <a:rPr lang="en-US"/>
              <a:t>Binary-Coded Decimal</a:t>
            </a:r>
          </a:p>
          <a:p>
            <a:pPr lvl="1"/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Text</a:t>
            </a:r>
          </a:p>
          <a:p>
            <a:pPr lvl="1"/>
            <a:r>
              <a:rPr lang="en-US"/>
              <a:t>ASCII Characters</a:t>
            </a:r>
          </a:p>
          <a:p>
            <a:pPr lvl="1"/>
            <a:r>
              <a:rPr lang="en-US"/>
              <a:t>Strings</a:t>
            </a:r>
          </a:p>
          <a:p>
            <a:r>
              <a:rPr lang="en-US"/>
              <a:t>Other</a:t>
            </a:r>
          </a:p>
          <a:p>
            <a:pPr lvl="1"/>
            <a:r>
              <a:rPr lang="en-US"/>
              <a:t>Graphics</a:t>
            </a:r>
          </a:p>
          <a:p>
            <a:pPr lvl="1"/>
            <a:r>
              <a:rPr lang="en-US"/>
              <a:t>Images</a:t>
            </a:r>
          </a:p>
          <a:p>
            <a:pPr lvl="1"/>
            <a:r>
              <a:rPr lang="en-US"/>
              <a:t>Video</a:t>
            </a:r>
          </a:p>
          <a:p>
            <a:pPr lvl="1"/>
            <a:r>
              <a:rPr lang="en-US"/>
              <a:t>Audio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Hexadecimal Numbers</a:t>
            </a:r>
            <a:br>
              <a:rPr lang="en-US">
                <a:cs typeface="Times New Roman" pitchFamily="18" charset="0"/>
              </a:rPr>
            </a:br>
            <a:r>
              <a:rPr lang="en-US">
                <a:cs typeface="Times New Roman" pitchFamily="18" charset="0"/>
              </a:rPr>
              <a:t>(Radix = 16)</a:t>
            </a:r>
          </a:p>
        </p:txBody>
      </p:sp>
      <p:sp>
        <p:nvSpPr>
          <p:cNvPr id="104500" name="Rectangle 5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The </a:t>
            </a:r>
            <a:r>
              <a:rPr lang="en-US" sz="2400" i="1">
                <a:latin typeface="Tahoma" pitchFamily="34" charset="0"/>
              </a:rPr>
              <a:t>number</a:t>
            </a:r>
            <a:r>
              <a:rPr lang="en-US" sz="2400">
                <a:latin typeface="Tahoma" pitchFamily="34" charset="0"/>
              </a:rPr>
              <a:t> of digit symbols is determined by the radix (e.g., 16)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The </a:t>
            </a:r>
            <a:r>
              <a:rPr lang="en-US" sz="2400" i="1">
                <a:latin typeface="Tahoma" pitchFamily="34" charset="0"/>
              </a:rPr>
              <a:t>value</a:t>
            </a:r>
            <a:r>
              <a:rPr lang="en-US" sz="2400">
                <a:latin typeface="Tahoma" pitchFamily="34" charset="0"/>
              </a:rPr>
              <a:t> of the digit symbols range from 0 to 15 (0 to R-1).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The </a:t>
            </a:r>
            <a:r>
              <a:rPr lang="en-US" sz="2400" i="1">
                <a:latin typeface="Tahoma" pitchFamily="34" charset="0"/>
              </a:rPr>
              <a:t>symbols</a:t>
            </a:r>
            <a:r>
              <a:rPr lang="en-US" sz="2400">
                <a:latin typeface="Tahoma" pitchFamily="34" charset="0"/>
              </a:rPr>
              <a:t> are 0-9 followed by A-F.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Conversion between binary and hex is trivial!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ahoma" pitchFamily="34" charset="0"/>
              </a:rPr>
              <a:t>Use as a shorthand for binary (significantly fewer digits are required for same magnitude).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1143000"/>
          </a:xfrm>
        </p:spPr>
        <p:txBody>
          <a:bodyPr/>
          <a:lstStyle/>
          <a:p>
            <a:r>
              <a:rPr lang="en-US"/>
              <a:t>Memorize This!</a:t>
            </a:r>
          </a:p>
        </p:txBody>
      </p:sp>
      <p:graphicFrame>
        <p:nvGraphicFramePr>
          <p:cNvPr id="114732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192538"/>
              </p:ext>
            </p:extLst>
          </p:nvPr>
        </p:nvGraphicFramePr>
        <p:xfrm>
          <a:off x="1524000" y="1219200"/>
          <a:ext cx="2209800" cy="4663440"/>
        </p:xfrm>
        <a:graphic>
          <a:graphicData uri="http://schemas.openxmlformats.org/drawingml/2006/table">
            <a:tbl>
              <a:tblPr/>
              <a:tblGrid>
                <a:gridCol w="914400"/>
                <a:gridCol w="129540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Binary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4733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767852"/>
              </p:ext>
            </p:extLst>
          </p:nvPr>
        </p:nvGraphicFramePr>
        <p:xfrm>
          <a:off x="5638800" y="1219200"/>
          <a:ext cx="2209800" cy="4663440"/>
        </p:xfrm>
        <a:graphic>
          <a:graphicData uri="http://schemas.openxmlformats.org/drawingml/2006/table">
            <a:tbl>
              <a:tblPr/>
              <a:tblGrid>
                <a:gridCol w="914400"/>
                <a:gridCol w="1295400"/>
              </a:tblGrid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Hex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Binary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Binary/Hex Conversions</a:t>
            </a: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522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Hex digits are in one-to-one correspondence with groups of four binary digits: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808080"/>
                </a:solidFill>
                <a:latin typeface="Tahoma" pitchFamily="34" charset="0"/>
                <a:cs typeface="Times New Roman" pitchFamily="18" charset="0"/>
              </a:rPr>
              <a:t>00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11  1010  0101  0110  </a:t>
            </a:r>
            <a:r>
              <a:rPr lang="en-US" sz="2800" b="1">
                <a:latin typeface="Tahoma" pitchFamily="34" charset="0"/>
                <a:cs typeface="Times New Roman" pitchFamily="18" charset="0"/>
              </a:rPr>
              <a:t>. 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1110  0010  1111  1</a:t>
            </a:r>
            <a:r>
              <a:rPr lang="en-US" sz="2800">
                <a:solidFill>
                  <a:srgbClr val="808080"/>
                </a:solidFill>
                <a:latin typeface="Tahoma" pitchFamily="34" charset="0"/>
                <a:cs typeface="Times New Roman" pitchFamily="18" charset="0"/>
              </a:rPr>
              <a:t>000</a:t>
            </a:r>
            <a:endParaRPr lang="en-US" sz="2800">
              <a:latin typeface="Tahoma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3       A       5       6      </a:t>
            </a:r>
            <a:r>
              <a:rPr lang="en-US" sz="2800" b="1">
                <a:latin typeface="Tahoma" pitchFamily="34" charset="0"/>
                <a:cs typeface="Times New Roman" pitchFamily="18" charset="0"/>
              </a:rPr>
              <a:t>.      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E       2       F       8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 Conversion is a simple table lookup!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 Zero-fill on left and right ends to complete the groups!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 Works because 16 = 2</a:t>
            </a:r>
            <a:r>
              <a:rPr lang="en-US" sz="2800" baseline="30000">
                <a:latin typeface="Tahoma" pitchFamily="34" charset="0"/>
              </a:rPr>
              <a:t>4 </a:t>
            </a:r>
            <a:r>
              <a:rPr lang="en-US" sz="2800">
                <a:latin typeface="Tahoma" pitchFamily="34" charset="0"/>
              </a:rPr>
              <a:t>(power relationship)</a:t>
            </a:r>
          </a:p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Problems: N</a:t>
            </a:r>
            <a:r>
              <a:rPr lang="en-US" sz="4000" baseline="-25000"/>
              <a:t>R1</a:t>
            </a:r>
            <a:r>
              <a:rPr lang="en-US" sz="4000">
                <a:sym typeface="Wingdings" pitchFamily="2" charset="2"/>
              </a:rPr>
              <a:t>N</a:t>
            </a:r>
            <a:r>
              <a:rPr lang="en-US" sz="4000" baseline="-25000">
                <a:sym typeface="Wingdings" pitchFamily="2" charset="2"/>
              </a:rPr>
              <a:t>R2</a:t>
            </a:r>
            <a:r>
              <a:rPr lang="en-US" sz="4000">
                <a:sym typeface="Wingdings" pitchFamily="2" charset="2"/>
              </a:rPr>
              <a:t>, where R1=R2</a:t>
            </a:r>
            <a:r>
              <a:rPr lang="en-US" sz="4000" baseline="30000">
                <a:sym typeface="Wingdings" pitchFamily="2" charset="2"/>
              </a:rPr>
              <a:t>k</a:t>
            </a:r>
            <a:endParaRPr lang="en-US" sz="4000" baseline="30000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1101011</a:t>
            </a:r>
            <a:r>
              <a:rPr lang="en-US" baseline="-25000"/>
              <a:t>2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16</a:t>
            </a:r>
          </a:p>
          <a:p>
            <a:pPr>
              <a:buFontTx/>
              <a:buNone/>
            </a:pPr>
            <a:r>
              <a:rPr lang="en-US"/>
              <a:t>11.01011</a:t>
            </a:r>
            <a:r>
              <a:rPr lang="en-US" baseline="-25000"/>
              <a:t>2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16</a:t>
            </a:r>
          </a:p>
          <a:p>
            <a:pPr>
              <a:buFontTx/>
              <a:buNone/>
            </a:pPr>
            <a:endParaRPr lang="en-US" baseline="-25000"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/>
              <a:t>1101011</a:t>
            </a:r>
            <a:r>
              <a:rPr lang="en-US" baseline="-25000"/>
              <a:t>2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8</a:t>
            </a:r>
          </a:p>
          <a:p>
            <a:pPr>
              <a:buFontTx/>
              <a:buNone/>
            </a:pPr>
            <a:r>
              <a:rPr lang="en-US"/>
              <a:t>11010.11</a:t>
            </a:r>
            <a:r>
              <a:rPr lang="en-US" baseline="-25000"/>
              <a:t>2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8</a:t>
            </a:r>
          </a:p>
          <a:p>
            <a:pPr>
              <a:buFontTx/>
              <a:buNone/>
            </a:pPr>
            <a:endParaRPr lang="en-US" baseline="-25000"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/>
              <a:t>10220</a:t>
            </a:r>
            <a:r>
              <a:rPr lang="en-US" baseline="-25000"/>
              <a:t>3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9</a:t>
            </a:r>
          </a:p>
          <a:p>
            <a:pPr>
              <a:buFontTx/>
              <a:buNone/>
            </a:pPr>
            <a:r>
              <a:rPr lang="en-US"/>
              <a:t>10.220</a:t>
            </a:r>
            <a:r>
              <a:rPr lang="en-US" baseline="-25000"/>
              <a:t>3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9</a:t>
            </a:r>
            <a:endParaRPr lang="en-US" baseline="-25000"/>
          </a:p>
          <a:p>
            <a:pPr>
              <a:buFontTx/>
              <a:buNone/>
            </a:pPr>
            <a:endParaRPr lang="en-US" baseline="-25000"/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FACE</a:t>
            </a:r>
            <a:r>
              <a:rPr lang="en-US" baseline="-25000"/>
              <a:t>16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2</a:t>
            </a:r>
          </a:p>
          <a:p>
            <a:pPr>
              <a:buFontTx/>
              <a:buNone/>
            </a:pPr>
            <a:endParaRPr lang="en-US" baseline="-25000"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/>
              <a:t>BEEF</a:t>
            </a:r>
            <a:r>
              <a:rPr lang="en-US" baseline="-25000"/>
              <a:t>16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4</a:t>
            </a:r>
          </a:p>
          <a:p>
            <a:pPr>
              <a:buFontTx/>
              <a:buNone/>
            </a:pPr>
            <a:endParaRPr lang="en-US"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/>
              <a:t>FEED</a:t>
            </a:r>
            <a:r>
              <a:rPr lang="en-US" baseline="-25000"/>
              <a:t>16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8</a:t>
            </a:r>
          </a:p>
          <a:p>
            <a:pPr>
              <a:buFontTx/>
              <a:buNone/>
            </a:pPr>
            <a:endParaRPr lang="en-US" baseline="-25000">
              <a:sym typeface="Wingdings" pitchFamily="2" charset="2"/>
            </a:endParaRPr>
          </a:p>
          <a:p>
            <a:pPr>
              <a:buFontTx/>
              <a:buNone/>
            </a:pPr>
            <a:r>
              <a:rPr lang="en-US"/>
              <a:t>1846</a:t>
            </a:r>
            <a:r>
              <a:rPr lang="en-US" baseline="-25000"/>
              <a:t>9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Question: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Do you trust the used car salesman that tells you that the 1966 Mustang he wants to sell you has only the 13,000 miles that it’s odometer shows?</a:t>
            </a:r>
          </a:p>
          <a:p>
            <a:pPr>
              <a:buFontTx/>
              <a:buNone/>
            </a:pPr>
            <a:endParaRPr lang="en-US" sz="2400"/>
          </a:p>
          <a:p>
            <a:r>
              <a:rPr lang="en-US"/>
              <a:t>If not, what has happened?</a:t>
            </a:r>
          </a:p>
          <a:p>
            <a:endParaRPr lang="en-US" sz="2400"/>
          </a:p>
          <a:p>
            <a:r>
              <a:rPr lang="en-US"/>
              <a:t>Why?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Representation Rollover</a:t>
            </a:r>
            <a:r>
              <a:rPr lang="en-US"/>
              <a:t> 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Consequence of </a:t>
            </a:r>
            <a:r>
              <a:rPr lang="en-US" i="1"/>
              <a:t>fixed precision.</a:t>
            </a:r>
            <a:endParaRPr lang="en-US"/>
          </a:p>
          <a:p>
            <a:r>
              <a:rPr lang="en-US"/>
              <a:t>Computers use fixed precision!</a:t>
            </a:r>
          </a:p>
          <a:p>
            <a:r>
              <a:rPr lang="en-US"/>
              <a:t>Digits are lost on the left-hand end.</a:t>
            </a:r>
          </a:p>
          <a:p>
            <a:r>
              <a:rPr lang="en-US"/>
              <a:t>Remaining digits are still correct.</a:t>
            </a:r>
          </a:p>
          <a:p>
            <a:r>
              <a:rPr lang="en-US"/>
              <a:t>Rollover while counting . . .</a:t>
            </a:r>
          </a:p>
          <a:p>
            <a:pPr lvl="1">
              <a:buFontTx/>
              <a:buNone/>
            </a:pPr>
            <a:r>
              <a:rPr lang="en-US"/>
              <a:t>Up: “999999” </a:t>
            </a:r>
            <a:r>
              <a:rPr lang="en-US">
                <a:cs typeface="Times New Roman" pitchFamily="18" charset="0"/>
                <a:sym typeface="Wingdings" pitchFamily="2" charset="2"/>
              </a:rPr>
              <a:t> “000000” (R</a:t>
            </a:r>
            <a:r>
              <a:rPr lang="en-US" baseline="30000">
                <a:cs typeface="Times New Roman" pitchFamily="18" charset="0"/>
                <a:sym typeface="Wingdings" pitchFamily="2" charset="2"/>
              </a:rPr>
              <a:t>n</a:t>
            </a:r>
            <a:r>
              <a:rPr lang="en-US">
                <a:cs typeface="Times New Roman" pitchFamily="18" charset="0"/>
                <a:sym typeface="Wingdings" pitchFamily="2" charset="2"/>
              </a:rPr>
              <a:t>-1  0)</a:t>
            </a:r>
          </a:p>
          <a:p>
            <a:pPr lvl="1">
              <a:buFontTx/>
              <a:buNone/>
            </a:pPr>
            <a:r>
              <a:rPr lang="en-US">
                <a:cs typeface="Times New Roman" pitchFamily="18" charset="0"/>
                <a:sym typeface="Wingdings" pitchFamily="2" charset="2"/>
              </a:rPr>
              <a:t>Down: “000000”  </a:t>
            </a:r>
            <a:r>
              <a:rPr lang="en-US"/>
              <a:t>“999999” </a:t>
            </a:r>
            <a:r>
              <a:rPr lang="en-US">
                <a:cs typeface="Times New Roman" pitchFamily="18" charset="0"/>
                <a:sym typeface="Wingdings" pitchFamily="2" charset="2"/>
              </a:rPr>
              <a:t>(0  R</a:t>
            </a:r>
            <a:r>
              <a:rPr lang="en-US" baseline="30000">
                <a:cs typeface="Times New Roman" pitchFamily="18" charset="0"/>
                <a:sym typeface="Wingdings" pitchFamily="2" charset="2"/>
              </a:rPr>
              <a:t>n</a:t>
            </a:r>
            <a:r>
              <a:rPr lang="en-US">
                <a:cs typeface="Times New Roman" pitchFamily="18" charset="0"/>
                <a:sym typeface="Wingdings" pitchFamily="2" charset="2"/>
              </a:rPr>
              <a:t>-1 )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Rollover in Unsigned Binary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 an 8-bit byte used to represent an unsigned integer:</a:t>
            </a:r>
          </a:p>
          <a:p>
            <a:pPr lvl="1"/>
            <a:r>
              <a:rPr lang="en-US"/>
              <a:t>Range: 00000000 </a:t>
            </a:r>
            <a:r>
              <a:rPr lang="en-US">
                <a:cs typeface="Times New Roman" pitchFamily="18" charset="0"/>
                <a:sym typeface="Wingdings" pitchFamily="2" charset="2"/>
              </a:rPr>
              <a:t> 11111111 (0  255</a:t>
            </a:r>
            <a:r>
              <a:rPr lang="en-US" baseline="-20000">
                <a:cs typeface="Times New Roman" pitchFamily="18" charset="0"/>
                <a:sym typeface="Wingdings" pitchFamily="2" charset="2"/>
              </a:rPr>
              <a:t>10</a:t>
            </a:r>
            <a:r>
              <a:rPr lang="en-US">
                <a:cs typeface="Times New Roman" pitchFamily="18" charset="0"/>
                <a:sym typeface="Wingdings" pitchFamily="2" charset="2"/>
              </a:rPr>
              <a:t>)</a:t>
            </a:r>
          </a:p>
          <a:p>
            <a:pPr lvl="1"/>
            <a:r>
              <a:rPr lang="en-US">
                <a:cs typeface="Times New Roman" pitchFamily="18" charset="0"/>
                <a:sym typeface="Wingdings" pitchFamily="2" charset="2"/>
              </a:rPr>
              <a:t>Incrementing a value of 255 should yield 256, but this exceeds the range.</a:t>
            </a:r>
          </a:p>
          <a:p>
            <a:pPr lvl="1"/>
            <a:r>
              <a:rPr lang="en-US">
                <a:cs typeface="Times New Roman" pitchFamily="18" charset="0"/>
                <a:sym typeface="Wingdings" pitchFamily="2" charset="2"/>
              </a:rPr>
              <a:t>Decrementing a value of 0 should yield –1, but this exceeds the range.</a:t>
            </a:r>
          </a:p>
          <a:p>
            <a:pPr lvl="1"/>
            <a:r>
              <a:rPr lang="en-US" u="sng">
                <a:cs typeface="Times New Roman" pitchFamily="18" charset="0"/>
                <a:sym typeface="Wingdings" pitchFamily="2" charset="2"/>
              </a:rPr>
              <a:t>Exceeding the range</a:t>
            </a:r>
            <a:r>
              <a:rPr lang="en-US">
                <a:cs typeface="Times New Roman" pitchFamily="18" charset="0"/>
                <a:sym typeface="Wingdings" pitchFamily="2" charset="2"/>
              </a:rPr>
              <a:t> is known as </a:t>
            </a:r>
            <a:r>
              <a:rPr lang="en-US" i="1">
                <a:cs typeface="Times New Roman" pitchFamily="18" charset="0"/>
                <a:sym typeface="Wingdings" pitchFamily="2" charset="2"/>
              </a:rPr>
              <a:t>overflow</a:t>
            </a:r>
            <a:r>
              <a:rPr lang="en-US"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  <a:sym typeface="Wingdings" pitchFamily="2" charset="2"/>
              </a:rPr>
              <a:t>Surprise! Rollover is </a:t>
            </a:r>
            <a:r>
              <a:rPr lang="en-US" u="sng">
                <a:cs typeface="Times New Roman" pitchFamily="18" charset="0"/>
                <a:sym typeface="Wingdings" pitchFamily="2" charset="2"/>
              </a:rPr>
              <a:t>not</a:t>
            </a:r>
            <a:r>
              <a:rPr lang="en-US">
                <a:cs typeface="Times New Roman" pitchFamily="18" charset="0"/>
                <a:sym typeface="Wingdings" pitchFamily="2" charset="2"/>
              </a:rPr>
              <a:t> synonymous with overflow!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Rollover describes a pattern sequence behavior.</a:t>
            </a:r>
          </a:p>
          <a:p>
            <a:pPr>
              <a:lnSpc>
                <a:spcPct val="90000"/>
              </a:lnSpc>
            </a:pPr>
            <a:r>
              <a:rPr lang="en-US"/>
              <a:t>Overflow describes an arithmetic behavior.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Whether or not rollover causes overflow </a:t>
            </a:r>
            <a:r>
              <a:rPr lang="en-US" u="sng">
                <a:cs typeface="Times New Roman" pitchFamily="18" charset="0"/>
              </a:rPr>
              <a:t>depends on how the patterns are interpreted</a:t>
            </a:r>
            <a:r>
              <a:rPr lang="en-US">
                <a:cs typeface="Times New Roman" pitchFamily="18" charset="0"/>
              </a:rPr>
              <a:t> as numeric values!</a:t>
            </a:r>
          </a:p>
          <a:p>
            <a:pPr lvl="1"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E.g., In signed two’s complement representation, 11111111 </a:t>
            </a:r>
            <a:r>
              <a:rPr lang="en-US">
                <a:cs typeface="Times New Roman" pitchFamily="18" charset="0"/>
                <a:sym typeface="Wingdings" pitchFamily="2" charset="2"/>
              </a:rPr>
              <a:t> 00000000 corresponds to counting from minus one to zero.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Two Interpretations</a:t>
            </a:r>
            <a:r>
              <a:rPr lang="en-US"/>
              <a:t> </a:t>
            </a:r>
          </a:p>
        </p:txBody>
      </p:sp>
      <p:sp>
        <p:nvSpPr>
          <p:cNvPr id="116739" name="Text Box 3"/>
          <p:cNvSpPr txBox="1">
            <a:spLocks noChangeArrowheads="1"/>
          </p:cNvSpPr>
          <p:nvPr/>
        </p:nvSpPr>
        <p:spPr bwMode="auto">
          <a:xfrm>
            <a:off x="3657600" y="19050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10100111</a:t>
            </a:r>
            <a:r>
              <a:rPr lang="en-US" sz="2800" baseline="-20000"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838200" y="19050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167</a:t>
            </a:r>
            <a:r>
              <a:rPr lang="en-US" sz="2800" baseline="-200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10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7086600" y="18288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-89</a:t>
            </a:r>
            <a:r>
              <a:rPr lang="en-US" sz="2800" baseline="-20000">
                <a:solidFill>
                  <a:schemeClr val="accent2"/>
                </a:solidFill>
                <a:latin typeface="Tahoma" pitchFamily="34" charset="0"/>
                <a:cs typeface="Times New Roman" pitchFamily="18" charset="0"/>
              </a:rPr>
              <a:t>10</a:t>
            </a:r>
            <a:r>
              <a:rPr lang="en-US" sz="2800" baseline="-20000">
                <a:solidFill>
                  <a:schemeClr val="accent2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116742" name="Line 6"/>
          <p:cNvSpPr>
            <a:spLocks noChangeShapeType="1"/>
          </p:cNvSpPr>
          <p:nvPr/>
        </p:nvSpPr>
        <p:spPr bwMode="auto">
          <a:xfrm flipH="1">
            <a:off x="1981200" y="2133600"/>
            <a:ext cx="14478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3" name="Line 7"/>
          <p:cNvSpPr>
            <a:spLocks noChangeShapeType="1"/>
          </p:cNvSpPr>
          <p:nvPr/>
        </p:nvSpPr>
        <p:spPr bwMode="auto">
          <a:xfrm flipH="1">
            <a:off x="5562600" y="2133600"/>
            <a:ext cx="14478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762000" y="2667000"/>
            <a:ext cx="7924800" cy="350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Signed vs. unsigned is a matter of interpretation; thus </a:t>
            </a:r>
            <a:r>
              <a:rPr lang="en-US" sz="2800" u="sng">
                <a:latin typeface="Tahoma" pitchFamily="34" charset="0"/>
              </a:rPr>
              <a:t>a single bit pattern can represent two different values.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Allowing both interpretations is useful:</a:t>
            </a:r>
          </a:p>
          <a:p>
            <a:pPr lvl="1"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Some data (e.g., count, age) can never be negative, and having a greater range is useful.</a:t>
            </a:r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1905000" y="1447800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unsigned</a:t>
            </a:r>
          </a:p>
        </p:txBody>
      </p:sp>
      <p:sp>
        <p:nvSpPr>
          <p:cNvPr id="116746" name="Text Box 10"/>
          <p:cNvSpPr txBox="1">
            <a:spLocks noChangeArrowheads="1"/>
          </p:cNvSpPr>
          <p:nvPr/>
        </p:nvSpPr>
        <p:spPr bwMode="auto">
          <a:xfrm>
            <a:off x="5638800" y="14478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signed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Why Not Sign+Magnitude?</a:t>
            </a:r>
            <a:endParaRPr lang="en-US" sz="3200">
              <a:solidFill>
                <a:schemeClr val="hlink"/>
              </a:solidFill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1295400"/>
            <a:ext cx="5867400" cy="510540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800">
                <a:latin typeface="Tahoma" pitchFamily="34" charset="0"/>
              </a:rPr>
              <a:t>Complicates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</a:t>
            </a:r>
            <a:r>
              <a:rPr lang="en-US" sz="2800">
                <a:latin typeface="Tahoma" pitchFamily="34" charset="0"/>
              </a:rPr>
              <a:t>addition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:</a:t>
            </a:r>
          </a:p>
          <a:p>
            <a:pPr lvl="1"/>
            <a:r>
              <a:rPr lang="en-US" sz="2400">
                <a:solidFill>
                  <a:schemeClr val="hlink"/>
                </a:solidFill>
                <a:latin typeface="Tahoma" pitchFamily="34" charset="0"/>
              </a:rPr>
              <a:t>To add, first check the signs. If they agree, then add the magnitudes and use the same sign; else subtract the </a:t>
            </a:r>
            <a:r>
              <a:rPr lang="en-US" sz="2400" i="1">
                <a:solidFill>
                  <a:schemeClr val="hlink"/>
                </a:solidFill>
                <a:latin typeface="Tahoma" pitchFamily="34" charset="0"/>
              </a:rPr>
              <a:t>smaller</a:t>
            </a:r>
            <a:r>
              <a:rPr lang="en-US" sz="2400">
                <a:solidFill>
                  <a:schemeClr val="hlink"/>
                </a:solidFill>
                <a:latin typeface="Tahoma" pitchFamily="34" charset="0"/>
              </a:rPr>
              <a:t> from the </a:t>
            </a:r>
            <a:r>
              <a:rPr lang="en-US" sz="2400" i="1">
                <a:solidFill>
                  <a:schemeClr val="hlink"/>
                </a:solidFill>
                <a:latin typeface="Tahoma" pitchFamily="34" charset="0"/>
              </a:rPr>
              <a:t>larger</a:t>
            </a:r>
            <a:r>
              <a:rPr lang="en-US" sz="2400">
                <a:solidFill>
                  <a:schemeClr val="hlink"/>
                </a:solidFill>
                <a:latin typeface="Tahoma" pitchFamily="34" charset="0"/>
              </a:rPr>
              <a:t> and use the sign of the larger. </a:t>
            </a:r>
          </a:p>
          <a:p>
            <a:pPr lvl="1"/>
            <a:endParaRPr lang="en-US" sz="1400">
              <a:solidFill>
                <a:schemeClr val="hlink"/>
              </a:solidFill>
              <a:latin typeface="Tahoma" pitchFamily="34" charset="0"/>
            </a:endParaRPr>
          </a:p>
          <a:p>
            <a:pPr lvl="1"/>
            <a:r>
              <a:rPr lang="en-US" sz="2400">
                <a:solidFill>
                  <a:schemeClr val="hlink"/>
                </a:solidFill>
                <a:latin typeface="Tahoma" pitchFamily="34" charset="0"/>
              </a:rPr>
              <a:t>How do you determine 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</a:rPr>
              <a:t>which</a:t>
            </a:r>
            <a:r>
              <a:rPr lang="en-US" sz="2400">
                <a:solidFill>
                  <a:schemeClr val="hlink"/>
                </a:solidFill>
                <a:latin typeface="Tahoma" pitchFamily="34" charset="0"/>
              </a:rPr>
              <a:t> is smaller/larger?</a:t>
            </a:r>
          </a:p>
          <a:p>
            <a:pPr lvl="1"/>
            <a:endParaRPr lang="en-US" sz="1400">
              <a:solidFill>
                <a:schemeClr val="hlink"/>
              </a:solidFill>
              <a:latin typeface="Tahoma" pitchFamily="34" charset="0"/>
            </a:endParaRPr>
          </a:p>
          <a:p>
            <a:r>
              <a:rPr lang="en-US" sz="2800">
                <a:latin typeface="Tahoma" pitchFamily="34" charset="0"/>
              </a:rPr>
              <a:t>Complicates comparators:</a:t>
            </a:r>
          </a:p>
          <a:p>
            <a:pPr lvl="1"/>
            <a:r>
              <a:rPr lang="en-US" sz="2400">
                <a:solidFill>
                  <a:schemeClr val="hlink"/>
                </a:solidFill>
                <a:latin typeface="Tahoma" pitchFamily="34" charset="0"/>
              </a:rPr>
              <a:t>Two zeroes! </a:t>
            </a:r>
          </a:p>
          <a:p>
            <a:pPr lvl="1"/>
            <a:endParaRPr lang="en-US" sz="2400">
              <a:solidFill>
                <a:schemeClr val="hlink"/>
              </a:solidFill>
              <a:latin typeface="Tahoma" pitchFamily="34" charset="0"/>
            </a:endParaRPr>
          </a:p>
        </p:txBody>
      </p:sp>
      <p:graphicFrame>
        <p:nvGraphicFramePr>
          <p:cNvPr id="12083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595193"/>
              </p:ext>
            </p:extLst>
          </p:nvPr>
        </p:nvGraphicFramePr>
        <p:xfrm>
          <a:off x="457200" y="1600200"/>
          <a:ext cx="2057400" cy="4145280"/>
        </p:xfrm>
        <a:graphic>
          <a:graphicData uri="http://schemas.openxmlformats.org/drawingml/2006/table">
            <a:tbl>
              <a:tblPr/>
              <a:tblGrid>
                <a:gridCol w="800100"/>
                <a:gridCol w="12573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+3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+2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+1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+0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Numbers</a:t>
            </a:r>
            <a:r>
              <a:rPr lang="en-US"/>
              <a:t> Are Different!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Computers use binary (not decimal) numbers (0's and 1's).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Requires more digits to represent the same magnitude.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Computers store and process numbers using a fixed number of digits (“fixed-precision”).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Computers represent signed numbers using 2's complement instead of the more natural (for humans) “sign-plus-magnitude” representation.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Why 2’s Complement?</a:t>
            </a:r>
          </a:p>
        </p:txBody>
      </p:sp>
      <p:graphicFrame>
        <p:nvGraphicFramePr>
          <p:cNvPr id="12288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788876"/>
              </p:ext>
            </p:extLst>
          </p:nvPr>
        </p:nvGraphicFramePr>
        <p:xfrm>
          <a:off x="990600" y="1524000"/>
          <a:ext cx="2057400" cy="4145280"/>
        </p:xfrm>
        <a:graphic>
          <a:graphicData uri="http://schemas.openxmlformats.org/drawingml/2006/table">
            <a:tbl>
              <a:tblPr/>
              <a:tblGrid>
                <a:gridCol w="800100"/>
                <a:gridCol w="1257300"/>
              </a:tblGrid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+3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+2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+1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-4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2912" name="Text Box 32"/>
          <p:cNvSpPr txBox="1">
            <a:spLocks noChangeArrowheads="1"/>
          </p:cNvSpPr>
          <p:nvPr/>
        </p:nvSpPr>
        <p:spPr bwMode="auto">
          <a:xfrm>
            <a:off x="3581400" y="1219200"/>
            <a:ext cx="51054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>
                <a:latin typeface="Tahoma" pitchFamily="34" charset="0"/>
              </a:rPr>
              <a:t>Just as easy to determine sign as in sign+magnitude.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>
                <a:latin typeface="Tahoma" pitchFamily="34" charset="0"/>
              </a:rPr>
              <a:t>Almost as easy to change the sign of a number.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>
                <a:latin typeface="Tahoma" pitchFamily="34" charset="0"/>
              </a:rPr>
              <a:t>Addition can proceed w/out worrying about which operand is larger.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>
                <a:latin typeface="Tahoma" pitchFamily="34" charset="0"/>
              </a:rPr>
              <a:t>A single zero!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>
                <a:latin typeface="Tahoma" pitchFamily="34" charset="0"/>
              </a:rPr>
              <a:t>One hardware adder works for both signed and unsigned operands.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Changing the Sign</a:t>
            </a:r>
          </a:p>
        </p:txBody>
      </p:sp>
      <p:sp>
        <p:nvSpPr>
          <p:cNvPr id="123907" name="Text Box 3"/>
          <p:cNvSpPr txBox="1">
            <a:spLocks noChangeArrowheads="1"/>
          </p:cNvSpPr>
          <p:nvPr/>
        </p:nvSpPr>
        <p:spPr bwMode="auto">
          <a:xfrm>
            <a:off x="1066800" y="2895600"/>
            <a:ext cx="20574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+5 = 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0</a:t>
            </a:r>
            <a:r>
              <a:rPr lang="en-US" sz="2800">
                <a:latin typeface="Tahoma" pitchFamily="34" charset="0"/>
              </a:rPr>
              <a:t>101</a:t>
            </a:r>
          </a:p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-5  = 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1</a:t>
            </a:r>
            <a:r>
              <a:rPr lang="en-US" sz="2800">
                <a:latin typeface="Tahoma" pitchFamily="34" charset="0"/>
              </a:rPr>
              <a:t>101</a:t>
            </a:r>
          </a:p>
        </p:txBody>
      </p:sp>
      <p:sp>
        <p:nvSpPr>
          <p:cNvPr id="123908" name="Line 4"/>
          <p:cNvSpPr>
            <a:spLocks noChangeShapeType="1"/>
          </p:cNvSpPr>
          <p:nvPr/>
        </p:nvSpPr>
        <p:spPr bwMode="auto">
          <a:xfrm>
            <a:off x="2209800" y="3429000"/>
            <a:ext cx="0" cy="762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381000" y="2209800"/>
            <a:ext cx="342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Sign+Magnitude:</a:t>
            </a:r>
          </a:p>
        </p:txBody>
      </p:sp>
      <p:sp>
        <p:nvSpPr>
          <p:cNvPr id="123910" name="Text Box 6"/>
          <p:cNvSpPr txBox="1">
            <a:spLocks noChangeArrowheads="1"/>
          </p:cNvSpPr>
          <p:nvPr/>
        </p:nvSpPr>
        <p:spPr bwMode="auto">
          <a:xfrm>
            <a:off x="4572000" y="2209800"/>
            <a:ext cx="342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2’s Complement:</a:t>
            </a:r>
          </a:p>
        </p:txBody>
      </p:sp>
      <p:sp>
        <p:nvSpPr>
          <p:cNvPr id="123911" name="Text Box 7"/>
          <p:cNvSpPr txBox="1">
            <a:spLocks noChangeArrowheads="1"/>
          </p:cNvSpPr>
          <p:nvPr/>
        </p:nvSpPr>
        <p:spPr bwMode="auto">
          <a:xfrm>
            <a:off x="5257800" y="2895600"/>
            <a:ext cx="2057400" cy="287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+5 = 0101</a:t>
            </a:r>
          </a:p>
          <a:p>
            <a:pPr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         1010</a:t>
            </a:r>
            <a:br>
              <a:rPr lang="en-US" sz="2800">
                <a:latin typeface="Tahoma" pitchFamily="34" charset="0"/>
              </a:rPr>
            </a:br>
            <a:r>
              <a:rPr lang="en-US" sz="2800">
                <a:latin typeface="Tahoma" pitchFamily="34" charset="0"/>
              </a:rPr>
              <a:t>        </a:t>
            </a:r>
            <a:r>
              <a:rPr lang="en-US" sz="2800" u="sng">
                <a:latin typeface="Tahoma" pitchFamily="34" charset="0"/>
              </a:rPr>
              <a:t>    +1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 -5 = 1011</a:t>
            </a:r>
          </a:p>
        </p:txBody>
      </p:sp>
      <p:sp>
        <p:nvSpPr>
          <p:cNvPr id="123913" name="Line 9"/>
          <p:cNvSpPr>
            <a:spLocks noChangeShapeType="1"/>
          </p:cNvSpPr>
          <p:nvPr/>
        </p:nvSpPr>
        <p:spPr bwMode="auto">
          <a:xfrm>
            <a:off x="6400800" y="3429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14" name="Line 10"/>
          <p:cNvSpPr>
            <a:spLocks noChangeShapeType="1"/>
          </p:cNvSpPr>
          <p:nvPr/>
        </p:nvSpPr>
        <p:spPr bwMode="auto">
          <a:xfrm>
            <a:off x="6553200" y="3429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15" name="Line 11"/>
          <p:cNvSpPr>
            <a:spLocks noChangeShapeType="1"/>
          </p:cNvSpPr>
          <p:nvPr/>
        </p:nvSpPr>
        <p:spPr bwMode="auto">
          <a:xfrm>
            <a:off x="6781800" y="3429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16" name="Line 12"/>
          <p:cNvSpPr>
            <a:spLocks noChangeShapeType="1"/>
          </p:cNvSpPr>
          <p:nvPr/>
        </p:nvSpPr>
        <p:spPr bwMode="auto">
          <a:xfrm>
            <a:off x="6934200" y="3429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917" name="Text Box 13"/>
          <p:cNvSpPr txBox="1">
            <a:spLocks noChangeArrowheads="1"/>
          </p:cNvSpPr>
          <p:nvPr/>
        </p:nvSpPr>
        <p:spPr bwMode="auto">
          <a:xfrm>
            <a:off x="7391400" y="3530600"/>
            <a:ext cx="858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>
                <a:latin typeface="Tahoma" pitchFamily="34" charset="0"/>
              </a:rPr>
              <a:t>Invert</a:t>
            </a:r>
          </a:p>
        </p:txBody>
      </p:sp>
      <p:sp>
        <p:nvSpPr>
          <p:cNvPr id="123918" name="Text Box 14"/>
          <p:cNvSpPr txBox="1">
            <a:spLocks noChangeArrowheads="1"/>
          </p:cNvSpPr>
          <p:nvPr/>
        </p:nvSpPr>
        <p:spPr bwMode="auto">
          <a:xfrm>
            <a:off x="7391400" y="4597400"/>
            <a:ext cx="1336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>
                <a:latin typeface="Tahoma" pitchFamily="34" charset="0"/>
              </a:rPr>
              <a:t>Increment</a:t>
            </a:r>
          </a:p>
        </p:txBody>
      </p:sp>
      <p:sp>
        <p:nvSpPr>
          <p:cNvPr id="123919" name="Text Box 15"/>
          <p:cNvSpPr txBox="1">
            <a:spLocks noChangeArrowheads="1"/>
          </p:cNvSpPr>
          <p:nvPr/>
        </p:nvSpPr>
        <p:spPr bwMode="auto">
          <a:xfrm>
            <a:off x="2362200" y="3505200"/>
            <a:ext cx="160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>
                <a:latin typeface="Tahoma" pitchFamily="34" charset="0"/>
              </a:rPr>
              <a:t>Change 1 bit</a:t>
            </a:r>
          </a:p>
        </p:txBody>
      </p:sp>
      <p:sp>
        <p:nvSpPr>
          <p:cNvPr id="123920" name="Rectangle 16"/>
          <p:cNvSpPr>
            <a:spLocks noChangeArrowheads="1"/>
          </p:cNvSpPr>
          <p:nvPr/>
        </p:nvSpPr>
        <p:spPr bwMode="auto">
          <a:xfrm>
            <a:off x="304800" y="2133600"/>
            <a:ext cx="3733800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21" name="Rectangle 17"/>
          <p:cNvSpPr>
            <a:spLocks noChangeArrowheads="1"/>
          </p:cNvSpPr>
          <p:nvPr/>
        </p:nvSpPr>
        <p:spPr bwMode="auto">
          <a:xfrm>
            <a:off x="4419600" y="2133600"/>
            <a:ext cx="4419600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Easier Hand Method</a:t>
            </a:r>
          </a:p>
        </p:txBody>
      </p:sp>
      <p:sp>
        <p:nvSpPr>
          <p:cNvPr id="124931" name="Text Box 3"/>
          <p:cNvSpPr txBox="1">
            <a:spLocks noChangeArrowheads="1"/>
          </p:cNvSpPr>
          <p:nvPr/>
        </p:nvSpPr>
        <p:spPr bwMode="auto">
          <a:xfrm>
            <a:off x="3429000" y="2438400"/>
            <a:ext cx="20574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ahoma" pitchFamily="34" charset="0"/>
              </a:rPr>
              <a:t>+4 = </a:t>
            </a:r>
            <a:r>
              <a:rPr lang="en-US" sz="2800" dirty="0">
                <a:solidFill>
                  <a:srgbClr val="00B050"/>
                </a:solidFill>
                <a:latin typeface="Tahoma" pitchFamily="34" charset="0"/>
              </a:rPr>
              <a:t>0</a:t>
            </a:r>
            <a:r>
              <a:rPr lang="en-US" sz="2800" dirty="0">
                <a:solidFill>
                  <a:srgbClr val="C00000"/>
                </a:solidFill>
                <a:latin typeface="Tahoma" pitchFamily="34" charset="0"/>
              </a:rPr>
              <a:t>100</a:t>
            </a:r>
          </a:p>
          <a:p>
            <a:pPr>
              <a:spcBef>
                <a:spcPct val="50000"/>
              </a:spcBef>
            </a:pPr>
            <a:endParaRPr lang="en-US" sz="2800" dirty="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n-US" sz="2800" u="sng" dirty="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latin typeface="Tahoma" pitchFamily="34" charset="0"/>
              </a:rPr>
              <a:t> -4 = </a:t>
            </a:r>
            <a:r>
              <a:rPr lang="en-US" sz="2800" dirty="0">
                <a:solidFill>
                  <a:srgbClr val="00B050"/>
                </a:solidFill>
                <a:latin typeface="Tahoma" pitchFamily="34" charset="0"/>
              </a:rPr>
              <a:t>1</a:t>
            </a:r>
            <a:r>
              <a:rPr lang="en-US" sz="2800" dirty="0">
                <a:solidFill>
                  <a:srgbClr val="C00000"/>
                </a:solidFill>
                <a:latin typeface="Tahoma" pitchFamily="34" charset="0"/>
              </a:rPr>
              <a:t>100</a:t>
            </a:r>
          </a:p>
        </p:txBody>
      </p:sp>
      <p:sp>
        <p:nvSpPr>
          <p:cNvPr id="124932" name="Line 4"/>
          <p:cNvSpPr>
            <a:spLocks noChangeShapeType="1"/>
          </p:cNvSpPr>
          <p:nvPr/>
        </p:nvSpPr>
        <p:spPr bwMode="auto">
          <a:xfrm>
            <a:off x="4724400" y="2971800"/>
            <a:ext cx="457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3" name="Line 5"/>
          <p:cNvSpPr>
            <a:spLocks noChangeShapeType="1"/>
          </p:cNvSpPr>
          <p:nvPr/>
        </p:nvSpPr>
        <p:spPr bwMode="auto">
          <a:xfrm>
            <a:off x="4724400" y="4343400"/>
            <a:ext cx="457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4" name="Line 6"/>
          <p:cNvSpPr>
            <a:spLocks noChangeShapeType="1"/>
          </p:cNvSpPr>
          <p:nvPr/>
        </p:nvSpPr>
        <p:spPr bwMode="auto">
          <a:xfrm>
            <a:off x="4953000" y="2971800"/>
            <a:ext cx="0" cy="13716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5" name="Line 7"/>
          <p:cNvSpPr>
            <a:spLocks noChangeShapeType="1"/>
          </p:cNvSpPr>
          <p:nvPr/>
        </p:nvSpPr>
        <p:spPr bwMode="auto">
          <a:xfrm>
            <a:off x="4572000" y="2971800"/>
            <a:ext cx="0" cy="137160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36" name="Text Box 8"/>
          <p:cNvSpPr txBox="1">
            <a:spLocks noChangeArrowheads="1"/>
          </p:cNvSpPr>
          <p:nvPr/>
        </p:nvSpPr>
        <p:spPr bwMode="auto">
          <a:xfrm>
            <a:off x="5791200" y="2438400"/>
            <a:ext cx="28956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solidFill>
                  <a:srgbClr val="C00000"/>
                </a:solidFill>
                <a:latin typeface="Tahoma" pitchFamily="34" charset="0"/>
              </a:rPr>
              <a:t>Step 1:</a:t>
            </a:r>
            <a:r>
              <a:rPr lang="en-US" sz="2800" dirty="0">
                <a:solidFill>
                  <a:srgbClr val="C00000"/>
                </a:solidFill>
                <a:latin typeface="Tahoma" pitchFamily="34" charset="0"/>
              </a:rPr>
              <a:t> Copy the bits from right to left, through and including the first 1.</a:t>
            </a:r>
          </a:p>
        </p:txBody>
      </p:sp>
      <p:sp>
        <p:nvSpPr>
          <p:cNvPr id="124937" name="Text Box 9"/>
          <p:cNvSpPr txBox="1">
            <a:spLocks noChangeArrowheads="1"/>
          </p:cNvSpPr>
          <p:nvPr/>
        </p:nvSpPr>
        <p:spPr bwMode="auto">
          <a:xfrm>
            <a:off x="533400" y="2590800"/>
            <a:ext cx="2819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solidFill>
                  <a:srgbClr val="00B050"/>
                </a:solidFill>
                <a:latin typeface="Tahoma" pitchFamily="34" charset="0"/>
              </a:rPr>
              <a:t>Step 2:</a:t>
            </a:r>
            <a:r>
              <a:rPr lang="en-US" sz="2800" dirty="0">
                <a:solidFill>
                  <a:srgbClr val="00B050"/>
                </a:solidFill>
                <a:latin typeface="Tahoma" pitchFamily="34" charset="0"/>
              </a:rPr>
              <a:t> Copy the inverse of the remaining bits.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/>
              <a:t>Representation Width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0" y="1524000"/>
            <a:ext cx="9144000" cy="393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ahoma" pitchFamily="34" charset="0"/>
              </a:rPr>
              <a:t>Be Careful!  You must be sure to pad the original value out to the full representation width</a:t>
            </a:r>
            <a:r>
              <a:rPr lang="en-US" sz="2800" dirty="0">
                <a:solidFill>
                  <a:srgbClr val="FFFF00"/>
                </a:solidFill>
                <a:latin typeface="Tahoma" pitchFamily="34" charset="0"/>
              </a:rPr>
              <a:t> </a:t>
            </a:r>
            <a:r>
              <a:rPr lang="en-US" sz="2800" u="sng" dirty="0">
                <a:solidFill>
                  <a:schemeClr val="accent2"/>
                </a:solidFill>
                <a:latin typeface="Tahoma" pitchFamily="34" charset="0"/>
              </a:rPr>
              <a:t>before</a:t>
            </a:r>
            <a:r>
              <a:rPr lang="en-US" sz="2800" dirty="0">
                <a:solidFill>
                  <a:srgbClr val="FFFF00"/>
                </a:solidFill>
                <a:latin typeface="Tahoma" pitchFamily="34" charset="0"/>
              </a:rPr>
              <a:t> </a:t>
            </a:r>
            <a:r>
              <a:rPr lang="en-US" sz="2800" dirty="0">
                <a:latin typeface="Tahoma" pitchFamily="34" charset="0"/>
              </a:rPr>
              <a:t>applying the algorithm!</a:t>
            </a:r>
          </a:p>
          <a:p>
            <a:pPr>
              <a:spcBef>
                <a:spcPct val="50000"/>
              </a:spcBef>
            </a:pPr>
            <a:endParaRPr lang="en-US" sz="1400" dirty="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  <a:latin typeface="Tahoma" pitchFamily="34" charset="0"/>
              </a:rPr>
              <a:t>Wrong:</a:t>
            </a:r>
            <a:r>
              <a:rPr lang="en-US" sz="2800" dirty="0">
                <a:solidFill>
                  <a:schemeClr val="hlink"/>
                </a:solidFill>
                <a:latin typeface="Tahoma" pitchFamily="34" charset="0"/>
              </a:rPr>
              <a:t> +25 = 11001</a:t>
            </a:r>
            <a:r>
              <a:rPr lang="en-US" sz="2800" baseline="-20000" dirty="0">
                <a:solidFill>
                  <a:schemeClr val="hlink"/>
                </a:solidFill>
                <a:latin typeface="Tahoma" pitchFamily="34" charset="0"/>
              </a:rPr>
              <a:t>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 00111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Tahoma" pitchFamily="34" charset="0"/>
                <a:sym typeface="Monotype Sorts" pitchFamily="2" charset="2"/>
              </a:rPr>
              <a:t>000</a:t>
            </a:r>
            <a:r>
              <a:rPr lang="en-US" sz="2800" dirty="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00111 = +7</a:t>
            </a:r>
            <a:endParaRPr lang="en-US" sz="2800" baseline="-20000" dirty="0">
              <a:solidFill>
                <a:schemeClr val="hlink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n-US" sz="1400" b="1" dirty="0">
              <a:solidFill>
                <a:srgbClr val="FF0000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B050"/>
                </a:solidFill>
                <a:latin typeface="Tahoma" pitchFamily="34" charset="0"/>
              </a:rPr>
              <a:t>Right:   </a:t>
            </a:r>
            <a:r>
              <a:rPr lang="en-US" sz="2800" dirty="0">
                <a:solidFill>
                  <a:schemeClr val="hlink"/>
                </a:solidFill>
                <a:latin typeface="Tahoma" pitchFamily="34" charset="0"/>
              </a:rPr>
              <a:t>+25 = 11001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Tahoma" pitchFamily="34" charset="0"/>
              </a:rPr>
              <a:t>000</a:t>
            </a:r>
            <a:r>
              <a:rPr lang="en-US" sz="2800" dirty="0">
                <a:solidFill>
                  <a:schemeClr val="hlink"/>
                </a:solidFill>
                <a:latin typeface="Tahoma" pitchFamily="34" charset="0"/>
              </a:rPr>
              <a:t>11001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 dirty="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 </a:t>
            </a:r>
            <a:r>
              <a:rPr lang="en-US" sz="2800" dirty="0">
                <a:solidFill>
                  <a:schemeClr val="accent2"/>
                </a:solidFill>
                <a:latin typeface="Tahoma" pitchFamily="34" charset="0"/>
                <a:sym typeface="Monotype Sorts" pitchFamily="2" charset="2"/>
              </a:rPr>
              <a:t>111</a:t>
            </a:r>
            <a:r>
              <a:rPr lang="en-US" sz="2800" dirty="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00111 = -25</a:t>
            </a:r>
            <a:endParaRPr lang="en-US" sz="2800" u="sng" dirty="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25956" name="AutoShape 4"/>
          <p:cNvSpPr>
            <a:spLocks noChangeArrowheads="1"/>
          </p:cNvSpPr>
          <p:nvPr/>
        </p:nvSpPr>
        <p:spPr bwMode="auto">
          <a:xfrm>
            <a:off x="1828800" y="5181600"/>
            <a:ext cx="3581400" cy="762000"/>
          </a:xfrm>
          <a:prstGeom prst="wedgeRectCallout">
            <a:avLst>
              <a:gd name="adj1" fmla="val 19505"/>
              <a:gd name="adj2" fmla="val -101875"/>
            </a:avLst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en-US" sz="2000" dirty="0">
                <a:latin typeface="Tahoma" pitchFamily="34" charset="0"/>
              </a:rPr>
              <a:t>If positive: Add leading 0’s</a:t>
            </a:r>
            <a:br>
              <a:rPr lang="en-US" sz="2000" dirty="0">
                <a:latin typeface="Tahoma" pitchFamily="34" charset="0"/>
              </a:rPr>
            </a:br>
            <a:r>
              <a:rPr lang="en-US" sz="2000" dirty="0">
                <a:latin typeface="Tahoma" pitchFamily="34" charset="0"/>
              </a:rPr>
              <a:t>If negative: Add leading 1’s</a:t>
            </a:r>
          </a:p>
        </p:txBody>
      </p:sp>
      <p:sp>
        <p:nvSpPr>
          <p:cNvPr id="125957" name="AutoShape 5"/>
          <p:cNvSpPr>
            <a:spLocks noChangeArrowheads="1"/>
          </p:cNvSpPr>
          <p:nvPr/>
        </p:nvSpPr>
        <p:spPr bwMode="auto">
          <a:xfrm>
            <a:off x="6248400" y="5410200"/>
            <a:ext cx="2286000" cy="381000"/>
          </a:xfrm>
          <a:prstGeom prst="wedgeRectCallout">
            <a:avLst>
              <a:gd name="adj1" fmla="val -65903"/>
              <a:gd name="adj2" fmla="val -223750"/>
            </a:avLst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2000" dirty="0">
                <a:latin typeface="Tahoma" pitchFamily="34" charset="0"/>
              </a:rPr>
              <a:t>Apply algorithm</a:t>
            </a:r>
          </a:p>
        </p:txBody>
      </p:sp>
      <p:sp>
        <p:nvSpPr>
          <p:cNvPr id="125958" name="AutoShape 6"/>
          <p:cNvSpPr>
            <a:spLocks noChangeArrowheads="1"/>
          </p:cNvSpPr>
          <p:nvPr/>
        </p:nvSpPr>
        <p:spPr bwMode="auto">
          <a:xfrm>
            <a:off x="2209800" y="2667000"/>
            <a:ext cx="2286000" cy="381000"/>
          </a:xfrm>
          <a:prstGeom prst="wedgeRectCallout">
            <a:avLst>
              <a:gd name="adj1" fmla="val 16111"/>
              <a:gd name="adj2" fmla="val 163750"/>
            </a:avLst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2000">
                <a:latin typeface="Tahoma" pitchFamily="34" charset="0"/>
              </a:rPr>
              <a:t>Apply algorithm</a:t>
            </a:r>
          </a:p>
        </p:txBody>
      </p:sp>
      <p:sp>
        <p:nvSpPr>
          <p:cNvPr id="125959" name="AutoShape 7"/>
          <p:cNvSpPr>
            <a:spLocks noChangeArrowheads="1"/>
          </p:cNvSpPr>
          <p:nvPr/>
        </p:nvSpPr>
        <p:spPr bwMode="auto">
          <a:xfrm>
            <a:off x="5181600" y="2667000"/>
            <a:ext cx="2133600" cy="381000"/>
          </a:xfrm>
          <a:prstGeom prst="wedgeRectCallout">
            <a:avLst>
              <a:gd name="adj1" fmla="val -22023"/>
              <a:gd name="adj2" fmla="val 150417"/>
            </a:avLst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2000">
                <a:latin typeface="Tahoma" pitchFamily="34" charset="0"/>
              </a:rPr>
              <a:t>Expand to 8-bits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Converting 2’s complement numbers to decimal – Approach #1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If MSB is 0, the number is positive.</a:t>
            </a:r>
            <a:br>
              <a:rPr lang="en-US"/>
            </a:br>
            <a:r>
              <a:rPr lang="en-US">
                <a:sym typeface="Wingdings" pitchFamily="2" charset="2"/>
              </a:rPr>
              <a:t> convert as if it were unsigned.</a:t>
            </a:r>
          </a:p>
          <a:p>
            <a:pPr marL="609600" indent="-609600">
              <a:buFontTx/>
              <a:buNone/>
            </a:pPr>
            <a:r>
              <a:rPr lang="en-US">
                <a:sym typeface="Wingdings" pitchFamily="2" charset="2"/>
              </a:rPr>
              <a:t>If MSB is 1, the number is negative.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sym typeface="Wingdings" pitchFamily="2" charset="2"/>
              </a:rPr>
              <a:t>Find representation of </a:t>
            </a:r>
            <a:r>
              <a:rPr lang="en-US">
                <a:cs typeface="Times New Roman" pitchFamily="18" charset="0"/>
                <a:sym typeface="Wingdings" pitchFamily="2" charset="2"/>
              </a:rPr>
              <a:t>–N, where N is the original number.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cs typeface="Times New Roman" pitchFamily="18" charset="0"/>
                <a:sym typeface="Wingdings" pitchFamily="2" charset="2"/>
              </a:rPr>
              <a:t>Convert N to decimal.</a:t>
            </a:r>
          </a:p>
          <a:p>
            <a:pPr marL="609600" indent="-609600">
              <a:buFontTx/>
              <a:buAutoNum type="arabicPeriod"/>
            </a:pPr>
            <a:r>
              <a:rPr lang="en-US">
                <a:cs typeface="Times New Roman" pitchFamily="18" charset="0"/>
                <a:sym typeface="Wingdings" pitchFamily="2" charset="2"/>
              </a:rPr>
              <a:t>Put a minus sign in front.</a:t>
            </a:r>
          </a:p>
          <a:p>
            <a:pPr marL="990600" lvl="1" indent="-533400"/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Converting 2’s complement numbers to decimal – Approach #1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Example: 10110010</a:t>
            </a:r>
            <a:r>
              <a:rPr lang="en-US" baseline="-25000"/>
              <a:t>2</a:t>
            </a:r>
            <a:r>
              <a:rPr lang="en-US"/>
              <a:t> = ?</a:t>
            </a:r>
            <a:r>
              <a:rPr lang="en-US" baseline="-25000"/>
              <a:t>10</a:t>
            </a:r>
          </a:p>
          <a:p>
            <a:pPr marL="609600" indent="-609600">
              <a:buFontTx/>
              <a:buNone/>
            </a:pPr>
            <a:endParaRPr lang="en-US" baseline="-25000"/>
          </a:p>
          <a:p>
            <a:pPr marL="609600" indent="-609600">
              <a:buFontTx/>
              <a:buAutoNum type="arabicPeriod"/>
            </a:pPr>
            <a:r>
              <a:rPr lang="en-US"/>
              <a:t>10110010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</a:t>
            </a:r>
            <a:r>
              <a:rPr lang="en-US">
                <a:cs typeface="Times New Roman" pitchFamily="18" charset="0"/>
                <a:sym typeface="Wingdings" pitchFamily="2" charset="2"/>
              </a:rPr>
              <a:t>-</a:t>
            </a:r>
            <a:r>
              <a:rPr lang="en-US">
                <a:sym typeface="Wingdings" pitchFamily="2" charset="2"/>
              </a:rPr>
              <a:t>01001110</a:t>
            </a:r>
            <a:r>
              <a:rPr lang="en-US" baseline="-25000"/>
              <a:t>2</a:t>
            </a:r>
            <a:endParaRPr lang="en-US">
              <a:sym typeface="Wingdings" pitchFamily="2" charset="2"/>
            </a:endParaRPr>
          </a:p>
          <a:p>
            <a:pPr marL="609600" indent="-609600">
              <a:buFontTx/>
              <a:buAutoNum type="arabicPeriod"/>
            </a:pPr>
            <a:r>
              <a:rPr lang="en-US"/>
              <a:t>01001110</a:t>
            </a:r>
            <a:r>
              <a:rPr lang="en-US" baseline="-25000"/>
              <a:t>2</a:t>
            </a:r>
            <a:r>
              <a:rPr lang="en-US"/>
              <a:t> = 64 + 8 + 4 + 2 = 78</a:t>
            </a:r>
            <a:r>
              <a:rPr lang="en-US" baseline="-25000"/>
              <a:t>10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Answer:   </a:t>
            </a:r>
            <a:r>
              <a:rPr lang="en-US">
                <a:cs typeface="Times New Roman" pitchFamily="18" charset="0"/>
                <a:sym typeface="Wingdings" pitchFamily="2" charset="2"/>
              </a:rPr>
              <a:t>-</a:t>
            </a:r>
            <a:r>
              <a:rPr lang="en-US"/>
              <a:t>78</a:t>
            </a:r>
            <a:r>
              <a:rPr lang="en-US" baseline="-25000"/>
              <a:t>10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Converting 2’s complement numbers to decimal – Approach #2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Use polynomial evaluation, but make the contribution of the MSB be negative:</a:t>
            </a:r>
          </a:p>
          <a:p>
            <a:pPr marL="609600" indent="-609600">
              <a:buFontTx/>
              <a:buNone/>
            </a:pPr>
            <a:endParaRPr lang="en-US"/>
          </a:p>
          <a:p>
            <a:pPr marL="609600" indent="-609600">
              <a:buFontTx/>
              <a:buNone/>
            </a:pPr>
            <a:r>
              <a:rPr lang="en-US"/>
              <a:t>Example: 10110010</a:t>
            </a:r>
            <a:r>
              <a:rPr lang="en-US" baseline="-25000"/>
              <a:t>2</a:t>
            </a:r>
            <a:r>
              <a:rPr lang="en-US"/>
              <a:t> = ?</a:t>
            </a:r>
            <a:r>
              <a:rPr lang="en-US" baseline="-25000"/>
              <a:t>10</a:t>
            </a:r>
          </a:p>
          <a:p>
            <a:pPr marL="609600" indent="-609600">
              <a:buFontTx/>
              <a:buNone/>
            </a:pPr>
            <a:endParaRPr lang="en-US">
              <a:cs typeface="Times New Roman" pitchFamily="18" charset="0"/>
              <a:sym typeface="Wingdings" pitchFamily="2" charset="2"/>
            </a:endParaRPr>
          </a:p>
          <a:p>
            <a:pPr marL="609600" indent="-609600">
              <a:buFontTx/>
              <a:buNone/>
            </a:pPr>
            <a:r>
              <a:rPr lang="en-US">
                <a:cs typeface="Times New Roman" pitchFamily="18" charset="0"/>
                <a:sym typeface="Wingdings" pitchFamily="2" charset="2"/>
              </a:rPr>
              <a:t>	= </a:t>
            </a:r>
            <a:r>
              <a:rPr lang="en-US">
                <a:solidFill>
                  <a:srgbClr val="FF3300"/>
                </a:solidFill>
                <a:cs typeface="Times New Roman" pitchFamily="18" charset="0"/>
                <a:sym typeface="Wingdings" pitchFamily="2" charset="2"/>
              </a:rPr>
              <a:t>-128</a:t>
            </a:r>
            <a:r>
              <a:rPr lang="en-US">
                <a:cs typeface="Times New Roman" pitchFamily="18" charset="0"/>
                <a:sym typeface="Wingdings" pitchFamily="2" charset="2"/>
              </a:rPr>
              <a:t> + 32 + 16 + 2 = -78</a:t>
            </a:r>
            <a:r>
              <a:rPr lang="en-US" baseline="-25000">
                <a:cs typeface="Times New Roman" pitchFamily="18" charset="0"/>
                <a:sym typeface="Wingdings" pitchFamily="2" charset="2"/>
              </a:rPr>
              <a:t>10</a:t>
            </a:r>
          </a:p>
          <a:p>
            <a:pPr marL="990600" lvl="1" indent="-533400"/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2’s Complement Anomaly!</a:t>
            </a:r>
          </a:p>
        </p:txBody>
      </p:sp>
      <p:sp>
        <p:nvSpPr>
          <p:cNvPr id="128003" name="Text Box 3"/>
          <p:cNvSpPr txBox="1">
            <a:spLocks noChangeArrowheads="1"/>
          </p:cNvSpPr>
          <p:nvPr/>
        </p:nvSpPr>
        <p:spPr bwMode="auto">
          <a:xfrm>
            <a:off x="762000" y="2057400"/>
            <a:ext cx="7620000" cy="372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-128 =	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1000 0000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(8 bits)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+128?</a:t>
            </a:r>
          </a:p>
          <a:p>
            <a:pPr>
              <a:spcBef>
                <a:spcPct val="50000"/>
              </a:spcBef>
            </a:pPr>
            <a:endParaRPr lang="en-US" sz="1400">
              <a:solidFill>
                <a:schemeClr val="hlink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Step 1: Invert all bits	 </a:t>
            </a:r>
            <a:r>
              <a:rPr lang="en-US" sz="280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	0111 1111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Step 2: Increment	 </a:t>
            </a:r>
            <a:r>
              <a:rPr lang="en-US" sz="280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	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sym typeface="Monotype Sorts" pitchFamily="2" charset="2"/>
              </a:rPr>
              <a:t>1000 0000</a:t>
            </a:r>
            <a:endParaRPr lang="en-US" sz="2800">
              <a:solidFill>
                <a:schemeClr val="accent2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n-US" sz="1400">
              <a:solidFill>
                <a:schemeClr val="hlink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Same result with either method!   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Range of Unsigned Integers</a:t>
            </a: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838200" y="1208088"/>
            <a:ext cx="7620000" cy="479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Each of ‘n’ bits can have one of two values.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Total # of patterns of n bits = 2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 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2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 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</a:rPr>
              <a:t>2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… 2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						‘n’ 2’s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					= 2</a:t>
            </a:r>
            <a:r>
              <a:rPr lang="en-US" sz="2800" baseline="300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n</a:t>
            </a:r>
            <a:endParaRPr lang="en-US" sz="2800">
              <a:solidFill>
                <a:schemeClr val="hlink"/>
              </a:solidFill>
              <a:latin typeface="Tahoma" pitchFamily="34" charset="0"/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If n-bits are used to represent an unsigned integer value: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sym typeface="Symbol" pitchFamily="18" charset="2"/>
              </a:rPr>
              <a:t>	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sym typeface="Symbol" pitchFamily="18" charset="2"/>
              </a:rPr>
              <a:t>Range: 0 to 2</a:t>
            </a:r>
            <a:r>
              <a:rPr lang="en-US" sz="2800" baseline="30000">
                <a:solidFill>
                  <a:schemeClr val="accent2"/>
                </a:solidFill>
                <a:latin typeface="Tahoma" pitchFamily="34" charset="0"/>
                <a:sym typeface="Symbol" pitchFamily="18" charset="2"/>
              </a:rPr>
              <a:t>n</a:t>
            </a:r>
            <a:r>
              <a:rPr lang="en-US" sz="2800">
                <a:solidFill>
                  <a:schemeClr val="accent2"/>
                </a:solidFill>
                <a:latin typeface="Tahoma" pitchFamily="34" charset="0"/>
                <a:sym typeface="Symbol" pitchFamily="18" charset="2"/>
              </a:rPr>
              <a:t>-1</a:t>
            </a:r>
            <a:r>
              <a:rPr lang="en-US" sz="2800">
                <a:latin typeface="Tahoma" pitchFamily="34" charset="0"/>
                <a:sym typeface="Symbol" pitchFamily="18" charset="2"/>
              </a:rPr>
              <a:t>  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(2</a:t>
            </a:r>
            <a:r>
              <a:rPr lang="en-US" sz="2800" baseline="300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n 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sym typeface="Symbol" pitchFamily="18" charset="2"/>
              </a:rPr>
              <a:t>different values)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chemeClr val="hlink"/>
              </a:solidFill>
              <a:latin typeface="Tahoma" pitchFamily="34" charset="0"/>
              <a:sym typeface="Symbol" pitchFamily="18" charset="2"/>
            </a:endParaRPr>
          </a:p>
        </p:txBody>
      </p:sp>
      <p:sp>
        <p:nvSpPr>
          <p:cNvPr id="129028" name="Line 4"/>
          <p:cNvSpPr>
            <a:spLocks noChangeShapeType="1"/>
          </p:cNvSpPr>
          <p:nvPr/>
        </p:nvSpPr>
        <p:spPr bwMode="auto">
          <a:xfrm>
            <a:off x="5791200" y="2438400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Problems: Unsigned Range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Base 2, 6 digits</a:t>
            </a:r>
          </a:p>
          <a:p>
            <a:r>
              <a:rPr lang="en-US"/>
              <a:t>Base 3, 6 digits</a:t>
            </a:r>
          </a:p>
          <a:p>
            <a:r>
              <a:rPr lang="en-US"/>
              <a:t>Base 8, 6 digits</a:t>
            </a:r>
          </a:p>
          <a:p>
            <a:r>
              <a:rPr lang="en-US"/>
              <a:t>Base 16, 6 digits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Positional Number Systems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Numeric values are represented by a </a:t>
            </a:r>
            <a:r>
              <a:rPr lang="en-US" sz="2800" i="1"/>
              <a:t>sequence</a:t>
            </a:r>
            <a:r>
              <a:rPr lang="en-US" sz="2800"/>
              <a:t> of digit symbols.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Symbols represent numeric </a:t>
            </a:r>
            <a:r>
              <a:rPr lang="en-US" sz="2800" i="1"/>
              <a:t>values</a:t>
            </a:r>
            <a:r>
              <a:rPr lang="en-US" sz="2800"/>
              <a:t>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Symbols are not limited to ‘0’-’9’!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800"/>
              <a:t>Each symbol’s contribution to the total value of the number is </a:t>
            </a:r>
            <a:r>
              <a:rPr lang="en-US" sz="2800" i="1"/>
              <a:t>weighted</a:t>
            </a:r>
            <a:r>
              <a:rPr lang="en-US" sz="2800"/>
              <a:t> according to its position in the sequence.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/>
              <a:t>Range of Signed Integers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latin typeface="Tahoma" pitchFamily="34" charset="0"/>
              </a:rPr>
              <a:t>Half</a:t>
            </a:r>
            <a:r>
              <a:rPr lang="en-US" sz="2800">
                <a:latin typeface="Tahoma" pitchFamily="34" charset="0"/>
              </a:rPr>
              <a:t> of the 2</a:t>
            </a:r>
            <a:r>
              <a:rPr lang="en-US" sz="2800" baseline="30000">
                <a:latin typeface="Tahoma" pitchFamily="34" charset="0"/>
              </a:rPr>
              <a:t>n</a:t>
            </a:r>
            <a:r>
              <a:rPr lang="en-US" sz="2800">
                <a:latin typeface="Tahoma" pitchFamily="34" charset="0"/>
              </a:rPr>
              <a:t> patterns will be used for positive values, and half for negative.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sz="1400"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latin typeface="Tahoma" pitchFamily="34" charset="0"/>
              </a:rPr>
              <a:t>Half is 2</a:t>
            </a:r>
            <a:r>
              <a:rPr lang="en-US" sz="2800" baseline="30000">
                <a:latin typeface="Tahoma" pitchFamily="34" charset="0"/>
              </a:rPr>
              <a:t>n-1</a:t>
            </a:r>
            <a:r>
              <a:rPr lang="en-US" sz="2800">
                <a:latin typeface="Tahoma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sz="2800"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latin typeface="Tahoma" pitchFamily="34" charset="0"/>
              </a:rPr>
              <a:t>Positive Range: 0  to  2</a:t>
            </a:r>
            <a:r>
              <a:rPr lang="en-US" sz="2800" baseline="30000">
                <a:latin typeface="Tahoma" pitchFamily="34" charset="0"/>
              </a:rPr>
              <a:t>n-1</a:t>
            </a:r>
            <a:r>
              <a:rPr lang="en-US" sz="2800">
                <a:latin typeface="Tahoma" pitchFamily="34" charset="0"/>
              </a:rPr>
              <a:t>-1   (2</a:t>
            </a:r>
            <a:r>
              <a:rPr lang="en-US" sz="2800" baseline="30000">
                <a:latin typeface="Tahoma" pitchFamily="34" charset="0"/>
              </a:rPr>
              <a:t>n-1</a:t>
            </a:r>
            <a:r>
              <a:rPr lang="en-US" sz="2800">
                <a:latin typeface="Tahoma" pitchFamily="34" charset="0"/>
              </a:rPr>
              <a:t> patterns)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ahoma" pitchFamily="34" charset="0"/>
              </a:rPr>
              <a:t>Negative Range: -2</a:t>
            </a:r>
            <a:r>
              <a:rPr lang="en-US" sz="2800" baseline="30000">
                <a:latin typeface="Tahoma" pitchFamily="34" charset="0"/>
              </a:rPr>
              <a:t>n-1</a:t>
            </a:r>
            <a:r>
              <a:rPr lang="en-US" sz="2800">
                <a:latin typeface="Tahoma" pitchFamily="34" charset="0"/>
              </a:rPr>
              <a:t>  to  -1  (2</a:t>
            </a:r>
            <a:r>
              <a:rPr lang="en-US" sz="2800" baseline="30000">
                <a:latin typeface="Tahoma" pitchFamily="34" charset="0"/>
              </a:rPr>
              <a:t>n-1</a:t>
            </a:r>
            <a:r>
              <a:rPr lang="en-US" sz="2800">
                <a:latin typeface="Tahoma" pitchFamily="34" charset="0"/>
              </a:rPr>
              <a:t> patterns)</a:t>
            </a:r>
          </a:p>
          <a:p>
            <a:pPr>
              <a:lnSpc>
                <a:spcPct val="90000"/>
              </a:lnSpc>
            </a:pPr>
            <a:endParaRPr lang="en-US" sz="2800"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latin typeface="Tahoma" pitchFamily="34" charset="0"/>
              </a:rPr>
              <a:t>8-Bits (n = 8): -2</a:t>
            </a:r>
            <a:r>
              <a:rPr lang="en-US" sz="2800" baseline="30000">
                <a:latin typeface="Tahoma" pitchFamily="34" charset="0"/>
              </a:rPr>
              <a:t>7</a:t>
            </a:r>
            <a:r>
              <a:rPr lang="en-US" sz="2800">
                <a:latin typeface="Tahoma" pitchFamily="34" charset="0"/>
              </a:rPr>
              <a:t>  (-128)   to  +2</a:t>
            </a:r>
            <a:r>
              <a:rPr lang="en-US" sz="2800" baseline="30000">
                <a:latin typeface="Tahoma" pitchFamily="34" charset="0"/>
              </a:rPr>
              <a:t>7</a:t>
            </a:r>
            <a:r>
              <a:rPr lang="en-US" sz="2800">
                <a:latin typeface="Tahoma" pitchFamily="34" charset="0"/>
              </a:rPr>
              <a:t>-1 (+127)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Problem: 2’s Comp Range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5 bits</a:t>
            </a:r>
          </a:p>
          <a:p>
            <a:r>
              <a:rPr lang="en-US"/>
              <a:t>10 bits</a:t>
            </a:r>
          </a:p>
          <a:p>
            <a:r>
              <a:rPr lang="en-US"/>
              <a:t>16 bits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 &amp; Carries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285442"/>
              </p:ext>
            </p:extLst>
          </p:nvPr>
        </p:nvGraphicFramePr>
        <p:xfrm>
          <a:off x="685800" y="1981200"/>
          <a:ext cx="39624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85800"/>
                <a:gridCol w="7620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81600" y="2057400"/>
            <a:ext cx="3276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Column “n” is simply the sum of </a:t>
            </a:r>
            <a:r>
              <a:rPr lang="en-US" sz="2400" dirty="0" err="1" smtClean="0"/>
              <a:t>Cin</a:t>
            </a:r>
            <a:r>
              <a:rPr lang="en-US" sz="2400" dirty="0" smtClean="0"/>
              <a:t>, X and Y.</a:t>
            </a:r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Columns </a:t>
            </a:r>
            <a:r>
              <a:rPr lang="en-US" sz="2400" dirty="0" err="1" smtClean="0"/>
              <a:t>Cout</a:t>
            </a:r>
            <a:r>
              <a:rPr lang="en-US" sz="2400" dirty="0" smtClean="0"/>
              <a:t> &amp; S are simply the binary representation of 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507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Subtraction &amp; Borrows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endParaRPr lang="en-US"/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266536"/>
              </p:ext>
            </p:extLst>
          </p:nvPr>
        </p:nvGraphicFramePr>
        <p:xfrm>
          <a:off x="685800" y="1981200"/>
          <a:ext cx="39624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85800"/>
                <a:gridCol w="762000"/>
                <a:gridCol w="685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81600" y="2057400"/>
            <a:ext cx="3276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Column “n” is simply the sum of Bin, X and Y.</a:t>
            </a:r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Columns </a:t>
            </a:r>
            <a:r>
              <a:rPr lang="en-US" sz="2400" dirty="0"/>
              <a:t>B</a:t>
            </a:r>
            <a:r>
              <a:rPr lang="en-US" sz="2400" dirty="0" smtClean="0"/>
              <a:t>out &amp; S are simply the 2’s </a:t>
            </a:r>
            <a:r>
              <a:rPr lang="en-US" sz="2400" dirty="0" err="1" smtClean="0"/>
              <a:t>compl</a:t>
            </a:r>
            <a:r>
              <a:rPr lang="en-US" sz="2400" dirty="0" smtClean="0"/>
              <a:t>. representation of 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344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Unsigned Overflow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	  1100	(12)</a:t>
            </a:r>
          </a:p>
          <a:p>
            <a:pPr>
              <a:buFontTx/>
              <a:buNone/>
            </a:pPr>
            <a:r>
              <a:rPr lang="en-US"/>
              <a:t>		</a:t>
            </a:r>
            <a:r>
              <a:rPr lang="en-US" u="sng"/>
              <a:t>+0111</a:t>
            </a:r>
            <a:r>
              <a:rPr lang="en-US"/>
              <a:t>	(  7)</a:t>
            </a:r>
            <a:endParaRPr lang="en-US" u="sng"/>
          </a:p>
          <a:p>
            <a:pPr>
              <a:buFontTx/>
              <a:buNone/>
            </a:pPr>
            <a:r>
              <a:rPr lang="en-US"/>
              <a:t>		</a:t>
            </a:r>
            <a:r>
              <a:rPr lang="en-US">
                <a:solidFill>
                  <a:schemeClr val="accent2"/>
                </a:solidFill>
              </a:rPr>
              <a:t>1</a:t>
            </a:r>
            <a:r>
              <a:rPr lang="en-US"/>
              <a:t>0011</a:t>
            </a:r>
          </a:p>
          <a:p>
            <a:pPr>
              <a:buFontTx/>
              <a:buNone/>
            </a:pPr>
            <a:r>
              <a:rPr lang="en-US" sz="2400"/>
              <a:t>Lost</a:t>
            </a:r>
          </a:p>
          <a:p>
            <a:pPr>
              <a:buFontTx/>
              <a:buNone/>
            </a:pPr>
            <a:r>
              <a:rPr lang="en-US"/>
              <a:t>			</a:t>
            </a:r>
            <a:r>
              <a:rPr lang="en-US" sz="2400"/>
              <a:t>(Result limited by word size)</a:t>
            </a:r>
          </a:p>
          <a:p>
            <a:pPr>
              <a:buFontTx/>
              <a:buNone/>
            </a:pPr>
            <a:endParaRPr lang="en-US" sz="2400"/>
          </a:p>
          <a:p>
            <a:pPr>
              <a:buFontTx/>
              <a:buNone/>
            </a:pPr>
            <a:r>
              <a:rPr lang="en-US"/>
              <a:t>		  0011	( 3) </a:t>
            </a:r>
            <a:r>
              <a:rPr lang="en-US" b="1">
                <a:solidFill>
                  <a:srgbClr val="FF0000"/>
                </a:solidFill>
              </a:rPr>
              <a:t>wrong</a:t>
            </a:r>
          </a:p>
        </p:txBody>
      </p:sp>
      <p:sp>
        <p:nvSpPr>
          <p:cNvPr id="131076" name="Line 4"/>
          <p:cNvSpPr>
            <a:spLocks noChangeShapeType="1"/>
          </p:cNvSpPr>
          <p:nvPr/>
        </p:nvSpPr>
        <p:spPr bwMode="auto">
          <a:xfrm>
            <a:off x="1905000" y="3733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77" name="Freeform 5"/>
          <p:cNvSpPr>
            <a:spLocks/>
          </p:cNvSpPr>
          <p:nvPr/>
        </p:nvSpPr>
        <p:spPr bwMode="auto">
          <a:xfrm>
            <a:off x="1447800" y="3733800"/>
            <a:ext cx="304800" cy="304800"/>
          </a:xfrm>
          <a:custGeom>
            <a:avLst/>
            <a:gdLst>
              <a:gd name="T0" fmla="*/ 288 w 288"/>
              <a:gd name="T1" fmla="*/ 0 h 192"/>
              <a:gd name="T2" fmla="*/ 288 w 288"/>
              <a:gd name="T3" fmla="*/ 192 h 192"/>
              <a:gd name="T4" fmla="*/ 0 w 288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8" h="192">
                <a:moveTo>
                  <a:pt x="288" y="0"/>
                </a:moveTo>
                <a:lnTo>
                  <a:pt x="288" y="192"/>
                </a:lnTo>
                <a:lnTo>
                  <a:pt x="0" y="192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78" name="Line 6"/>
          <p:cNvSpPr>
            <a:spLocks noChangeShapeType="1"/>
          </p:cNvSpPr>
          <p:nvPr/>
        </p:nvSpPr>
        <p:spPr bwMode="auto">
          <a:xfrm>
            <a:off x="2286000" y="3733800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4724400" y="2133600"/>
            <a:ext cx="4038600" cy="15621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  <a:latin typeface="Tahoma" pitchFamily="34" charset="0"/>
              </a:rPr>
              <a:t>Value of lost bit is 2</a:t>
            </a:r>
            <a:r>
              <a:rPr lang="en-US" sz="2400" baseline="30000" dirty="0">
                <a:solidFill>
                  <a:schemeClr val="accent2"/>
                </a:solidFill>
                <a:latin typeface="Tahoma" pitchFamily="34" charset="0"/>
              </a:rPr>
              <a:t>n</a:t>
            </a:r>
            <a:r>
              <a:rPr lang="en-US" sz="2400" dirty="0">
                <a:solidFill>
                  <a:schemeClr val="accent2"/>
                </a:solidFill>
                <a:latin typeface="Tahoma" pitchFamily="34" charset="0"/>
              </a:rPr>
              <a:t> (16).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  <a:latin typeface="Tahoma" pitchFamily="34" charset="0"/>
              </a:rPr>
              <a:t>16 + 3 = 19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/>
                </a:solidFill>
                <a:latin typeface="Tahoma" pitchFamily="34" charset="0"/>
              </a:rPr>
              <a:t>(The right answer!)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9" grpId="0" animBg="1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/>
              <a:t>Signed Overflow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Overflow is impossible </a:t>
            </a:r>
            <a:r>
              <a:rPr lang="en-US">
                <a:solidFill>
                  <a:schemeClr val="hlink"/>
                </a:solidFill>
                <a:sym typeface="Wingdings" pitchFamily="2" charset="2"/>
              </a:rPr>
              <a:t></a:t>
            </a:r>
            <a:r>
              <a:rPr lang="en-US">
                <a:solidFill>
                  <a:schemeClr val="hlink"/>
                </a:solidFill>
              </a:rPr>
              <a:t> when adding (subtracting) numbers that have different (same) signs.</a:t>
            </a:r>
          </a:p>
          <a:p>
            <a:pPr>
              <a:lnSpc>
                <a:spcPct val="90000"/>
              </a:lnSpc>
            </a:pPr>
            <a:endParaRPr lang="en-US">
              <a:solidFill>
                <a:schemeClr val="hlink"/>
              </a:solidFill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  <a:sym typeface="Wingdings" pitchFamily="2" charset="2"/>
              </a:rPr>
              <a:t>Overflow occurs when the magnitude of the result extends into the sign bit position:</a:t>
            </a:r>
          </a:p>
          <a:p>
            <a:pPr>
              <a:lnSpc>
                <a:spcPct val="90000"/>
              </a:lnSpc>
            </a:pPr>
            <a:endParaRPr lang="en-US">
              <a:solidFill>
                <a:schemeClr val="hlink"/>
              </a:solidFill>
              <a:sym typeface="Wingdings" pitchFamily="2" charset="2"/>
            </a:endParaRP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accent2"/>
                </a:solidFill>
                <a:sym typeface="Wingdings" pitchFamily="2" charset="2"/>
              </a:rPr>
              <a:t>01111111</a:t>
            </a:r>
            <a:r>
              <a:rPr lang="en-US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>
                <a:cs typeface="Times New Roman" pitchFamily="18" charset="0"/>
                <a:sym typeface="Wingdings" pitchFamily="2" charset="2"/>
              </a:rPr>
              <a:t> </a:t>
            </a:r>
            <a:r>
              <a:rPr lang="en-US" sz="2400">
                <a:solidFill>
                  <a:schemeClr val="hlink"/>
                </a:solidFill>
                <a:latin typeface="Tahoma" pitchFamily="34" charset="0"/>
                <a:sym typeface="Monotype Sorts" pitchFamily="2" charset="2"/>
              </a:rPr>
              <a:t>(0)</a:t>
            </a:r>
            <a:r>
              <a:rPr lang="en-US" sz="2400">
                <a:solidFill>
                  <a:schemeClr val="accent2"/>
                </a:solidFill>
                <a:latin typeface="Tahoma" pitchFamily="34" charset="0"/>
                <a:sym typeface="Monotype Sorts" pitchFamily="2" charset="2"/>
              </a:rPr>
              <a:t>10000000</a:t>
            </a: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en-US" sz="2400">
                <a:latin typeface="Tahoma" pitchFamily="34" charset="0"/>
                <a:sym typeface="Monotype Sorts" pitchFamily="2" charset="2"/>
              </a:rPr>
              <a:t>This is not rollover!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Signed Overflow</a:t>
            </a:r>
          </a:p>
        </p:txBody>
      </p:sp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0" y="2133600"/>
            <a:ext cx="9144000" cy="404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	-120</a:t>
            </a:r>
            <a:r>
              <a:rPr lang="en-US" sz="2800" baseline="-20000">
                <a:latin typeface="Tahoma" pitchFamily="34" charset="0"/>
                <a:cs typeface="Times New Roman" pitchFamily="18" charset="0"/>
              </a:rPr>
              <a:t>10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      </a:t>
            </a:r>
            <a:r>
              <a:rPr lang="en-US" sz="280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		  10001000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	  </a:t>
            </a:r>
            <a:r>
              <a:rPr lang="en-US" sz="2800" u="sng">
                <a:latin typeface="Tahoma" pitchFamily="34" charset="0"/>
                <a:cs typeface="Times New Roman" pitchFamily="18" charset="0"/>
              </a:rPr>
              <a:t>-17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10		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	+</a:t>
            </a:r>
            <a:r>
              <a:rPr lang="en-US" sz="2800" u="sng">
                <a:latin typeface="Tahoma" pitchFamily="34" charset="0"/>
                <a:cs typeface="Times New Roman" pitchFamily="18" charset="0"/>
              </a:rPr>
              <a:t>11101111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sum: -137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10		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	 </a:t>
            </a:r>
            <a:r>
              <a:rPr lang="en-US" sz="2800">
                <a:solidFill>
                  <a:schemeClr val="hlink"/>
                </a:solidFill>
                <a:latin typeface="Tahoma" pitchFamily="34" charset="0"/>
                <a:cs typeface="Times New Roman" pitchFamily="18" charset="0"/>
              </a:rPr>
              <a:t>1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01110111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			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		   01110111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2800">
                <a:latin typeface="Tahoma" pitchFamily="34" charset="0"/>
                <a:cs typeface="Times New Roman" pitchFamily="18" charset="0"/>
              </a:rPr>
              <a:t>  (keep 8 bits)     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  <a:cs typeface="Times New Roman" pitchFamily="18" charset="0"/>
              </a:rPr>
              <a:t>					     (+119</a:t>
            </a:r>
            <a:r>
              <a:rPr lang="en-US" sz="2800" baseline="-30000">
                <a:latin typeface="Tahoma" pitchFamily="34" charset="0"/>
                <a:cs typeface="Times New Roman" pitchFamily="18" charset="0"/>
              </a:rPr>
              <a:t>10</a:t>
            </a:r>
            <a:r>
              <a:rPr lang="en-US" sz="2800">
                <a:latin typeface="Tahoma" pitchFamily="34" charset="0"/>
              </a:rPr>
              <a:t>) </a:t>
            </a:r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wrong</a:t>
            </a:r>
          </a:p>
          <a:p>
            <a:pPr>
              <a:spcBef>
                <a:spcPct val="50000"/>
              </a:spcBef>
            </a:pPr>
            <a:endParaRPr lang="en-US" sz="1400">
              <a:latin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Note: 119 – 2</a:t>
            </a:r>
            <a:r>
              <a:rPr lang="en-US" sz="2800" baseline="30000">
                <a:latin typeface="Tahoma" pitchFamily="34" charset="0"/>
              </a:rPr>
              <a:t>8</a:t>
            </a:r>
            <a:r>
              <a:rPr lang="en-US" sz="2800">
                <a:latin typeface="Tahoma" pitchFamily="34" charset="0"/>
              </a:rPr>
              <a:t> = 119 – 256 = -137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Overflow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i="1" dirty="0" smtClean="0"/>
              <a:t>Unsigned:</a:t>
            </a:r>
          </a:p>
          <a:p>
            <a:pPr marL="400050" lvl="1" indent="0">
              <a:buNone/>
            </a:pPr>
            <a:r>
              <a:rPr lang="en-US" sz="2400" dirty="0" smtClean="0"/>
              <a:t>Carry-out of MSB when incrementing or adding.</a:t>
            </a:r>
          </a:p>
          <a:p>
            <a:pPr marL="400050" lvl="1" indent="0">
              <a:buNone/>
            </a:pPr>
            <a:r>
              <a:rPr lang="en-US" sz="2400" dirty="0" smtClean="0"/>
              <a:t>Borrow-out of MSB when decrementing or subtracting.</a:t>
            </a:r>
          </a:p>
          <a:p>
            <a:pPr marL="400050" lvl="1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800" b="1" i="1" dirty="0" smtClean="0"/>
              <a:t>Signed (2’s complement):</a:t>
            </a:r>
          </a:p>
          <a:p>
            <a:pPr marL="400050" lvl="1" indent="0">
              <a:buNone/>
            </a:pPr>
            <a:r>
              <a:rPr lang="en-US" sz="2400" dirty="0" smtClean="0"/>
              <a:t>Impossible when adding numbers of different signs.</a:t>
            </a:r>
          </a:p>
          <a:p>
            <a:pPr marL="400050" lvl="1" indent="0">
              <a:buNone/>
            </a:pPr>
            <a:r>
              <a:rPr lang="en-US" sz="2400" dirty="0" smtClean="0"/>
              <a:t>Impossible when subtracting numbers of same sign.</a:t>
            </a:r>
          </a:p>
          <a:p>
            <a:pPr marL="400050" lvl="1" indent="0">
              <a:buNone/>
            </a:pPr>
            <a:r>
              <a:rPr lang="en-US" sz="2400" dirty="0" smtClean="0"/>
              <a:t>Human Method: </a:t>
            </a:r>
            <a:r>
              <a:rPr lang="en-US" sz="2400" dirty="0"/>
              <a:t>Sign of result different from operands</a:t>
            </a:r>
            <a:r>
              <a:rPr lang="en-US" sz="2400" dirty="0" smtClean="0"/>
              <a:t>.</a:t>
            </a:r>
          </a:p>
          <a:p>
            <a:pPr marL="400050" lvl="1" indent="0">
              <a:buNone/>
            </a:pPr>
            <a:r>
              <a:rPr lang="en-US" sz="2400" dirty="0" smtClean="0"/>
              <a:t>Computer Method: Carries/Borrows in/out of MSB differ.</a:t>
            </a:r>
          </a:p>
          <a:p>
            <a:pPr marL="400050" lvl="1" indent="0">
              <a:buNone/>
            </a:pP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0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dirty="0"/>
              <a:t>Problems: Overflow</a:t>
            </a:r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48929" y="1143000"/>
            <a:ext cx="3810000" cy="46482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i="1" u="sng" dirty="0"/>
              <a:t>Unsigned (4 bits</a:t>
            </a:r>
            <a:r>
              <a:rPr lang="en-US" sz="2400" i="1" u="sng" dirty="0" smtClean="0"/>
              <a:t>)</a:t>
            </a:r>
          </a:p>
          <a:p>
            <a:pPr>
              <a:buFontTx/>
              <a:buNone/>
            </a:pPr>
            <a:endParaRPr lang="en-US" sz="2400" i="1" u="sng" dirty="0"/>
          </a:p>
          <a:p>
            <a:pPr>
              <a:buFontTx/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</a:rPr>
              <a:t>0</a:t>
            </a:r>
            <a:r>
              <a:rPr lang="en-US" sz="2400" dirty="0" smtClean="0">
                <a:latin typeface="Courier New" pitchFamily="49" charset="0"/>
              </a:rPr>
              <a:t>1010		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sz="2400" dirty="0" smtClean="0">
                <a:latin typeface="Courier New" pitchFamily="49" charset="0"/>
              </a:rPr>
              <a:t>1100</a:t>
            </a:r>
          </a:p>
          <a:p>
            <a:pPr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>
                <a:latin typeface="Courier New" pitchFamily="49" charset="0"/>
              </a:rPr>
              <a:t>0101	</a:t>
            </a:r>
            <a:r>
              <a:rPr lang="en-US" sz="2400" dirty="0" smtClean="0">
                <a:latin typeface="Courier New" pitchFamily="49" charset="0"/>
              </a:rPr>
              <a:t>	 </a:t>
            </a:r>
            <a:r>
              <a:rPr lang="en-US" sz="2400" dirty="0">
                <a:latin typeface="Courier New" pitchFamily="49" charset="0"/>
              </a:rPr>
              <a:t>1011</a:t>
            </a: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+0101	</a:t>
            </a:r>
            <a:r>
              <a:rPr lang="en-US" sz="2400" dirty="0" smtClean="0">
                <a:latin typeface="Courier New" pitchFamily="49" charset="0"/>
              </a:rPr>
              <a:t>	+</a:t>
            </a:r>
            <a:r>
              <a:rPr lang="en-US" sz="2400" dirty="0">
                <a:latin typeface="Courier New" pitchFamily="49" charset="0"/>
              </a:rPr>
              <a:t>0110</a:t>
            </a:r>
          </a:p>
          <a:p>
            <a:pPr>
              <a:buFontTx/>
              <a:buNone/>
            </a:pP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</a:rPr>
              <a:t>1010		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</a:rPr>
              <a:t>0001</a:t>
            </a:r>
          </a:p>
          <a:p>
            <a:pPr>
              <a:buFontTx/>
              <a:buNone/>
            </a:pPr>
            <a:endParaRPr lang="en-US" sz="2400" dirty="0" smtClean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sz="2400" dirty="0" smtClean="0">
                <a:latin typeface="Courier New" pitchFamily="49" charset="0"/>
              </a:rPr>
              <a:t>1100		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</a:rPr>
              <a:t>0</a:t>
            </a:r>
            <a:r>
              <a:rPr lang="en-US" sz="2400" dirty="0" smtClean="0">
                <a:latin typeface="Courier New" pitchFamily="49" charset="0"/>
              </a:rPr>
              <a:t>1000</a:t>
            </a:r>
            <a:endParaRPr lang="en-US" sz="2400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</a:rPr>
              <a:t>0100	</a:t>
            </a:r>
            <a:r>
              <a:rPr lang="en-US" sz="2400" dirty="0">
                <a:latin typeface="Courier New" pitchFamily="49" charset="0"/>
              </a:rPr>
              <a:t>	 1011</a:t>
            </a: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-</a:t>
            </a:r>
            <a:r>
              <a:rPr lang="en-US" sz="2400" dirty="0" smtClean="0">
                <a:latin typeface="Courier New" pitchFamily="49" charset="0"/>
              </a:rPr>
              <a:t>0110	</a:t>
            </a:r>
            <a:r>
              <a:rPr lang="en-US" sz="2400" dirty="0">
                <a:latin typeface="Courier New" pitchFamily="49" charset="0"/>
              </a:rPr>
              <a:t>	-</a:t>
            </a:r>
            <a:r>
              <a:rPr lang="en-US" sz="2400" dirty="0" smtClean="0">
                <a:latin typeface="Courier New" pitchFamily="49" charset="0"/>
              </a:rPr>
              <a:t>0101</a:t>
            </a:r>
          </a:p>
          <a:p>
            <a:pPr>
              <a:buFontTx/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</a:rPr>
              <a:t>1110		 0110</a:t>
            </a:r>
            <a:endParaRPr lang="en-US" sz="2400" dirty="0">
              <a:latin typeface="Courier New" pitchFamily="49" charset="0"/>
            </a:endParaRPr>
          </a:p>
          <a:p>
            <a:pPr>
              <a:buFontTx/>
              <a:buNone/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143000"/>
            <a:ext cx="38100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i="1" u="sng" dirty="0"/>
              <a:t>2’s comp. (4 bits</a:t>
            </a:r>
            <a:r>
              <a:rPr lang="en-US" sz="2400" i="1" u="sng" dirty="0" smtClean="0"/>
              <a:t>)</a:t>
            </a:r>
          </a:p>
          <a:p>
            <a:pPr>
              <a:buFontTx/>
              <a:buNone/>
            </a:pPr>
            <a:endParaRPr lang="en-US" sz="2400" i="1" u="sng" dirty="0"/>
          </a:p>
          <a:p>
            <a:pPr>
              <a:buFontTx/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01</a:t>
            </a:r>
            <a:r>
              <a:rPr lang="en-US" sz="2400" dirty="0" smtClean="0">
                <a:latin typeface="Courier New" pitchFamily="49" charset="0"/>
              </a:rPr>
              <a:t>010		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</a:rPr>
              <a:t>11</a:t>
            </a:r>
            <a:r>
              <a:rPr lang="en-US" sz="2400" dirty="0" smtClean="0">
                <a:latin typeface="Courier New" pitchFamily="49" charset="0"/>
              </a:rPr>
              <a:t>100</a:t>
            </a:r>
          </a:p>
          <a:p>
            <a:pPr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0</a:t>
            </a:r>
            <a:r>
              <a:rPr lang="en-US" sz="2400" dirty="0" smtClean="0">
                <a:latin typeface="Courier New" pitchFamily="49" charset="0"/>
              </a:rPr>
              <a:t>101	</a:t>
            </a:r>
            <a:r>
              <a:rPr lang="en-US" sz="2400" dirty="0">
                <a:latin typeface="Courier New" pitchFamily="49" charset="0"/>
              </a:rPr>
              <a:t>	 </a:t>
            </a:r>
            <a:r>
              <a:rPr lang="en-US" sz="2400" b="1" dirty="0">
                <a:solidFill>
                  <a:schemeClr val="accent1"/>
                </a:solidFill>
                <a:latin typeface="Courier New" pitchFamily="49" charset="0"/>
              </a:rPr>
              <a:t>1</a:t>
            </a:r>
            <a:r>
              <a:rPr lang="en-US" sz="2400" dirty="0">
                <a:latin typeface="Courier New" pitchFamily="49" charset="0"/>
              </a:rPr>
              <a:t>011</a:t>
            </a: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+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0</a:t>
            </a:r>
            <a:r>
              <a:rPr lang="en-US" sz="2400" dirty="0" smtClean="0">
                <a:latin typeface="Courier New" pitchFamily="49" charset="0"/>
              </a:rPr>
              <a:t>101	</a:t>
            </a:r>
            <a:r>
              <a:rPr lang="en-US" sz="2400" dirty="0">
                <a:latin typeface="Courier New" pitchFamily="49" charset="0"/>
              </a:rPr>
              <a:t>	+</a:t>
            </a:r>
            <a:r>
              <a:rPr lang="en-US" sz="2400" b="1" dirty="0">
                <a:solidFill>
                  <a:schemeClr val="accent1"/>
                </a:solidFill>
                <a:latin typeface="Courier New" pitchFamily="49" charset="0"/>
              </a:rPr>
              <a:t>0</a:t>
            </a:r>
            <a:r>
              <a:rPr lang="en-US" sz="2400" dirty="0">
                <a:latin typeface="Courier New" pitchFamily="49" charset="0"/>
              </a:rPr>
              <a:t>110</a:t>
            </a:r>
          </a:p>
          <a:p>
            <a:pPr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sz="2400" dirty="0" smtClean="0">
                <a:latin typeface="Courier New" pitchFamily="49" charset="0"/>
              </a:rPr>
              <a:t>010		 0001</a:t>
            </a:r>
          </a:p>
          <a:p>
            <a:pPr>
              <a:buFontTx/>
              <a:buNone/>
            </a:pPr>
            <a:endParaRPr lang="en-US" sz="2400" dirty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</a:rPr>
              <a:t>11</a:t>
            </a:r>
            <a:r>
              <a:rPr lang="en-US" sz="2400" dirty="0" smtClean="0">
                <a:latin typeface="Courier New" pitchFamily="49" charset="0"/>
              </a:rPr>
              <a:t>100		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01</a:t>
            </a:r>
            <a:r>
              <a:rPr lang="en-US" sz="2400" dirty="0" smtClean="0">
                <a:latin typeface="Courier New" pitchFamily="49" charset="0"/>
              </a:rPr>
              <a:t>000</a:t>
            </a:r>
          </a:p>
          <a:p>
            <a:pPr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</a:rPr>
              <a:t>0</a:t>
            </a:r>
            <a:r>
              <a:rPr lang="en-US" sz="2400" dirty="0" smtClean="0">
                <a:latin typeface="Courier New" pitchFamily="49" charset="0"/>
              </a:rPr>
              <a:t>100	</a:t>
            </a:r>
            <a:r>
              <a:rPr lang="en-US" sz="2400" dirty="0">
                <a:latin typeface="Courier New" pitchFamily="49" charset="0"/>
              </a:rPr>
              <a:t>	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sz="2400" dirty="0">
                <a:latin typeface="Courier New" pitchFamily="49" charset="0"/>
              </a:rPr>
              <a:t>011</a:t>
            </a:r>
          </a:p>
          <a:p>
            <a:pPr>
              <a:buFontTx/>
              <a:buNone/>
            </a:pPr>
            <a:r>
              <a:rPr lang="en-US" sz="2400" dirty="0">
                <a:latin typeface="Courier New" pitchFamily="49" charset="0"/>
              </a:rPr>
              <a:t>-</a:t>
            </a:r>
            <a:r>
              <a:rPr lang="en-US" sz="2400" b="1" dirty="0" smtClean="0">
                <a:solidFill>
                  <a:schemeClr val="accent1"/>
                </a:solidFill>
                <a:latin typeface="Courier New" pitchFamily="49" charset="0"/>
              </a:rPr>
              <a:t>0</a:t>
            </a:r>
            <a:r>
              <a:rPr lang="en-US" sz="2400" dirty="0" smtClean="0">
                <a:latin typeface="Courier New" pitchFamily="49" charset="0"/>
              </a:rPr>
              <a:t>110	</a:t>
            </a:r>
            <a:r>
              <a:rPr lang="en-US" sz="2400" dirty="0">
                <a:latin typeface="Courier New" pitchFamily="49" charset="0"/>
              </a:rPr>
              <a:t>	-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0</a:t>
            </a:r>
            <a:r>
              <a:rPr lang="en-US" sz="2400" dirty="0" smtClean="0">
                <a:latin typeface="Courier New" pitchFamily="49" charset="0"/>
              </a:rPr>
              <a:t>101</a:t>
            </a:r>
          </a:p>
          <a:p>
            <a:pPr>
              <a:buFontTx/>
              <a:buNone/>
            </a:pPr>
            <a:r>
              <a:rPr lang="en-US" sz="2400" dirty="0" smtClean="0">
                <a:latin typeface="Courier New" pitchFamily="49" charset="0"/>
              </a:rPr>
              <a:t> 1110		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</a:rPr>
              <a:t>0</a:t>
            </a:r>
            <a:r>
              <a:rPr lang="en-US" sz="2400" dirty="0" smtClean="0">
                <a:latin typeface="Courier New" pitchFamily="49" charset="0"/>
              </a:rPr>
              <a:t>110</a:t>
            </a:r>
            <a:endParaRPr lang="en-US" sz="2400" dirty="0">
              <a:latin typeface="Courier New" pitchFamily="49" charset="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724400" y="3291348"/>
            <a:ext cx="990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>
            <a:off x="6553200" y="3293806"/>
            <a:ext cx="990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4724400" y="5501148"/>
            <a:ext cx="990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>
            <a:off x="6477000" y="5506064"/>
            <a:ext cx="990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685800" y="3276600"/>
            <a:ext cx="990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>
            <a:off x="2541639" y="3279058"/>
            <a:ext cx="990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/>
          <p:nvPr/>
        </p:nvCxnSpPr>
        <p:spPr bwMode="auto">
          <a:xfrm>
            <a:off x="685800" y="5486400"/>
            <a:ext cx="990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>
            <a:off x="2541639" y="5501148"/>
            <a:ext cx="9906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Integers</a:t>
            </a:r>
            <a:br>
              <a:rPr lang="en-US" dirty="0" smtClean="0"/>
            </a:br>
            <a:r>
              <a:rPr lang="en-US" sz="3200" dirty="0" smtClean="0"/>
              <a:t>Which is Greater: 1001 or 0011?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Unsigned: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Signed (2’s Complement):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</a:t>
            </a:r>
            <a:r>
              <a:rPr lang="en-US" smtClean="0">
                <a:cs typeface="Times New Roman" pitchFamily="18" charset="0"/>
              </a:rPr>
              <a:t>© </a:t>
            </a:r>
            <a:r>
              <a:rPr lang="en-US" smtClean="0"/>
              <a:t>2000, Daniel W. Lewis.  All Rights Reserved.</a:t>
            </a:r>
          </a:p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278745"/>
              </p:ext>
            </p:extLst>
          </p:nvPr>
        </p:nvGraphicFramePr>
        <p:xfrm>
          <a:off x="609600" y="2740887"/>
          <a:ext cx="22098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/>
                <a:gridCol w="228600"/>
                <a:gridCol w="228600"/>
                <a:gridCol w="228600"/>
                <a:gridCol w="228600"/>
                <a:gridCol w="228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Borrows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X-Y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356468"/>
              </p:ext>
            </p:extLst>
          </p:nvPr>
        </p:nvGraphicFramePr>
        <p:xfrm>
          <a:off x="1371600" y="4871721"/>
          <a:ext cx="2057400" cy="843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600"/>
                <a:gridCol w="1066800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Borrow Out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Relationship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7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X ≥ Y</a:t>
                      </a:r>
                      <a:endParaRPr lang="en-US" sz="1200" dirty="0">
                        <a:solidFill>
                          <a:srgbClr val="0000CC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X &lt; Y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971800" y="35052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1001 </a:t>
            </a:r>
            <a:r>
              <a:rPr lang="en-US" sz="1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≥ </a:t>
            </a:r>
            <a:r>
              <a:rPr lang="en-US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0011</a:t>
            </a:r>
            <a:endParaRPr lang="en-US" sz="1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15200" y="2787733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Overflow!</a:t>
            </a:r>
            <a:endParaRPr lang="en-US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91400" y="391102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Positive</a:t>
            </a:r>
            <a:endParaRPr lang="en-US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>
              <a:solidFill>
                <a:srgbClr val="FF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236176"/>
              </p:ext>
            </p:extLst>
          </p:nvPr>
        </p:nvGraphicFramePr>
        <p:xfrm>
          <a:off x="4591665" y="4495800"/>
          <a:ext cx="3942735" cy="1400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600"/>
                <a:gridCol w="838200"/>
                <a:gridCol w="894735"/>
                <a:gridCol w="1219200"/>
              </a:tblGrid>
              <a:tr h="2653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Sign of X-Y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Overflow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latin typeface="Arial" pitchFamily="34" charset="0"/>
                          <a:cs typeface="Arial" pitchFamily="34" charset="0"/>
                        </a:rPr>
                        <a:t>True Sign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Relationship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Positive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Positive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X ≥ 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Negative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Positive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Positive</a:t>
                      </a:r>
                      <a:endParaRPr lang="en-US" sz="1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US" sz="1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Negative</a:t>
                      </a:r>
                      <a:endParaRPr lang="en-US" sz="1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CC"/>
                          </a:solidFill>
                          <a:latin typeface="Arial" pitchFamily="34" charset="0"/>
                          <a:cs typeface="Arial" pitchFamily="34" charset="0"/>
                        </a:rPr>
                        <a:t>X &lt; 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38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Negative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Negative</a:t>
                      </a:r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852584" y="2740887"/>
            <a:ext cx="1610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Borrow Out = 1</a:t>
            </a:r>
            <a:endParaRPr lang="en-US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36542" y="3276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1001 &lt; 0011</a:t>
            </a:r>
            <a:endParaRPr lang="en-US" sz="1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endCxn id="10" idx="0"/>
          </p:cNvCxnSpPr>
          <p:nvPr/>
        </p:nvCxnSpPr>
        <p:spPr bwMode="auto">
          <a:xfrm>
            <a:off x="3657600" y="3080120"/>
            <a:ext cx="0" cy="42508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7848600" y="3048000"/>
            <a:ext cx="0" cy="2579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/>
          <p:nvPr/>
        </p:nvCxnSpPr>
        <p:spPr bwMode="auto">
          <a:xfrm flipV="1">
            <a:off x="7848600" y="3581400"/>
            <a:ext cx="0" cy="2923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764239"/>
            <a:ext cx="2212975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672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/>
              <a:t>Polynomial Evaluation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Whole Numbers (Radix = 10):</a:t>
            </a: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	1234</a:t>
            </a:r>
            <a:r>
              <a:rPr lang="en-US" sz="2800" baseline="-20000">
                <a:cs typeface="Times New Roman" pitchFamily="18" charset="0"/>
              </a:rPr>
              <a:t>10</a:t>
            </a:r>
            <a:r>
              <a:rPr lang="en-US" sz="2800">
                <a:cs typeface="Times New Roman" pitchFamily="18" charset="0"/>
              </a:rPr>
              <a:t> = 1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10</a:t>
            </a:r>
            <a:r>
              <a:rPr lang="en-US" sz="2800" baseline="30000">
                <a:cs typeface="Times New Roman" pitchFamily="18" charset="0"/>
              </a:rPr>
              <a:t>3</a:t>
            </a:r>
            <a:r>
              <a:rPr lang="en-US" sz="2800">
                <a:cs typeface="Times New Roman" pitchFamily="18" charset="0"/>
              </a:rPr>
              <a:t> + 2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10</a:t>
            </a:r>
            <a:r>
              <a:rPr lang="en-US" sz="2800" baseline="30000">
                <a:cs typeface="Times New Roman" pitchFamily="18" charset="0"/>
              </a:rPr>
              <a:t>2</a:t>
            </a:r>
            <a:r>
              <a:rPr lang="en-US" sz="2800">
                <a:cs typeface="Times New Roman" pitchFamily="18" charset="0"/>
              </a:rPr>
              <a:t> + 3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10</a:t>
            </a:r>
            <a:r>
              <a:rPr lang="en-US" sz="2800" baseline="30000">
                <a:cs typeface="Times New Roman" pitchFamily="18" charset="0"/>
              </a:rPr>
              <a:t>1</a:t>
            </a:r>
            <a:r>
              <a:rPr lang="en-US" sz="2800">
                <a:cs typeface="Times New Roman" pitchFamily="18" charset="0"/>
              </a:rPr>
              <a:t> + 4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10</a:t>
            </a:r>
            <a:r>
              <a:rPr lang="en-US" sz="2800" baseline="30000">
                <a:cs typeface="Times New Roman" pitchFamily="18" charset="0"/>
              </a:rPr>
              <a:t>0</a:t>
            </a:r>
          </a:p>
          <a:p>
            <a:pPr>
              <a:buFontTx/>
              <a:buNone/>
            </a:pPr>
            <a:endParaRPr lang="en-US" sz="240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With Fractional Part (Radix = 10):</a:t>
            </a: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	36.72</a:t>
            </a:r>
            <a:r>
              <a:rPr lang="en-US" sz="2800" baseline="-20000">
                <a:cs typeface="Times New Roman" pitchFamily="18" charset="0"/>
              </a:rPr>
              <a:t>10</a:t>
            </a:r>
            <a:r>
              <a:rPr lang="en-US" sz="2800">
                <a:cs typeface="Times New Roman" pitchFamily="18" charset="0"/>
              </a:rPr>
              <a:t> = 3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10</a:t>
            </a:r>
            <a:r>
              <a:rPr lang="en-US" sz="2800" baseline="30000">
                <a:cs typeface="Times New Roman" pitchFamily="18" charset="0"/>
              </a:rPr>
              <a:t>1</a:t>
            </a:r>
            <a:r>
              <a:rPr lang="en-US" sz="2800">
                <a:cs typeface="Times New Roman" pitchFamily="18" charset="0"/>
              </a:rPr>
              <a:t> + 6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10</a:t>
            </a:r>
            <a:r>
              <a:rPr lang="en-US" sz="2800" baseline="30000">
                <a:cs typeface="Times New Roman" pitchFamily="18" charset="0"/>
              </a:rPr>
              <a:t>0</a:t>
            </a:r>
            <a:r>
              <a:rPr lang="en-US" sz="2800">
                <a:cs typeface="Times New Roman" pitchFamily="18" charset="0"/>
              </a:rPr>
              <a:t> + 7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10</a:t>
            </a:r>
            <a:r>
              <a:rPr lang="en-US" sz="2800" baseline="30000">
                <a:cs typeface="Times New Roman" pitchFamily="18" charset="0"/>
              </a:rPr>
              <a:t>-1</a:t>
            </a:r>
            <a:r>
              <a:rPr lang="en-US" sz="2800">
                <a:cs typeface="Times New Roman" pitchFamily="18" charset="0"/>
              </a:rPr>
              <a:t> + 2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10</a:t>
            </a:r>
            <a:r>
              <a:rPr lang="en-US" sz="2800" baseline="30000">
                <a:cs typeface="Times New Roman" pitchFamily="18" charset="0"/>
              </a:rPr>
              <a:t>-2</a:t>
            </a:r>
          </a:p>
          <a:p>
            <a:pPr>
              <a:buFontTx/>
              <a:buNone/>
            </a:pPr>
            <a:endParaRPr lang="en-US" sz="280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General Case (Radix = R):</a:t>
            </a: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	(S</a:t>
            </a:r>
            <a:r>
              <a:rPr lang="en-US" sz="2800" baseline="-20000">
                <a:cs typeface="Times New Roman" pitchFamily="18" charset="0"/>
              </a:rPr>
              <a:t>1</a:t>
            </a:r>
            <a:r>
              <a:rPr lang="en-US" sz="2800">
                <a:cs typeface="Times New Roman" pitchFamily="18" charset="0"/>
              </a:rPr>
              <a:t>S</a:t>
            </a:r>
            <a:r>
              <a:rPr lang="en-US" sz="2800" baseline="-20000">
                <a:cs typeface="Times New Roman" pitchFamily="18" charset="0"/>
              </a:rPr>
              <a:t>0</a:t>
            </a:r>
            <a:r>
              <a:rPr lang="en-US" sz="2800">
                <a:cs typeface="Times New Roman" pitchFamily="18" charset="0"/>
              </a:rPr>
              <a:t>.S</a:t>
            </a:r>
            <a:r>
              <a:rPr lang="en-US" sz="2800" baseline="-20000">
                <a:cs typeface="Times New Roman" pitchFamily="18" charset="0"/>
              </a:rPr>
              <a:t>-1</a:t>
            </a:r>
            <a:r>
              <a:rPr lang="en-US" sz="2800">
                <a:cs typeface="Times New Roman" pitchFamily="18" charset="0"/>
              </a:rPr>
              <a:t>S</a:t>
            </a:r>
            <a:r>
              <a:rPr lang="en-US" sz="2800" baseline="-20000">
                <a:cs typeface="Times New Roman" pitchFamily="18" charset="0"/>
              </a:rPr>
              <a:t>-2</a:t>
            </a:r>
            <a:r>
              <a:rPr lang="en-US" sz="2800">
                <a:cs typeface="Times New Roman" pitchFamily="18" charset="0"/>
              </a:rPr>
              <a:t>)</a:t>
            </a:r>
            <a:r>
              <a:rPr lang="en-US" sz="2800" baseline="-20000">
                <a:cs typeface="Times New Roman" pitchFamily="18" charset="0"/>
              </a:rPr>
              <a:t>R</a:t>
            </a:r>
            <a:r>
              <a:rPr lang="en-US" sz="2800">
                <a:cs typeface="Times New Roman" pitchFamily="18" charset="0"/>
              </a:rPr>
              <a:t> =</a:t>
            </a: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		S</a:t>
            </a:r>
            <a:r>
              <a:rPr lang="en-US" sz="2800" baseline="-20000">
                <a:cs typeface="Times New Roman" pitchFamily="18" charset="0"/>
              </a:rPr>
              <a:t>1</a:t>
            </a:r>
            <a:r>
              <a:rPr lang="en-US" sz="2800"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R</a:t>
            </a:r>
            <a:r>
              <a:rPr lang="en-US" sz="2800" baseline="30000">
                <a:cs typeface="Times New Roman" pitchFamily="18" charset="0"/>
              </a:rPr>
              <a:t>1</a:t>
            </a:r>
            <a:r>
              <a:rPr lang="en-US" sz="2800">
                <a:cs typeface="Times New Roman" pitchFamily="18" charset="0"/>
              </a:rPr>
              <a:t> + S</a:t>
            </a:r>
            <a:r>
              <a:rPr lang="en-US" sz="2800" baseline="-20000">
                <a:cs typeface="Times New Roman" pitchFamily="18" charset="0"/>
              </a:rPr>
              <a:t>0</a:t>
            </a:r>
            <a:r>
              <a:rPr lang="en-US" sz="2800"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R</a:t>
            </a:r>
            <a:r>
              <a:rPr lang="en-US" sz="2800" baseline="30000">
                <a:cs typeface="Times New Roman" pitchFamily="18" charset="0"/>
              </a:rPr>
              <a:t>0</a:t>
            </a:r>
            <a:r>
              <a:rPr lang="en-US" sz="2800">
                <a:cs typeface="Times New Roman" pitchFamily="18" charset="0"/>
              </a:rPr>
              <a:t> + S</a:t>
            </a:r>
            <a:r>
              <a:rPr lang="en-US" sz="2800" baseline="-20000">
                <a:cs typeface="Times New Roman" pitchFamily="18" charset="0"/>
              </a:rPr>
              <a:t>-1</a:t>
            </a:r>
            <a:r>
              <a:rPr lang="en-US" sz="2800"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R </a:t>
            </a:r>
            <a:r>
              <a:rPr lang="en-US" sz="2800" baseline="30000">
                <a:cs typeface="Times New Roman" pitchFamily="18" charset="0"/>
              </a:rPr>
              <a:t>-1</a:t>
            </a:r>
            <a:r>
              <a:rPr lang="en-US" sz="2800">
                <a:cs typeface="Times New Roman" pitchFamily="18" charset="0"/>
              </a:rPr>
              <a:t> + S</a:t>
            </a:r>
            <a:r>
              <a:rPr lang="en-US" sz="2800" baseline="-20000">
                <a:cs typeface="Times New Roman" pitchFamily="18" charset="0"/>
              </a:rPr>
              <a:t>-2</a:t>
            </a:r>
            <a:r>
              <a:rPr lang="en-US" sz="2800">
                <a:cs typeface="Times New Roman" pitchFamily="18" charset="0"/>
              </a:rPr>
              <a:t>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R</a:t>
            </a:r>
            <a:r>
              <a:rPr lang="en-US" sz="2800" baseline="30000">
                <a:cs typeface="Times New Roman" pitchFamily="18" charset="0"/>
              </a:rPr>
              <a:t>-2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/>
              <a:t>Floating-Point Reals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solidFill>
                  <a:schemeClr val="hlink"/>
                </a:solidFill>
              </a:rPr>
              <a:t>Three components:</a:t>
            </a:r>
          </a:p>
          <a:p>
            <a:pPr lvl="1" algn="ctr">
              <a:buFontTx/>
              <a:buNone/>
            </a:pPr>
            <a:endParaRPr lang="en-US">
              <a:sym typeface="Symbol" pitchFamily="18" charset="2"/>
            </a:endParaRPr>
          </a:p>
          <a:p>
            <a:pPr lvl="1" algn="ctr">
              <a:buFontTx/>
              <a:buNone/>
            </a:pPr>
            <a:r>
              <a:rPr lang="en-US">
                <a:sym typeface="Symbol" pitchFamily="18" charset="2"/>
              </a:rPr>
              <a:t> significand  </a:t>
            </a:r>
            <a:r>
              <a:rPr lang="en-US" sz="4000">
                <a:sym typeface="Symbol" pitchFamily="18" charset="2"/>
              </a:rPr>
              <a:t>2</a:t>
            </a:r>
            <a:r>
              <a:rPr lang="en-US" sz="4000" baseline="30000">
                <a:sym typeface="Symbol" pitchFamily="18" charset="2"/>
              </a:rPr>
              <a:t>exponent</a:t>
            </a:r>
            <a:endParaRPr lang="en-US" sz="4000" baseline="30000"/>
          </a:p>
          <a:p>
            <a:pPr>
              <a:buFontTx/>
              <a:buNone/>
            </a:pPr>
            <a:r>
              <a:rPr lang="en-US">
                <a:solidFill>
                  <a:srgbClr val="FFFF00"/>
                </a:solidFill>
              </a:rPr>
              <a:t>        </a:t>
            </a:r>
            <a:r>
              <a:rPr lang="en-US" sz="2400">
                <a:solidFill>
                  <a:schemeClr val="accent2"/>
                </a:solidFill>
              </a:rPr>
              <a:t>Sign</a:t>
            </a:r>
          </a:p>
          <a:p>
            <a:pPr>
              <a:buFontTx/>
              <a:buNone/>
            </a:pPr>
            <a:endParaRPr lang="en-US" sz="2400">
              <a:solidFill>
                <a:srgbClr val="FFFF00"/>
              </a:solidFill>
            </a:endParaRPr>
          </a:p>
          <a:p>
            <a:pPr>
              <a:buFontTx/>
              <a:buNone/>
            </a:pPr>
            <a:r>
              <a:rPr lang="en-US" sz="2400">
                <a:solidFill>
                  <a:srgbClr val="FFFF00"/>
                </a:solidFill>
              </a:rPr>
              <a:t>                            </a:t>
            </a:r>
            <a:r>
              <a:rPr lang="en-US" sz="2400">
                <a:solidFill>
                  <a:schemeClr val="accent2"/>
                </a:solidFill>
              </a:rPr>
              <a:t>An </a:t>
            </a:r>
            <a:r>
              <a:rPr lang="en-US" sz="2400" u="sng">
                <a:solidFill>
                  <a:schemeClr val="accent2"/>
                </a:solidFill>
              </a:rPr>
              <a:t>unsigned</a:t>
            </a:r>
            <a:r>
              <a:rPr lang="en-US" sz="2400">
                <a:solidFill>
                  <a:schemeClr val="accent2"/>
                </a:solidFill>
              </a:rPr>
              <a:t> fractional value</a:t>
            </a:r>
          </a:p>
        </p:txBody>
      </p:sp>
      <p:sp>
        <p:nvSpPr>
          <p:cNvPr id="134148" name="Freeform 4"/>
          <p:cNvSpPr>
            <a:spLocks/>
          </p:cNvSpPr>
          <p:nvPr/>
        </p:nvSpPr>
        <p:spPr bwMode="auto">
          <a:xfrm>
            <a:off x="2286000" y="3733800"/>
            <a:ext cx="762000" cy="533400"/>
          </a:xfrm>
          <a:custGeom>
            <a:avLst/>
            <a:gdLst>
              <a:gd name="T0" fmla="*/ 480 w 480"/>
              <a:gd name="T1" fmla="*/ 0 h 336"/>
              <a:gd name="T2" fmla="*/ 480 w 480"/>
              <a:gd name="T3" fmla="*/ 336 h 336"/>
              <a:gd name="T4" fmla="*/ 0 w 480"/>
              <a:gd name="T5" fmla="*/ 33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80" h="336">
                <a:moveTo>
                  <a:pt x="480" y="0"/>
                </a:moveTo>
                <a:lnTo>
                  <a:pt x="480" y="336"/>
                </a:lnTo>
                <a:lnTo>
                  <a:pt x="0" y="336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49" name="Line 5"/>
          <p:cNvSpPr>
            <a:spLocks noChangeShapeType="1"/>
          </p:cNvSpPr>
          <p:nvPr/>
        </p:nvSpPr>
        <p:spPr bwMode="auto">
          <a:xfrm flipV="1">
            <a:off x="3886200" y="37338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0" name="Freeform 6"/>
          <p:cNvSpPr>
            <a:spLocks/>
          </p:cNvSpPr>
          <p:nvPr/>
        </p:nvSpPr>
        <p:spPr bwMode="auto">
          <a:xfrm>
            <a:off x="5943600" y="3657600"/>
            <a:ext cx="838200" cy="381000"/>
          </a:xfrm>
          <a:custGeom>
            <a:avLst/>
            <a:gdLst>
              <a:gd name="T0" fmla="*/ 0 w 528"/>
              <a:gd name="T1" fmla="*/ 0 h 240"/>
              <a:gd name="T2" fmla="*/ 0 w 528"/>
              <a:gd name="T3" fmla="*/ 240 h 240"/>
              <a:gd name="T4" fmla="*/ 528 w 528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240">
                <a:moveTo>
                  <a:pt x="0" y="0"/>
                </a:moveTo>
                <a:lnTo>
                  <a:pt x="0" y="240"/>
                </a:lnTo>
                <a:lnTo>
                  <a:pt x="528" y="24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1" name="Text Box 7"/>
          <p:cNvSpPr txBox="1">
            <a:spLocks noChangeArrowheads="1"/>
          </p:cNvSpPr>
          <p:nvPr/>
        </p:nvSpPr>
        <p:spPr bwMode="auto">
          <a:xfrm>
            <a:off x="6934200" y="35814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A biased integer value</a:t>
            </a:r>
          </a:p>
        </p:txBody>
      </p:sp>
      <p:sp>
        <p:nvSpPr>
          <p:cNvPr id="134152" name="Freeform 8"/>
          <p:cNvSpPr>
            <a:spLocks/>
          </p:cNvSpPr>
          <p:nvPr/>
        </p:nvSpPr>
        <p:spPr bwMode="auto">
          <a:xfrm>
            <a:off x="5257800" y="2819400"/>
            <a:ext cx="838200" cy="381000"/>
          </a:xfrm>
          <a:custGeom>
            <a:avLst/>
            <a:gdLst>
              <a:gd name="T0" fmla="*/ 0 w 528"/>
              <a:gd name="T1" fmla="*/ 240 h 240"/>
              <a:gd name="T2" fmla="*/ 0 w 528"/>
              <a:gd name="T3" fmla="*/ 0 h 240"/>
              <a:gd name="T4" fmla="*/ 528 w 528"/>
              <a:gd name="T5" fmla="*/ 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240">
                <a:moveTo>
                  <a:pt x="0" y="240"/>
                </a:moveTo>
                <a:lnTo>
                  <a:pt x="0" y="0"/>
                </a:lnTo>
                <a:lnTo>
                  <a:pt x="528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153" name="Text Box 9"/>
          <p:cNvSpPr txBox="1">
            <a:spLocks noChangeArrowheads="1"/>
          </p:cNvSpPr>
          <p:nvPr/>
        </p:nvSpPr>
        <p:spPr bwMode="auto">
          <a:xfrm>
            <a:off x="6248400" y="2590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Base is implied</a:t>
            </a:r>
          </a:p>
        </p:txBody>
      </p:sp>
      <p:graphicFrame>
        <p:nvGraphicFramePr>
          <p:cNvPr id="134233" name="Group 89"/>
          <p:cNvGraphicFramePr>
            <a:graphicFrameLocks noGrp="1"/>
          </p:cNvGraphicFramePr>
          <p:nvPr/>
        </p:nvGraphicFramePr>
        <p:xfrm>
          <a:off x="1600200" y="685800"/>
          <a:ext cx="6096000" cy="1178560"/>
        </p:xfrm>
        <a:graphic>
          <a:graphicData uri="http://schemas.openxmlformats.org/drawingml/2006/table">
            <a:tbl>
              <a:tblPr/>
              <a:tblGrid>
                <a:gridCol w="381000"/>
                <a:gridCol w="647700"/>
                <a:gridCol w="647700"/>
                <a:gridCol w="2209800"/>
                <a:gridCol w="2209800"/>
              </a:tblGrid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31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30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23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Exponent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Fractional Bits of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Significand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Single-precision Floating-point Representation</a:t>
            </a:r>
            <a:r>
              <a:rPr lang="en-US"/>
              <a:t> </a:t>
            </a:r>
          </a:p>
        </p:txBody>
      </p:sp>
      <p:sp>
        <p:nvSpPr>
          <p:cNvPr id="155651" name="Text Box 3"/>
          <p:cNvSpPr txBox="1">
            <a:spLocks noChangeArrowheads="1"/>
          </p:cNvSpPr>
          <p:nvPr/>
        </p:nvSpPr>
        <p:spPr bwMode="auto">
          <a:xfrm>
            <a:off x="533400" y="2286000"/>
            <a:ext cx="80010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000">
                <a:latin typeface="Courier New" pitchFamily="49" charset="0"/>
              </a:rPr>
              <a:t>       S  Exp+127          Significand</a:t>
            </a:r>
          </a:p>
          <a:p>
            <a:endParaRPr lang="en-US" sz="2000">
              <a:latin typeface="Courier New" pitchFamily="49" charset="0"/>
            </a:endParaRPr>
          </a:p>
          <a:p>
            <a:r>
              <a:rPr lang="en-US" sz="2000">
                <a:latin typeface="Courier New" pitchFamily="49" charset="0"/>
              </a:rPr>
              <a:t> 2.000 0 10000000 (1).00000000000000000000000</a:t>
            </a:r>
          </a:p>
          <a:p>
            <a:r>
              <a:rPr lang="en-US" sz="2000">
                <a:latin typeface="Courier New" pitchFamily="49" charset="0"/>
              </a:rPr>
              <a:t> 1.000 0 01111111 (1).00000000000000000000000</a:t>
            </a:r>
          </a:p>
          <a:p>
            <a:r>
              <a:rPr lang="en-US" sz="2000">
                <a:latin typeface="Courier New" pitchFamily="49" charset="0"/>
              </a:rPr>
              <a:t> 0.750 0 01111110 (1).10000000000000000000000</a:t>
            </a:r>
          </a:p>
          <a:p>
            <a:r>
              <a:rPr lang="en-US" sz="2000">
                <a:latin typeface="Courier New" pitchFamily="49" charset="0"/>
              </a:rPr>
              <a:t> 0.500 0 01111110 (1).00000000000000000000000</a:t>
            </a:r>
          </a:p>
          <a:p>
            <a:r>
              <a:rPr lang="en-US" sz="2000">
                <a:latin typeface="Courier New" pitchFamily="49" charset="0"/>
              </a:rPr>
              <a:t> 0.000 0 00000000 (0).00000000000000000000000</a:t>
            </a:r>
          </a:p>
          <a:p>
            <a:r>
              <a:rPr lang="en-US" sz="2000">
                <a:latin typeface="Courier New" pitchFamily="49" charset="0"/>
              </a:rPr>
              <a:t>-0.500 1 01111110 (1).00000000000000000000000</a:t>
            </a:r>
          </a:p>
          <a:p>
            <a:r>
              <a:rPr lang="en-US" sz="2000">
                <a:latin typeface="Courier New" pitchFamily="49" charset="0"/>
              </a:rPr>
              <a:t>-0.750 1 01111110 (1).10000000000000000000000</a:t>
            </a:r>
          </a:p>
          <a:p>
            <a:r>
              <a:rPr lang="en-US" sz="2000">
                <a:latin typeface="Courier New" pitchFamily="49" charset="0"/>
              </a:rPr>
              <a:t>-1.000 1 01111111 (1).00000000000000000000000</a:t>
            </a:r>
          </a:p>
          <a:p>
            <a:r>
              <a:rPr lang="en-US" sz="2000">
                <a:latin typeface="Courier New" pitchFamily="49" charset="0"/>
              </a:rPr>
              <a:t>-2.000 1 10000000 (1).00000000000000000000000</a:t>
            </a:r>
          </a:p>
          <a:p>
            <a:endParaRPr lang="en-US" sz="2000" b="1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Representation of Characters</a:t>
            </a:r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1295400" y="3581400"/>
            <a:ext cx="1828800" cy="762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 dirty="0">
                <a:latin typeface="Tahoma" pitchFamily="34" charset="0"/>
              </a:rPr>
              <a:t>00100100</a:t>
            </a:r>
          </a:p>
        </p:txBody>
      </p:sp>
      <p:sp>
        <p:nvSpPr>
          <p:cNvPr id="145412" name="Line 4"/>
          <p:cNvSpPr>
            <a:spLocks noChangeShapeType="1"/>
          </p:cNvSpPr>
          <p:nvPr/>
        </p:nvSpPr>
        <p:spPr bwMode="auto">
          <a:xfrm>
            <a:off x="3581400" y="3962400"/>
            <a:ext cx="2133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5413" name="Text Box 5"/>
          <p:cNvSpPr txBox="1">
            <a:spLocks noChangeArrowheads="1"/>
          </p:cNvSpPr>
          <p:nvPr/>
        </p:nvSpPr>
        <p:spPr bwMode="auto">
          <a:xfrm>
            <a:off x="5638800" y="26670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Interpretation</a:t>
            </a:r>
          </a:p>
        </p:txBody>
      </p:sp>
      <p:sp>
        <p:nvSpPr>
          <p:cNvPr id="145414" name="Text Box 6"/>
          <p:cNvSpPr txBox="1">
            <a:spLocks noChangeArrowheads="1"/>
          </p:cNvSpPr>
          <p:nvPr/>
        </p:nvSpPr>
        <p:spPr bwMode="auto">
          <a:xfrm>
            <a:off x="838200" y="266700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Representation</a:t>
            </a:r>
          </a:p>
        </p:txBody>
      </p:sp>
      <p:sp>
        <p:nvSpPr>
          <p:cNvPr id="145415" name="Text Box 7"/>
          <p:cNvSpPr txBox="1">
            <a:spLocks noChangeArrowheads="1"/>
          </p:cNvSpPr>
          <p:nvPr/>
        </p:nvSpPr>
        <p:spPr bwMode="auto">
          <a:xfrm>
            <a:off x="6477000" y="3505200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ahoma" pitchFamily="34" charset="0"/>
              </a:rPr>
              <a:t>$</a:t>
            </a:r>
          </a:p>
        </p:txBody>
      </p:sp>
      <p:sp>
        <p:nvSpPr>
          <p:cNvPr id="145416" name="Text Box 8"/>
          <p:cNvSpPr txBox="1">
            <a:spLocks noChangeArrowheads="1"/>
          </p:cNvSpPr>
          <p:nvPr/>
        </p:nvSpPr>
        <p:spPr bwMode="auto">
          <a:xfrm>
            <a:off x="3962400" y="4267200"/>
            <a:ext cx="152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ASCII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 Constants in C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To distinguish a character that is used as data from an identifier that consists of only one character long: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 x		</a:t>
            </a:r>
            <a:r>
              <a:rPr lang="en-US" sz="2800">
                <a:solidFill>
                  <a:schemeClr val="hlink"/>
                </a:solidFill>
              </a:rPr>
              <a:t>is an</a:t>
            </a:r>
            <a:r>
              <a:rPr lang="en-US" sz="2800"/>
              <a:t> identifier.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‘x’		</a:t>
            </a:r>
            <a:r>
              <a:rPr lang="en-US" sz="2800">
                <a:solidFill>
                  <a:schemeClr val="hlink"/>
                </a:solidFill>
              </a:rPr>
              <a:t>is a</a:t>
            </a:r>
            <a:r>
              <a:rPr lang="en-US" sz="2800"/>
              <a:t> character constant.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hlink"/>
                </a:solidFill>
              </a:rPr>
              <a:t>The value of ‘x’ is the ASCII code of the character 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/>
              <a:t>Character Escapes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43000"/>
            <a:ext cx="77724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 way to represent characters that do not have a corresponding graphic symbol.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\b			</a:t>
            </a:r>
            <a:r>
              <a:rPr lang="en-US" dirty="0">
                <a:solidFill>
                  <a:schemeClr val="hlink"/>
                </a:solidFill>
              </a:rPr>
              <a:t>Backspace</a:t>
            </a:r>
            <a:r>
              <a:rPr lang="en-US" dirty="0"/>
              <a:t>			‘\b’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\t				</a:t>
            </a:r>
            <a:r>
              <a:rPr lang="en-US" dirty="0">
                <a:solidFill>
                  <a:schemeClr val="hlink"/>
                </a:solidFill>
              </a:rPr>
              <a:t>Horizontal Tab</a:t>
            </a:r>
            <a:r>
              <a:rPr lang="en-US" dirty="0"/>
              <a:t>		‘\t’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\n			</a:t>
            </a:r>
            <a:r>
              <a:rPr lang="en-US" dirty="0">
                <a:solidFill>
                  <a:schemeClr val="hlink"/>
                </a:solidFill>
              </a:rPr>
              <a:t>Linefeed</a:t>
            </a:r>
            <a:r>
              <a:rPr lang="en-US" dirty="0"/>
              <a:t>			‘\n’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\r				</a:t>
            </a:r>
            <a:r>
              <a:rPr lang="en-US" dirty="0">
                <a:solidFill>
                  <a:schemeClr val="hlink"/>
                </a:solidFill>
              </a:rPr>
              <a:t>Carriage return</a:t>
            </a:r>
            <a:r>
              <a:rPr lang="en-US" dirty="0"/>
              <a:t>		‘\r’</a:t>
            </a: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4800600" y="3505200"/>
            <a:ext cx="365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>
              <a:latin typeface="Tahoma" pitchFamily="34" charset="0"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1524000" y="5486400"/>
            <a:ext cx="6172200" cy="6096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See Table 2-9 in the text for others.</a:t>
            </a:r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457200" y="2438400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Tahoma" pitchFamily="34" charset="0"/>
              </a:rPr>
              <a:t>Escape</a:t>
            </a:r>
            <a:br>
              <a:rPr lang="en-US" sz="2000">
                <a:solidFill>
                  <a:schemeClr val="accent2"/>
                </a:solidFill>
                <a:latin typeface="Tahoma" pitchFamily="34" charset="0"/>
              </a:rPr>
            </a:br>
            <a:r>
              <a:rPr lang="en-US" sz="2000">
                <a:solidFill>
                  <a:schemeClr val="accent2"/>
                </a:solidFill>
                <a:latin typeface="Tahoma" pitchFamily="34" charset="0"/>
              </a:rPr>
              <a:t>Character</a:t>
            </a:r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6858000" y="2514600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Tahoma" pitchFamily="34" charset="0"/>
              </a:rPr>
              <a:t>Character</a:t>
            </a:r>
            <a:br>
              <a:rPr lang="en-US" sz="2000">
                <a:solidFill>
                  <a:schemeClr val="accent2"/>
                </a:solidFill>
                <a:latin typeface="Tahoma" pitchFamily="34" charset="0"/>
              </a:rPr>
            </a:br>
            <a:r>
              <a:rPr lang="en-US" sz="2000">
                <a:solidFill>
                  <a:schemeClr val="accent2"/>
                </a:solidFill>
                <a:latin typeface="Tahoma" pitchFamily="34" charset="0"/>
              </a:rPr>
              <a:t>Constant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Representation of Strings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2530929" y="22860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 dirty="0">
                <a:latin typeface="Tahoma" pitchFamily="34" charset="0"/>
              </a:rPr>
              <a:t>48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3216729" y="22860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65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3886200" y="22860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6C</a:t>
            </a:r>
          </a:p>
        </p:txBody>
      </p:sp>
      <p:sp>
        <p:nvSpPr>
          <p:cNvPr id="148486" name="Rectangle 6"/>
          <p:cNvSpPr>
            <a:spLocks noChangeArrowheads="1"/>
          </p:cNvSpPr>
          <p:nvPr/>
        </p:nvSpPr>
        <p:spPr bwMode="auto">
          <a:xfrm>
            <a:off x="4572000" y="22860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6C</a:t>
            </a: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5257800" y="22860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6F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5943600" y="22860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00</a:t>
            </a:r>
          </a:p>
        </p:txBody>
      </p:sp>
      <p:sp>
        <p:nvSpPr>
          <p:cNvPr id="148494" name="Rectangle 14"/>
          <p:cNvSpPr>
            <a:spLocks noChangeArrowheads="1"/>
          </p:cNvSpPr>
          <p:nvPr/>
        </p:nvSpPr>
        <p:spPr bwMode="auto">
          <a:xfrm>
            <a:off x="2514600" y="48768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 dirty="0">
                <a:latin typeface="Tahoma" pitchFamily="34" charset="0"/>
              </a:rPr>
              <a:t>05</a:t>
            </a:r>
          </a:p>
        </p:txBody>
      </p:sp>
      <p:sp>
        <p:nvSpPr>
          <p:cNvPr id="148495" name="Rectangle 15"/>
          <p:cNvSpPr>
            <a:spLocks noChangeArrowheads="1"/>
          </p:cNvSpPr>
          <p:nvPr/>
        </p:nvSpPr>
        <p:spPr bwMode="auto">
          <a:xfrm>
            <a:off x="2514600" y="29718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H</a:t>
            </a: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3200400" y="29718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e</a:t>
            </a:r>
          </a:p>
        </p:txBody>
      </p:sp>
      <p:sp>
        <p:nvSpPr>
          <p:cNvPr id="148497" name="Rectangle 17"/>
          <p:cNvSpPr>
            <a:spLocks noChangeArrowheads="1"/>
          </p:cNvSpPr>
          <p:nvPr/>
        </p:nvSpPr>
        <p:spPr bwMode="auto">
          <a:xfrm>
            <a:off x="3886200" y="29718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l</a:t>
            </a:r>
          </a:p>
        </p:txBody>
      </p:sp>
      <p:sp>
        <p:nvSpPr>
          <p:cNvPr id="148498" name="Rectangle 18"/>
          <p:cNvSpPr>
            <a:spLocks noChangeArrowheads="1"/>
          </p:cNvSpPr>
          <p:nvPr/>
        </p:nvSpPr>
        <p:spPr bwMode="auto">
          <a:xfrm>
            <a:off x="4572000" y="29718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l</a:t>
            </a:r>
          </a:p>
        </p:txBody>
      </p:sp>
      <p:sp>
        <p:nvSpPr>
          <p:cNvPr id="148499" name="Rectangle 19"/>
          <p:cNvSpPr>
            <a:spLocks noChangeArrowheads="1"/>
          </p:cNvSpPr>
          <p:nvPr/>
        </p:nvSpPr>
        <p:spPr bwMode="auto">
          <a:xfrm>
            <a:off x="5257800" y="29718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o</a:t>
            </a:r>
          </a:p>
        </p:txBody>
      </p:sp>
      <p:sp>
        <p:nvSpPr>
          <p:cNvPr id="148500" name="Rectangle 20"/>
          <p:cNvSpPr>
            <a:spLocks noChangeArrowheads="1"/>
          </p:cNvSpPr>
          <p:nvPr/>
        </p:nvSpPr>
        <p:spPr bwMode="auto">
          <a:xfrm>
            <a:off x="3200400" y="55626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H</a:t>
            </a:r>
          </a:p>
        </p:txBody>
      </p:sp>
      <p:sp>
        <p:nvSpPr>
          <p:cNvPr id="148501" name="Rectangle 21"/>
          <p:cNvSpPr>
            <a:spLocks noChangeArrowheads="1"/>
          </p:cNvSpPr>
          <p:nvPr/>
        </p:nvSpPr>
        <p:spPr bwMode="auto">
          <a:xfrm>
            <a:off x="3886200" y="55626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e</a:t>
            </a:r>
          </a:p>
        </p:txBody>
      </p:sp>
      <p:sp>
        <p:nvSpPr>
          <p:cNvPr id="148502" name="Rectangle 22"/>
          <p:cNvSpPr>
            <a:spLocks noChangeArrowheads="1"/>
          </p:cNvSpPr>
          <p:nvPr/>
        </p:nvSpPr>
        <p:spPr bwMode="auto">
          <a:xfrm>
            <a:off x="4572000" y="55626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l</a:t>
            </a:r>
          </a:p>
        </p:txBody>
      </p:sp>
      <p:sp>
        <p:nvSpPr>
          <p:cNvPr id="148503" name="Rectangle 23"/>
          <p:cNvSpPr>
            <a:spLocks noChangeArrowheads="1"/>
          </p:cNvSpPr>
          <p:nvPr/>
        </p:nvSpPr>
        <p:spPr bwMode="auto">
          <a:xfrm>
            <a:off x="5257800" y="55626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l</a:t>
            </a:r>
          </a:p>
        </p:txBody>
      </p:sp>
      <p:sp>
        <p:nvSpPr>
          <p:cNvPr id="148504" name="Rectangle 24"/>
          <p:cNvSpPr>
            <a:spLocks noChangeArrowheads="1"/>
          </p:cNvSpPr>
          <p:nvPr/>
        </p:nvSpPr>
        <p:spPr bwMode="auto">
          <a:xfrm>
            <a:off x="5943600" y="5562600"/>
            <a:ext cx="685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o</a:t>
            </a:r>
          </a:p>
        </p:txBody>
      </p:sp>
      <p:sp>
        <p:nvSpPr>
          <p:cNvPr id="148505" name="Freeform 25"/>
          <p:cNvSpPr>
            <a:spLocks/>
          </p:cNvSpPr>
          <p:nvPr/>
        </p:nvSpPr>
        <p:spPr bwMode="auto">
          <a:xfrm>
            <a:off x="6324600" y="2971800"/>
            <a:ext cx="838200" cy="609600"/>
          </a:xfrm>
          <a:custGeom>
            <a:avLst/>
            <a:gdLst>
              <a:gd name="T0" fmla="*/ 0 w 528"/>
              <a:gd name="T1" fmla="*/ 0 h 384"/>
              <a:gd name="T2" fmla="*/ 0 w 528"/>
              <a:gd name="T3" fmla="*/ 384 h 384"/>
              <a:gd name="T4" fmla="*/ 528 w 528"/>
              <a:gd name="T5" fmla="*/ 384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384">
                <a:moveTo>
                  <a:pt x="0" y="0"/>
                </a:moveTo>
                <a:lnTo>
                  <a:pt x="0" y="384"/>
                </a:lnTo>
                <a:lnTo>
                  <a:pt x="528" y="384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506" name="Freeform 26"/>
          <p:cNvSpPr>
            <a:spLocks/>
          </p:cNvSpPr>
          <p:nvPr/>
        </p:nvSpPr>
        <p:spPr bwMode="auto">
          <a:xfrm>
            <a:off x="1905000" y="4267200"/>
            <a:ext cx="914400" cy="609600"/>
          </a:xfrm>
          <a:custGeom>
            <a:avLst/>
            <a:gdLst>
              <a:gd name="T0" fmla="*/ 576 w 576"/>
              <a:gd name="T1" fmla="*/ 384 h 384"/>
              <a:gd name="T2" fmla="*/ 576 w 576"/>
              <a:gd name="T3" fmla="*/ 0 h 384"/>
              <a:gd name="T4" fmla="*/ 0 w 576"/>
              <a:gd name="T5" fmla="*/ 0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76" h="384">
                <a:moveTo>
                  <a:pt x="576" y="384"/>
                </a:moveTo>
                <a:lnTo>
                  <a:pt x="576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507" name="Text Box 27"/>
          <p:cNvSpPr txBox="1">
            <a:spLocks noChangeArrowheads="1"/>
          </p:cNvSpPr>
          <p:nvPr/>
        </p:nvSpPr>
        <p:spPr bwMode="auto">
          <a:xfrm>
            <a:off x="7162800" y="2438400"/>
            <a:ext cx="17526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C uses a terminating “NUL” byte of all zeros at the end of the string.</a:t>
            </a:r>
          </a:p>
        </p:txBody>
      </p:sp>
      <p:sp>
        <p:nvSpPr>
          <p:cNvPr id="148508" name="Text Box 28"/>
          <p:cNvSpPr txBox="1">
            <a:spLocks noChangeArrowheads="1"/>
          </p:cNvSpPr>
          <p:nvPr/>
        </p:nvSpPr>
        <p:spPr bwMode="auto">
          <a:xfrm>
            <a:off x="304800" y="3429000"/>
            <a:ext cx="1676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ahoma" pitchFamily="34" charset="0"/>
              </a:rPr>
              <a:t>Pascal uses a prefix count at the beginning of the string.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3200400" y="48768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 dirty="0">
                <a:latin typeface="Tahoma" pitchFamily="34" charset="0"/>
              </a:rPr>
              <a:t>48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3886200" y="48768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65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4572000" y="48768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6C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5257800" y="48768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6C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5943600" y="4876800"/>
            <a:ext cx="685800" cy="6858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6F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Constants in C</a:t>
            </a:r>
          </a:p>
        </p:txBody>
      </p:sp>
      <p:sp>
        <p:nvSpPr>
          <p:cNvPr id="149507" name="Text Box 3"/>
          <p:cNvSpPr txBox="1">
            <a:spLocks noChangeArrowheads="1"/>
          </p:cNvSpPr>
          <p:nvPr/>
        </p:nvSpPr>
        <p:spPr bwMode="auto">
          <a:xfrm>
            <a:off x="4953000" y="2209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Tahoma" pitchFamily="34" charset="0"/>
              </a:rPr>
              <a:t>C string constant</a:t>
            </a: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914400" y="2209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  <a:latin typeface="Tahoma" pitchFamily="34" charset="0"/>
              </a:rPr>
              <a:t>Character string</a:t>
            </a:r>
          </a:p>
        </p:txBody>
      </p:sp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762000" y="31242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COEN 20 is “fun”!</a:t>
            </a:r>
          </a:p>
        </p:txBody>
      </p:sp>
      <p:sp>
        <p:nvSpPr>
          <p:cNvPr id="149510" name="Text Box 6"/>
          <p:cNvSpPr txBox="1">
            <a:spLocks noChangeArrowheads="1"/>
          </p:cNvSpPr>
          <p:nvPr/>
        </p:nvSpPr>
        <p:spPr bwMode="auto">
          <a:xfrm>
            <a:off x="4800600" y="31242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“COEN 20 is \“fun\”!”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3048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 dirty="0">
                <a:latin typeface="Tahoma" pitchFamily="34" charset="0"/>
              </a:rPr>
              <a:t>43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7620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4F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2192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45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6764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4E</a:t>
            </a:r>
          </a:p>
        </p:txBody>
      </p:sp>
      <p:sp>
        <p:nvSpPr>
          <p:cNvPr id="149515" name="Rectangle 11"/>
          <p:cNvSpPr>
            <a:spLocks noChangeArrowheads="1"/>
          </p:cNvSpPr>
          <p:nvPr/>
        </p:nvSpPr>
        <p:spPr bwMode="auto">
          <a:xfrm>
            <a:off x="21336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20</a:t>
            </a:r>
          </a:p>
        </p:txBody>
      </p:sp>
      <p:sp>
        <p:nvSpPr>
          <p:cNvPr id="149516" name="Rectangle 12"/>
          <p:cNvSpPr>
            <a:spLocks noChangeArrowheads="1"/>
          </p:cNvSpPr>
          <p:nvPr/>
        </p:nvSpPr>
        <p:spPr bwMode="auto">
          <a:xfrm>
            <a:off x="25908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32</a:t>
            </a:r>
          </a:p>
        </p:txBody>
      </p:sp>
      <p:sp>
        <p:nvSpPr>
          <p:cNvPr id="149517" name="Rectangle 13"/>
          <p:cNvSpPr>
            <a:spLocks noChangeArrowheads="1"/>
          </p:cNvSpPr>
          <p:nvPr/>
        </p:nvSpPr>
        <p:spPr bwMode="auto">
          <a:xfrm>
            <a:off x="30480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30</a:t>
            </a:r>
          </a:p>
        </p:txBody>
      </p:sp>
      <p:sp>
        <p:nvSpPr>
          <p:cNvPr id="149518" name="Rectangle 14"/>
          <p:cNvSpPr>
            <a:spLocks noChangeArrowheads="1"/>
          </p:cNvSpPr>
          <p:nvPr/>
        </p:nvSpPr>
        <p:spPr bwMode="auto">
          <a:xfrm>
            <a:off x="35052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20</a:t>
            </a:r>
          </a:p>
        </p:txBody>
      </p: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9624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69</a:t>
            </a: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44196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73</a:t>
            </a: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048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C</a:t>
            </a: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7620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O</a:t>
            </a:r>
          </a:p>
        </p:txBody>
      </p:sp>
      <p:sp>
        <p:nvSpPr>
          <p:cNvPr id="149531" name="Rectangle 27"/>
          <p:cNvSpPr>
            <a:spLocks noChangeArrowheads="1"/>
          </p:cNvSpPr>
          <p:nvPr/>
        </p:nvSpPr>
        <p:spPr bwMode="auto">
          <a:xfrm>
            <a:off x="12192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E</a:t>
            </a:r>
          </a:p>
        </p:txBody>
      </p:sp>
      <p:sp>
        <p:nvSpPr>
          <p:cNvPr id="149532" name="Rectangle 28"/>
          <p:cNvSpPr>
            <a:spLocks noChangeArrowheads="1"/>
          </p:cNvSpPr>
          <p:nvPr/>
        </p:nvSpPr>
        <p:spPr bwMode="auto">
          <a:xfrm>
            <a:off x="16764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N</a:t>
            </a:r>
          </a:p>
        </p:txBody>
      </p:sp>
      <p:sp>
        <p:nvSpPr>
          <p:cNvPr id="149533" name="Rectangle 29"/>
          <p:cNvSpPr>
            <a:spLocks noChangeArrowheads="1"/>
          </p:cNvSpPr>
          <p:nvPr/>
        </p:nvSpPr>
        <p:spPr bwMode="auto">
          <a:xfrm>
            <a:off x="21336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latin typeface="Tahoma" pitchFamily="34" charset="0"/>
            </a:endParaRPr>
          </a:p>
        </p:txBody>
      </p:sp>
      <p:sp>
        <p:nvSpPr>
          <p:cNvPr id="149534" name="Rectangle 30"/>
          <p:cNvSpPr>
            <a:spLocks noChangeArrowheads="1"/>
          </p:cNvSpPr>
          <p:nvPr/>
        </p:nvSpPr>
        <p:spPr bwMode="auto">
          <a:xfrm>
            <a:off x="25908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2</a:t>
            </a:r>
          </a:p>
        </p:txBody>
      </p:sp>
      <p:sp>
        <p:nvSpPr>
          <p:cNvPr id="149535" name="Rectangle 31"/>
          <p:cNvSpPr>
            <a:spLocks noChangeArrowheads="1"/>
          </p:cNvSpPr>
          <p:nvPr/>
        </p:nvSpPr>
        <p:spPr bwMode="auto">
          <a:xfrm>
            <a:off x="30480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0</a:t>
            </a:r>
          </a:p>
        </p:txBody>
      </p:sp>
      <p:sp>
        <p:nvSpPr>
          <p:cNvPr id="149536" name="Rectangle 32"/>
          <p:cNvSpPr>
            <a:spLocks noChangeArrowheads="1"/>
          </p:cNvSpPr>
          <p:nvPr/>
        </p:nvSpPr>
        <p:spPr bwMode="auto">
          <a:xfrm>
            <a:off x="35052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 </a:t>
            </a:r>
          </a:p>
        </p:txBody>
      </p:sp>
      <p:sp>
        <p:nvSpPr>
          <p:cNvPr id="149537" name="Rectangle 33"/>
          <p:cNvSpPr>
            <a:spLocks noChangeArrowheads="1"/>
          </p:cNvSpPr>
          <p:nvPr/>
        </p:nvSpPr>
        <p:spPr bwMode="auto">
          <a:xfrm>
            <a:off x="39624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i</a:t>
            </a:r>
          </a:p>
        </p:txBody>
      </p:sp>
      <p:sp>
        <p:nvSpPr>
          <p:cNvPr id="149538" name="Rectangle 34"/>
          <p:cNvSpPr>
            <a:spLocks noChangeArrowheads="1"/>
          </p:cNvSpPr>
          <p:nvPr/>
        </p:nvSpPr>
        <p:spPr bwMode="auto">
          <a:xfrm>
            <a:off x="80772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\0</a:t>
            </a:r>
          </a:p>
        </p:txBody>
      </p:sp>
      <p:sp>
        <p:nvSpPr>
          <p:cNvPr id="149539" name="Rectangle 35"/>
          <p:cNvSpPr>
            <a:spLocks noChangeArrowheads="1"/>
          </p:cNvSpPr>
          <p:nvPr/>
        </p:nvSpPr>
        <p:spPr bwMode="auto">
          <a:xfrm>
            <a:off x="76200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!</a:t>
            </a:r>
          </a:p>
        </p:txBody>
      </p:sp>
      <p:sp>
        <p:nvSpPr>
          <p:cNvPr id="149540" name="Rectangle 36"/>
          <p:cNvSpPr>
            <a:spLocks noChangeArrowheads="1"/>
          </p:cNvSpPr>
          <p:nvPr/>
        </p:nvSpPr>
        <p:spPr bwMode="auto">
          <a:xfrm>
            <a:off x="71628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”</a:t>
            </a:r>
          </a:p>
        </p:txBody>
      </p:sp>
      <p:sp>
        <p:nvSpPr>
          <p:cNvPr id="149541" name="Rectangle 37"/>
          <p:cNvSpPr>
            <a:spLocks noChangeArrowheads="1"/>
          </p:cNvSpPr>
          <p:nvPr/>
        </p:nvSpPr>
        <p:spPr bwMode="auto">
          <a:xfrm>
            <a:off x="67056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n</a:t>
            </a:r>
          </a:p>
        </p:txBody>
      </p:sp>
      <p:sp>
        <p:nvSpPr>
          <p:cNvPr id="149542" name="Rectangle 38"/>
          <p:cNvSpPr>
            <a:spLocks noChangeArrowheads="1"/>
          </p:cNvSpPr>
          <p:nvPr/>
        </p:nvSpPr>
        <p:spPr bwMode="auto">
          <a:xfrm>
            <a:off x="62484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u</a:t>
            </a:r>
          </a:p>
        </p:txBody>
      </p:sp>
      <p:sp>
        <p:nvSpPr>
          <p:cNvPr id="149543" name="Rectangle 39"/>
          <p:cNvSpPr>
            <a:spLocks noChangeArrowheads="1"/>
          </p:cNvSpPr>
          <p:nvPr/>
        </p:nvSpPr>
        <p:spPr bwMode="auto">
          <a:xfrm>
            <a:off x="57912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f</a:t>
            </a:r>
          </a:p>
        </p:txBody>
      </p:sp>
      <p:sp>
        <p:nvSpPr>
          <p:cNvPr id="149544" name="Rectangle 40"/>
          <p:cNvSpPr>
            <a:spLocks noChangeArrowheads="1"/>
          </p:cNvSpPr>
          <p:nvPr/>
        </p:nvSpPr>
        <p:spPr bwMode="auto">
          <a:xfrm>
            <a:off x="53340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“</a:t>
            </a:r>
          </a:p>
        </p:txBody>
      </p:sp>
      <p:sp>
        <p:nvSpPr>
          <p:cNvPr id="149545" name="Rectangle 41"/>
          <p:cNvSpPr>
            <a:spLocks noChangeArrowheads="1"/>
          </p:cNvSpPr>
          <p:nvPr/>
        </p:nvSpPr>
        <p:spPr bwMode="auto">
          <a:xfrm>
            <a:off x="48768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 </a:t>
            </a:r>
          </a:p>
        </p:txBody>
      </p:sp>
      <p:sp>
        <p:nvSpPr>
          <p:cNvPr id="149546" name="Rectangle 42"/>
          <p:cNvSpPr>
            <a:spLocks noChangeArrowheads="1"/>
          </p:cNvSpPr>
          <p:nvPr/>
        </p:nvSpPr>
        <p:spPr bwMode="auto">
          <a:xfrm>
            <a:off x="4419600" y="4724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s</a:t>
            </a: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8768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 dirty="0">
                <a:latin typeface="Tahoma" pitchFamily="34" charset="0"/>
              </a:rPr>
              <a:t>20</a:t>
            </a: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53340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 dirty="0">
                <a:latin typeface="Tahoma" pitchFamily="34" charset="0"/>
              </a:rPr>
              <a:t>22</a:t>
            </a: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57912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66</a:t>
            </a: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62484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75</a:t>
            </a: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67056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6E</a:t>
            </a: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71628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22</a:t>
            </a: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76200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>
                <a:latin typeface="Tahoma" pitchFamily="34" charset="0"/>
              </a:rPr>
              <a:t>21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8077200" y="4267200"/>
            <a:ext cx="457200" cy="4572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 algn="ctr"/>
            <a:r>
              <a:rPr lang="en-US" sz="2400" dirty="0">
                <a:latin typeface="Tahoma" pitchFamily="34" charset="0"/>
              </a:rPr>
              <a:t>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Coded Decimal (BCD)</a:t>
            </a:r>
          </a:p>
        </p:txBody>
      </p:sp>
      <p:sp>
        <p:nvSpPr>
          <p:cNvPr id="150531" name="Rectangle 3"/>
          <p:cNvSpPr>
            <a:spLocks noChangeArrowheads="1"/>
          </p:cNvSpPr>
          <p:nvPr/>
        </p:nvSpPr>
        <p:spPr bwMode="auto">
          <a:xfrm>
            <a:off x="3200400" y="2743200"/>
            <a:ext cx="1066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0111</a:t>
            </a:r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4267200" y="2743200"/>
            <a:ext cx="1066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0011</a:t>
            </a:r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3276600" y="5029200"/>
            <a:ext cx="1066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0000</a:t>
            </a:r>
          </a:p>
        </p:txBody>
      </p:sp>
      <p:sp>
        <p:nvSpPr>
          <p:cNvPr id="150534" name="Rectangle 6"/>
          <p:cNvSpPr>
            <a:spLocks noChangeArrowheads="1"/>
          </p:cNvSpPr>
          <p:nvPr/>
        </p:nvSpPr>
        <p:spPr bwMode="auto">
          <a:xfrm>
            <a:off x="4343400" y="5029200"/>
            <a:ext cx="1066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0111</a:t>
            </a:r>
          </a:p>
        </p:txBody>
      </p:sp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5562600" y="5029200"/>
            <a:ext cx="1066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0000</a:t>
            </a:r>
          </a:p>
        </p:txBody>
      </p:sp>
      <p:sp>
        <p:nvSpPr>
          <p:cNvPr id="150536" name="Rectangle 8"/>
          <p:cNvSpPr>
            <a:spLocks noChangeArrowheads="1"/>
          </p:cNvSpPr>
          <p:nvPr/>
        </p:nvSpPr>
        <p:spPr bwMode="auto">
          <a:xfrm>
            <a:off x="6629400" y="5029200"/>
            <a:ext cx="1066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0011</a:t>
            </a:r>
          </a:p>
        </p:txBody>
      </p:sp>
      <p:sp>
        <p:nvSpPr>
          <p:cNvPr id="150537" name="Rectangle 9"/>
          <p:cNvSpPr>
            <a:spLocks noChangeArrowheads="1"/>
          </p:cNvSpPr>
          <p:nvPr/>
        </p:nvSpPr>
        <p:spPr bwMode="auto">
          <a:xfrm>
            <a:off x="3200400" y="3429000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7</a:t>
            </a:r>
          </a:p>
        </p:txBody>
      </p:sp>
      <p:sp>
        <p:nvSpPr>
          <p:cNvPr id="150538" name="Rectangle 10"/>
          <p:cNvSpPr>
            <a:spLocks noChangeArrowheads="1"/>
          </p:cNvSpPr>
          <p:nvPr/>
        </p:nvSpPr>
        <p:spPr bwMode="auto">
          <a:xfrm>
            <a:off x="4267200" y="3429000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3</a:t>
            </a:r>
          </a:p>
        </p:txBody>
      </p:sp>
      <p:sp>
        <p:nvSpPr>
          <p:cNvPr id="150539" name="Rectangle 11"/>
          <p:cNvSpPr>
            <a:spLocks noChangeArrowheads="1"/>
          </p:cNvSpPr>
          <p:nvPr/>
        </p:nvSpPr>
        <p:spPr bwMode="auto">
          <a:xfrm>
            <a:off x="1219200" y="5029200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latin typeface="Tahoma" pitchFamily="34" charset="0"/>
            </a:endParaRPr>
          </a:p>
        </p:txBody>
      </p:sp>
      <p:sp>
        <p:nvSpPr>
          <p:cNvPr id="150540" name="Rectangle 12"/>
          <p:cNvSpPr>
            <a:spLocks noChangeArrowheads="1"/>
          </p:cNvSpPr>
          <p:nvPr/>
        </p:nvSpPr>
        <p:spPr bwMode="auto">
          <a:xfrm>
            <a:off x="2286000" y="5029200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latin typeface="Tahoma" pitchFamily="34" charset="0"/>
            </a:endParaRPr>
          </a:p>
        </p:txBody>
      </p:sp>
      <p:sp>
        <p:nvSpPr>
          <p:cNvPr id="150541" name="Rectangle 13"/>
          <p:cNvSpPr>
            <a:spLocks noChangeArrowheads="1"/>
          </p:cNvSpPr>
          <p:nvPr/>
        </p:nvSpPr>
        <p:spPr bwMode="auto">
          <a:xfrm>
            <a:off x="3505200" y="5029200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latin typeface="Tahoma" pitchFamily="34" charset="0"/>
            </a:endParaRPr>
          </a:p>
        </p:txBody>
      </p:sp>
      <p:sp>
        <p:nvSpPr>
          <p:cNvPr id="150542" name="Rectangle 14"/>
          <p:cNvSpPr>
            <a:spLocks noChangeArrowheads="1"/>
          </p:cNvSpPr>
          <p:nvPr/>
        </p:nvSpPr>
        <p:spPr bwMode="auto">
          <a:xfrm>
            <a:off x="4572000" y="5029200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800">
              <a:latin typeface="Tahoma" pitchFamily="34" charset="0"/>
            </a:endParaRPr>
          </a:p>
        </p:txBody>
      </p:sp>
      <p:sp>
        <p:nvSpPr>
          <p:cNvPr id="150543" name="Rectangle 15"/>
          <p:cNvSpPr>
            <a:spLocks noChangeArrowheads="1"/>
          </p:cNvSpPr>
          <p:nvPr/>
        </p:nvSpPr>
        <p:spPr bwMode="auto">
          <a:xfrm>
            <a:off x="4343400" y="5715000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7</a:t>
            </a:r>
          </a:p>
        </p:txBody>
      </p:sp>
      <p:sp>
        <p:nvSpPr>
          <p:cNvPr id="150544" name="Rectangle 16"/>
          <p:cNvSpPr>
            <a:spLocks noChangeArrowheads="1"/>
          </p:cNvSpPr>
          <p:nvPr/>
        </p:nvSpPr>
        <p:spPr bwMode="auto">
          <a:xfrm>
            <a:off x="6629400" y="5715000"/>
            <a:ext cx="106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>
                <a:latin typeface="Tahoma" pitchFamily="34" charset="0"/>
              </a:rPr>
              <a:t>3</a:t>
            </a:r>
          </a:p>
        </p:txBody>
      </p:sp>
      <p:sp>
        <p:nvSpPr>
          <p:cNvPr id="150545" name="Text Box 17"/>
          <p:cNvSpPr txBox="1">
            <a:spLocks noChangeArrowheads="1"/>
          </p:cNvSpPr>
          <p:nvPr/>
        </p:nvSpPr>
        <p:spPr bwMode="auto">
          <a:xfrm>
            <a:off x="533400" y="1981200"/>
            <a:ext cx="457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Packed (2 digits per byte):</a:t>
            </a:r>
          </a:p>
        </p:txBody>
      </p:sp>
      <p:sp>
        <p:nvSpPr>
          <p:cNvPr id="150546" name="Text Box 18"/>
          <p:cNvSpPr txBox="1">
            <a:spLocks noChangeArrowheads="1"/>
          </p:cNvSpPr>
          <p:nvPr/>
        </p:nvSpPr>
        <p:spPr bwMode="auto">
          <a:xfrm>
            <a:off x="533400" y="4267200"/>
            <a:ext cx="502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ahoma" pitchFamily="34" charset="0"/>
              </a:rPr>
              <a:t>Unpacked (1 digit per byte):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Converting Radix R </a:t>
            </a:r>
            <a:r>
              <a:rPr lang="en-US" i="1" u="sng">
                <a:solidFill>
                  <a:schemeClr val="accent2"/>
                </a:solidFill>
              </a:rPr>
              <a:t>to Decimal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36.72</a:t>
            </a:r>
            <a:r>
              <a:rPr lang="en-US" sz="2800" baseline="-20000">
                <a:cs typeface="Times New Roman" pitchFamily="18" charset="0"/>
              </a:rPr>
              <a:t>8</a:t>
            </a:r>
            <a:r>
              <a:rPr lang="en-US" sz="2800">
                <a:cs typeface="Times New Roman" pitchFamily="18" charset="0"/>
              </a:rPr>
              <a:t> =	3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8</a:t>
            </a:r>
            <a:r>
              <a:rPr lang="en-US" sz="2800" baseline="30000">
                <a:cs typeface="Times New Roman" pitchFamily="18" charset="0"/>
              </a:rPr>
              <a:t>1</a:t>
            </a:r>
            <a:r>
              <a:rPr lang="en-US" sz="2800">
                <a:cs typeface="Times New Roman" pitchFamily="18" charset="0"/>
              </a:rPr>
              <a:t> + 6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8</a:t>
            </a:r>
            <a:r>
              <a:rPr lang="en-US" sz="2800" baseline="30000">
                <a:cs typeface="Times New Roman" pitchFamily="18" charset="0"/>
              </a:rPr>
              <a:t>0</a:t>
            </a:r>
            <a:r>
              <a:rPr lang="en-US" sz="2800">
                <a:cs typeface="Times New Roman" pitchFamily="18" charset="0"/>
              </a:rPr>
              <a:t> + 7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8</a:t>
            </a:r>
            <a:r>
              <a:rPr lang="en-US" sz="2800" baseline="30000">
                <a:cs typeface="Times New Roman" pitchFamily="18" charset="0"/>
              </a:rPr>
              <a:t>-1</a:t>
            </a:r>
            <a:r>
              <a:rPr lang="en-US" sz="2800">
                <a:cs typeface="Times New Roman" pitchFamily="18" charset="0"/>
              </a:rPr>
              <a:t> + 2 </a:t>
            </a:r>
            <a:r>
              <a:rPr lang="en-US" sz="2800">
                <a:cs typeface="Times New Roman" pitchFamily="18" charset="0"/>
                <a:sym typeface="Symbol" pitchFamily="18" charset="2"/>
              </a:rPr>
              <a:t></a:t>
            </a:r>
            <a:r>
              <a:rPr lang="en-US" sz="2800">
                <a:cs typeface="Times New Roman" pitchFamily="18" charset="0"/>
              </a:rPr>
              <a:t> 8</a:t>
            </a:r>
            <a:r>
              <a:rPr lang="en-US" sz="2800" baseline="30000">
                <a:cs typeface="Times New Roman" pitchFamily="18" charset="0"/>
              </a:rPr>
              <a:t>-2</a:t>
            </a:r>
          </a:p>
          <a:p>
            <a:pPr>
              <a:buFontTx/>
              <a:buNone/>
            </a:pPr>
            <a:r>
              <a:rPr lang="en-US" sz="2800" baseline="30000">
                <a:cs typeface="Times New Roman" pitchFamily="18" charset="0"/>
              </a:rPr>
              <a:t>		 </a:t>
            </a:r>
            <a:r>
              <a:rPr lang="en-US" sz="2800">
                <a:cs typeface="Times New Roman" pitchFamily="18" charset="0"/>
              </a:rPr>
              <a:t>=</a:t>
            </a:r>
            <a:r>
              <a:rPr lang="en-US" sz="2800" baseline="30000">
                <a:cs typeface="Times New Roman" pitchFamily="18" charset="0"/>
              </a:rPr>
              <a:t> 	    </a:t>
            </a:r>
            <a:r>
              <a:rPr lang="en-US" sz="2800">
                <a:cs typeface="Times New Roman" pitchFamily="18" charset="0"/>
              </a:rPr>
              <a:t>24     +    6    +  0.875  +  0.03125</a:t>
            </a:r>
          </a:p>
          <a:p>
            <a:pPr>
              <a:buFontTx/>
              <a:buNone/>
            </a:pPr>
            <a:r>
              <a:rPr lang="en-US" sz="2800">
                <a:cs typeface="Times New Roman" pitchFamily="18" charset="0"/>
              </a:rPr>
              <a:t>		 =	30.90625</a:t>
            </a:r>
            <a:r>
              <a:rPr lang="en-US" sz="2800" baseline="-20000">
                <a:cs typeface="Times New Roman" pitchFamily="18" charset="0"/>
              </a:rPr>
              <a:t>10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838200" y="3886200"/>
            <a:ext cx="7620000" cy="381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aseline="-20000"/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762000" y="4267200"/>
            <a:ext cx="7620000" cy="12446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Important: Polynomial evaluation doesn’t work if you try to convert in the </a:t>
            </a:r>
            <a:r>
              <a:rPr lang="en-US" sz="2400" i="1" dirty="0">
                <a:solidFill>
                  <a:srgbClr val="000000"/>
                </a:solidFill>
                <a:latin typeface="Tahoma" pitchFamily="34" charset="0"/>
              </a:rPr>
              <a:t>other</a:t>
            </a:r>
            <a:r>
              <a:rPr lang="en-US" sz="2400" dirty="0">
                <a:solidFill>
                  <a:srgbClr val="000000"/>
                </a:solidFill>
                <a:latin typeface="Tahoma" pitchFamily="34" charset="0"/>
              </a:rPr>
              <a:t> direction – I.e., from decimal to something else!  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Binary to Decimal Conversion</a:t>
            </a:r>
            <a:r>
              <a:rPr lang="en-US"/>
              <a:t> 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Converting </a:t>
            </a:r>
            <a:r>
              <a:rPr lang="en-US" i="1" u="sng">
                <a:solidFill>
                  <a:schemeClr val="accent2"/>
                </a:solidFill>
              </a:rPr>
              <a:t>to decimal</a:t>
            </a:r>
            <a:r>
              <a:rPr lang="en-US">
                <a:solidFill>
                  <a:schemeClr val="accent2"/>
                </a:solidFill>
              </a:rPr>
              <a:t>,</a:t>
            </a:r>
            <a:r>
              <a:rPr lang="en-US"/>
              <a:t> so we can use polynomial evaluation: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cs typeface="Times New Roman" pitchFamily="18" charset="0"/>
              </a:rPr>
              <a:t>10110101</a:t>
            </a:r>
            <a:r>
              <a:rPr lang="en-US" baseline="-20000">
                <a:cs typeface="Times New Roman" pitchFamily="18" charset="0"/>
              </a:rPr>
              <a:t>2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cs typeface="Times New Roman" pitchFamily="18" charset="0"/>
              </a:rPr>
              <a:t>		=	1</a:t>
            </a:r>
            <a:r>
              <a:rPr lang="en-US">
                <a:cs typeface="Times New Roman" pitchFamily="18" charset="0"/>
                <a:sym typeface="Symbol" pitchFamily="18" charset="2"/>
              </a:rPr>
              <a:t></a:t>
            </a:r>
            <a:r>
              <a:rPr lang="en-US">
                <a:cs typeface="Times New Roman" pitchFamily="18" charset="0"/>
              </a:rPr>
              <a:t>2</a:t>
            </a:r>
            <a:r>
              <a:rPr lang="en-US" baseline="30000">
                <a:cs typeface="Times New Roman" pitchFamily="18" charset="0"/>
              </a:rPr>
              <a:t>7</a:t>
            </a:r>
            <a:r>
              <a:rPr lang="en-US">
                <a:cs typeface="Times New Roman" pitchFamily="18" charset="0"/>
              </a:rPr>
              <a:t> + 0</a:t>
            </a:r>
            <a:r>
              <a:rPr lang="en-US">
                <a:cs typeface="Times New Roman" pitchFamily="18" charset="0"/>
                <a:sym typeface="Symbol" pitchFamily="18" charset="2"/>
              </a:rPr>
              <a:t></a:t>
            </a:r>
            <a:r>
              <a:rPr lang="en-US">
                <a:cs typeface="Times New Roman" pitchFamily="18" charset="0"/>
              </a:rPr>
              <a:t>2</a:t>
            </a:r>
            <a:r>
              <a:rPr lang="en-US" baseline="30000">
                <a:cs typeface="Times New Roman" pitchFamily="18" charset="0"/>
              </a:rPr>
              <a:t>6</a:t>
            </a:r>
            <a:r>
              <a:rPr lang="en-US">
                <a:cs typeface="Times New Roman" pitchFamily="18" charset="0"/>
              </a:rPr>
              <a:t> + 1</a:t>
            </a:r>
            <a:r>
              <a:rPr lang="en-US">
                <a:cs typeface="Times New Roman" pitchFamily="18" charset="0"/>
                <a:sym typeface="Symbol" pitchFamily="18" charset="2"/>
              </a:rPr>
              <a:t></a:t>
            </a:r>
            <a:r>
              <a:rPr lang="en-US">
                <a:cs typeface="Times New Roman" pitchFamily="18" charset="0"/>
              </a:rPr>
              <a:t>2</a:t>
            </a:r>
            <a:r>
              <a:rPr lang="en-US" baseline="30000">
                <a:cs typeface="Times New Roman" pitchFamily="18" charset="0"/>
              </a:rPr>
              <a:t>5</a:t>
            </a:r>
            <a:r>
              <a:rPr lang="en-US">
                <a:cs typeface="Times New Roman" pitchFamily="18" charset="0"/>
              </a:rPr>
              <a:t> + 1</a:t>
            </a:r>
            <a:r>
              <a:rPr lang="en-US">
                <a:cs typeface="Times New Roman" pitchFamily="18" charset="0"/>
                <a:sym typeface="Symbol" pitchFamily="18" charset="2"/>
              </a:rPr>
              <a:t></a:t>
            </a:r>
            <a:r>
              <a:rPr lang="en-US">
                <a:cs typeface="Times New Roman" pitchFamily="18" charset="0"/>
              </a:rPr>
              <a:t>2</a:t>
            </a:r>
            <a:r>
              <a:rPr lang="en-US" baseline="30000">
                <a:cs typeface="Times New Roman" pitchFamily="18" charset="0"/>
              </a:rPr>
              <a:t>4</a:t>
            </a:r>
            <a:r>
              <a:rPr lang="en-US">
                <a:cs typeface="Times New Roman" pitchFamily="18" charset="0"/>
              </a:rPr>
              <a:t> + 0</a:t>
            </a:r>
            <a:r>
              <a:rPr lang="en-US">
                <a:cs typeface="Times New Roman" pitchFamily="18" charset="0"/>
                <a:sym typeface="Symbol" pitchFamily="18" charset="2"/>
              </a:rPr>
              <a:t></a:t>
            </a:r>
            <a:r>
              <a:rPr lang="en-US">
                <a:cs typeface="Times New Roman" pitchFamily="18" charset="0"/>
              </a:rPr>
              <a:t>2</a:t>
            </a:r>
            <a:r>
              <a:rPr lang="en-US" baseline="30000">
                <a:cs typeface="Times New Roman" pitchFamily="18" charset="0"/>
              </a:rPr>
              <a:t>3</a:t>
            </a:r>
            <a:r>
              <a:rPr lang="en-US">
                <a:cs typeface="Times New Roman" pitchFamily="18" charset="0"/>
              </a:rPr>
              <a:t> 			+ 1</a:t>
            </a:r>
            <a:r>
              <a:rPr lang="en-US">
                <a:cs typeface="Times New Roman" pitchFamily="18" charset="0"/>
                <a:sym typeface="Symbol" pitchFamily="18" charset="2"/>
              </a:rPr>
              <a:t></a:t>
            </a:r>
            <a:r>
              <a:rPr lang="en-US">
                <a:cs typeface="Times New Roman" pitchFamily="18" charset="0"/>
              </a:rPr>
              <a:t>2</a:t>
            </a:r>
            <a:r>
              <a:rPr lang="en-US" baseline="30000">
                <a:cs typeface="Times New Roman" pitchFamily="18" charset="0"/>
              </a:rPr>
              <a:t>2</a:t>
            </a:r>
            <a:r>
              <a:rPr lang="en-US">
                <a:cs typeface="Times New Roman" pitchFamily="18" charset="0"/>
              </a:rPr>
              <a:t> + 0</a:t>
            </a:r>
            <a:r>
              <a:rPr lang="en-US">
                <a:cs typeface="Times New Roman" pitchFamily="18" charset="0"/>
                <a:sym typeface="Symbol" pitchFamily="18" charset="2"/>
              </a:rPr>
              <a:t></a:t>
            </a:r>
            <a:r>
              <a:rPr lang="en-US">
                <a:cs typeface="Times New Roman" pitchFamily="18" charset="0"/>
              </a:rPr>
              <a:t>2</a:t>
            </a:r>
            <a:r>
              <a:rPr lang="en-US" baseline="30000">
                <a:cs typeface="Times New Roman" pitchFamily="18" charset="0"/>
              </a:rPr>
              <a:t>1</a:t>
            </a:r>
            <a:r>
              <a:rPr lang="en-US">
                <a:cs typeface="Times New Roman" pitchFamily="18" charset="0"/>
              </a:rPr>
              <a:t> + 1</a:t>
            </a:r>
            <a:r>
              <a:rPr lang="en-US">
                <a:cs typeface="Times New Roman" pitchFamily="18" charset="0"/>
                <a:sym typeface="Symbol" pitchFamily="18" charset="2"/>
              </a:rPr>
              <a:t></a:t>
            </a:r>
            <a:r>
              <a:rPr lang="en-US">
                <a:cs typeface="Times New Roman" pitchFamily="18" charset="0"/>
              </a:rPr>
              <a:t>2</a:t>
            </a:r>
            <a:r>
              <a:rPr lang="en-US" baseline="30000">
                <a:cs typeface="Times New Roman" pitchFamily="18" charset="0"/>
              </a:rPr>
              <a:t>0</a:t>
            </a:r>
            <a:endParaRPr lang="en-US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cs typeface="Times New Roman" pitchFamily="18" charset="0"/>
              </a:rPr>
              <a:t>		=	128 + 32 + 16 + 4 + 1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cs typeface="Times New Roman" pitchFamily="18" charset="0"/>
              </a:rPr>
              <a:t>		=	181</a:t>
            </a:r>
            <a:r>
              <a:rPr lang="en-US" baseline="-20000">
                <a:cs typeface="Times New Roman" pitchFamily="18" charset="0"/>
              </a:rPr>
              <a:t>10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Variation on Polynomial Evaluation</a:t>
            </a:r>
            <a:br>
              <a:rPr lang="en-US" sz="4000" dirty="0"/>
            </a:br>
            <a:r>
              <a:rPr lang="en-US" sz="4000" dirty="0"/>
              <a:t>for converting fractional values</a:t>
            </a:r>
          </a:p>
        </p:txBody>
      </p:sp>
      <p:sp>
        <p:nvSpPr>
          <p:cNvPr id="20071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1905000"/>
          </a:xfrm>
        </p:spPr>
        <p:txBody>
          <a:bodyPr/>
          <a:lstStyle/>
          <a:p>
            <a:pPr>
              <a:buFontTx/>
              <a:buNone/>
            </a:pPr>
            <a:r>
              <a:rPr lang="en-US" b="1"/>
              <a:t>Example: Convert 0.437</a:t>
            </a:r>
            <a:r>
              <a:rPr lang="en-US" b="1" baseline="-25000"/>
              <a:t>8</a:t>
            </a:r>
            <a:r>
              <a:rPr lang="en-US" b="1"/>
              <a:t> to decimal:</a:t>
            </a:r>
          </a:p>
          <a:p>
            <a:pPr>
              <a:buFontTx/>
              <a:buNone/>
            </a:pPr>
            <a:r>
              <a:rPr lang="en-US"/>
              <a:t>= 4</a:t>
            </a:r>
            <a:r>
              <a:rPr lang="en-US">
                <a:sym typeface="Wingdings 2" pitchFamily="18" charset="2"/>
              </a:rPr>
              <a:t>8</a:t>
            </a:r>
            <a:r>
              <a:rPr lang="en-US" baseline="30000">
                <a:sym typeface="Wingdings 2" pitchFamily="18" charset="2"/>
              </a:rPr>
              <a:t>-1</a:t>
            </a:r>
            <a:r>
              <a:rPr lang="en-US">
                <a:sym typeface="Wingdings 2" pitchFamily="18" charset="2"/>
              </a:rPr>
              <a:t> + 38</a:t>
            </a:r>
            <a:r>
              <a:rPr lang="en-US" baseline="30000">
                <a:sym typeface="Wingdings 2" pitchFamily="18" charset="2"/>
              </a:rPr>
              <a:t>-2</a:t>
            </a:r>
            <a:r>
              <a:rPr lang="en-US">
                <a:sym typeface="Wingdings 2" pitchFamily="18" charset="2"/>
              </a:rPr>
              <a:t> + 78</a:t>
            </a:r>
            <a:r>
              <a:rPr lang="en-US" baseline="30000">
                <a:sym typeface="Wingdings 2" pitchFamily="18" charset="2"/>
              </a:rPr>
              <a:t>-3</a:t>
            </a:r>
            <a:r>
              <a:rPr lang="en-US">
                <a:sym typeface="Wingdings 2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>
                <a:sym typeface="Wingdings 2" pitchFamily="18" charset="2"/>
              </a:rPr>
              <a:t>= </a:t>
            </a:r>
            <a:r>
              <a:rPr lang="en-US"/>
              <a:t>4</a:t>
            </a:r>
            <a:r>
              <a:rPr lang="en-US">
                <a:sym typeface="Wingdings 2" pitchFamily="18" charset="2"/>
              </a:rPr>
              <a:t>0.125 + 30.015625 + 70.001953125</a:t>
            </a:r>
          </a:p>
          <a:p>
            <a:pPr>
              <a:buFontTx/>
              <a:buNone/>
            </a:pPr>
            <a:endParaRPr lang="en-US">
              <a:sym typeface="Wingdings 2" pitchFamily="18" charset="2"/>
            </a:endParaRPr>
          </a:p>
        </p:txBody>
      </p:sp>
      <p:sp>
        <p:nvSpPr>
          <p:cNvPr id="200712" name="AutoShape 8"/>
          <p:cNvSpPr>
            <a:spLocks noChangeArrowheads="1"/>
          </p:cNvSpPr>
          <p:nvPr/>
        </p:nvSpPr>
        <p:spPr bwMode="auto">
          <a:xfrm>
            <a:off x="6248400" y="2590800"/>
            <a:ext cx="2057400" cy="457200"/>
          </a:xfrm>
          <a:prstGeom prst="wedgeRectCallout">
            <a:avLst>
              <a:gd name="adj1" fmla="val -106713"/>
              <a:gd name="adj2" fmla="val 13542"/>
            </a:avLst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2000" dirty="0">
                <a:latin typeface="Calibri" pitchFamily="34" charset="0"/>
                <a:cs typeface="Calibri" pitchFamily="34" charset="0"/>
              </a:rPr>
              <a:t>Multiple divisions</a:t>
            </a:r>
          </a:p>
        </p:txBody>
      </p:sp>
      <p:sp>
        <p:nvSpPr>
          <p:cNvPr id="200713" name="AutoShape 9"/>
          <p:cNvSpPr>
            <a:spLocks noChangeArrowheads="1"/>
          </p:cNvSpPr>
          <p:nvPr/>
        </p:nvSpPr>
        <p:spPr bwMode="auto">
          <a:xfrm>
            <a:off x="5257800" y="3886200"/>
            <a:ext cx="3505200" cy="457200"/>
          </a:xfrm>
          <a:prstGeom prst="wedgeRectCallout">
            <a:avLst>
              <a:gd name="adj1" fmla="val -22556"/>
              <a:gd name="adj2" fmla="val -108333"/>
            </a:avLst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 algn="ctr"/>
            <a:r>
              <a:rPr lang="en-US" sz="2000">
                <a:latin typeface="Calibri" pitchFamily="34" charset="0"/>
                <a:cs typeface="Calibri" pitchFamily="34" charset="0"/>
              </a:rPr>
              <a:t>Adding long decimal fractions </a:t>
            </a:r>
          </a:p>
        </p:txBody>
      </p:sp>
      <p:sp>
        <p:nvSpPr>
          <p:cNvPr id="200714" name="Text Box 10"/>
          <p:cNvSpPr txBox="1">
            <a:spLocks noChangeArrowheads="1"/>
          </p:cNvSpPr>
          <p:nvPr/>
        </p:nvSpPr>
        <p:spPr bwMode="auto">
          <a:xfrm>
            <a:off x="609600" y="4038600"/>
            <a:ext cx="78486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ym typeface="Wingdings 2" pitchFamily="18" charset="2"/>
              </a:rPr>
              <a:t>Alternative approach:</a:t>
            </a:r>
          </a:p>
          <a:p>
            <a:r>
              <a:rPr lang="en-US"/>
              <a:t>= (4</a:t>
            </a:r>
            <a:r>
              <a:rPr lang="en-US">
                <a:sym typeface="Wingdings 2" pitchFamily="18" charset="2"/>
              </a:rPr>
              <a:t>8</a:t>
            </a:r>
            <a:r>
              <a:rPr lang="en-US" baseline="30000">
                <a:sym typeface="Wingdings 2" pitchFamily="18" charset="2"/>
              </a:rPr>
              <a:t>2</a:t>
            </a:r>
            <a:r>
              <a:rPr lang="en-US">
                <a:sym typeface="Wingdings 2" pitchFamily="18" charset="2"/>
              </a:rPr>
              <a:t> + 38</a:t>
            </a:r>
            <a:r>
              <a:rPr lang="en-US" baseline="30000">
                <a:sym typeface="Wingdings 2" pitchFamily="18" charset="2"/>
              </a:rPr>
              <a:t>1</a:t>
            </a:r>
            <a:r>
              <a:rPr lang="en-US">
                <a:sym typeface="Wingdings 2" pitchFamily="18" charset="2"/>
              </a:rPr>
              <a:t> + 78</a:t>
            </a:r>
            <a:r>
              <a:rPr lang="en-US" baseline="30000">
                <a:sym typeface="Wingdings 2" pitchFamily="18" charset="2"/>
              </a:rPr>
              <a:t>0</a:t>
            </a:r>
            <a:r>
              <a:rPr lang="en-US">
                <a:sym typeface="Wingdings 2" pitchFamily="18" charset="2"/>
              </a:rPr>
              <a:t>) / 8</a:t>
            </a:r>
            <a:r>
              <a:rPr lang="en-US" baseline="30000">
                <a:sym typeface="Wingdings 2" pitchFamily="18" charset="2"/>
              </a:rPr>
              <a:t>3</a:t>
            </a:r>
          </a:p>
          <a:p>
            <a:r>
              <a:rPr lang="en-US"/>
              <a:t>= (4</a:t>
            </a:r>
            <a:r>
              <a:rPr lang="en-US">
                <a:sym typeface="Wingdings 2" pitchFamily="18" charset="2"/>
              </a:rPr>
              <a:t>64 + 38 + 71) / 512</a:t>
            </a:r>
          </a:p>
          <a:p>
            <a:r>
              <a:rPr lang="en-US">
                <a:sym typeface="Wingdings 2" pitchFamily="18" charset="2"/>
              </a:rPr>
              <a:t>= 287 / 512 = 0.56054687510</a:t>
            </a:r>
            <a:endParaRPr lang="en-US"/>
          </a:p>
        </p:txBody>
      </p:sp>
      <p:grpSp>
        <p:nvGrpSpPr>
          <p:cNvPr id="200720" name="Group 16"/>
          <p:cNvGrpSpPr>
            <a:grpSpLocks/>
          </p:cNvGrpSpPr>
          <p:nvPr/>
        </p:nvGrpSpPr>
        <p:grpSpPr bwMode="auto">
          <a:xfrm>
            <a:off x="6400800" y="2514600"/>
            <a:ext cx="609600" cy="685800"/>
            <a:chOff x="4032" y="1584"/>
            <a:chExt cx="384" cy="432"/>
          </a:xfrm>
        </p:grpSpPr>
        <p:sp>
          <p:nvSpPr>
            <p:cNvPr id="200716" name="Line 12"/>
            <p:cNvSpPr>
              <a:spLocks noChangeShapeType="1"/>
            </p:cNvSpPr>
            <p:nvPr/>
          </p:nvSpPr>
          <p:spPr bwMode="auto">
            <a:xfrm flipH="1">
              <a:off x="4032" y="1584"/>
              <a:ext cx="384" cy="432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17" name="Line 13"/>
            <p:cNvSpPr>
              <a:spLocks noChangeShapeType="1"/>
            </p:cNvSpPr>
            <p:nvPr/>
          </p:nvSpPr>
          <p:spPr bwMode="auto">
            <a:xfrm>
              <a:off x="4032" y="1584"/>
              <a:ext cx="384" cy="384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0721" name="Group 17"/>
          <p:cNvGrpSpPr>
            <a:grpSpLocks/>
          </p:cNvGrpSpPr>
          <p:nvPr/>
        </p:nvGrpSpPr>
        <p:grpSpPr bwMode="auto">
          <a:xfrm>
            <a:off x="5334000" y="3810000"/>
            <a:ext cx="3276600" cy="609600"/>
            <a:chOff x="3360" y="2400"/>
            <a:chExt cx="2064" cy="384"/>
          </a:xfrm>
        </p:grpSpPr>
        <p:sp>
          <p:nvSpPr>
            <p:cNvPr id="200718" name="Line 14"/>
            <p:cNvSpPr>
              <a:spLocks noChangeShapeType="1"/>
            </p:cNvSpPr>
            <p:nvPr/>
          </p:nvSpPr>
          <p:spPr bwMode="auto">
            <a:xfrm flipH="1">
              <a:off x="3408" y="2400"/>
              <a:ext cx="2016" cy="384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19" name="Line 15"/>
            <p:cNvSpPr>
              <a:spLocks noChangeShapeType="1"/>
            </p:cNvSpPr>
            <p:nvPr/>
          </p:nvSpPr>
          <p:spPr bwMode="auto">
            <a:xfrm>
              <a:off x="3360" y="2400"/>
              <a:ext cx="2064" cy="33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2" grpId="0" animBg="1"/>
      <p:bldP spid="200713" grpId="0" animBg="1"/>
      <p:bldP spid="2007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</a:t>
            </a:r>
            <a:r>
              <a:rPr lang="en-US">
                <a:cs typeface="Times New Roman" pitchFamily="18" charset="0"/>
              </a:rPr>
              <a:t>© </a:t>
            </a:r>
            <a:r>
              <a:rPr lang="en-US"/>
              <a:t>2000, Daniel W. Lewis.  All Rights Reserved.</a:t>
            </a:r>
          </a:p>
          <a:p>
            <a:endParaRPr lang="en-US"/>
          </a:p>
        </p:txBody>
      </p:sp>
      <p:sp>
        <p:nvSpPr>
          <p:cNvPr id="1720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Problems: N</a:t>
            </a:r>
            <a:r>
              <a:rPr lang="en-US" baseline="-25000"/>
              <a:t>R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 N</a:t>
            </a:r>
            <a:r>
              <a:rPr lang="en-US" baseline="-25000">
                <a:sym typeface="Wingdings" pitchFamily="2" charset="2"/>
              </a:rPr>
              <a:t>10</a:t>
            </a:r>
            <a:endParaRPr lang="en-US" baseline="-25000"/>
          </a:p>
        </p:txBody>
      </p:sp>
      <p:sp>
        <p:nvSpPr>
          <p:cNvPr id="172039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110101</a:t>
            </a:r>
            <a:r>
              <a:rPr lang="en-US" baseline="-25000"/>
              <a:t>2</a:t>
            </a:r>
          </a:p>
          <a:p>
            <a:pPr marL="609600" indent="-609600">
              <a:buFontTx/>
              <a:buNone/>
            </a:pPr>
            <a:r>
              <a:rPr lang="en-US"/>
              <a:t>.110101</a:t>
            </a:r>
            <a:r>
              <a:rPr lang="en-US" baseline="-25000"/>
              <a:t>2</a:t>
            </a:r>
          </a:p>
          <a:p>
            <a:pPr marL="609600" indent="-609600">
              <a:buFontTx/>
              <a:buNone/>
            </a:pPr>
            <a:endParaRPr lang="en-US"/>
          </a:p>
          <a:p>
            <a:pPr marL="609600" indent="-609600">
              <a:buFontTx/>
              <a:buNone/>
            </a:pPr>
            <a:r>
              <a:rPr lang="en-US"/>
              <a:t>137</a:t>
            </a:r>
            <a:r>
              <a:rPr lang="en-US" baseline="-25000"/>
              <a:t>8</a:t>
            </a:r>
            <a:r>
              <a:rPr lang="en-US"/>
              <a:t> </a:t>
            </a:r>
          </a:p>
          <a:p>
            <a:pPr marL="609600" indent="-609600">
              <a:buFontTx/>
              <a:buNone/>
            </a:pPr>
            <a:r>
              <a:rPr lang="en-US"/>
              <a:t>.137</a:t>
            </a:r>
            <a:r>
              <a:rPr lang="en-US" baseline="-25000"/>
              <a:t>8</a:t>
            </a:r>
            <a:endParaRPr lang="en-US"/>
          </a:p>
          <a:p>
            <a:pPr marL="609600" indent="-609600">
              <a:buFontTx/>
              <a:buNone/>
            </a:pPr>
            <a:endParaRPr lang="en-US"/>
          </a:p>
          <a:p>
            <a:pPr marL="609600" indent="-609600">
              <a:buFontTx/>
              <a:buNone/>
            </a:pPr>
            <a:r>
              <a:rPr lang="en-US"/>
              <a:t>10</a:t>
            </a:r>
            <a:r>
              <a:rPr lang="en-US" baseline="-25000"/>
              <a:t>3</a:t>
            </a:r>
          </a:p>
          <a:p>
            <a:pPr marL="609600" indent="-609600">
              <a:buFontTx/>
              <a:buNone/>
            </a:pPr>
            <a:r>
              <a:rPr lang="en-US"/>
              <a:t>.10</a:t>
            </a:r>
            <a:r>
              <a:rPr lang="en-US" baseline="-25000"/>
              <a:t>3</a:t>
            </a:r>
            <a:r>
              <a:rPr lang="en-US"/>
              <a:t> </a:t>
            </a:r>
          </a:p>
        </p:txBody>
      </p:sp>
      <p:sp>
        <p:nvSpPr>
          <p:cNvPr id="172040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r>
              <a:rPr lang="en-US"/>
              <a:t>432</a:t>
            </a:r>
            <a:r>
              <a:rPr lang="en-US" baseline="-25000"/>
              <a:t>5</a:t>
            </a:r>
          </a:p>
          <a:p>
            <a:pPr marL="533400" indent="-533400">
              <a:buFontTx/>
              <a:buNone/>
            </a:pPr>
            <a:r>
              <a:rPr lang="en-US"/>
              <a:t>.432</a:t>
            </a:r>
            <a:r>
              <a:rPr lang="en-US" baseline="-25000"/>
              <a:t>5</a:t>
            </a:r>
          </a:p>
          <a:p>
            <a:pPr marL="533400" indent="-533400">
              <a:buFontTx/>
              <a:buNone/>
            </a:pPr>
            <a:endParaRPr lang="en-US"/>
          </a:p>
          <a:p>
            <a:pPr marL="533400" indent="-533400">
              <a:buFontTx/>
              <a:buNone/>
            </a:pPr>
            <a:r>
              <a:rPr lang="en-US"/>
              <a:t>3F.4A</a:t>
            </a:r>
            <a:r>
              <a:rPr lang="en-US" baseline="-25000"/>
              <a:t>16</a:t>
            </a:r>
          </a:p>
          <a:p>
            <a:pPr marL="533400" indent="-533400">
              <a:buFontTx/>
              <a:buNone/>
            </a:pPr>
            <a:r>
              <a:rPr lang="en-US"/>
              <a:t>F0.0D</a:t>
            </a:r>
            <a:r>
              <a:rPr lang="en-US" baseline="-25000"/>
              <a:t>16</a:t>
            </a:r>
          </a:p>
          <a:p>
            <a:pPr marL="533400" indent="-533400">
              <a:buFontTx/>
              <a:buNone/>
            </a:pPr>
            <a:endParaRPr lang="en-US"/>
          </a:p>
          <a:p>
            <a:pPr marL="533400" indent="-533400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1312</TotalTime>
  <Words>3215</Words>
  <Application>Microsoft Office PowerPoint</Application>
  <PresentationFormat>On-screen Show (4:3)</PresentationFormat>
  <Paragraphs>828</Paragraphs>
  <Slides>57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Blank Presentation</vt:lpstr>
      <vt:lpstr>CHAPTER 2 Data Representation</vt:lpstr>
      <vt:lpstr>Kinds Of Data</vt:lpstr>
      <vt:lpstr>Numbers Are Different!</vt:lpstr>
      <vt:lpstr>Positional Number Systems</vt:lpstr>
      <vt:lpstr>Polynomial Evaluation</vt:lpstr>
      <vt:lpstr>Converting Radix R to Decimal</vt:lpstr>
      <vt:lpstr>Binary to Decimal Conversion </vt:lpstr>
      <vt:lpstr>Variation on Polynomial Evaluation for converting fractional values</vt:lpstr>
      <vt:lpstr>Problems: NR  N10</vt:lpstr>
      <vt:lpstr>Decimal to Binary Conversion </vt:lpstr>
      <vt:lpstr>Decimal to Binary Conversion (Whole Part: Repeated Division)</vt:lpstr>
      <vt:lpstr>Decimal to Binary Conversion (Whole Part: Repeated Division)</vt:lpstr>
      <vt:lpstr>Decimal to Binary Conversion (Fractional Part: Repeated Multiplication)</vt:lpstr>
      <vt:lpstr>Decimal to Binary Conversion (Fractional Part: Repeated Multiplication)</vt:lpstr>
      <vt:lpstr>.110 = .00011001100110011…..2 How much should we keep?</vt:lpstr>
      <vt:lpstr>Moral</vt:lpstr>
      <vt:lpstr>Problems: N10  NR</vt:lpstr>
      <vt:lpstr>Counting </vt:lpstr>
      <vt:lpstr>Counting in Binary</vt:lpstr>
      <vt:lpstr>Hexadecimal Numbers (Radix = 16)</vt:lpstr>
      <vt:lpstr>Memorize This!</vt:lpstr>
      <vt:lpstr>Binary/Hex Conversions</vt:lpstr>
      <vt:lpstr>Problems: NR1NR2, where R1=R2k</vt:lpstr>
      <vt:lpstr>Question:</vt:lpstr>
      <vt:lpstr>Representation Rollover </vt:lpstr>
      <vt:lpstr>Rollover in Unsigned Binary</vt:lpstr>
      <vt:lpstr>Surprise! Rollover is not synonymous with overflow!</vt:lpstr>
      <vt:lpstr>Two Interpretations </vt:lpstr>
      <vt:lpstr>Why Not Sign+Magnitude?</vt:lpstr>
      <vt:lpstr>Why 2’s Complement?</vt:lpstr>
      <vt:lpstr>Changing the Sign</vt:lpstr>
      <vt:lpstr>Easier Hand Method</vt:lpstr>
      <vt:lpstr>Representation Width</vt:lpstr>
      <vt:lpstr>Converting 2’s complement numbers to decimal – Approach #1</vt:lpstr>
      <vt:lpstr>Converting 2’s complement numbers to decimal – Approach #1</vt:lpstr>
      <vt:lpstr>Converting 2’s complement numbers to decimal – Approach #2</vt:lpstr>
      <vt:lpstr>2’s Complement Anomaly!</vt:lpstr>
      <vt:lpstr>Range of Unsigned Integers</vt:lpstr>
      <vt:lpstr>Problems: Unsigned Range</vt:lpstr>
      <vt:lpstr>Range of Signed Integers</vt:lpstr>
      <vt:lpstr>Problem: 2’s Comp Range</vt:lpstr>
      <vt:lpstr>Addition &amp; Carries</vt:lpstr>
      <vt:lpstr>Subtraction &amp; Borrows</vt:lpstr>
      <vt:lpstr>Unsigned Overflow</vt:lpstr>
      <vt:lpstr>Signed Overflow</vt:lpstr>
      <vt:lpstr>Signed Overflow</vt:lpstr>
      <vt:lpstr>Detecting Overflow</vt:lpstr>
      <vt:lpstr>Problems: Overflow</vt:lpstr>
      <vt:lpstr>Comparing Integers Which is Greater: 1001 or 0011?</vt:lpstr>
      <vt:lpstr>Floating-Point Reals</vt:lpstr>
      <vt:lpstr>Single-precision Floating-point Representation </vt:lpstr>
      <vt:lpstr>Representation of Characters</vt:lpstr>
      <vt:lpstr>Character Constants in C</vt:lpstr>
      <vt:lpstr>Character Escapes</vt:lpstr>
      <vt:lpstr>Representation of Strings</vt:lpstr>
      <vt:lpstr>String Constants in C</vt:lpstr>
      <vt:lpstr>Binary Coded Decimal (BCD)</vt:lpstr>
    </vt:vector>
  </TitlesOfParts>
  <Company>Key Software Products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COEN 020</dc:title>
  <dc:creator>Daniel W. Lewis</dc:creator>
  <cp:lastModifiedBy>Santa Clara University</cp:lastModifiedBy>
  <cp:revision>154</cp:revision>
  <dcterms:created xsi:type="dcterms:W3CDTF">1999-01-04T11:50:11Z</dcterms:created>
  <dcterms:modified xsi:type="dcterms:W3CDTF">2012-04-20T16:37:46Z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80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dlewis@scu.edu</vt:lpwstr>
  </property>
  <property fmtid="{D5CDD505-2E9C-101B-9397-08002B2CF9AE}" pid="8" name="HomePage">
    <vt:lpwstr>http://www.cse.scu.edu/~dlewis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C:\TEMP</vt:lpwstr>
  </property>
</Properties>
</file>