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67" r:id="rId2"/>
    <p:sldId id="289" r:id="rId3"/>
    <p:sldId id="291" r:id="rId4"/>
    <p:sldId id="292" r:id="rId5"/>
    <p:sldId id="290" r:id="rId6"/>
    <p:sldId id="294" r:id="rId7"/>
    <p:sldId id="299" r:id="rId8"/>
    <p:sldId id="356" r:id="rId9"/>
    <p:sldId id="357" r:id="rId10"/>
    <p:sldId id="358" r:id="rId11"/>
    <p:sldId id="336" r:id="rId12"/>
    <p:sldId id="345" r:id="rId13"/>
    <p:sldId id="342" r:id="rId14"/>
    <p:sldId id="307" r:id="rId15"/>
    <p:sldId id="308" r:id="rId16"/>
    <p:sldId id="309" r:id="rId17"/>
    <p:sldId id="310" r:id="rId18"/>
    <p:sldId id="311" r:id="rId19"/>
    <p:sldId id="312" r:id="rId20"/>
    <p:sldId id="323" r:id="rId21"/>
    <p:sldId id="324" r:id="rId22"/>
    <p:sldId id="325" r:id="rId23"/>
    <p:sldId id="313" r:id="rId24"/>
    <p:sldId id="343" r:id="rId25"/>
    <p:sldId id="314" r:id="rId26"/>
    <p:sldId id="315" r:id="rId27"/>
    <p:sldId id="316" r:id="rId28"/>
    <p:sldId id="327" r:id="rId29"/>
    <p:sldId id="329" r:id="rId30"/>
    <p:sldId id="335" r:id="rId31"/>
    <p:sldId id="328" r:id="rId32"/>
    <p:sldId id="330" r:id="rId33"/>
    <p:sldId id="331" r:id="rId34"/>
    <p:sldId id="347" r:id="rId35"/>
    <p:sldId id="346" r:id="rId36"/>
    <p:sldId id="332" r:id="rId37"/>
    <p:sldId id="333" r:id="rId38"/>
    <p:sldId id="334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99"/>
    <a:srgbClr val="FFFFFF"/>
    <a:srgbClr val="FF330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7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C9F3E-74C5-4F8A-AE5F-5DFEC4D929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6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CF423-5655-4F43-8A05-6E869B96B5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8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E3AC3-CC67-4B4B-BBFC-74D9F07EB8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3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A062D-35F7-492A-863E-D916340E20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32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601A2-D247-4BBC-BF67-AA6CB45B0C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6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CCE5D-9EC1-4CE4-822A-9B51021ACB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9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25C4A-06DB-4117-A9AC-29AAF13F76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2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7F4BA-6D4E-4EBD-91FE-3B8E2157B6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05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5D94A-7126-4BC3-89E6-C46A16A152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8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394394-8D31-4696-ABEA-98FD87480F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9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65507-9FA9-469F-B390-CAF5BD9BA6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4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Copyright © 2000, Daniel W. Lewis.  All Rights Reserved.</a:t>
            </a:r>
          </a:p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CBDEE1B-A4E8-48C2-82C6-FCEEC2B55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3200"/>
            <a:ext cx="7772400" cy="1143000"/>
          </a:xfrm>
        </p:spPr>
        <p:txBody>
          <a:bodyPr/>
          <a:lstStyle/>
          <a:p>
            <a:r>
              <a:rPr lang="en-US" dirty="0"/>
              <a:t>CHAPTER </a:t>
            </a:r>
            <a:r>
              <a:rPr lang="en-US" dirty="0" smtClean="0"/>
              <a:t>3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chemeClr val="tx1"/>
                </a:solidFill>
              </a:rPr>
              <a:t>Implementing Arithmetic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Multiplication by a Constant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676400"/>
            <a:ext cx="7543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13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x N = 1101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x N = 8N + 4N + 1N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= (N &lt;&lt; 3) + (N &lt;&lt; 2) + N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	2 shifts + 2 additions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On an old CPU, a multiply may take 100 times as long as an add or a shift, and the above will be 25 times faster!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921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4000" dirty="0"/>
              <a:t>Division </a:t>
            </a:r>
            <a:r>
              <a:rPr lang="en-US" sz="4000" dirty="0" smtClean="0"/>
              <a:t>by </a:t>
            </a:r>
            <a:r>
              <a:rPr lang="en-US" sz="4000" dirty="0"/>
              <a:t>a </a:t>
            </a:r>
            <a:r>
              <a:rPr lang="en-US" sz="4000" dirty="0" smtClean="0"/>
              <a:t>constant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= Multiplication by a constant!</a:t>
            </a:r>
          </a:p>
        </p:txBody>
      </p:sp>
      <p:grpSp>
        <p:nvGrpSpPr>
          <p:cNvPr id="170045" name="Group 61"/>
          <p:cNvGrpSpPr>
            <a:grpSpLocks/>
          </p:cNvGrpSpPr>
          <p:nvPr/>
        </p:nvGrpSpPr>
        <p:grpSpPr bwMode="auto">
          <a:xfrm>
            <a:off x="685800" y="1524000"/>
            <a:ext cx="7239000" cy="777875"/>
            <a:chOff x="432" y="960"/>
            <a:chExt cx="4560" cy="490"/>
          </a:xfrm>
        </p:grpSpPr>
        <p:sp>
          <p:nvSpPr>
            <p:cNvPr id="169989" name="Rectangle 5"/>
            <p:cNvSpPr>
              <a:spLocks noChangeArrowheads="1"/>
            </p:cNvSpPr>
            <p:nvPr/>
          </p:nvSpPr>
          <p:spPr bwMode="auto">
            <a:xfrm>
              <a:off x="1632" y="1008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Tahoma" pitchFamily="34" charset="0"/>
                </a:rPr>
                <a:t>a</a:t>
              </a:r>
              <a:r>
                <a:rPr lang="en-US" sz="2000" baseline="-25000" dirty="0">
                  <a:latin typeface="Tahoma" pitchFamily="34" charset="0"/>
                </a:rPr>
                <a:t>7</a:t>
              </a:r>
              <a:r>
                <a:rPr lang="en-US" sz="2000" dirty="0">
                  <a:latin typeface="Tahoma" pitchFamily="34" charset="0"/>
                </a:rPr>
                <a:t>…….a</a:t>
              </a:r>
              <a:r>
                <a:rPr lang="en-US" sz="2000" baseline="-250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9990" name="Rectangle 6"/>
            <p:cNvSpPr>
              <a:spLocks noChangeArrowheads="1"/>
            </p:cNvSpPr>
            <p:nvPr/>
          </p:nvSpPr>
          <p:spPr bwMode="auto">
            <a:xfrm>
              <a:off x="4224" y="1008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Tahoma" pitchFamily="34" charset="0"/>
                </a:rPr>
                <a:t>0………0</a:t>
              </a:r>
            </a:p>
          </p:txBody>
        </p:sp>
        <p:sp>
          <p:nvSpPr>
            <p:cNvPr id="169992" name="Rectangle 8"/>
            <p:cNvSpPr>
              <a:spLocks noChangeArrowheads="1"/>
            </p:cNvSpPr>
            <p:nvPr/>
          </p:nvSpPr>
          <p:spPr bwMode="auto">
            <a:xfrm>
              <a:off x="3456" y="1008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Tahoma" pitchFamily="34" charset="0"/>
                </a:rPr>
                <a:t>a</a:t>
              </a:r>
              <a:r>
                <a:rPr lang="en-US" sz="2000" baseline="-25000" dirty="0">
                  <a:latin typeface="Tahoma" pitchFamily="34" charset="0"/>
                </a:rPr>
                <a:t>7</a:t>
              </a:r>
              <a:r>
                <a:rPr lang="en-US" sz="2000" dirty="0">
                  <a:latin typeface="Tahoma" pitchFamily="34" charset="0"/>
                </a:rPr>
                <a:t>…….a</a:t>
              </a:r>
              <a:r>
                <a:rPr lang="en-US" sz="2000" baseline="-250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9998" name="Text Box 14"/>
            <p:cNvSpPr txBox="1">
              <a:spLocks noChangeArrowheads="1"/>
            </p:cNvSpPr>
            <p:nvPr/>
          </p:nvSpPr>
          <p:spPr bwMode="auto">
            <a:xfrm>
              <a:off x="2304" y="960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  <a:cs typeface="Tahoma" pitchFamily="34" charset="0"/>
                </a:rPr>
                <a:t>× </a:t>
              </a:r>
              <a:r>
                <a:rPr lang="en-US" sz="2000">
                  <a:latin typeface="Tahoma" pitchFamily="34" charset="0"/>
                </a:rPr>
                <a:t>2</a:t>
              </a:r>
              <a:r>
                <a:rPr lang="en-US" sz="2000" baseline="30000">
                  <a:latin typeface="Tahoma" pitchFamily="34" charset="0"/>
                </a:rPr>
                <a:t>8</a:t>
              </a:r>
              <a:r>
                <a:rPr lang="en-US" sz="2000">
                  <a:latin typeface="Tahoma" pitchFamily="34" charset="0"/>
                </a:rPr>
                <a:t>/1 </a:t>
              </a:r>
              <a:r>
                <a:rPr lang="en-US" sz="2000" baseline="30000">
                  <a:latin typeface="Tahoma" pitchFamily="34" charset="0"/>
                </a:rPr>
                <a:t>= </a:t>
              </a:r>
              <a:endParaRPr lang="en-US" sz="2000">
                <a:latin typeface="Tahoma" pitchFamily="34" charset="0"/>
              </a:endParaRPr>
            </a:p>
          </p:txBody>
        </p:sp>
        <p:sp>
          <p:nvSpPr>
            <p:cNvPr id="170005" name="Line 21"/>
            <p:cNvSpPr>
              <a:spLocks noChangeShapeType="1"/>
            </p:cNvSpPr>
            <p:nvPr/>
          </p:nvSpPr>
          <p:spPr bwMode="auto">
            <a:xfrm>
              <a:off x="3456" y="1248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0008" name="Text Box 24"/>
            <p:cNvSpPr txBox="1">
              <a:spLocks noChangeArrowheads="1"/>
            </p:cNvSpPr>
            <p:nvPr/>
          </p:nvSpPr>
          <p:spPr bwMode="auto">
            <a:xfrm>
              <a:off x="3648" y="1200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</a:rPr>
                <a:t>A</a:t>
              </a:r>
            </a:p>
          </p:txBody>
        </p:sp>
        <p:sp>
          <p:nvSpPr>
            <p:cNvPr id="170009" name="Text Box 25"/>
            <p:cNvSpPr txBox="1">
              <a:spLocks noChangeArrowheads="1"/>
            </p:cNvSpPr>
            <p:nvPr/>
          </p:nvSpPr>
          <p:spPr bwMode="auto">
            <a:xfrm>
              <a:off x="432" y="998"/>
              <a:ext cx="9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  <a:cs typeface="Tahoma" pitchFamily="34" charset="0"/>
                </a:rPr>
                <a:t>A × </a:t>
              </a:r>
              <a:r>
                <a:rPr lang="en-US" sz="2000">
                  <a:latin typeface="Tahoma" pitchFamily="34" charset="0"/>
                </a:rPr>
                <a:t>2</a:t>
              </a:r>
              <a:r>
                <a:rPr lang="en-US" sz="2000" baseline="30000">
                  <a:latin typeface="Tahoma" pitchFamily="34" charset="0"/>
                </a:rPr>
                <a:t>8</a:t>
              </a:r>
              <a:r>
                <a:rPr lang="en-US" sz="2000">
                  <a:latin typeface="Tahoma" pitchFamily="34" charset="0"/>
                </a:rPr>
                <a:t>/1 </a:t>
              </a:r>
              <a:r>
                <a:rPr lang="en-US" sz="2000" baseline="30000">
                  <a:latin typeface="Tahoma" pitchFamily="34" charset="0"/>
                </a:rPr>
                <a:t>= </a:t>
              </a:r>
              <a:endParaRPr lang="en-US" sz="2000">
                <a:latin typeface="Tahoma" pitchFamily="34" charset="0"/>
              </a:endParaRPr>
            </a:p>
          </p:txBody>
        </p:sp>
      </p:grpSp>
      <p:grpSp>
        <p:nvGrpSpPr>
          <p:cNvPr id="170046" name="Group 62"/>
          <p:cNvGrpSpPr>
            <a:grpSpLocks/>
          </p:cNvGrpSpPr>
          <p:nvPr/>
        </p:nvGrpSpPr>
        <p:grpSpPr bwMode="auto">
          <a:xfrm>
            <a:off x="609600" y="2498725"/>
            <a:ext cx="7315200" cy="793750"/>
            <a:chOff x="384" y="1574"/>
            <a:chExt cx="4608" cy="500"/>
          </a:xfrm>
        </p:grpSpPr>
        <p:sp>
          <p:nvSpPr>
            <p:cNvPr id="169994" name="Rectangle 10"/>
            <p:cNvSpPr>
              <a:spLocks noChangeArrowheads="1"/>
            </p:cNvSpPr>
            <p:nvPr/>
          </p:nvSpPr>
          <p:spPr bwMode="auto">
            <a:xfrm>
              <a:off x="1632" y="1584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Tahoma" pitchFamily="34" charset="0"/>
                </a:rPr>
                <a:t>a</a:t>
              </a:r>
              <a:r>
                <a:rPr lang="en-US" sz="2000" baseline="-25000" dirty="0">
                  <a:latin typeface="Tahoma" pitchFamily="34" charset="0"/>
                </a:rPr>
                <a:t>7</a:t>
              </a:r>
              <a:r>
                <a:rPr lang="en-US" sz="2000" dirty="0">
                  <a:latin typeface="Tahoma" pitchFamily="34" charset="0"/>
                </a:rPr>
                <a:t>…….a</a:t>
              </a:r>
              <a:r>
                <a:rPr lang="en-US" sz="2000" baseline="-250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9995" name="Rectangle 11"/>
            <p:cNvSpPr>
              <a:spLocks noChangeArrowheads="1"/>
            </p:cNvSpPr>
            <p:nvPr/>
          </p:nvSpPr>
          <p:spPr bwMode="auto">
            <a:xfrm>
              <a:off x="4224" y="1584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Tahoma" pitchFamily="34" charset="0"/>
                </a:rPr>
                <a:t>a</a:t>
              </a:r>
              <a:r>
                <a:rPr lang="en-US" sz="2000" baseline="-25000" dirty="0">
                  <a:latin typeface="Tahoma" pitchFamily="34" charset="0"/>
                </a:rPr>
                <a:t>0</a:t>
              </a:r>
              <a:r>
                <a:rPr lang="en-US" sz="2000" dirty="0">
                  <a:latin typeface="Tahoma" pitchFamily="34" charset="0"/>
                </a:rPr>
                <a:t>………0</a:t>
              </a:r>
            </a:p>
          </p:txBody>
        </p:sp>
        <p:sp>
          <p:nvSpPr>
            <p:cNvPr id="169996" name="Rectangle 12"/>
            <p:cNvSpPr>
              <a:spLocks noChangeArrowheads="1"/>
            </p:cNvSpPr>
            <p:nvPr/>
          </p:nvSpPr>
          <p:spPr bwMode="auto">
            <a:xfrm>
              <a:off x="3456" y="1584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Tahoma" pitchFamily="34" charset="0"/>
                </a:rPr>
                <a:t>0a</a:t>
              </a:r>
              <a:r>
                <a:rPr lang="en-US" sz="2000" baseline="-25000" dirty="0">
                  <a:latin typeface="Tahoma" pitchFamily="34" charset="0"/>
                </a:rPr>
                <a:t>7</a:t>
              </a:r>
              <a:r>
                <a:rPr lang="en-US" sz="2000" dirty="0">
                  <a:latin typeface="Tahoma" pitchFamily="34" charset="0"/>
                </a:rPr>
                <a:t>……a</a:t>
              </a:r>
              <a:r>
                <a:rPr lang="en-US" sz="2000" baseline="-25000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169997" name="Text Box 13"/>
            <p:cNvSpPr txBox="1">
              <a:spLocks noChangeArrowheads="1"/>
            </p:cNvSpPr>
            <p:nvPr/>
          </p:nvSpPr>
          <p:spPr bwMode="auto">
            <a:xfrm>
              <a:off x="2352" y="1574"/>
              <a:ext cx="7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  <a:cs typeface="Tahoma" pitchFamily="34" charset="0"/>
                </a:rPr>
                <a:t>× </a:t>
              </a:r>
              <a:r>
                <a:rPr lang="en-US" sz="2000">
                  <a:latin typeface="Tahoma" pitchFamily="34" charset="0"/>
                </a:rPr>
                <a:t>2</a:t>
              </a:r>
              <a:r>
                <a:rPr lang="en-US" sz="2000" baseline="30000">
                  <a:latin typeface="Tahoma" pitchFamily="34" charset="0"/>
                </a:rPr>
                <a:t>8</a:t>
              </a:r>
              <a:r>
                <a:rPr lang="en-US" sz="2000">
                  <a:latin typeface="Tahoma" pitchFamily="34" charset="0"/>
                </a:rPr>
                <a:t>/2</a:t>
              </a:r>
              <a:r>
                <a:rPr lang="en-US" sz="2000" baseline="30000">
                  <a:latin typeface="Tahoma" pitchFamily="34" charset="0"/>
                </a:rPr>
                <a:t> = </a:t>
              </a:r>
              <a:endParaRPr lang="en-US" sz="2000">
                <a:latin typeface="Tahoma" pitchFamily="34" charset="0"/>
              </a:endParaRPr>
            </a:p>
          </p:txBody>
        </p:sp>
        <p:sp>
          <p:nvSpPr>
            <p:cNvPr id="170007" name="Line 23"/>
            <p:cNvSpPr>
              <a:spLocks noChangeShapeType="1"/>
            </p:cNvSpPr>
            <p:nvPr/>
          </p:nvSpPr>
          <p:spPr bwMode="auto">
            <a:xfrm>
              <a:off x="3456" y="182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0010" name="Text Box 26"/>
            <p:cNvSpPr txBox="1">
              <a:spLocks noChangeArrowheads="1"/>
            </p:cNvSpPr>
            <p:nvPr/>
          </p:nvSpPr>
          <p:spPr bwMode="auto">
            <a:xfrm>
              <a:off x="384" y="1584"/>
              <a:ext cx="9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  <a:cs typeface="Tahoma" pitchFamily="34" charset="0"/>
                </a:rPr>
                <a:t>A × </a:t>
              </a:r>
              <a:r>
                <a:rPr lang="en-US" sz="2000">
                  <a:latin typeface="Tahoma" pitchFamily="34" charset="0"/>
                </a:rPr>
                <a:t>2</a:t>
              </a:r>
              <a:r>
                <a:rPr lang="en-US" sz="2000" baseline="30000">
                  <a:latin typeface="Tahoma" pitchFamily="34" charset="0"/>
                </a:rPr>
                <a:t>8</a:t>
              </a:r>
              <a:r>
                <a:rPr lang="en-US" sz="2000">
                  <a:latin typeface="Tahoma" pitchFamily="34" charset="0"/>
                </a:rPr>
                <a:t>/2</a:t>
              </a:r>
              <a:r>
                <a:rPr lang="en-US" sz="2000" baseline="30000">
                  <a:latin typeface="Tahoma" pitchFamily="34" charset="0"/>
                </a:rPr>
                <a:t> = </a:t>
              </a:r>
              <a:endParaRPr lang="en-US" sz="2000">
                <a:latin typeface="Tahoma" pitchFamily="34" charset="0"/>
              </a:endParaRPr>
            </a:p>
          </p:txBody>
        </p:sp>
        <p:sp>
          <p:nvSpPr>
            <p:cNvPr id="170012" name="Text Box 28"/>
            <p:cNvSpPr txBox="1">
              <a:spLocks noChangeArrowheads="1"/>
            </p:cNvSpPr>
            <p:nvPr/>
          </p:nvSpPr>
          <p:spPr bwMode="auto">
            <a:xfrm>
              <a:off x="3600" y="1824"/>
              <a:ext cx="5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</a:rPr>
                <a:t>A/2</a:t>
              </a:r>
            </a:p>
          </p:txBody>
        </p:sp>
      </p:grpSp>
      <p:grpSp>
        <p:nvGrpSpPr>
          <p:cNvPr id="170047" name="Group 63"/>
          <p:cNvGrpSpPr>
            <a:grpSpLocks/>
          </p:cNvGrpSpPr>
          <p:nvPr/>
        </p:nvGrpSpPr>
        <p:grpSpPr bwMode="auto">
          <a:xfrm>
            <a:off x="609600" y="3429000"/>
            <a:ext cx="7315200" cy="854075"/>
            <a:chOff x="384" y="2160"/>
            <a:chExt cx="4608" cy="538"/>
          </a:xfrm>
        </p:grpSpPr>
        <p:sp>
          <p:nvSpPr>
            <p:cNvPr id="169999" name="Rectangle 15"/>
            <p:cNvSpPr>
              <a:spLocks noChangeArrowheads="1"/>
            </p:cNvSpPr>
            <p:nvPr/>
          </p:nvSpPr>
          <p:spPr bwMode="auto">
            <a:xfrm>
              <a:off x="1632" y="2208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Tahoma" pitchFamily="34" charset="0"/>
                </a:rPr>
                <a:t>a</a:t>
              </a:r>
              <a:r>
                <a:rPr lang="en-US" sz="2000" baseline="-25000" dirty="0">
                  <a:latin typeface="Tahoma" pitchFamily="34" charset="0"/>
                </a:rPr>
                <a:t>7</a:t>
              </a:r>
              <a:r>
                <a:rPr lang="en-US" sz="2000" dirty="0">
                  <a:latin typeface="Tahoma" pitchFamily="34" charset="0"/>
                </a:rPr>
                <a:t>…….a</a:t>
              </a:r>
              <a:r>
                <a:rPr lang="en-US" sz="2000" baseline="-250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70000" name="Rectangle 16"/>
            <p:cNvSpPr>
              <a:spLocks noChangeArrowheads="1"/>
            </p:cNvSpPr>
            <p:nvPr/>
          </p:nvSpPr>
          <p:spPr bwMode="auto">
            <a:xfrm>
              <a:off x="4224" y="2208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Tahoma" pitchFamily="34" charset="0"/>
                </a:rPr>
                <a:t>a</a:t>
              </a:r>
              <a:r>
                <a:rPr lang="en-US" sz="2000" baseline="-25000" dirty="0">
                  <a:latin typeface="Tahoma" pitchFamily="34" charset="0"/>
                </a:rPr>
                <a:t>1</a:t>
              </a:r>
              <a:r>
                <a:rPr lang="en-US" sz="2000" dirty="0">
                  <a:latin typeface="Tahoma" pitchFamily="34" charset="0"/>
                </a:rPr>
                <a:t>a</a:t>
              </a:r>
              <a:r>
                <a:rPr lang="en-US" sz="2000" baseline="-25000" dirty="0">
                  <a:latin typeface="Tahoma" pitchFamily="34" charset="0"/>
                </a:rPr>
                <a:t>0</a:t>
              </a:r>
              <a:r>
                <a:rPr lang="en-US" sz="2000" dirty="0">
                  <a:latin typeface="Tahoma" pitchFamily="34" charset="0"/>
                </a:rPr>
                <a:t>………0</a:t>
              </a:r>
            </a:p>
          </p:txBody>
        </p:sp>
        <p:sp>
          <p:nvSpPr>
            <p:cNvPr id="170001" name="Rectangle 17"/>
            <p:cNvSpPr>
              <a:spLocks noChangeArrowheads="1"/>
            </p:cNvSpPr>
            <p:nvPr/>
          </p:nvSpPr>
          <p:spPr bwMode="auto">
            <a:xfrm>
              <a:off x="3456" y="2208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Tahoma" pitchFamily="34" charset="0"/>
                </a:rPr>
                <a:t>00a</a:t>
              </a:r>
              <a:r>
                <a:rPr lang="en-US" sz="2000" baseline="-25000" dirty="0">
                  <a:latin typeface="Tahoma" pitchFamily="34" charset="0"/>
                </a:rPr>
                <a:t>7</a:t>
              </a:r>
              <a:r>
                <a:rPr lang="en-US" sz="2000" dirty="0">
                  <a:latin typeface="Tahoma" pitchFamily="34" charset="0"/>
                </a:rPr>
                <a:t>…a</a:t>
              </a:r>
              <a:r>
                <a:rPr lang="en-US" sz="2000" baseline="-25000" dirty="0">
                  <a:latin typeface="Tahoma" pitchFamily="34" charset="0"/>
                </a:rPr>
                <a:t>2</a:t>
              </a:r>
            </a:p>
          </p:txBody>
        </p:sp>
        <p:sp>
          <p:nvSpPr>
            <p:cNvPr id="170002" name="Text Box 18"/>
            <p:cNvSpPr txBox="1">
              <a:spLocks noChangeArrowheads="1"/>
            </p:cNvSpPr>
            <p:nvPr/>
          </p:nvSpPr>
          <p:spPr bwMode="auto">
            <a:xfrm>
              <a:off x="2352" y="2160"/>
              <a:ext cx="7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  <a:cs typeface="Tahoma" pitchFamily="34" charset="0"/>
                </a:rPr>
                <a:t>× </a:t>
              </a:r>
              <a:r>
                <a:rPr lang="en-US" sz="2000">
                  <a:latin typeface="Tahoma" pitchFamily="34" charset="0"/>
                </a:rPr>
                <a:t>2</a:t>
              </a:r>
              <a:r>
                <a:rPr lang="en-US" sz="2000" baseline="30000">
                  <a:latin typeface="Tahoma" pitchFamily="34" charset="0"/>
                </a:rPr>
                <a:t>8</a:t>
              </a:r>
              <a:r>
                <a:rPr lang="en-US" sz="2000">
                  <a:latin typeface="Tahoma" pitchFamily="34" charset="0"/>
                </a:rPr>
                <a:t>/4</a:t>
              </a:r>
              <a:r>
                <a:rPr lang="en-US" sz="2000" baseline="30000">
                  <a:latin typeface="Tahoma" pitchFamily="34" charset="0"/>
                </a:rPr>
                <a:t> = </a:t>
              </a:r>
              <a:endParaRPr lang="en-US" sz="2000">
                <a:latin typeface="Tahoma" pitchFamily="34" charset="0"/>
              </a:endParaRPr>
            </a:p>
          </p:txBody>
        </p:sp>
        <p:sp>
          <p:nvSpPr>
            <p:cNvPr id="170006" name="Line 22"/>
            <p:cNvSpPr>
              <a:spLocks noChangeShapeType="1"/>
            </p:cNvSpPr>
            <p:nvPr/>
          </p:nvSpPr>
          <p:spPr bwMode="auto">
            <a:xfrm>
              <a:off x="3456" y="2448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0011" name="Text Box 27"/>
            <p:cNvSpPr txBox="1">
              <a:spLocks noChangeArrowheads="1"/>
            </p:cNvSpPr>
            <p:nvPr/>
          </p:nvSpPr>
          <p:spPr bwMode="auto">
            <a:xfrm>
              <a:off x="384" y="2160"/>
              <a:ext cx="9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  <a:cs typeface="Tahoma" pitchFamily="34" charset="0"/>
                </a:rPr>
                <a:t>A × </a:t>
              </a:r>
              <a:r>
                <a:rPr lang="en-US" sz="2000">
                  <a:latin typeface="Tahoma" pitchFamily="34" charset="0"/>
                </a:rPr>
                <a:t>2</a:t>
              </a:r>
              <a:r>
                <a:rPr lang="en-US" sz="2000" baseline="30000">
                  <a:latin typeface="Tahoma" pitchFamily="34" charset="0"/>
                </a:rPr>
                <a:t>8</a:t>
              </a:r>
              <a:r>
                <a:rPr lang="en-US" sz="2000">
                  <a:latin typeface="Tahoma" pitchFamily="34" charset="0"/>
                </a:rPr>
                <a:t>/4</a:t>
              </a:r>
              <a:r>
                <a:rPr lang="en-US" sz="2000" baseline="30000">
                  <a:latin typeface="Tahoma" pitchFamily="34" charset="0"/>
                </a:rPr>
                <a:t> = </a:t>
              </a:r>
              <a:endParaRPr lang="en-US" sz="2000">
                <a:latin typeface="Tahoma" pitchFamily="34" charset="0"/>
              </a:endParaRPr>
            </a:p>
          </p:txBody>
        </p:sp>
        <p:sp>
          <p:nvSpPr>
            <p:cNvPr id="170013" name="Text Box 29"/>
            <p:cNvSpPr txBox="1">
              <a:spLocks noChangeArrowheads="1"/>
            </p:cNvSpPr>
            <p:nvPr/>
          </p:nvSpPr>
          <p:spPr bwMode="auto">
            <a:xfrm>
              <a:off x="3600" y="2448"/>
              <a:ext cx="5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</a:rPr>
                <a:t>A/4</a:t>
              </a:r>
            </a:p>
          </p:txBody>
        </p:sp>
      </p:grpSp>
      <p:grpSp>
        <p:nvGrpSpPr>
          <p:cNvPr id="170048" name="Group 64"/>
          <p:cNvGrpSpPr>
            <a:grpSpLocks/>
          </p:cNvGrpSpPr>
          <p:nvPr/>
        </p:nvGrpSpPr>
        <p:grpSpPr bwMode="auto">
          <a:xfrm>
            <a:off x="609600" y="5165725"/>
            <a:ext cx="7315200" cy="854075"/>
            <a:chOff x="384" y="3254"/>
            <a:chExt cx="4608" cy="538"/>
          </a:xfrm>
        </p:grpSpPr>
        <p:sp>
          <p:nvSpPr>
            <p:cNvPr id="170014" name="Rectangle 30"/>
            <p:cNvSpPr>
              <a:spLocks noChangeArrowheads="1"/>
            </p:cNvSpPr>
            <p:nvPr/>
          </p:nvSpPr>
          <p:spPr bwMode="auto">
            <a:xfrm>
              <a:off x="1632" y="3302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Tahoma" pitchFamily="34" charset="0"/>
                </a:rPr>
                <a:t>a</a:t>
              </a:r>
              <a:r>
                <a:rPr lang="en-US" sz="2000" baseline="-25000" dirty="0">
                  <a:latin typeface="Tahoma" pitchFamily="34" charset="0"/>
                </a:rPr>
                <a:t>7</a:t>
              </a:r>
              <a:r>
                <a:rPr lang="en-US" sz="2000" dirty="0">
                  <a:latin typeface="Tahoma" pitchFamily="34" charset="0"/>
                </a:rPr>
                <a:t>…….a</a:t>
              </a:r>
              <a:r>
                <a:rPr lang="en-US" sz="2000" baseline="-250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70015" name="Rectangle 31"/>
            <p:cNvSpPr>
              <a:spLocks noChangeArrowheads="1"/>
            </p:cNvSpPr>
            <p:nvPr/>
          </p:nvSpPr>
          <p:spPr bwMode="auto">
            <a:xfrm>
              <a:off x="4224" y="3302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endParaRPr lang="en-US" sz="2000">
                <a:latin typeface="Tahoma" pitchFamily="34" charset="0"/>
              </a:endParaRPr>
            </a:p>
          </p:txBody>
        </p:sp>
        <p:sp>
          <p:nvSpPr>
            <p:cNvPr id="170016" name="Rectangle 32"/>
            <p:cNvSpPr>
              <a:spLocks noChangeArrowheads="1"/>
            </p:cNvSpPr>
            <p:nvPr/>
          </p:nvSpPr>
          <p:spPr bwMode="auto">
            <a:xfrm>
              <a:off x="3456" y="3302"/>
              <a:ext cx="768" cy="19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endParaRPr lang="en-US" sz="2000" baseline="-25000">
                <a:latin typeface="Tahoma" pitchFamily="34" charset="0"/>
              </a:endParaRPr>
            </a:p>
          </p:txBody>
        </p:sp>
        <p:sp>
          <p:nvSpPr>
            <p:cNvPr id="170017" name="Text Box 33"/>
            <p:cNvSpPr txBox="1">
              <a:spLocks noChangeArrowheads="1"/>
            </p:cNvSpPr>
            <p:nvPr/>
          </p:nvSpPr>
          <p:spPr bwMode="auto">
            <a:xfrm>
              <a:off x="2352" y="3264"/>
              <a:ext cx="7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  <a:cs typeface="Tahoma" pitchFamily="34" charset="0"/>
                </a:rPr>
                <a:t>× </a:t>
              </a:r>
              <a:r>
                <a:rPr lang="en-US" sz="2000">
                  <a:latin typeface="Tahoma" pitchFamily="34" charset="0"/>
                </a:rPr>
                <a:t>2</a:t>
              </a:r>
              <a:r>
                <a:rPr lang="en-US" sz="2000" baseline="30000">
                  <a:latin typeface="Tahoma" pitchFamily="34" charset="0"/>
                </a:rPr>
                <a:t>8</a:t>
              </a:r>
              <a:r>
                <a:rPr lang="en-US" sz="2000">
                  <a:latin typeface="Tahoma" pitchFamily="34" charset="0"/>
                </a:rPr>
                <a:t>/B</a:t>
              </a:r>
              <a:r>
                <a:rPr lang="en-US" sz="2000" baseline="30000">
                  <a:latin typeface="Tahoma" pitchFamily="34" charset="0"/>
                </a:rPr>
                <a:t> = </a:t>
              </a:r>
              <a:endParaRPr lang="en-US" sz="2000">
                <a:latin typeface="Tahoma" pitchFamily="34" charset="0"/>
              </a:endParaRPr>
            </a:p>
          </p:txBody>
        </p:sp>
        <p:sp>
          <p:nvSpPr>
            <p:cNvPr id="170018" name="Text Box 34"/>
            <p:cNvSpPr txBox="1">
              <a:spLocks noChangeArrowheads="1"/>
            </p:cNvSpPr>
            <p:nvPr/>
          </p:nvSpPr>
          <p:spPr bwMode="auto">
            <a:xfrm>
              <a:off x="384" y="3254"/>
              <a:ext cx="9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  <a:cs typeface="Tahoma" pitchFamily="34" charset="0"/>
                </a:rPr>
                <a:t>A × </a:t>
              </a:r>
              <a:r>
                <a:rPr lang="en-US" sz="2000">
                  <a:latin typeface="Tahoma" pitchFamily="34" charset="0"/>
                </a:rPr>
                <a:t>2</a:t>
              </a:r>
              <a:r>
                <a:rPr lang="en-US" sz="2000" baseline="30000">
                  <a:latin typeface="Tahoma" pitchFamily="34" charset="0"/>
                </a:rPr>
                <a:t>8</a:t>
              </a:r>
              <a:r>
                <a:rPr lang="en-US" sz="2000">
                  <a:latin typeface="Tahoma" pitchFamily="34" charset="0"/>
                </a:rPr>
                <a:t>/B</a:t>
              </a:r>
              <a:r>
                <a:rPr lang="en-US" sz="2000" baseline="30000">
                  <a:latin typeface="Tahoma" pitchFamily="34" charset="0"/>
                </a:rPr>
                <a:t> = </a:t>
              </a:r>
              <a:endParaRPr lang="en-US" sz="2000">
                <a:latin typeface="Tahoma" pitchFamily="34" charset="0"/>
              </a:endParaRPr>
            </a:p>
          </p:txBody>
        </p:sp>
        <p:sp>
          <p:nvSpPr>
            <p:cNvPr id="170019" name="Text Box 35"/>
            <p:cNvSpPr txBox="1">
              <a:spLocks noChangeArrowheads="1"/>
            </p:cNvSpPr>
            <p:nvPr/>
          </p:nvSpPr>
          <p:spPr bwMode="auto">
            <a:xfrm>
              <a:off x="3600" y="3542"/>
              <a:ext cx="5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</a:rPr>
                <a:t>A/B</a:t>
              </a:r>
            </a:p>
          </p:txBody>
        </p:sp>
        <p:sp>
          <p:nvSpPr>
            <p:cNvPr id="170031" name="Line 47"/>
            <p:cNvSpPr>
              <a:spLocks noChangeShapeType="1"/>
            </p:cNvSpPr>
            <p:nvPr/>
          </p:nvSpPr>
          <p:spPr bwMode="auto">
            <a:xfrm>
              <a:off x="3456" y="355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0033" name="AutoShape 49"/>
          <p:cNvSpPr>
            <a:spLocks noChangeArrowheads="1"/>
          </p:cNvSpPr>
          <p:nvPr/>
        </p:nvSpPr>
        <p:spPr bwMode="auto">
          <a:xfrm>
            <a:off x="4191000" y="4267200"/>
            <a:ext cx="6096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70034" name="Text Box 50"/>
          <p:cNvSpPr txBox="1">
            <a:spLocks noChangeArrowheads="1"/>
          </p:cNvSpPr>
          <p:nvPr/>
        </p:nvSpPr>
        <p:spPr bwMode="auto">
          <a:xfrm>
            <a:off x="5105400" y="44196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Generalizing…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Reciprocal Multiplication</a:t>
            </a:r>
          </a:p>
        </p:txBody>
      </p:sp>
      <p:sp>
        <p:nvSpPr>
          <p:cNvPr id="195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4290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Arial" pitchFamily="34" charset="0"/>
              </a:rPr>
              <a:t>A</a:t>
            </a:r>
            <a:r>
              <a:rPr lang="en-US" baseline="-25000">
                <a:latin typeface="Arial" pitchFamily="34" charset="0"/>
              </a:rPr>
              <a:t>7..0</a:t>
            </a:r>
            <a:r>
              <a:rPr lang="en-US">
                <a:latin typeface="Arial" pitchFamily="34" charset="0"/>
              </a:rPr>
              <a:t> </a:t>
            </a:r>
            <a:r>
              <a:rPr lang="en-US">
                <a:latin typeface="Arial" pitchFamily="34" charset="0"/>
                <a:cs typeface="Times New Roman" pitchFamily="18" charset="0"/>
              </a:rPr>
              <a:t>÷ </a:t>
            </a:r>
            <a:r>
              <a:rPr lang="en-US">
                <a:latin typeface="Arial" pitchFamily="34" charset="0"/>
              </a:rPr>
              <a:t>B</a:t>
            </a:r>
            <a:r>
              <a:rPr lang="en-US" baseline="-25000">
                <a:latin typeface="Arial" pitchFamily="34" charset="0"/>
              </a:rPr>
              <a:t>7..0</a:t>
            </a:r>
            <a:r>
              <a:rPr lang="en-US">
                <a:latin typeface="Arial" pitchFamily="34" charset="0"/>
              </a:rPr>
              <a:t>	=	A × (1/B)</a:t>
            </a:r>
          </a:p>
          <a:p>
            <a:pPr>
              <a:buFontTx/>
              <a:buNone/>
            </a:pPr>
            <a:endParaRPr lang="en-US"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>
                <a:latin typeface="Arial" pitchFamily="34" charset="0"/>
              </a:rPr>
              <a:t>		  		=	[ A × (2</a:t>
            </a:r>
            <a:r>
              <a:rPr lang="en-US" baseline="30000">
                <a:latin typeface="Arial" pitchFamily="34" charset="0"/>
              </a:rPr>
              <a:t>8</a:t>
            </a:r>
            <a:r>
              <a:rPr lang="en-US">
                <a:latin typeface="Arial" pitchFamily="34" charset="0"/>
              </a:rPr>
              <a:t>/B) ]</a:t>
            </a:r>
            <a:r>
              <a:rPr lang="en-US" baseline="-25000">
                <a:latin typeface="Arial" pitchFamily="34" charset="0"/>
              </a:rPr>
              <a:t>15..0</a:t>
            </a:r>
            <a:r>
              <a:rPr lang="en-US">
                <a:latin typeface="Arial" pitchFamily="34" charset="0"/>
              </a:rPr>
              <a:t> </a:t>
            </a:r>
            <a:r>
              <a:rPr lang="en-US">
                <a:latin typeface="Arial" pitchFamily="34" charset="0"/>
                <a:cs typeface="Times New Roman" pitchFamily="18" charset="0"/>
              </a:rPr>
              <a:t>÷</a:t>
            </a:r>
            <a:r>
              <a:rPr lang="en-US">
                <a:latin typeface="Arial" pitchFamily="34" charset="0"/>
              </a:rPr>
              <a:t> 2</a:t>
            </a:r>
            <a:r>
              <a:rPr lang="en-US" baseline="30000">
                <a:latin typeface="Arial" pitchFamily="34" charset="0"/>
              </a:rPr>
              <a:t>8</a:t>
            </a:r>
          </a:p>
          <a:p>
            <a:pPr>
              <a:buFontTx/>
              <a:buNone/>
            </a:pPr>
            <a:endParaRPr lang="en-US"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>
                <a:latin typeface="Arial" pitchFamily="34" charset="0"/>
              </a:rPr>
              <a:t>		  		=	[A × (2</a:t>
            </a:r>
            <a:r>
              <a:rPr lang="en-US" baseline="30000">
                <a:latin typeface="Arial" pitchFamily="34" charset="0"/>
              </a:rPr>
              <a:t>8</a:t>
            </a:r>
            <a:r>
              <a:rPr lang="en-US">
                <a:latin typeface="Arial" pitchFamily="34" charset="0"/>
              </a:rPr>
              <a:t>/B)] </a:t>
            </a:r>
            <a:r>
              <a:rPr lang="en-US" baseline="-25000">
                <a:latin typeface="Arial" pitchFamily="34" charset="0"/>
              </a:rPr>
              <a:t>15..8</a:t>
            </a:r>
            <a:endParaRPr lang="en-US">
              <a:latin typeface="Arial" pitchFamily="34" charset="0"/>
            </a:endParaRPr>
          </a:p>
          <a:p>
            <a:pPr>
              <a:buFontTx/>
              <a:buNone/>
            </a:pPr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Problems: Reciprocal Multiplication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i="1" u="sng"/>
              <a:t>8</a:t>
            </a:r>
            <a:r>
              <a:rPr lang="en-US" i="1" u="sng">
                <a:cs typeface="Times New Roman" pitchFamily="18" charset="0"/>
                <a:sym typeface="Wingdings" pitchFamily="2" charset="2"/>
              </a:rPr>
              <a:t>×8</a:t>
            </a:r>
            <a:r>
              <a:rPr lang="en-US" i="1" u="sng"/>
              <a:t> Multiplication</a:t>
            </a:r>
          </a:p>
          <a:p>
            <a:pPr>
              <a:buFontTx/>
              <a:buNone/>
            </a:pPr>
            <a:endParaRPr lang="en-US" i="1" u="sng"/>
          </a:p>
          <a:p>
            <a:pPr>
              <a:buFontTx/>
              <a:buNone/>
            </a:pPr>
            <a:r>
              <a:rPr lang="en-US"/>
              <a:t>A</a:t>
            </a:r>
            <a:r>
              <a:rPr lang="en-US">
                <a:cs typeface="Times New Roman" pitchFamily="18" charset="0"/>
              </a:rPr>
              <a:t>÷15 </a:t>
            </a:r>
            <a:r>
              <a:rPr lang="en-US">
                <a:cs typeface="Times New Roman" pitchFamily="18" charset="0"/>
                <a:sym typeface="Wingdings" pitchFamily="2" charset="2"/>
              </a:rPr>
              <a:t> A×?</a:t>
            </a:r>
          </a:p>
          <a:p>
            <a:pPr>
              <a:buFontTx/>
              <a:buNone/>
            </a:pPr>
            <a:endParaRPr lang="en-US">
              <a:cs typeface="Times New Roman" pitchFamily="18" charset="0"/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/>
              <a:t>A</a:t>
            </a:r>
            <a:r>
              <a:rPr lang="en-US">
                <a:cs typeface="Times New Roman" pitchFamily="18" charset="0"/>
              </a:rPr>
              <a:t>÷100 </a:t>
            </a:r>
            <a:r>
              <a:rPr lang="en-US">
                <a:cs typeface="Times New Roman" pitchFamily="18" charset="0"/>
                <a:sym typeface="Wingdings" pitchFamily="2" charset="2"/>
              </a:rPr>
              <a:t> A×?</a:t>
            </a:r>
          </a:p>
        </p:txBody>
      </p:sp>
      <p:sp>
        <p:nvSpPr>
          <p:cNvPr id="18227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533400" indent="-533400">
              <a:buFontTx/>
              <a:buNone/>
            </a:pPr>
            <a:r>
              <a:rPr lang="en-US" i="1" u="sng"/>
              <a:t>16</a:t>
            </a:r>
            <a:r>
              <a:rPr lang="en-US" i="1" u="sng">
                <a:cs typeface="Times New Roman" pitchFamily="18" charset="0"/>
                <a:sym typeface="Wingdings" pitchFamily="2" charset="2"/>
              </a:rPr>
              <a:t>×16</a:t>
            </a:r>
            <a:r>
              <a:rPr lang="en-US" i="1" u="sng"/>
              <a:t> Multiplication</a:t>
            </a:r>
          </a:p>
          <a:p>
            <a:pPr marL="533400" indent="-533400">
              <a:buFontTx/>
              <a:buNone/>
            </a:pPr>
            <a:endParaRPr lang="en-US"/>
          </a:p>
          <a:p>
            <a:pPr marL="533400" indent="-533400">
              <a:buFontTx/>
              <a:buNone/>
            </a:pPr>
            <a:r>
              <a:rPr lang="en-US"/>
              <a:t>A</a:t>
            </a:r>
            <a:r>
              <a:rPr lang="en-US">
                <a:cs typeface="Times New Roman" pitchFamily="18" charset="0"/>
              </a:rPr>
              <a:t>÷397 </a:t>
            </a:r>
            <a:r>
              <a:rPr lang="en-US">
                <a:cs typeface="Times New Roman" pitchFamily="18" charset="0"/>
                <a:sym typeface="Wingdings" pitchFamily="2" charset="2"/>
              </a:rPr>
              <a:t> A×?</a:t>
            </a:r>
          </a:p>
          <a:p>
            <a:pPr marL="533400" indent="-533400">
              <a:buFontTx/>
              <a:buNone/>
            </a:pPr>
            <a:endParaRPr lang="en-US">
              <a:cs typeface="Times New Roman" pitchFamily="18" charset="0"/>
              <a:sym typeface="Wingdings" pitchFamily="2" charset="2"/>
            </a:endParaRPr>
          </a:p>
          <a:p>
            <a:pPr marL="533400" indent="-533400">
              <a:buFontTx/>
              <a:buNone/>
            </a:pPr>
            <a:r>
              <a:rPr lang="en-US"/>
              <a:t>A</a:t>
            </a:r>
            <a:r>
              <a:rPr lang="en-US">
                <a:cs typeface="Times New Roman" pitchFamily="18" charset="0"/>
              </a:rPr>
              <a:t>÷1000 </a:t>
            </a:r>
            <a:r>
              <a:rPr lang="en-US">
                <a:cs typeface="Times New Roman" pitchFamily="18" charset="0"/>
                <a:sym typeface="Wingdings" pitchFamily="2" charset="2"/>
              </a:rPr>
              <a:t> A×?</a:t>
            </a:r>
          </a:p>
          <a:p>
            <a:pPr marL="533400" indent="-533400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/>
              <a:t>Fixed-Point Reals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solidFill>
                  <a:schemeClr val="hlink"/>
                </a:solidFill>
              </a:rPr>
              <a:t>Three components:</a:t>
            </a:r>
          </a:p>
          <a:p>
            <a:endParaRPr lang="en-US">
              <a:solidFill>
                <a:schemeClr val="hlink"/>
              </a:solidFill>
            </a:endParaRPr>
          </a:p>
          <a:p>
            <a:endParaRPr lang="en-US"/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sz="2800">
                <a:latin typeface="Tahoma" pitchFamily="34" charset="0"/>
              </a:rPr>
              <a:t>0</a:t>
            </a:r>
            <a:r>
              <a:rPr lang="en-US" sz="2800">
                <a:latin typeface="Tahoma" pitchFamily="34" charset="0"/>
                <a:sym typeface="Symbol" pitchFamily="18" charset="2"/>
              </a:rPr>
              <a:t>   00.00   0</a:t>
            </a:r>
          </a:p>
          <a:p>
            <a:endParaRPr lang="en-US"/>
          </a:p>
        </p:txBody>
      </p:sp>
      <p:sp>
        <p:nvSpPr>
          <p:cNvPr id="135172" name="Line 4"/>
          <p:cNvSpPr>
            <a:spLocks noChangeShapeType="1"/>
          </p:cNvSpPr>
          <p:nvPr/>
        </p:nvSpPr>
        <p:spPr bwMode="auto">
          <a:xfrm>
            <a:off x="3276600" y="4267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73" name="Line 5"/>
          <p:cNvSpPr>
            <a:spLocks noChangeShapeType="1"/>
          </p:cNvSpPr>
          <p:nvPr/>
        </p:nvSpPr>
        <p:spPr bwMode="auto">
          <a:xfrm>
            <a:off x="4572000" y="4267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74" name="Freeform 6"/>
          <p:cNvSpPr>
            <a:spLocks/>
          </p:cNvSpPr>
          <p:nvPr/>
        </p:nvSpPr>
        <p:spPr bwMode="auto">
          <a:xfrm>
            <a:off x="2667000" y="4267200"/>
            <a:ext cx="1143000" cy="457200"/>
          </a:xfrm>
          <a:custGeom>
            <a:avLst/>
            <a:gdLst>
              <a:gd name="T0" fmla="*/ 720 w 720"/>
              <a:gd name="T1" fmla="*/ 0 h 288"/>
              <a:gd name="T2" fmla="*/ 720 w 720"/>
              <a:gd name="T3" fmla="*/ 288 h 288"/>
              <a:gd name="T4" fmla="*/ 0 w 720"/>
              <a:gd name="T5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0" h="288">
                <a:moveTo>
                  <a:pt x="720" y="0"/>
                </a:moveTo>
                <a:lnTo>
                  <a:pt x="720" y="288"/>
                </a:lnTo>
                <a:lnTo>
                  <a:pt x="0" y="28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75" name="Freeform 7"/>
          <p:cNvSpPr>
            <a:spLocks/>
          </p:cNvSpPr>
          <p:nvPr/>
        </p:nvSpPr>
        <p:spPr bwMode="auto">
          <a:xfrm>
            <a:off x="4495800" y="2971800"/>
            <a:ext cx="838200" cy="762000"/>
          </a:xfrm>
          <a:custGeom>
            <a:avLst/>
            <a:gdLst>
              <a:gd name="T0" fmla="*/ 0 w 528"/>
              <a:gd name="T1" fmla="*/ 480 h 480"/>
              <a:gd name="T2" fmla="*/ 0 w 528"/>
              <a:gd name="T3" fmla="*/ 0 h 480"/>
              <a:gd name="T4" fmla="*/ 528 w 528"/>
              <a:gd name="T5" fmla="*/ 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480">
                <a:moveTo>
                  <a:pt x="0" y="480"/>
                </a:moveTo>
                <a:lnTo>
                  <a:pt x="0" y="0"/>
                </a:lnTo>
                <a:lnTo>
                  <a:pt x="528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76" name="Freeform 8"/>
          <p:cNvSpPr>
            <a:spLocks/>
          </p:cNvSpPr>
          <p:nvPr/>
        </p:nvSpPr>
        <p:spPr bwMode="auto">
          <a:xfrm>
            <a:off x="5105400" y="4267200"/>
            <a:ext cx="1143000" cy="457200"/>
          </a:xfrm>
          <a:custGeom>
            <a:avLst/>
            <a:gdLst>
              <a:gd name="T0" fmla="*/ 0 w 720"/>
              <a:gd name="T1" fmla="*/ 0 h 288"/>
              <a:gd name="T2" fmla="*/ 0 w 720"/>
              <a:gd name="T3" fmla="*/ 288 h 288"/>
              <a:gd name="T4" fmla="*/ 720 w 720"/>
              <a:gd name="T5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0" h="288">
                <a:moveTo>
                  <a:pt x="0" y="0"/>
                </a:moveTo>
                <a:lnTo>
                  <a:pt x="0" y="288"/>
                </a:lnTo>
                <a:lnTo>
                  <a:pt x="720" y="28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177" name="Text Box 9"/>
          <p:cNvSpPr txBox="1">
            <a:spLocks noChangeArrowheads="1"/>
          </p:cNvSpPr>
          <p:nvPr/>
        </p:nvSpPr>
        <p:spPr bwMode="auto">
          <a:xfrm>
            <a:off x="609600" y="441960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Whole part</a:t>
            </a:r>
          </a:p>
        </p:txBody>
      </p:sp>
      <p:sp>
        <p:nvSpPr>
          <p:cNvPr id="135178" name="Text Box 10"/>
          <p:cNvSpPr txBox="1">
            <a:spLocks noChangeArrowheads="1"/>
          </p:cNvSpPr>
          <p:nvPr/>
        </p:nvSpPr>
        <p:spPr bwMode="auto">
          <a:xfrm>
            <a:off x="6324600" y="44196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Fractional part</a:t>
            </a:r>
          </a:p>
        </p:txBody>
      </p:sp>
      <p:sp>
        <p:nvSpPr>
          <p:cNvPr id="135179" name="Text Box 11"/>
          <p:cNvSpPr txBox="1">
            <a:spLocks noChangeArrowheads="1"/>
          </p:cNvSpPr>
          <p:nvPr/>
        </p:nvSpPr>
        <p:spPr bwMode="auto">
          <a:xfrm>
            <a:off x="5486400" y="25908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Implied binary point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Fixed vs. Floating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1816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Floating-Point:</a:t>
            </a:r>
          </a:p>
          <a:p>
            <a:pPr lvl="1">
              <a:buFontTx/>
              <a:buNone/>
            </a:pPr>
            <a:r>
              <a:rPr lang="en-US"/>
              <a:t>Pro:</a:t>
            </a:r>
            <a:r>
              <a:rPr lang="en-US">
                <a:solidFill>
                  <a:schemeClr val="hlink"/>
                </a:solidFill>
              </a:rPr>
              <a:t> Large dynamic range determined by exponent; resolution determined by significand.</a:t>
            </a:r>
          </a:p>
          <a:p>
            <a:pPr lvl="1">
              <a:buFontTx/>
              <a:buNone/>
            </a:pPr>
            <a:r>
              <a:rPr lang="en-US"/>
              <a:t>Con:</a:t>
            </a:r>
            <a:r>
              <a:rPr lang="en-US">
                <a:solidFill>
                  <a:schemeClr val="hlink"/>
                </a:solidFill>
              </a:rPr>
              <a:t> Implementation of arithmetic in hardware is complex (slow).</a:t>
            </a:r>
          </a:p>
          <a:p>
            <a:pPr lvl="1">
              <a:buFontTx/>
              <a:buNone/>
            </a:pPr>
            <a:endParaRPr lang="en-US" sz="1400">
              <a:solidFill>
                <a:schemeClr val="hlink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Fixed-Point:</a:t>
            </a:r>
          </a:p>
          <a:p>
            <a:pPr lvl="1">
              <a:buFontTx/>
              <a:buNone/>
            </a:pPr>
            <a:r>
              <a:rPr lang="en-US"/>
              <a:t>Pro: </a:t>
            </a:r>
            <a:r>
              <a:rPr lang="en-US">
                <a:solidFill>
                  <a:schemeClr val="hlink"/>
                </a:solidFill>
              </a:rPr>
              <a:t>Arithmetic is implemented using regular integer operations of processor (fast).</a:t>
            </a:r>
          </a:p>
          <a:p>
            <a:pPr lvl="1">
              <a:buFontTx/>
              <a:buNone/>
            </a:pPr>
            <a:r>
              <a:rPr lang="en-US"/>
              <a:t>Con: </a:t>
            </a:r>
            <a:r>
              <a:rPr lang="en-US">
                <a:solidFill>
                  <a:schemeClr val="hlink"/>
                </a:solidFill>
              </a:rPr>
              <a:t>Limited range and resolution.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/>
              <a:t>Fixed-Point &amp; Scale Factors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The position of the binary point is determined by a </a:t>
            </a:r>
            <a:r>
              <a:rPr lang="en-US" i="1">
                <a:solidFill>
                  <a:schemeClr val="accent2"/>
                </a:solidFill>
              </a:rPr>
              <a:t>scale factor.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Different variables can have different scale factors.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Determine scale factor by expected range and required resolution.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Programmer must keep track of scale factors! (Tedious)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/>
              <a:t>Fixed-Point Add/Subtract Using Operands w/</a:t>
            </a:r>
            <a:r>
              <a:rPr lang="en-US" u="sng"/>
              <a:t>Same</a:t>
            </a:r>
            <a:r>
              <a:rPr lang="en-US"/>
              <a:t> Scale Factors</a:t>
            </a:r>
          </a:p>
        </p:txBody>
      </p:sp>
      <p:graphicFrame>
        <p:nvGraphicFramePr>
          <p:cNvPr id="138243" name="Group 3"/>
          <p:cNvGraphicFramePr>
            <a:graphicFrameLocks noGrp="1"/>
          </p:cNvGraphicFramePr>
          <p:nvPr/>
        </p:nvGraphicFramePr>
        <p:xfrm>
          <a:off x="457200" y="1905000"/>
          <a:ext cx="8305800" cy="4074160"/>
        </p:xfrm>
        <a:graphic>
          <a:graphicData uri="http://schemas.openxmlformats.org/drawingml/2006/table">
            <a:tbl>
              <a:tblPr/>
              <a:tblGrid>
                <a:gridCol w="1660525"/>
                <a:gridCol w="1662113"/>
                <a:gridCol w="1249362"/>
                <a:gridCol w="2073275"/>
                <a:gridCol w="1660525"/>
              </a:tblGrid>
              <a:tr h="812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Operand/</a:t>
                      </a:r>
                      <a:b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Result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Bit Pattern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Integer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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Scale Factor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=Value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00011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C0C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+30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-3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 = 1/8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 +3.750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00110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C0C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+51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-3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 = 1/8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 +6.375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 +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01010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C0C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+81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-3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 = 1/8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+10.125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 -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11101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C0C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-21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-3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 = 1/8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 -2.625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228600"/>
            <a:ext cx="9067800" cy="1143000"/>
          </a:xfrm>
        </p:spPr>
        <p:txBody>
          <a:bodyPr/>
          <a:lstStyle/>
          <a:p>
            <a:r>
              <a:rPr lang="en-US"/>
              <a:t>Fixed-Point Add/Subtract Using Operands w/</a:t>
            </a:r>
            <a:r>
              <a:rPr lang="en-US" u="sng"/>
              <a:t>Different</a:t>
            </a:r>
            <a:r>
              <a:rPr lang="en-US"/>
              <a:t> Scale Factors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05800" cy="4191000"/>
          </a:xfrm>
        </p:spPr>
        <p:txBody>
          <a:bodyPr/>
          <a:lstStyle/>
          <a:p>
            <a:r>
              <a:rPr lang="en-US" sz="2800">
                <a:cs typeface="Times New Roman" pitchFamily="18" charset="0"/>
              </a:rPr>
              <a:t>Must align binary points</a:t>
            </a:r>
            <a:r>
              <a:rPr lang="en-US" sz="2800">
                <a:solidFill>
                  <a:schemeClr val="hlink"/>
                </a:solidFill>
                <a:cs typeface="Times New Roman" pitchFamily="18" charset="0"/>
              </a:rPr>
              <a:t> before adding or subtracting; this makes scale factors the same.</a:t>
            </a:r>
          </a:p>
          <a:p>
            <a:r>
              <a:rPr lang="en-US" sz="2800">
                <a:cs typeface="Times New Roman" pitchFamily="18" charset="0"/>
              </a:rPr>
              <a:t>Two possibilities:</a:t>
            </a:r>
          </a:p>
          <a:p>
            <a:pPr lvl="1"/>
            <a:r>
              <a:rPr lang="en-US" sz="2400" u="sng">
                <a:solidFill>
                  <a:schemeClr val="hlink"/>
                </a:solidFill>
                <a:cs typeface="Times New Roman" pitchFamily="18" charset="0"/>
              </a:rPr>
              <a:t>If you shift the operand with fewer fractional bits left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, be careful that it doesn't cause an </a:t>
            </a:r>
            <a:r>
              <a:rPr lang="en-US" sz="2400">
                <a:solidFill>
                  <a:schemeClr val="accent2"/>
                </a:solidFill>
                <a:cs typeface="Times New Roman" pitchFamily="18" charset="0"/>
              </a:rPr>
              <a:t>overflow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.</a:t>
            </a:r>
          </a:p>
          <a:p>
            <a:pPr lvl="1"/>
            <a:r>
              <a:rPr lang="en-US" sz="2400" u="sng">
                <a:solidFill>
                  <a:schemeClr val="hlink"/>
                </a:solidFill>
                <a:cs typeface="Times New Roman" pitchFamily="18" charset="0"/>
              </a:rPr>
              <a:t>If you shift the operand with more fractional bits right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, be careful that it doesn't cause a </a:t>
            </a:r>
            <a:r>
              <a:rPr lang="en-US" sz="2400">
                <a:solidFill>
                  <a:schemeClr val="accent2"/>
                </a:solidFill>
                <a:cs typeface="Times New Roman" pitchFamily="18" charset="0"/>
              </a:rPr>
              <a:t>loss of precision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.</a:t>
            </a:r>
          </a:p>
          <a:p>
            <a:r>
              <a:rPr lang="en-US" sz="2800">
                <a:solidFill>
                  <a:schemeClr val="hlink"/>
                </a:solidFill>
                <a:cs typeface="Times New Roman" pitchFamily="18" charset="0"/>
              </a:rPr>
              <a:t>Either approach may be used, but the scale factor of the resulting sum or difference will be quite different.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r>
              <a:rPr lang="en-US"/>
              <a:t>Fixed-Point Multiplication/Division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No need to pre-align binary points!</a:t>
            </a:r>
          </a:p>
          <a:p>
            <a:r>
              <a:rPr lang="en-US">
                <a:solidFill>
                  <a:schemeClr val="hlink"/>
                </a:solidFill>
              </a:rPr>
              <a:t>Number of fractional bits in result (determines the scale factor):</a:t>
            </a:r>
          </a:p>
          <a:p>
            <a:pPr lvl="1"/>
            <a:r>
              <a:rPr lang="en-US"/>
              <a:t>Multiplication:</a:t>
            </a:r>
            <a:r>
              <a:rPr lang="en-US">
                <a:solidFill>
                  <a:schemeClr val="hlink"/>
                </a:solidFill>
              </a:rPr>
              <a:t> The number of fractional bits in the multiplicand plus the number in the multiplier.</a:t>
            </a:r>
          </a:p>
          <a:p>
            <a:pPr lvl="1"/>
            <a:r>
              <a:rPr lang="en-US"/>
              <a:t>Division:</a:t>
            </a:r>
            <a:r>
              <a:rPr lang="en-US">
                <a:solidFill>
                  <a:schemeClr val="hlink"/>
                </a:solidFill>
              </a:rPr>
              <a:t> The number of fractional bits in the dividend less the number in the divisor.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Two Interpretations</a:t>
            </a:r>
            <a:r>
              <a:rPr lang="en-US"/>
              <a:t> </a:t>
            </a:r>
          </a:p>
        </p:txBody>
      </p:sp>
      <p:sp>
        <p:nvSpPr>
          <p:cNvPr id="116739" name="Text Box 3"/>
          <p:cNvSpPr txBox="1">
            <a:spLocks noChangeArrowheads="1"/>
          </p:cNvSpPr>
          <p:nvPr/>
        </p:nvSpPr>
        <p:spPr bwMode="auto">
          <a:xfrm>
            <a:off x="3657600" y="19050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10100111</a:t>
            </a:r>
            <a:r>
              <a:rPr lang="en-US" sz="2800" baseline="-20000">
                <a:latin typeface="Tahoma" pitchFamily="34" charset="0"/>
                <a:cs typeface="Times New Roman" pitchFamily="18" charset="0"/>
              </a:rPr>
              <a:t>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838200" y="19050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167</a:t>
            </a:r>
            <a:r>
              <a:rPr lang="en-US" sz="2800" baseline="-200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10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7086600" y="18288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-89</a:t>
            </a:r>
            <a:r>
              <a:rPr lang="en-US" sz="2800" baseline="-200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10</a:t>
            </a:r>
            <a:r>
              <a:rPr lang="en-US" sz="2800" baseline="-20000">
                <a:solidFill>
                  <a:schemeClr val="accent2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16742" name="Line 6"/>
          <p:cNvSpPr>
            <a:spLocks noChangeShapeType="1"/>
          </p:cNvSpPr>
          <p:nvPr/>
        </p:nvSpPr>
        <p:spPr bwMode="auto">
          <a:xfrm flipH="1">
            <a:off x="1981200" y="2133600"/>
            <a:ext cx="14478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3" name="Line 7"/>
          <p:cNvSpPr>
            <a:spLocks noChangeShapeType="1"/>
          </p:cNvSpPr>
          <p:nvPr/>
        </p:nvSpPr>
        <p:spPr bwMode="auto">
          <a:xfrm flipH="1">
            <a:off x="5562600" y="2133600"/>
            <a:ext cx="14478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762000" y="2667000"/>
            <a:ext cx="7924800" cy="350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Signed vs. unsigned is a matter of interpretation; thus </a:t>
            </a:r>
            <a:r>
              <a:rPr lang="en-US" sz="2800" u="sng">
                <a:latin typeface="Tahoma" pitchFamily="34" charset="0"/>
              </a:rPr>
              <a:t>a single bit pattern can represent two different values.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Allowing both interpretations is useful:</a:t>
            </a:r>
          </a:p>
          <a:p>
            <a:pPr lvl="1"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Some data (e.g., count, age) can never be negative, and having a greater range is useful.</a:t>
            </a:r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1905000" y="1447800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unsigned</a:t>
            </a:r>
          </a:p>
        </p:txBody>
      </p:sp>
      <p:sp>
        <p:nvSpPr>
          <p:cNvPr id="116746" name="Text Box 10"/>
          <p:cNvSpPr txBox="1">
            <a:spLocks noChangeArrowheads="1"/>
          </p:cNvSpPr>
          <p:nvPr/>
        </p:nvSpPr>
        <p:spPr bwMode="auto">
          <a:xfrm>
            <a:off x="5638800" y="14478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signed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Multiplying Fixed-Point Real Numbers.</a:t>
            </a:r>
            <a:r>
              <a:rPr lang="en-US"/>
              <a:t> </a:t>
            </a:r>
          </a:p>
        </p:txBody>
      </p:sp>
      <p:grpSp>
        <p:nvGrpSpPr>
          <p:cNvPr id="151627" name="Group 75"/>
          <p:cNvGrpSpPr>
            <a:grpSpLocks/>
          </p:cNvGrpSpPr>
          <p:nvPr/>
        </p:nvGrpSpPr>
        <p:grpSpPr bwMode="auto">
          <a:xfrm>
            <a:off x="0" y="2133600"/>
            <a:ext cx="9144000" cy="4038600"/>
            <a:chOff x="-3" y="-3"/>
            <a:chExt cx="3852" cy="2078"/>
          </a:xfrm>
        </p:grpSpPr>
        <p:grpSp>
          <p:nvGrpSpPr>
            <p:cNvPr id="151625" name="Group 73"/>
            <p:cNvGrpSpPr>
              <a:grpSpLocks/>
            </p:cNvGrpSpPr>
            <p:nvPr/>
          </p:nvGrpSpPr>
          <p:grpSpPr bwMode="auto">
            <a:xfrm>
              <a:off x="0" y="0"/>
              <a:ext cx="3846" cy="2072"/>
              <a:chOff x="0" y="0"/>
              <a:chExt cx="3846" cy="2072"/>
            </a:xfrm>
          </p:grpSpPr>
          <p:grpSp>
            <p:nvGrpSpPr>
              <p:cNvPr id="151578" name="Group 26"/>
              <p:cNvGrpSpPr>
                <a:grpSpLocks/>
              </p:cNvGrpSpPr>
              <p:nvPr/>
            </p:nvGrpSpPr>
            <p:grpSpPr bwMode="auto">
              <a:xfrm>
                <a:off x="0" y="0"/>
                <a:ext cx="786" cy="518"/>
                <a:chOff x="0" y="0"/>
                <a:chExt cx="786" cy="518"/>
              </a:xfrm>
            </p:grpSpPr>
            <p:sp>
              <p:nvSpPr>
                <p:cNvPr id="151577" name="Rectangle 2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86" cy="518"/>
                </a:xfrm>
                <a:prstGeom prst="rect">
                  <a:avLst/>
                </a:prstGeom>
                <a:solidFill>
                  <a:srgbClr val="E6E6E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151576" name="Group 24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786" cy="518"/>
                  <a:chOff x="0" y="0"/>
                  <a:chExt cx="786" cy="518"/>
                </a:xfrm>
              </p:grpSpPr>
              <p:sp>
                <p:nvSpPr>
                  <p:cNvPr id="151555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700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Operand/</a:t>
                    </a:r>
                  </a:p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Result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</a:endParaRPr>
                  </a:p>
                </p:txBody>
              </p:sp>
              <p:sp>
                <p:nvSpPr>
                  <p:cNvPr id="151575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86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1582" name="Group 30"/>
              <p:cNvGrpSpPr>
                <a:grpSpLocks/>
              </p:cNvGrpSpPr>
              <p:nvPr/>
            </p:nvGrpSpPr>
            <p:grpSpPr bwMode="auto">
              <a:xfrm>
                <a:off x="786" y="0"/>
                <a:ext cx="1185" cy="518"/>
                <a:chOff x="786" y="0"/>
                <a:chExt cx="1185" cy="518"/>
              </a:xfrm>
            </p:grpSpPr>
            <p:sp>
              <p:nvSpPr>
                <p:cNvPr id="151581" name="Rectangle 29"/>
                <p:cNvSpPr>
                  <a:spLocks noChangeArrowheads="1"/>
                </p:cNvSpPr>
                <p:nvPr/>
              </p:nvSpPr>
              <p:spPr bwMode="auto">
                <a:xfrm>
                  <a:off x="786" y="0"/>
                  <a:ext cx="1185" cy="518"/>
                </a:xfrm>
                <a:prstGeom prst="rect">
                  <a:avLst/>
                </a:prstGeom>
                <a:solidFill>
                  <a:srgbClr val="E6E6E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151580" name="Group 28"/>
                <p:cNvGrpSpPr>
                  <a:grpSpLocks/>
                </p:cNvGrpSpPr>
                <p:nvPr/>
              </p:nvGrpSpPr>
              <p:grpSpPr bwMode="auto">
                <a:xfrm>
                  <a:off x="786" y="0"/>
                  <a:ext cx="1185" cy="518"/>
                  <a:chOff x="786" y="0"/>
                  <a:chExt cx="1185" cy="518"/>
                </a:xfrm>
              </p:grpSpPr>
              <p:sp>
                <p:nvSpPr>
                  <p:cNvPr id="151556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829" y="0"/>
                    <a:ext cx="1099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Bit Pattern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</a:endParaRPr>
                  </a:p>
                </p:txBody>
              </p:sp>
              <p:sp>
                <p:nvSpPr>
                  <p:cNvPr id="151579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786" y="0"/>
                    <a:ext cx="1185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1586" name="Group 34"/>
              <p:cNvGrpSpPr>
                <a:grpSpLocks/>
              </p:cNvGrpSpPr>
              <p:nvPr/>
            </p:nvGrpSpPr>
            <p:grpSpPr bwMode="auto">
              <a:xfrm>
                <a:off x="1971" y="0"/>
                <a:ext cx="463" cy="518"/>
                <a:chOff x="1971" y="0"/>
                <a:chExt cx="463" cy="518"/>
              </a:xfrm>
            </p:grpSpPr>
            <p:sp>
              <p:nvSpPr>
                <p:cNvPr id="151585" name="Rectangle 33"/>
                <p:cNvSpPr>
                  <a:spLocks noChangeArrowheads="1"/>
                </p:cNvSpPr>
                <p:nvPr/>
              </p:nvSpPr>
              <p:spPr bwMode="auto">
                <a:xfrm>
                  <a:off x="1971" y="0"/>
                  <a:ext cx="463" cy="518"/>
                </a:xfrm>
                <a:prstGeom prst="rect">
                  <a:avLst/>
                </a:prstGeom>
                <a:solidFill>
                  <a:srgbClr val="E6E6E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151584" name="Group 32"/>
                <p:cNvGrpSpPr>
                  <a:grpSpLocks/>
                </p:cNvGrpSpPr>
                <p:nvPr/>
              </p:nvGrpSpPr>
              <p:grpSpPr bwMode="auto">
                <a:xfrm>
                  <a:off x="1971" y="0"/>
                  <a:ext cx="463" cy="518"/>
                  <a:chOff x="1971" y="0"/>
                  <a:chExt cx="463" cy="518"/>
                </a:xfrm>
              </p:grpSpPr>
              <p:sp>
                <p:nvSpPr>
                  <p:cNvPr id="151557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2014" y="0"/>
                    <a:ext cx="377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Int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latin typeface="Tahoma" pitchFamily="34" charset="0"/>
                    </a:endParaRPr>
                  </a:p>
                </p:txBody>
              </p:sp>
              <p:sp>
                <p:nvSpPr>
                  <p:cNvPr id="151583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1971" y="0"/>
                    <a:ext cx="463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1590" name="Group 38"/>
              <p:cNvGrpSpPr>
                <a:grpSpLocks/>
              </p:cNvGrpSpPr>
              <p:nvPr/>
            </p:nvGrpSpPr>
            <p:grpSpPr bwMode="auto">
              <a:xfrm>
                <a:off x="2434" y="0"/>
                <a:ext cx="770" cy="518"/>
                <a:chOff x="2434" y="0"/>
                <a:chExt cx="770" cy="518"/>
              </a:xfrm>
            </p:grpSpPr>
            <p:sp>
              <p:nvSpPr>
                <p:cNvPr id="151589" name="Rectangle 37"/>
                <p:cNvSpPr>
                  <a:spLocks noChangeArrowheads="1"/>
                </p:cNvSpPr>
                <p:nvPr/>
              </p:nvSpPr>
              <p:spPr bwMode="auto">
                <a:xfrm>
                  <a:off x="2434" y="0"/>
                  <a:ext cx="770" cy="518"/>
                </a:xfrm>
                <a:prstGeom prst="rect">
                  <a:avLst/>
                </a:prstGeom>
                <a:solidFill>
                  <a:srgbClr val="E6E6E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151588" name="Group 36"/>
                <p:cNvGrpSpPr>
                  <a:grpSpLocks/>
                </p:cNvGrpSpPr>
                <p:nvPr/>
              </p:nvGrpSpPr>
              <p:grpSpPr bwMode="auto">
                <a:xfrm>
                  <a:off x="2434" y="0"/>
                  <a:ext cx="770" cy="518"/>
                  <a:chOff x="2434" y="0"/>
                  <a:chExt cx="770" cy="518"/>
                </a:xfrm>
              </p:grpSpPr>
              <p:sp>
                <p:nvSpPr>
                  <p:cNvPr id="151558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2477" y="0"/>
                    <a:ext cx="684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  <a:sym typeface="Symbol" pitchFamily="18" charset="2"/>
                      </a:rPr>
                      <a:t></a:t>
                    </a:r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Scale Factor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  <a:sym typeface="Symbol" pitchFamily="18" charset="2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  <a:sym typeface="Symbol" pitchFamily="18" charset="2"/>
                    </a:endParaRPr>
                  </a:p>
                </p:txBody>
              </p:sp>
              <p:sp>
                <p:nvSpPr>
                  <p:cNvPr id="151587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434" y="0"/>
                    <a:ext cx="770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1594" name="Group 42"/>
              <p:cNvGrpSpPr>
                <a:grpSpLocks/>
              </p:cNvGrpSpPr>
              <p:nvPr/>
            </p:nvGrpSpPr>
            <p:grpSpPr bwMode="auto">
              <a:xfrm>
                <a:off x="3204" y="0"/>
                <a:ext cx="642" cy="518"/>
                <a:chOff x="3204" y="0"/>
                <a:chExt cx="642" cy="518"/>
              </a:xfrm>
            </p:grpSpPr>
            <p:sp>
              <p:nvSpPr>
                <p:cNvPr id="151593" name="Rectangle 41"/>
                <p:cNvSpPr>
                  <a:spLocks noChangeArrowheads="1"/>
                </p:cNvSpPr>
                <p:nvPr/>
              </p:nvSpPr>
              <p:spPr bwMode="auto">
                <a:xfrm>
                  <a:off x="3204" y="0"/>
                  <a:ext cx="642" cy="518"/>
                </a:xfrm>
                <a:prstGeom prst="rect">
                  <a:avLst/>
                </a:prstGeom>
                <a:solidFill>
                  <a:srgbClr val="E6E6E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grpSp>
              <p:nvGrpSpPr>
                <p:cNvPr id="151592" name="Group 40"/>
                <p:cNvGrpSpPr>
                  <a:grpSpLocks/>
                </p:cNvGrpSpPr>
                <p:nvPr/>
              </p:nvGrpSpPr>
              <p:grpSpPr bwMode="auto">
                <a:xfrm>
                  <a:off x="3204" y="0"/>
                  <a:ext cx="642" cy="518"/>
                  <a:chOff x="3204" y="0"/>
                  <a:chExt cx="642" cy="518"/>
                </a:xfrm>
              </p:grpSpPr>
              <p:sp>
                <p:nvSpPr>
                  <p:cNvPr id="151559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247" y="0"/>
                    <a:ext cx="556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Value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latin typeface="Tahoma" pitchFamily="34" charset="0"/>
                    </a:endParaRPr>
                  </a:p>
                </p:txBody>
              </p:sp>
              <p:sp>
                <p:nvSpPr>
                  <p:cNvPr id="151591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3204" y="0"/>
                    <a:ext cx="642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1596" name="Group 44"/>
              <p:cNvGrpSpPr>
                <a:grpSpLocks/>
              </p:cNvGrpSpPr>
              <p:nvPr/>
            </p:nvGrpSpPr>
            <p:grpSpPr bwMode="auto">
              <a:xfrm>
                <a:off x="0" y="518"/>
                <a:ext cx="786" cy="518"/>
                <a:chOff x="0" y="518"/>
                <a:chExt cx="786" cy="518"/>
              </a:xfrm>
            </p:grpSpPr>
            <p:sp>
              <p:nvSpPr>
                <p:cNvPr id="151560" name="Rectangle 8"/>
                <p:cNvSpPr>
                  <a:spLocks noChangeArrowheads="1"/>
                </p:cNvSpPr>
                <p:nvPr/>
              </p:nvSpPr>
              <p:spPr bwMode="auto">
                <a:xfrm>
                  <a:off x="43" y="518"/>
                  <a:ext cx="700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A</a:t>
                  </a: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595" name="Rectangle 43"/>
                <p:cNvSpPr>
                  <a:spLocks noChangeArrowheads="1"/>
                </p:cNvSpPr>
                <p:nvPr/>
              </p:nvSpPr>
              <p:spPr bwMode="auto">
                <a:xfrm>
                  <a:off x="0" y="518"/>
                  <a:ext cx="786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598" name="Group 46"/>
              <p:cNvGrpSpPr>
                <a:grpSpLocks/>
              </p:cNvGrpSpPr>
              <p:nvPr/>
            </p:nvGrpSpPr>
            <p:grpSpPr bwMode="auto">
              <a:xfrm>
                <a:off x="786" y="518"/>
                <a:ext cx="1185" cy="518"/>
                <a:chOff x="786" y="518"/>
                <a:chExt cx="1185" cy="518"/>
              </a:xfrm>
            </p:grpSpPr>
            <p:sp>
              <p:nvSpPr>
                <p:cNvPr id="151561" name="Rectangle 9"/>
                <p:cNvSpPr>
                  <a:spLocks noChangeArrowheads="1"/>
                </p:cNvSpPr>
                <p:nvPr/>
              </p:nvSpPr>
              <p:spPr bwMode="auto">
                <a:xfrm>
                  <a:off x="829" y="518"/>
                  <a:ext cx="1099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0000000000011.110</a:t>
                  </a: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597" name="Rectangle 45"/>
                <p:cNvSpPr>
                  <a:spLocks noChangeArrowheads="1"/>
                </p:cNvSpPr>
                <p:nvPr/>
              </p:nvSpPr>
              <p:spPr bwMode="auto">
                <a:xfrm>
                  <a:off x="786" y="518"/>
                  <a:ext cx="1185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00" name="Group 48"/>
              <p:cNvGrpSpPr>
                <a:grpSpLocks/>
              </p:cNvGrpSpPr>
              <p:nvPr/>
            </p:nvGrpSpPr>
            <p:grpSpPr bwMode="auto">
              <a:xfrm>
                <a:off x="1971" y="518"/>
                <a:ext cx="463" cy="518"/>
                <a:chOff x="1971" y="518"/>
                <a:chExt cx="463" cy="518"/>
              </a:xfrm>
            </p:grpSpPr>
            <p:sp>
              <p:nvSpPr>
                <p:cNvPr id="151562" name="Rectangle 10"/>
                <p:cNvSpPr>
                  <a:spLocks noChangeArrowheads="1"/>
                </p:cNvSpPr>
                <p:nvPr/>
              </p:nvSpPr>
              <p:spPr bwMode="auto">
                <a:xfrm>
                  <a:off x="2014" y="518"/>
                  <a:ext cx="377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   30</a:t>
                  </a: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599" name="Rectangle 47"/>
                <p:cNvSpPr>
                  <a:spLocks noChangeArrowheads="1"/>
                </p:cNvSpPr>
                <p:nvPr/>
              </p:nvSpPr>
              <p:spPr bwMode="auto">
                <a:xfrm>
                  <a:off x="1971" y="518"/>
                  <a:ext cx="463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02" name="Group 50"/>
              <p:cNvGrpSpPr>
                <a:grpSpLocks/>
              </p:cNvGrpSpPr>
              <p:nvPr/>
            </p:nvGrpSpPr>
            <p:grpSpPr bwMode="auto">
              <a:xfrm>
                <a:off x="2434" y="518"/>
                <a:ext cx="770" cy="518"/>
                <a:chOff x="2434" y="518"/>
                <a:chExt cx="770" cy="518"/>
              </a:xfrm>
            </p:grpSpPr>
            <p:sp>
              <p:nvSpPr>
                <p:cNvPr id="151563" name="Rectangle 11"/>
                <p:cNvSpPr>
                  <a:spLocks noChangeArrowheads="1"/>
                </p:cNvSpPr>
                <p:nvPr/>
              </p:nvSpPr>
              <p:spPr bwMode="auto">
                <a:xfrm>
                  <a:off x="2477" y="518"/>
                  <a:ext cx="684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>
                    <a:tabLst>
                      <a:tab pos="388938" algn="l"/>
                      <a:tab pos="503238" algn="l"/>
                    </a:tabLst>
                  </a:pP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Times New Roman" pitchFamily="18" charset="0"/>
                    </a:rPr>
                    <a:t>-3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=	1/8</a:t>
                  </a:r>
                </a:p>
                <a:p>
                  <a:pPr>
                    <a:tabLst>
                      <a:tab pos="388938" algn="l"/>
                      <a:tab pos="503238" algn="l"/>
                    </a:tabLst>
                  </a:pPr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601" name="Rectangle 49"/>
                <p:cNvSpPr>
                  <a:spLocks noChangeArrowheads="1"/>
                </p:cNvSpPr>
                <p:nvPr/>
              </p:nvSpPr>
              <p:spPr bwMode="auto">
                <a:xfrm>
                  <a:off x="2434" y="518"/>
                  <a:ext cx="770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04" name="Group 52"/>
              <p:cNvGrpSpPr>
                <a:grpSpLocks/>
              </p:cNvGrpSpPr>
              <p:nvPr/>
            </p:nvGrpSpPr>
            <p:grpSpPr bwMode="auto">
              <a:xfrm>
                <a:off x="3204" y="518"/>
                <a:ext cx="642" cy="518"/>
                <a:chOff x="3204" y="518"/>
                <a:chExt cx="642" cy="518"/>
              </a:xfrm>
            </p:grpSpPr>
            <p:sp>
              <p:nvSpPr>
                <p:cNvPr id="151564" name="Rectangle 12"/>
                <p:cNvSpPr>
                  <a:spLocks noChangeArrowheads="1"/>
                </p:cNvSpPr>
                <p:nvPr/>
              </p:nvSpPr>
              <p:spPr bwMode="auto">
                <a:xfrm>
                  <a:off x="3247" y="518"/>
                  <a:ext cx="556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 +3.7500</a:t>
                  </a: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603" name="Rectangle 51"/>
                <p:cNvSpPr>
                  <a:spLocks noChangeArrowheads="1"/>
                </p:cNvSpPr>
                <p:nvPr/>
              </p:nvSpPr>
              <p:spPr bwMode="auto">
                <a:xfrm>
                  <a:off x="3204" y="518"/>
                  <a:ext cx="642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06" name="Group 54"/>
              <p:cNvGrpSpPr>
                <a:grpSpLocks/>
              </p:cNvGrpSpPr>
              <p:nvPr/>
            </p:nvGrpSpPr>
            <p:grpSpPr bwMode="auto">
              <a:xfrm>
                <a:off x="0" y="1036"/>
                <a:ext cx="786" cy="518"/>
                <a:chOff x="0" y="1036"/>
                <a:chExt cx="786" cy="518"/>
              </a:xfrm>
            </p:grpSpPr>
            <p:sp>
              <p:nvSpPr>
                <p:cNvPr id="151565" name="Rectangle 13"/>
                <p:cNvSpPr>
                  <a:spLocks noChangeArrowheads="1"/>
                </p:cNvSpPr>
                <p:nvPr/>
              </p:nvSpPr>
              <p:spPr bwMode="auto">
                <a:xfrm>
                  <a:off x="43" y="1036"/>
                  <a:ext cx="700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B</a:t>
                  </a: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605" name="Rectangle 53"/>
                <p:cNvSpPr>
                  <a:spLocks noChangeArrowheads="1"/>
                </p:cNvSpPr>
                <p:nvPr/>
              </p:nvSpPr>
              <p:spPr bwMode="auto">
                <a:xfrm>
                  <a:off x="0" y="1036"/>
                  <a:ext cx="786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08" name="Group 56"/>
              <p:cNvGrpSpPr>
                <a:grpSpLocks/>
              </p:cNvGrpSpPr>
              <p:nvPr/>
            </p:nvGrpSpPr>
            <p:grpSpPr bwMode="auto">
              <a:xfrm>
                <a:off x="786" y="1036"/>
                <a:ext cx="1185" cy="518"/>
                <a:chOff x="786" y="1036"/>
                <a:chExt cx="1185" cy="518"/>
              </a:xfrm>
            </p:grpSpPr>
            <p:sp>
              <p:nvSpPr>
                <p:cNvPr id="151566" name="Rectangle 14"/>
                <p:cNvSpPr>
                  <a:spLocks noChangeArrowheads="1"/>
                </p:cNvSpPr>
                <p:nvPr/>
              </p:nvSpPr>
              <p:spPr bwMode="auto">
                <a:xfrm>
                  <a:off x="829" y="1036"/>
                  <a:ext cx="1099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00000000001100.11</a:t>
                  </a: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607" name="Rectangle 55"/>
                <p:cNvSpPr>
                  <a:spLocks noChangeArrowheads="1"/>
                </p:cNvSpPr>
                <p:nvPr/>
              </p:nvSpPr>
              <p:spPr bwMode="auto">
                <a:xfrm>
                  <a:off x="786" y="1036"/>
                  <a:ext cx="1185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10" name="Group 58"/>
              <p:cNvGrpSpPr>
                <a:grpSpLocks/>
              </p:cNvGrpSpPr>
              <p:nvPr/>
            </p:nvGrpSpPr>
            <p:grpSpPr bwMode="auto">
              <a:xfrm>
                <a:off x="1971" y="1036"/>
                <a:ext cx="463" cy="518"/>
                <a:chOff x="1971" y="1036"/>
                <a:chExt cx="463" cy="518"/>
              </a:xfrm>
            </p:grpSpPr>
            <p:sp>
              <p:nvSpPr>
                <p:cNvPr id="151567" name="Rectangle 15"/>
                <p:cNvSpPr>
                  <a:spLocks noChangeArrowheads="1"/>
                </p:cNvSpPr>
                <p:nvPr/>
              </p:nvSpPr>
              <p:spPr bwMode="auto">
                <a:xfrm>
                  <a:off x="2014" y="1036"/>
                  <a:ext cx="377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  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  <a:sym typeface="Symbol" pitchFamily="18" charset="2"/>
                    </a:rPr>
                    <a:t>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51</a:t>
                  </a:r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  <a:p>
                  <a:pPr algn="ctr"/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</p:txBody>
            </p:sp>
            <p:sp>
              <p:nvSpPr>
                <p:cNvPr id="151609" name="Rectangle 57"/>
                <p:cNvSpPr>
                  <a:spLocks noChangeArrowheads="1"/>
                </p:cNvSpPr>
                <p:nvPr/>
              </p:nvSpPr>
              <p:spPr bwMode="auto">
                <a:xfrm>
                  <a:off x="1971" y="1036"/>
                  <a:ext cx="463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12" name="Group 60"/>
              <p:cNvGrpSpPr>
                <a:grpSpLocks/>
              </p:cNvGrpSpPr>
              <p:nvPr/>
            </p:nvGrpSpPr>
            <p:grpSpPr bwMode="auto">
              <a:xfrm>
                <a:off x="2434" y="1036"/>
                <a:ext cx="770" cy="518"/>
                <a:chOff x="2434" y="1036"/>
                <a:chExt cx="770" cy="518"/>
              </a:xfrm>
            </p:grpSpPr>
            <p:sp>
              <p:nvSpPr>
                <p:cNvPr id="151568" name="Rectangle 16"/>
                <p:cNvSpPr>
                  <a:spLocks noChangeArrowheads="1"/>
                </p:cNvSpPr>
                <p:nvPr/>
              </p:nvSpPr>
              <p:spPr bwMode="auto">
                <a:xfrm>
                  <a:off x="2477" y="1036"/>
                  <a:ext cx="684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>
                    <a:tabLst>
                      <a:tab pos="388938" algn="l"/>
                      <a:tab pos="503238" algn="l"/>
                    </a:tabLst>
                  </a:pP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Times New Roman" pitchFamily="18" charset="0"/>
                    </a:rPr>
                    <a:t>-2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=	1/4</a:t>
                  </a:r>
                </a:p>
                <a:p>
                  <a:pPr>
                    <a:tabLst>
                      <a:tab pos="388938" algn="l"/>
                      <a:tab pos="503238" algn="l"/>
                    </a:tabLst>
                  </a:pPr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611" name="Rectangle 59"/>
                <p:cNvSpPr>
                  <a:spLocks noChangeArrowheads="1"/>
                </p:cNvSpPr>
                <p:nvPr/>
              </p:nvSpPr>
              <p:spPr bwMode="auto">
                <a:xfrm>
                  <a:off x="2434" y="1036"/>
                  <a:ext cx="770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14" name="Group 62"/>
              <p:cNvGrpSpPr>
                <a:grpSpLocks/>
              </p:cNvGrpSpPr>
              <p:nvPr/>
            </p:nvGrpSpPr>
            <p:grpSpPr bwMode="auto">
              <a:xfrm>
                <a:off x="3204" y="1036"/>
                <a:ext cx="642" cy="518"/>
                <a:chOff x="3204" y="1036"/>
                <a:chExt cx="642" cy="518"/>
              </a:xfrm>
            </p:grpSpPr>
            <p:sp>
              <p:nvSpPr>
                <p:cNvPr id="151569" name="Rectangle 17"/>
                <p:cNvSpPr>
                  <a:spLocks noChangeArrowheads="1"/>
                </p:cNvSpPr>
                <p:nvPr/>
              </p:nvSpPr>
              <p:spPr bwMode="auto">
                <a:xfrm>
                  <a:off x="3247" y="1036"/>
                  <a:ext cx="556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+12.7500</a:t>
                  </a: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613" name="Rectangle 61"/>
                <p:cNvSpPr>
                  <a:spLocks noChangeArrowheads="1"/>
                </p:cNvSpPr>
                <p:nvPr/>
              </p:nvSpPr>
              <p:spPr bwMode="auto">
                <a:xfrm>
                  <a:off x="3204" y="1036"/>
                  <a:ext cx="642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16" name="Group 64"/>
              <p:cNvGrpSpPr>
                <a:grpSpLocks/>
              </p:cNvGrpSpPr>
              <p:nvPr/>
            </p:nvGrpSpPr>
            <p:grpSpPr bwMode="auto">
              <a:xfrm>
                <a:off x="0" y="1554"/>
                <a:ext cx="786" cy="518"/>
                <a:chOff x="0" y="1554"/>
                <a:chExt cx="786" cy="518"/>
              </a:xfrm>
            </p:grpSpPr>
            <p:sp>
              <p:nvSpPr>
                <p:cNvPr id="151570" name="Rectangle 18"/>
                <p:cNvSpPr>
                  <a:spLocks noChangeArrowheads="1"/>
                </p:cNvSpPr>
                <p:nvPr/>
              </p:nvSpPr>
              <p:spPr bwMode="auto">
                <a:xfrm>
                  <a:off x="43" y="1554"/>
                  <a:ext cx="700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A 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  <a:sym typeface="Symbol" pitchFamily="18" charset="2"/>
                    </a:rPr>
                    <a:t>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 B</a:t>
                  </a:r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  <a:p>
                  <a:pPr algn="ctr"/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</p:txBody>
            </p:sp>
            <p:sp>
              <p:nvSpPr>
                <p:cNvPr id="151615" name="Rectangle 63"/>
                <p:cNvSpPr>
                  <a:spLocks noChangeArrowheads="1"/>
                </p:cNvSpPr>
                <p:nvPr/>
              </p:nvSpPr>
              <p:spPr bwMode="auto">
                <a:xfrm>
                  <a:off x="0" y="1554"/>
                  <a:ext cx="786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18" name="Group 66"/>
              <p:cNvGrpSpPr>
                <a:grpSpLocks/>
              </p:cNvGrpSpPr>
              <p:nvPr/>
            </p:nvGrpSpPr>
            <p:grpSpPr bwMode="auto">
              <a:xfrm>
                <a:off x="786" y="1554"/>
                <a:ext cx="1185" cy="518"/>
                <a:chOff x="786" y="1554"/>
                <a:chExt cx="1185" cy="518"/>
              </a:xfrm>
            </p:grpSpPr>
            <p:sp>
              <p:nvSpPr>
                <p:cNvPr id="151571" name="Rectangle 19"/>
                <p:cNvSpPr>
                  <a:spLocks noChangeArrowheads="1"/>
                </p:cNvSpPr>
                <p:nvPr/>
              </p:nvSpPr>
              <p:spPr bwMode="auto">
                <a:xfrm>
                  <a:off x="829" y="1554"/>
                  <a:ext cx="1099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00000101111.11010</a:t>
                  </a: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617" name="Rectangle 65"/>
                <p:cNvSpPr>
                  <a:spLocks noChangeArrowheads="1"/>
                </p:cNvSpPr>
                <p:nvPr/>
              </p:nvSpPr>
              <p:spPr bwMode="auto">
                <a:xfrm>
                  <a:off x="786" y="1554"/>
                  <a:ext cx="1185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20" name="Group 68"/>
              <p:cNvGrpSpPr>
                <a:grpSpLocks/>
              </p:cNvGrpSpPr>
              <p:nvPr/>
            </p:nvGrpSpPr>
            <p:grpSpPr bwMode="auto">
              <a:xfrm>
                <a:off x="1971" y="1554"/>
                <a:ext cx="463" cy="518"/>
                <a:chOff x="1971" y="1554"/>
                <a:chExt cx="463" cy="518"/>
              </a:xfrm>
            </p:grpSpPr>
            <p:sp>
              <p:nvSpPr>
                <p:cNvPr id="151572" name="Rectangle 20"/>
                <p:cNvSpPr>
                  <a:spLocks noChangeArrowheads="1"/>
                </p:cNvSpPr>
                <p:nvPr/>
              </p:nvSpPr>
              <p:spPr bwMode="auto">
                <a:xfrm>
                  <a:off x="2014" y="1554"/>
                  <a:ext cx="377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=</a:t>
                  </a:r>
                  <a:r>
                    <a:rPr lang="en-US" sz="1800">
                      <a:latin typeface="Tahoma" pitchFamily="34" charset="0"/>
                      <a:cs typeface="Times New Roman" pitchFamily="18" charset="0"/>
                    </a:rPr>
                    <a:t>1530</a:t>
                  </a:r>
                </a:p>
                <a:p>
                  <a:pPr algn="ctr"/>
                  <a:endParaRPr lang="en-US" sz="1800">
                    <a:latin typeface="Tahoma" pitchFamily="34" charset="0"/>
                  </a:endParaRPr>
                </a:p>
              </p:txBody>
            </p:sp>
            <p:sp>
              <p:nvSpPr>
                <p:cNvPr id="151619" name="Rectangle 67"/>
                <p:cNvSpPr>
                  <a:spLocks noChangeArrowheads="1"/>
                </p:cNvSpPr>
                <p:nvPr/>
              </p:nvSpPr>
              <p:spPr bwMode="auto">
                <a:xfrm>
                  <a:off x="1971" y="1554"/>
                  <a:ext cx="463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22" name="Group 70"/>
              <p:cNvGrpSpPr>
                <a:grpSpLocks/>
              </p:cNvGrpSpPr>
              <p:nvPr/>
            </p:nvGrpSpPr>
            <p:grpSpPr bwMode="auto">
              <a:xfrm>
                <a:off x="2434" y="1554"/>
                <a:ext cx="770" cy="518"/>
                <a:chOff x="2434" y="1554"/>
                <a:chExt cx="770" cy="518"/>
              </a:xfrm>
            </p:grpSpPr>
            <p:sp>
              <p:nvSpPr>
                <p:cNvPr id="151573" name="Rectangle 21"/>
                <p:cNvSpPr>
                  <a:spLocks noChangeArrowheads="1"/>
                </p:cNvSpPr>
                <p:nvPr/>
              </p:nvSpPr>
              <p:spPr bwMode="auto">
                <a:xfrm>
                  <a:off x="2477" y="1554"/>
                  <a:ext cx="684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>
                    <a:tabLst>
                      <a:tab pos="388938" algn="l"/>
                      <a:tab pos="503238" algn="l"/>
                    </a:tabLst>
                  </a:pP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Times New Roman" pitchFamily="18" charset="0"/>
                    </a:rPr>
                    <a:t>-3-2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=	1/32</a:t>
                  </a:r>
                </a:p>
                <a:p>
                  <a:pPr>
                    <a:tabLst>
                      <a:tab pos="388938" algn="l"/>
                      <a:tab pos="503238" algn="l"/>
                    </a:tabLst>
                  </a:pPr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621" name="Rectangle 69"/>
                <p:cNvSpPr>
                  <a:spLocks noChangeArrowheads="1"/>
                </p:cNvSpPr>
                <p:nvPr/>
              </p:nvSpPr>
              <p:spPr bwMode="auto">
                <a:xfrm>
                  <a:off x="2434" y="1554"/>
                  <a:ext cx="770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1624" name="Group 72"/>
              <p:cNvGrpSpPr>
                <a:grpSpLocks/>
              </p:cNvGrpSpPr>
              <p:nvPr/>
            </p:nvGrpSpPr>
            <p:grpSpPr bwMode="auto">
              <a:xfrm>
                <a:off x="3204" y="1554"/>
                <a:ext cx="642" cy="518"/>
                <a:chOff x="3204" y="1554"/>
                <a:chExt cx="642" cy="518"/>
              </a:xfrm>
            </p:grpSpPr>
            <p:sp>
              <p:nvSpPr>
                <p:cNvPr id="151574" name="Rectangle 22"/>
                <p:cNvSpPr>
                  <a:spLocks noChangeArrowheads="1"/>
                </p:cNvSpPr>
                <p:nvPr/>
              </p:nvSpPr>
              <p:spPr bwMode="auto">
                <a:xfrm>
                  <a:off x="3247" y="1554"/>
                  <a:ext cx="556" cy="51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+47.8125</a:t>
                  </a: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1623" name="Rectangle 71"/>
                <p:cNvSpPr>
                  <a:spLocks noChangeArrowheads="1"/>
                </p:cNvSpPr>
                <p:nvPr/>
              </p:nvSpPr>
              <p:spPr bwMode="auto">
                <a:xfrm>
                  <a:off x="3204" y="1554"/>
                  <a:ext cx="642" cy="518"/>
                </a:xfrm>
                <a:prstGeom prst="rect">
                  <a:avLst/>
                </a:prstGeom>
                <a:noFill/>
                <a:ln w="7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51626" name="Rectangle 74"/>
            <p:cNvSpPr>
              <a:spLocks noChangeArrowheads="1"/>
            </p:cNvSpPr>
            <p:nvPr/>
          </p:nvSpPr>
          <p:spPr bwMode="auto">
            <a:xfrm>
              <a:off x="-3" y="-3"/>
              <a:ext cx="3852" cy="207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Dividing Fixed-Point Real Numbers.</a:t>
            </a:r>
            <a:r>
              <a:rPr lang="en-US"/>
              <a:t> </a:t>
            </a:r>
          </a:p>
        </p:txBody>
      </p:sp>
      <p:grpSp>
        <p:nvGrpSpPr>
          <p:cNvPr id="153675" name="Group 75"/>
          <p:cNvGrpSpPr>
            <a:grpSpLocks/>
          </p:cNvGrpSpPr>
          <p:nvPr/>
        </p:nvGrpSpPr>
        <p:grpSpPr bwMode="auto">
          <a:xfrm>
            <a:off x="0" y="2133600"/>
            <a:ext cx="9144000" cy="4011613"/>
            <a:chOff x="-3" y="-3"/>
            <a:chExt cx="3851" cy="2078"/>
          </a:xfrm>
        </p:grpSpPr>
        <p:grpSp>
          <p:nvGrpSpPr>
            <p:cNvPr id="153673" name="Group 73"/>
            <p:cNvGrpSpPr>
              <a:grpSpLocks/>
            </p:cNvGrpSpPr>
            <p:nvPr/>
          </p:nvGrpSpPr>
          <p:grpSpPr bwMode="auto">
            <a:xfrm>
              <a:off x="0" y="0"/>
              <a:ext cx="3845" cy="2072"/>
              <a:chOff x="0" y="0"/>
              <a:chExt cx="3845" cy="2072"/>
            </a:xfrm>
          </p:grpSpPr>
          <p:grpSp>
            <p:nvGrpSpPr>
              <p:cNvPr id="153626" name="Group 26"/>
              <p:cNvGrpSpPr>
                <a:grpSpLocks/>
              </p:cNvGrpSpPr>
              <p:nvPr/>
            </p:nvGrpSpPr>
            <p:grpSpPr bwMode="auto">
              <a:xfrm>
                <a:off x="0" y="0"/>
                <a:ext cx="796" cy="518"/>
                <a:chOff x="0" y="0"/>
                <a:chExt cx="796" cy="518"/>
              </a:xfrm>
            </p:grpSpPr>
            <p:sp>
              <p:nvSpPr>
                <p:cNvPr id="153625" name="Rectangle 2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96" cy="518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3624" name="Group 24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796" cy="518"/>
                  <a:chOff x="0" y="0"/>
                  <a:chExt cx="796" cy="518"/>
                </a:xfrm>
              </p:grpSpPr>
              <p:sp>
                <p:nvSpPr>
                  <p:cNvPr id="153603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710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Operand/</a:t>
                    </a:r>
                  </a:p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Result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</a:endParaRPr>
                  </a:p>
                </p:txBody>
              </p:sp>
              <p:sp>
                <p:nvSpPr>
                  <p:cNvPr id="153623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96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3630" name="Group 30"/>
              <p:cNvGrpSpPr>
                <a:grpSpLocks/>
              </p:cNvGrpSpPr>
              <p:nvPr/>
            </p:nvGrpSpPr>
            <p:grpSpPr bwMode="auto">
              <a:xfrm>
                <a:off x="796" y="0"/>
                <a:ext cx="1166" cy="518"/>
                <a:chOff x="796" y="0"/>
                <a:chExt cx="1166" cy="518"/>
              </a:xfrm>
            </p:grpSpPr>
            <p:sp>
              <p:nvSpPr>
                <p:cNvPr id="153629" name="Rectangle 29"/>
                <p:cNvSpPr>
                  <a:spLocks noChangeArrowheads="1"/>
                </p:cNvSpPr>
                <p:nvPr/>
              </p:nvSpPr>
              <p:spPr bwMode="auto">
                <a:xfrm>
                  <a:off x="796" y="0"/>
                  <a:ext cx="1166" cy="518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3628" name="Group 28"/>
                <p:cNvGrpSpPr>
                  <a:grpSpLocks/>
                </p:cNvGrpSpPr>
                <p:nvPr/>
              </p:nvGrpSpPr>
              <p:grpSpPr bwMode="auto">
                <a:xfrm>
                  <a:off x="796" y="0"/>
                  <a:ext cx="1166" cy="518"/>
                  <a:chOff x="796" y="0"/>
                  <a:chExt cx="1166" cy="518"/>
                </a:xfrm>
              </p:grpSpPr>
              <p:sp>
                <p:nvSpPr>
                  <p:cNvPr id="153604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839" y="0"/>
                    <a:ext cx="1080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Bit Pattern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</a:endParaRPr>
                  </a:p>
                </p:txBody>
              </p:sp>
              <p:sp>
                <p:nvSpPr>
                  <p:cNvPr id="15362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796" y="0"/>
                    <a:ext cx="1166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3634" name="Group 34"/>
              <p:cNvGrpSpPr>
                <a:grpSpLocks/>
              </p:cNvGrpSpPr>
              <p:nvPr/>
            </p:nvGrpSpPr>
            <p:grpSpPr bwMode="auto">
              <a:xfrm>
                <a:off x="1962" y="0"/>
                <a:ext cx="451" cy="518"/>
                <a:chOff x="1962" y="0"/>
                <a:chExt cx="451" cy="518"/>
              </a:xfrm>
            </p:grpSpPr>
            <p:sp>
              <p:nvSpPr>
                <p:cNvPr id="153633" name="Rectangle 33"/>
                <p:cNvSpPr>
                  <a:spLocks noChangeArrowheads="1"/>
                </p:cNvSpPr>
                <p:nvPr/>
              </p:nvSpPr>
              <p:spPr bwMode="auto">
                <a:xfrm>
                  <a:off x="1962" y="0"/>
                  <a:ext cx="451" cy="518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3632" name="Group 32"/>
                <p:cNvGrpSpPr>
                  <a:grpSpLocks/>
                </p:cNvGrpSpPr>
                <p:nvPr/>
              </p:nvGrpSpPr>
              <p:grpSpPr bwMode="auto">
                <a:xfrm>
                  <a:off x="1962" y="0"/>
                  <a:ext cx="451" cy="518"/>
                  <a:chOff x="1962" y="0"/>
                  <a:chExt cx="451" cy="518"/>
                </a:xfrm>
              </p:grpSpPr>
              <p:sp>
                <p:nvSpPr>
                  <p:cNvPr id="153605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2005" y="0"/>
                    <a:ext cx="365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Int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</a:endParaRPr>
                  </a:p>
                </p:txBody>
              </p:sp>
              <p:sp>
                <p:nvSpPr>
                  <p:cNvPr id="15363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1962" y="0"/>
                    <a:ext cx="451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3638" name="Group 38"/>
              <p:cNvGrpSpPr>
                <a:grpSpLocks/>
              </p:cNvGrpSpPr>
              <p:nvPr/>
            </p:nvGrpSpPr>
            <p:grpSpPr bwMode="auto">
              <a:xfrm>
                <a:off x="2413" y="0"/>
                <a:ext cx="770" cy="518"/>
                <a:chOff x="2413" y="0"/>
                <a:chExt cx="770" cy="518"/>
              </a:xfrm>
            </p:grpSpPr>
            <p:sp>
              <p:nvSpPr>
                <p:cNvPr id="153637" name="Rectangle 37"/>
                <p:cNvSpPr>
                  <a:spLocks noChangeArrowheads="1"/>
                </p:cNvSpPr>
                <p:nvPr/>
              </p:nvSpPr>
              <p:spPr bwMode="auto">
                <a:xfrm>
                  <a:off x="2413" y="0"/>
                  <a:ext cx="770" cy="518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3636" name="Group 36"/>
                <p:cNvGrpSpPr>
                  <a:grpSpLocks/>
                </p:cNvGrpSpPr>
                <p:nvPr/>
              </p:nvGrpSpPr>
              <p:grpSpPr bwMode="auto">
                <a:xfrm>
                  <a:off x="2413" y="0"/>
                  <a:ext cx="770" cy="518"/>
                  <a:chOff x="2413" y="0"/>
                  <a:chExt cx="770" cy="518"/>
                </a:xfrm>
              </p:grpSpPr>
              <p:sp>
                <p:nvSpPr>
                  <p:cNvPr id="153606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2456" y="0"/>
                    <a:ext cx="684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2000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  <a:sym typeface="Symbol" pitchFamily="18" charset="2"/>
                      </a:rPr>
                      <a:t></a:t>
                    </a:r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Scale Factor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  <a:sym typeface="Symbol" pitchFamily="18" charset="2"/>
                    </a:endParaRPr>
                  </a:p>
                  <a:p>
                    <a:pPr algn="ctr"/>
                    <a:endParaRPr lang="en-US" sz="2000">
                      <a:latin typeface="Tahoma" pitchFamily="34" charset="0"/>
                      <a:cs typeface="Times New Roman" pitchFamily="18" charset="0"/>
                      <a:sym typeface="Symbol" pitchFamily="18" charset="2"/>
                    </a:endParaRPr>
                  </a:p>
                </p:txBody>
              </p:sp>
              <p:sp>
                <p:nvSpPr>
                  <p:cNvPr id="153635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413" y="0"/>
                    <a:ext cx="770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3642" name="Group 42"/>
              <p:cNvGrpSpPr>
                <a:grpSpLocks/>
              </p:cNvGrpSpPr>
              <p:nvPr/>
            </p:nvGrpSpPr>
            <p:grpSpPr bwMode="auto">
              <a:xfrm>
                <a:off x="3183" y="0"/>
                <a:ext cx="662" cy="518"/>
                <a:chOff x="3183" y="0"/>
                <a:chExt cx="662" cy="518"/>
              </a:xfrm>
            </p:grpSpPr>
            <p:sp>
              <p:nvSpPr>
                <p:cNvPr id="153641" name="Rectangle 41"/>
                <p:cNvSpPr>
                  <a:spLocks noChangeArrowheads="1"/>
                </p:cNvSpPr>
                <p:nvPr/>
              </p:nvSpPr>
              <p:spPr bwMode="auto">
                <a:xfrm>
                  <a:off x="3183" y="0"/>
                  <a:ext cx="662" cy="518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3640" name="Group 40"/>
                <p:cNvGrpSpPr>
                  <a:grpSpLocks/>
                </p:cNvGrpSpPr>
                <p:nvPr/>
              </p:nvGrpSpPr>
              <p:grpSpPr bwMode="auto">
                <a:xfrm>
                  <a:off x="3183" y="0"/>
                  <a:ext cx="662" cy="518"/>
                  <a:chOff x="3183" y="0"/>
                  <a:chExt cx="662" cy="518"/>
                </a:xfrm>
              </p:grpSpPr>
              <p:sp>
                <p:nvSpPr>
                  <p:cNvPr id="15360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0"/>
                    <a:ext cx="576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=Value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</a:endParaRPr>
                  </a:p>
                </p:txBody>
              </p:sp>
              <p:sp>
                <p:nvSpPr>
                  <p:cNvPr id="153639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3183" y="0"/>
                    <a:ext cx="662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3644" name="Group 44"/>
              <p:cNvGrpSpPr>
                <a:grpSpLocks/>
              </p:cNvGrpSpPr>
              <p:nvPr/>
            </p:nvGrpSpPr>
            <p:grpSpPr bwMode="auto">
              <a:xfrm>
                <a:off x="0" y="518"/>
                <a:ext cx="796" cy="518"/>
                <a:chOff x="0" y="518"/>
                <a:chExt cx="796" cy="518"/>
              </a:xfrm>
            </p:grpSpPr>
            <p:sp>
              <p:nvSpPr>
                <p:cNvPr id="153608" name="Rectangle 8"/>
                <p:cNvSpPr>
                  <a:spLocks noChangeArrowheads="1"/>
                </p:cNvSpPr>
                <p:nvPr/>
              </p:nvSpPr>
              <p:spPr bwMode="auto">
                <a:xfrm>
                  <a:off x="43" y="518"/>
                  <a:ext cx="710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A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43" name="Rectangle 43"/>
                <p:cNvSpPr>
                  <a:spLocks noChangeArrowheads="1"/>
                </p:cNvSpPr>
                <p:nvPr/>
              </p:nvSpPr>
              <p:spPr bwMode="auto">
                <a:xfrm>
                  <a:off x="0" y="518"/>
                  <a:ext cx="79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46" name="Group 46"/>
              <p:cNvGrpSpPr>
                <a:grpSpLocks/>
              </p:cNvGrpSpPr>
              <p:nvPr/>
            </p:nvGrpSpPr>
            <p:grpSpPr bwMode="auto">
              <a:xfrm>
                <a:off x="796" y="518"/>
                <a:ext cx="1166" cy="518"/>
                <a:chOff x="796" y="518"/>
                <a:chExt cx="1166" cy="518"/>
              </a:xfrm>
            </p:grpSpPr>
            <p:sp>
              <p:nvSpPr>
                <p:cNvPr id="153609" name="Rectangle 9"/>
                <p:cNvSpPr>
                  <a:spLocks noChangeArrowheads="1"/>
                </p:cNvSpPr>
                <p:nvPr/>
              </p:nvSpPr>
              <p:spPr bwMode="auto">
                <a:xfrm>
                  <a:off x="839" y="518"/>
                  <a:ext cx="1080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00000101111</a:t>
                  </a:r>
                  <a:r>
                    <a:rPr lang="en-US" sz="2000">
                      <a:solidFill>
                        <a:srgbClr val="C0C0C0"/>
                      </a:solidFill>
                      <a:latin typeface="Tahoma" pitchFamily="34" charset="0"/>
                      <a:cs typeface="Courier New" pitchFamily="49" charset="0"/>
                    </a:rPr>
                    <a:t>.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11010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45" name="Rectangle 45"/>
                <p:cNvSpPr>
                  <a:spLocks noChangeArrowheads="1"/>
                </p:cNvSpPr>
                <p:nvPr/>
              </p:nvSpPr>
              <p:spPr bwMode="auto">
                <a:xfrm>
                  <a:off x="796" y="518"/>
                  <a:ext cx="116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48" name="Group 48"/>
              <p:cNvGrpSpPr>
                <a:grpSpLocks/>
              </p:cNvGrpSpPr>
              <p:nvPr/>
            </p:nvGrpSpPr>
            <p:grpSpPr bwMode="auto">
              <a:xfrm>
                <a:off x="1962" y="518"/>
                <a:ext cx="451" cy="518"/>
                <a:chOff x="1962" y="518"/>
                <a:chExt cx="451" cy="518"/>
              </a:xfrm>
            </p:grpSpPr>
            <p:sp>
              <p:nvSpPr>
                <p:cNvPr id="153610" name="Rectangle 10"/>
                <p:cNvSpPr>
                  <a:spLocks noChangeArrowheads="1"/>
                </p:cNvSpPr>
                <p:nvPr/>
              </p:nvSpPr>
              <p:spPr bwMode="auto">
                <a:xfrm>
                  <a:off x="2005" y="518"/>
                  <a:ext cx="365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1530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47" name="Rectangle 47"/>
                <p:cNvSpPr>
                  <a:spLocks noChangeArrowheads="1"/>
                </p:cNvSpPr>
                <p:nvPr/>
              </p:nvSpPr>
              <p:spPr bwMode="auto">
                <a:xfrm>
                  <a:off x="1962" y="518"/>
                  <a:ext cx="451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50" name="Group 50"/>
              <p:cNvGrpSpPr>
                <a:grpSpLocks/>
              </p:cNvGrpSpPr>
              <p:nvPr/>
            </p:nvGrpSpPr>
            <p:grpSpPr bwMode="auto">
              <a:xfrm>
                <a:off x="2413" y="518"/>
                <a:ext cx="770" cy="518"/>
                <a:chOff x="2413" y="518"/>
                <a:chExt cx="770" cy="518"/>
              </a:xfrm>
            </p:grpSpPr>
            <p:sp>
              <p:nvSpPr>
                <p:cNvPr id="153611" name="Rectangle 11"/>
                <p:cNvSpPr>
                  <a:spLocks noChangeArrowheads="1"/>
                </p:cNvSpPr>
                <p:nvPr/>
              </p:nvSpPr>
              <p:spPr bwMode="auto">
                <a:xfrm>
                  <a:off x="2456" y="518"/>
                  <a:ext cx="684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422275" algn="l"/>
                      <a:tab pos="536575" algn="l"/>
                    </a:tabLst>
                  </a:pP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Courier New" pitchFamily="49" charset="0"/>
                    </a:rPr>
                    <a:t>-5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=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1/32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>
                    <a:tabLst>
                      <a:tab pos="422275" algn="l"/>
                      <a:tab pos="536575" algn="l"/>
                    </a:tabLst>
                  </a:pPr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49" name="Rectangle 49"/>
                <p:cNvSpPr>
                  <a:spLocks noChangeArrowheads="1"/>
                </p:cNvSpPr>
                <p:nvPr/>
              </p:nvSpPr>
              <p:spPr bwMode="auto">
                <a:xfrm>
                  <a:off x="2413" y="518"/>
                  <a:ext cx="77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52" name="Group 52"/>
              <p:cNvGrpSpPr>
                <a:grpSpLocks/>
              </p:cNvGrpSpPr>
              <p:nvPr/>
            </p:nvGrpSpPr>
            <p:grpSpPr bwMode="auto">
              <a:xfrm>
                <a:off x="3183" y="518"/>
                <a:ext cx="662" cy="518"/>
                <a:chOff x="3183" y="518"/>
                <a:chExt cx="662" cy="518"/>
              </a:xfrm>
            </p:grpSpPr>
            <p:sp>
              <p:nvSpPr>
                <p:cNvPr id="153612" name="Rectangle 12"/>
                <p:cNvSpPr>
                  <a:spLocks noChangeArrowheads="1"/>
                </p:cNvSpPr>
                <p:nvPr/>
              </p:nvSpPr>
              <p:spPr bwMode="auto">
                <a:xfrm>
                  <a:off x="3226" y="518"/>
                  <a:ext cx="576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+47.8125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51" name="Rectangle 51"/>
                <p:cNvSpPr>
                  <a:spLocks noChangeArrowheads="1"/>
                </p:cNvSpPr>
                <p:nvPr/>
              </p:nvSpPr>
              <p:spPr bwMode="auto">
                <a:xfrm>
                  <a:off x="3183" y="518"/>
                  <a:ext cx="66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54" name="Group 54"/>
              <p:cNvGrpSpPr>
                <a:grpSpLocks/>
              </p:cNvGrpSpPr>
              <p:nvPr/>
            </p:nvGrpSpPr>
            <p:grpSpPr bwMode="auto">
              <a:xfrm>
                <a:off x="0" y="1036"/>
                <a:ext cx="796" cy="518"/>
                <a:chOff x="0" y="1036"/>
                <a:chExt cx="796" cy="518"/>
              </a:xfrm>
            </p:grpSpPr>
            <p:sp>
              <p:nvSpPr>
                <p:cNvPr id="153613" name="Rectangle 13"/>
                <p:cNvSpPr>
                  <a:spLocks noChangeArrowheads="1"/>
                </p:cNvSpPr>
                <p:nvPr/>
              </p:nvSpPr>
              <p:spPr bwMode="auto">
                <a:xfrm>
                  <a:off x="43" y="1036"/>
                  <a:ext cx="710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B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53" name="Rectangle 53"/>
                <p:cNvSpPr>
                  <a:spLocks noChangeArrowheads="1"/>
                </p:cNvSpPr>
                <p:nvPr/>
              </p:nvSpPr>
              <p:spPr bwMode="auto">
                <a:xfrm>
                  <a:off x="0" y="1036"/>
                  <a:ext cx="79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56" name="Group 56"/>
              <p:cNvGrpSpPr>
                <a:grpSpLocks/>
              </p:cNvGrpSpPr>
              <p:nvPr/>
            </p:nvGrpSpPr>
            <p:grpSpPr bwMode="auto">
              <a:xfrm>
                <a:off x="796" y="1036"/>
                <a:ext cx="1166" cy="518"/>
                <a:chOff x="796" y="1036"/>
                <a:chExt cx="1166" cy="518"/>
              </a:xfrm>
            </p:grpSpPr>
            <p:sp>
              <p:nvSpPr>
                <p:cNvPr id="153614" name="Rectangle 14"/>
                <p:cNvSpPr>
                  <a:spLocks noChangeArrowheads="1"/>
                </p:cNvSpPr>
                <p:nvPr/>
              </p:nvSpPr>
              <p:spPr bwMode="auto">
                <a:xfrm>
                  <a:off x="839" y="1036"/>
                  <a:ext cx="1080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0000000001110</a:t>
                  </a:r>
                  <a:r>
                    <a:rPr lang="en-US" sz="2000">
                      <a:solidFill>
                        <a:srgbClr val="C0C0C0"/>
                      </a:solidFill>
                      <a:latin typeface="Tahoma" pitchFamily="34" charset="0"/>
                      <a:cs typeface="Courier New" pitchFamily="49" charset="0"/>
                    </a:rPr>
                    <a:t>.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011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55" name="Rectangle 55"/>
                <p:cNvSpPr>
                  <a:spLocks noChangeArrowheads="1"/>
                </p:cNvSpPr>
                <p:nvPr/>
              </p:nvSpPr>
              <p:spPr bwMode="auto">
                <a:xfrm>
                  <a:off x="796" y="1036"/>
                  <a:ext cx="116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58" name="Group 58"/>
              <p:cNvGrpSpPr>
                <a:grpSpLocks/>
              </p:cNvGrpSpPr>
              <p:nvPr/>
            </p:nvGrpSpPr>
            <p:grpSpPr bwMode="auto">
              <a:xfrm>
                <a:off x="1962" y="1036"/>
                <a:ext cx="451" cy="518"/>
                <a:chOff x="1962" y="1036"/>
                <a:chExt cx="451" cy="518"/>
              </a:xfrm>
            </p:grpSpPr>
            <p:sp>
              <p:nvSpPr>
                <p:cNvPr id="153615" name="Rectangle 15"/>
                <p:cNvSpPr>
                  <a:spLocks noChangeArrowheads="1"/>
                </p:cNvSpPr>
                <p:nvPr/>
              </p:nvSpPr>
              <p:spPr bwMode="auto">
                <a:xfrm>
                  <a:off x="2005" y="1036"/>
                  <a:ext cx="365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Times New Roman" pitchFamily="18" charset="0"/>
                      <a:sym typeface="Symbol" pitchFamily="18" charset="2"/>
                    </a:rPr>
                    <a:t>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115</a:t>
                  </a:r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  <a:p>
                  <a:pPr algn="ctr"/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</p:txBody>
            </p:sp>
            <p:sp>
              <p:nvSpPr>
                <p:cNvPr id="153657" name="Rectangle 57"/>
                <p:cNvSpPr>
                  <a:spLocks noChangeArrowheads="1"/>
                </p:cNvSpPr>
                <p:nvPr/>
              </p:nvSpPr>
              <p:spPr bwMode="auto">
                <a:xfrm>
                  <a:off x="1962" y="1036"/>
                  <a:ext cx="451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60" name="Group 60"/>
              <p:cNvGrpSpPr>
                <a:grpSpLocks/>
              </p:cNvGrpSpPr>
              <p:nvPr/>
            </p:nvGrpSpPr>
            <p:grpSpPr bwMode="auto">
              <a:xfrm>
                <a:off x="2413" y="1036"/>
                <a:ext cx="770" cy="518"/>
                <a:chOff x="2413" y="1036"/>
                <a:chExt cx="770" cy="518"/>
              </a:xfrm>
            </p:grpSpPr>
            <p:sp>
              <p:nvSpPr>
                <p:cNvPr id="153616" name="Rectangle 16"/>
                <p:cNvSpPr>
                  <a:spLocks noChangeArrowheads="1"/>
                </p:cNvSpPr>
                <p:nvPr/>
              </p:nvSpPr>
              <p:spPr bwMode="auto">
                <a:xfrm>
                  <a:off x="2456" y="1036"/>
                  <a:ext cx="684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422275" algn="l"/>
                      <a:tab pos="536575" algn="l"/>
                    </a:tabLst>
                  </a:pP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Courier New" pitchFamily="49" charset="0"/>
                    </a:rPr>
                    <a:t>-3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=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1/8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>
                    <a:tabLst>
                      <a:tab pos="422275" algn="l"/>
                      <a:tab pos="536575" algn="l"/>
                    </a:tabLst>
                  </a:pPr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59" name="Rectangle 59"/>
                <p:cNvSpPr>
                  <a:spLocks noChangeArrowheads="1"/>
                </p:cNvSpPr>
                <p:nvPr/>
              </p:nvSpPr>
              <p:spPr bwMode="auto">
                <a:xfrm>
                  <a:off x="2413" y="1036"/>
                  <a:ext cx="77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62" name="Group 62"/>
              <p:cNvGrpSpPr>
                <a:grpSpLocks/>
              </p:cNvGrpSpPr>
              <p:nvPr/>
            </p:nvGrpSpPr>
            <p:grpSpPr bwMode="auto">
              <a:xfrm>
                <a:off x="3183" y="1036"/>
                <a:ext cx="662" cy="518"/>
                <a:chOff x="3183" y="1036"/>
                <a:chExt cx="662" cy="518"/>
              </a:xfrm>
            </p:grpSpPr>
            <p:sp>
              <p:nvSpPr>
                <p:cNvPr id="153617" name="Rectangle 17"/>
                <p:cNvSpPr>
                  <a:spLocks noChangeArrowheads="1"/>
                </p:cNvSpPr>
                <p:nvPr/>
              </p:nvSpPr>
              <p:spPr bwMode="auto">
                <a:xfrm>
                  <a:off x="3226" y="1036"/>
                  <a:ext cx="576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+14.3750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61" name="Rectangle 61"/>
                <p:cNvSpPr>
                  <a:spLocks noChangeArrowheads="1"/>
                </p:cNvSpPr>
                <p:nvPr/>
              </p:nvSpPr>
              <p:spPr bwMode="auto">
                <a:xfrm>
                  <a:off x="3183" y="1036"/>
                  <a:ext cx="66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64" name="Group 64"/>
              <p:cNvGrpSpPr>
                <a:grpSpLocks/>
              </p:cNvGrpSpPr>
              <p:nvPr/>
            </p:nvGrpSpPr>
            <p:grpSpPr bwMode="auto">
              <a:xfrm>
                <a:off x="0" y="1554"/>
                <a:ext cx="796" cy="518"/>
                <a:chOff x="0" y="1554"/>
                <a:chExt cx="796" cy="518"/>
              </a:xfrm>
            </p:grpSpPr>
            <p:sp>
              <p:nvSpPr>
                <p:cNvPr id="153618" name="Rectangle 18"/>
                <p:cNvSpPr>
                  <a:spLocks noChangeArrowheads="1"/>
                </p:cNvSpPr>
                <p:nvPr/>
              </p:nvSpPr>
              <p:spPr bwMode="auto">
                <a:xfrm>
                  <a:off x="43" y="1554"/>
                  <a:ext cx="710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A 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  <a:sym typeface="Symbol" pitchFamily="18" charset="2"/>
                    </a:rPr>
                    <a:t>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 B</a:t>
                  </a:r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  <a:p>
                  <a:pPr algn="ctr"/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</p:txBody>
            </p:sp>
            <p:sp>
              <p:nvSpPr>
                <p:cNvPr id="153663" name="Rectangle 63"/>
                <p:cNvSpPr>
                  <a:spLocks noChangeArrowheads="1"/>
                </p:cNvSpPr>
                <p:nvPr/>
              </p:nvSpPr>
              <p:spPr bwMode="auto">
                <a:xfrm>
                  <a:off x="0" y="1554"/>
                  <a:ext cx="79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66" name="Group 66"/>
              <p:cNvGrpSpPr>
                <a:grpSpLocks/>
              </p:cNvGrpSpPr>
              <p:nvPr/>
            </p:nvGrpSpPr>
            <p:grpSpPr bwMode="auto">
              <a:xfrm>
                <a:off x="796" y="1554"/>
                <a:ext cx="1166" cy="518"/>
                <a:chOff x="796" y="1554"/>
                <a:chExt cx="1166" cy="518"/>
              </a:xfrm>
            </p:grpSpPr>
            <p:sp>
              <p:nvSpPr>
                <p:cNvPr id="153619" name="Rectangle 19"/>
                <p:cNvSpPr>
                  <a:spLocks noChangeArrowheads="1"/>
                </p:cNvSpPr>
                <p:nvPr/>
              </p:nvSpPr>
              <p:spPr bwMode="auto">
                <a:xfrm>
                  <a:off x="839" y="1554"/>
                  <a:ext cx="1080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00000000000011</a:t>
                  </a:r>
                  <a:r>
                    <a:rPr lang="en-US" sz="2000">
                      <a:solidFill>
                        <a:srgbClr val="C0C0C0"/>
                      </a:solidFill>
                      <a:latin typeface="Tahoma" pitchFamily="34" charset="0"/>
                      <a:cs typeface="Courier New" pitchFamily="49" charset="0"/>
                    </a:rPr>
                    <a:t>.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01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65" name="Rectangle 65"/>
                <p:cNvSpPr>
                  <a:spLocks noChangeArrowheads="1"/>
                </p:cNvSpPr>
                <p:nvPr/>
              </p:nvSpPr>
              <p:spPr bwMode="auto">
                <a:xfrm>
                  <a:off x="796" y="1554"/>
                  <a:ext cx="116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68" name="Group 68"/>
              <p:cNvGrpSpPr>
                <a:grpSpLocks/>
              </p:cNvGrpSpPr>
              <p:nvPr/>
            </p:nvGrpSpPr>
            <p:grpSpPr bwMode="auto">
              <a:xfrm>
                <a:off x="1962" y="1554"/>
                <a:ext cx="451" cy="518"/>
                <a:chOff x="1962" y="1554"/>
                <a:chExt cx="451" cy="518"/>
              </a:xfrm>
            </p:grpSpPr>
            <p:sp>
              <p:nvSpPr>
                <p:cNvPr id="153620" name="Rectangle 20"/>
                <p:cNvSpPr>
                  <a:spLocks noChangeArrowheads="1"/>
                </p:cNvSpPr>
                <p:nvPr/>
              </p:nvSpPr>
              <p:spPr bwMode="auto">
                <a:xfrm>
                  <a:off x="2005" y="1554"/>
                  <a:ext cx="365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 =13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67" name="Rectangle 67"/>
                <p:cNvSpPr>
                  <a:spLocks noChangeArrowheads="1"/>
                </p:cNvSpPr>
                <p:nvPr/>
              </p:nvSpPr>
              <p:spPr bwMode="auto">
                <a:xfrm>
                  <a:off x="1962" y="1554"/>
                  <a:ext cx="451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70" name="Group 70"/>
              <p:cNvGrpSpPr>
                <a:grpSpLocks/>
              </p:cNvGrpSpPr>
              <p:nvPr/>
            </p:nvGrpSpPr>
            <p:grpSpPr bwMode="auto">
              <a:xfrm>
                <a:off x="2413" y="1554"/>
                <a:ext cx="770" cy="518"/>
                <a:chOff x="2413" y="1554"/>
                <a:chExt cx="770" cy="518"/>
              </a:xfrm>
            </p:grpSpPr>
            <p:sp>
              <p:nvSpPr>
                <p:cNvPr id="153621" name="Rectangle 21"/>
                <p:cNvSpPr>
                  <a:spLocks noChangeArrowheads="1"/>
                </p:cNvSpPr>
                <p:nvPr/>
              </p:nvSpPr>
              <p:spPr bwMode="auto">
                <a:xfrm>
                  <a:off x="2456" y="1554"/>
                  <a:ext cx="684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422275" algn="l"/>
                      <a:tab pos="536575" algn="l"/>
                    </a:tabLst>
                  </a:pP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Courier New" pitchFamily="49" charset="0"/>
                    </a:rPr>
                    <a:t>-5+3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=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1/4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>
                    <a:tabLst>
                      <a:tab pos="422275" algn="l"/>
                      <a:tab pos="536575" algn="l"/>
                    </a:tabLst>
                  </a:pPr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69" name="Rectangle 69"/>
                <p:cNvSpPr>
                  <a:spLocks noChangeArrowheads="1"/>
                </p:cNvSpPr>
                <p:nvPr/>
              </p:nvSpPr>
              <p:spPr bwMode="auto">
                <a:xfrm>
                  <a:off x="2413" y="1554"/>
                  <a:ext cx="77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3672" name="Group 72"/>
              <p:cNvGrpSpPr>
                <a:grpSpLocks/>
              </p:cNvGrpSpPr>
              <p:nvPr/>
            </p:nvGrpSpPr>
            <p:grpSpPr bwMode="auto">
              <a:xfrm>
                <a:off x="3183" y="1554"/>
                <a:ext cx="662" cy="518"/>
                <a:chOff x="3183" y="1554"/>
                <a:chExt cx="662" cy="518"/>
              </a:xfrm>
            </p:grpSpPr>
            <p:sp>
              <p:nvSpPr>
                <p:cNvPr id="153622" name="Rectangle 22"/>
                <p:cNvSpPr>
                  <a:spLocks noChangeArrowheads="1"/>
                </p:cNvSpPr>
                <p:nvPr/>
              </p:nvSpPr>
              <p:spPr bwMode="auto">
                <a:xfrm>
                  <a:off x="3226" y="1554"/>
                  <a:ext cx="576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 +3.2500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3671" name="Rectangle 71"/>
                <p:cNvSpPr>
                  <a:spLocks noChangeArrowheads="1"/>
                </p:cNvSpPr>
                <p:nvPr/>
              </p:nvSpPr>
              <p:spPr bwMode="auto">
                <a:xfrm>
                  <a:off x="3183" y="1554"/>
                  <a:ext cx="66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3674" name="Rectangle 74"/>
            <p:cNvSpPr>
              <a:spLocks noChangeArrowheads="1"/>
            </p:cNvSpPr>
            <p:nvPr/>
          </p:nvSpPr>
          <p:spPr bwMode="auto">
            <a:xfrm>
              <a:off x="-3" y="-3"/>
              <a:ext cx="3851" cy="2078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Shifting Before Dividing Fixed-Point Real Numbers.</a:t>
            </a:r>
            <a:r>
              <a:rPr lang="en-US"/>
              <a:t> </a:t>
            </a:r>
          </a:p>
        </p:txBody>
      </p:sp>
      <p:grpSp>
        <p:nvGrpSpPr>
          <p:cNvPr id="154699" name="Group 75"/>
          <p:cNvGrpSpPr>
            <a:grpSpLocks/>
          </p:cNvGrpSpPr>
          <p:nvPr/>
        </p:nvGrpSpPr>
        <p:grpSpPr bwMode="auto">
          <a:xfrm>
            <a:off x="0" y="2057400"/>
            <a:ext cx="9144000" cy="4038600"/>
            <a:chOff x="-3" y="-3"/>
            <a:chExt cx="3881" cy="2078"/>
          </a:xfrm>
        </p:grpSpPr>
        <p:grpSp>
          <p:nvGrpSpPr>
            <p:cNvPr id="154697" name="Group 73"/>
            <p:cNvGrpSpPr>
              <a:grpSpLocks/>
            </p:cNvGrpSpPr>
            <p:nvPr/>
          </p:nvGrpSpPr>
          <p:grpSpPr bwMode="auto">
            <a:xfrm>
              <a:off x="0" y="0"/>
              <a:ext cx="3875" cy="2072"/>
              <a:chOff x="0" y="0"/>
              <a:chExt cx="3875" cy="2072"/>
            </a:xfrm>
          </p:grpSpPr>
          <p:grpSp>
            <p:nvGrpSpPr>
              <p:cNvPr id="154650" name="Group 26"/>
              <p:cNvGrpSpPr>
                <a:grpSpLocks/>
              </p:cNvGrpSpPr>
              <p:nvPr/>
            </p:nvGrpSpPr>
            <p:grpSpPr bwMode="auto">
              <a:xfrm>
                <a:off x="0" y="0"/>
                <a:ext cx="789" cy="518"/>
                <a:chOff x="0" y="0"/>
                <a:chExt cx="789" cy="518"/>
              </a:xfrm>
            </p:grpSpPr>
            <p:sp>
              <p:nvSpPr>
                <p:cNvPr id="154649" name="Rectangle 2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89" cy="518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4648" name="Group 24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789" cy="518"/>
                  <a:chOff x="0" y="0"/>
                  <a:chExt cx="789" cy="518"/>
                </a:xfrm>
              </p:grpSpPr>
              <p:sp>
                <p:nvSpPr>
                  <p:cNvPr id="154627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703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Operand/</a:t>
                    </a:r>
                  </a:p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Result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</a:endParaRPr>
                  </a:p>
                </p:txBody>
              </p:sp>
              <p:sp>
                <p:nvSpPr>
                  <p:cNvPr id="154647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89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4654" name="Group 30"/>
              <p:cNvGrpSpPr>
                <a:grpSpLocks/>
              </p:cNvGrpSpPr>
              <p:nvPr/>
            </p:nvGrpSpPr>
            <p:grpSpPr bwMode="auto">
              <a:xfrm>
                <a:off x="789" y="0"/>
                <a:ext cx="1166" cy="518"/>
                <a:chOff x="789" y="0"/>
                <a:chExt cx="1166" cy="518"/>
              </a:xfrm>
            </p:grpSpPr>
            <p:sp>
              <p:nvSpPr>
                <p:cNvPr id="154653" name="Rectangle 29"/>
                <p:cNvSpPr>
                  <a:spLocks noChangeArrowheads="1"/>
                </p:cNvSpPr>
                <p:nvPr/>
              </p:nvSpPr>
              <p:spPr bwMode="auto">
                <a:xfrm>
                  <a:off x="789" y="0"/>
                  <a:ext cx="1166" cy="518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4652" name="Group 28"/>
                <p:cNvGrpSpPr>
                  <a:grpSpLocks/>
                </p:cNvGrpSpPr>
                <p:nvPr/>
              </p:nvGrpSpPr>
              <p:grpSpPr bwMode="auto">
                <a:xfrm>
                  <a:off x="789" y="0"/>
                  <a:ext cx="1166" cy="518"/>
                  <a:chOff x="789" y="0"/>
                  <a:chExt cx="1166" cy="518"/>
                </a:xfrm>
              </p:grpSpPr>
              <p:sp>
                <p:nvSpPr>
                  <p:cNvPr id="154628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832" y="0"/>
                    <a:ext cx="1080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Bit Pattern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</a:endParaRPr>
                  </a:p>
                </p:txBody>
              </p:sp>
              <p:sp>
                <p:nvSpPr>
                  <p:cNvPr id="154651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789" y="0"/>
                    <a:ext cx="1166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4658" name="Group 34"/>
              <p:cNvGrpSpPr>
                <a:grpSpLocks/>
              </p:cNvGrpSpPr>
              <p:nvPr/>
            </p:nvGrpSpPr>
            <p:grpSpPr bwMode="auto">
              <a:xfrm>
                <a:off x="1955" y="0"/>
                <a:ext cx="482" cy="518"/>
                <a:chOff x="1955" y="0"/>
                <a:chExt cx="482" cy="518"/>
              </a:xfrm>
            </p:grpSpPr>
            <p:sp>
              <p:nvSpPr>
                <p:cNvPr id="154657" name="Rectangle 33"/>
                <p:cNvSpPr>
                  <a:spLocks noChangeArrowheads="1"/>
                </p:cNvSpPr>
                <p:nvPr/>
              </p:nvSpPr>
              <p:spPr bwMode="auto">
                <a:xfrm>
                  <a:off x="1955" y="0"/>
                  <a:ext cx="482" cy="518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4656" name="Group 32"/>
                <p:cNvGrpSpPr>
                  <a:grpSpLocks/>
                </p:cNvGrpSpPr>
                <p:nvPr/>
              </p:nvGrpSpPr>
              <p:grpSpPr bwMode="auto">
                <a:xfrm>
                  <a:off x="1955" y="0"/>
                  <a:ext cx="482" cy="518"/>
                  <a:chOff x="1955" y="0"/>
                  <a:chExt cx="482" cy="518"/>
                </a:xfrm>
              </p:grpSpPr>
              <p:sp>
                <p:nvSpPr>
                  <p:cNvPr id="154629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1998" y="0"/>
                    <a:ext cx="396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Int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</a:endParaRPr>
                  </a:p>
                </p:txBody>
              </p:sp>
              <p:sp>
                <p:nvSpPr>
                  <p:cNvPr id="154655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1955" y="0"/>
                    <a:ext cx="482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4662" name="Group 38"/>
              <p:cNvGrpSpPr>
                <a:grpSpLocks/>
              </p:cNvGrpSpPr>
              <p:nvPr/>
            </p:nvGrpSpPr>
            <p:grpSpPr bwMode="auto">
              <a:xfrm>
                <a:off x="2437" y="0"/>
                <a:ext cx="801" cy="518"/>
                <a:chOff x="2437" y="0"/>
                <a:chExt cx="801" cy="518"/>
              </a:xfrm>
            </p:grpSpPr>
            <p:sp>
              <p:nvSpPr>
                <p:cNvPr id="154661" name="Rectangle 37"/>
                <p:cNvSpPr>
                  <a:spLocks noChangeArrowheads="1"/>
                </p:cNvSpPr>
                <p:nvPr/>
              </p:nvSpPr>
              <p:spPr bwMode="auto">
                <a:xfrm>
                  <a:off x="2437" y="0"/>
                  <a:ext cx="801" cy="518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4660" name="Group 36"/>
                <p:cNvGrpSpPr>
                  <a:grpSpLocks/>
                </p:cNvGrpSpPr>
                <p:nvPr/>
              </p:nvGrpSpPr>
              <p:grpSpPr bwMode="auto">
                <a:xfrm>
                  <a:off x="2437" y="0"/>
                  <a:ext cx="801" cy="518"/>
                  <a:chOff x="2437" y="0"/>
                  <a:chExt cx="801" cy="518"/>
                </a:xfrm>
              </p:grpSpPr>
              <p:sp>
                <p:nvSpPr>
                  <p:cNvPr id="154630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2480" y="0"/>
                    <a:ext cx="715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2000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  <a:sym typeface="Symbol" pitchFamily="18" charset="2"/>
                      </a:rPr>
                      <a:t></a:t>
                    </a:r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Scale Factor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  <a:sym typeface="Symbol" pitchFamily="18" charset="2"/>
                    </a:endParaRPr>
                  </a:p>
                  <a:p>
                    <a:pPr algn="ctr"/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  <a:sym typeface="Symbol" pitchFamily="18" charset="2"/>
                    </a:endParaRPr>
                  </a:p>
                </p:txBody>
              </p:sp>
              <p:sp>
                <p:nvSpPr>
                  <p:cNvPr id="154659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437" y="0"/>
                    <a:ext cx="801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4666" name="Group 42"/>
              <p:cNvGrpSpPr>
                <a:grpSpLocks/>
              </p:cNvGrpSpPr>
              <p:nvPr/>
            </p:nvGrpSpPr>
            <p:grpSpPr bwMode="auto">
              <a:xfrm>
                <a:off x="3238" y="0"/>
                <a:ext cx="637" cy="518"/>
                <a:chOff x="3238" y="0"/>
                <a:chExt cx="637" cy="518"/>
              </a:xfrm>
            </p:grpSpPr>
            <p:sp>
              <p:nvSpPr>
                <p:cNvPr id="154665" name="Rectangle 41"/>
                <p:cNvSpPr>
                  <a:spLocks noChangeArrowheads="1"/>
                </p:cNvSpPr>
                <p:nvPr/>
              </p:nvSpPr>
              <p:spPr bwMode="auto">
                <a:xfrm>
                  <a:off x="3238" y="0"/>
                  <a:ext cx="637" cy="518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4664" name="Group 40"/>
                <p:cNvGrpSpPr>
                  <a:grpSpLocks/>
                </p:cNvGrpSpPr>
                <p:nvPr/>
              </p:nvGrpSpPr>
              <p:grpSpPr bwMode="auto">
                <a:xfrm>
                  <a:off x="3238" y="0"/>
                  <a:ext cx="637" cy="518"/>
                  <a:chOff x="3238" y="0"/>
                  <a:chExt cx="637" cy="518"/>
                </a:xfrm>
              </p:grpSpPr>
              <p:sp>
                <p:nvSpPr>
                  <p:cNvPr id="154631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281" y="0"/>
                    <a:ext cx="551" cy="518"/>
                  </a:xfrm>
                  <a:prstGeom prst="rect">
                    <a:avLst/>
                  </a:prstGeom>
                  <a:solidFill>
                    <a:srgbClr val="E6E6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algn="ctr"/>
                    <a:r>
                      <a:rPr lang="en-US" sz="2000" i="1">
                        <a:solidFill>
                          <a:srgbClr val="000000"/>
                        </a:solidFill>
                        <a:latin typeface="Tahoma" pitchFamily="34" charset="0"/>
                        <a:cs typeface="Times New Roman" pitchFamily="18" charset="0"/>
                      </a:rPr>
                      <a:t>=Value</a:t>
                    </a:r>
                    <a:endParaRPr lang="en-US" sz="2000">
                      <a:solidFill>
                        <a:srgbClr val="000000"/>
                      </a:solidFill>
                      <a:latin typeface="Tahoma" pitchFamily="34" charset="0"/>
                      <a:cs typeface="Times New Roman" pitchFamily="18" charset="0"/>
                    </a:endParaRPr>
                  </a:p>
                  <a:p>
                    <a:pPr algn="ctr"/>
                    <a:endParaRPr lang="en-US" sz="2000">
                      <a:latin typeface="Tahoma" pitchFamily="34" charset="0"/>
                    </a:endParaRPr>
                  </a:p>
                </p:txBody>
              </p:sp>
              <p:sp>
                <p:nvSpPr>
                  <p:cNvPr id="154663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3238" y="0"/>
                    <a:ext cx="637" cy="5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4668" name="Group 44"/>
              <p:cNvGrpSpPr>
                <a:grpSpLocks/>
              </p:cNvGrpSpPr>
              <p:nvPr/>
            </p:nvGrpSpPr>
            <p:grpSpPr bwMode="auto">
              <a:xfrm>
                <a:off x="0" y="518"/>
                <a:ext cx="789" cy="518"/>
                <a:chOff x="0" y="518"/>
                <a:chExt cx="789" cy="518"/>
              </a:xfrm>
            </p:grpSpPr>
            <p:sp>
              <p:nvSpPr>
                <p:cNvPr id="154632" name="Rectangle 8"/>
                <p:cNvSpPr>
                  <a:spLocks noChangeArrowheads="1"/>
                </p:cNvSpPr>
                <p:nvPr/>
              </p:nvSpPr>
              <p:spPr bwMode="auto">
                <a:xfrm>
                  <a:off x="43" y="518"/>
                  <a:ext cx="703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Courier New" pitchFamily="49" charset="0"/>
                    </a:rPr>
                    <a:t>3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  <a:sym typeface="Symbol" pitchFamily="18" charset="2"/>
                    </a:rPr>
                    <a:t>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A</a:t>
                  </a:r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  <a:p>
                  <a:pPr algn="ctr"/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</p:txBody>
            </p:sp>
            <p:sp>
              <p:nvSpPr>
                <p:cNvPr id="154667" name="Rectangle 43"/>
                <p:cNvSpPr>
                  <a:spLocks noChangeArrowheads="1"/>
                </p:cNvSpPr>
                <p:nvPr/>
              </p:nvSpPr>
              <p:spPr bwMode="auto">
                <a:xfrm>
                  <a:off x="0" y="518"/>
                  <a:ext cx="789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70" name="Group 46"/>
              <p:cNvGrpSpPr>
                <a:grpSpLocks/>
              </p:cNvGrpSpPr>
              <p:nvPr/>
            </p:nvGrpSpPr>
            <p:grpSpPr bwMode="auto">
              <a:xfrm>
                <a:off x="789" y="518"/>
                <a:ext cx="1166" cy="518"/>
                <a:chOff x="789" y="518"/>
                <a:chExt cx="1166" cy="518"/>
              </a:xfrm>
            </p:grpSpPr>
            <p:sp>
              <p:nvSpPr>
                <p:cNvPr id="154633" name="Rectangle 9"/>
                <p:cNvSpPr>
                  <a:spLocks noChangeArrowheads="1"/>
                </p:cNvSpPr>
                <p:nvPr/>
              </p:nvSpPr>
              <p:spPr bwMode="auto">
                <a:xfrm>
                  <a:off x="832" y="518"/>
                  <a:ext cx="1080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00101111</a:t>
                  </a:r>
                  <a:r>
                    <a:rPr lang="en-US" sz="2000">
                      <a:solidFill>
                        <a:srgbClr val="C0C0C0"/>
                      </a:solidFill>
                      <a:latin typeface="Tahoma" pitchFamily="34" charset="0"/>
                      <a:cs typeface="Courier New" pitchFamily="49" charset="0"/>
                    </a:rPr>
                    <a:t>.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11010000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69" name="Rectangle 45"/>
                <p:cNvSpPr>
                  <a:spLocks noChangeArrowheads="1"/>
                </p:cNvSpPr>
                <p:nvPr/>
              </p:nvSpPr>
              <p:spPr bwMode="auto">
                <a:xfrm>
                  <a:off x="789" y="518"/>
                  <a:ext cx="116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72" name="Group 48"/>
              <p:cNvGrpSpPr>
                <a:grpSpLocks/>
              </p:cNvGrpSpPr>
              <p:nvPr/>
            </p:nvGrpSpPr>
            <p:grpSpPr bwMode="auto">
              <a:xfrm>
                <a:off x="1955" y="518"/>
                <a:ext cx="482" cy="518"/>
                <a:chOff x="1955" y="518"/>
                <a:chExt cx="482" cy="518"/>
              </a:xfrm>
            </p:grpSpPr>
            <p:sp>
              <p:nvSpPr>
                <p:cNvPr id="154634" name="Rectangle 10"/>
                <p:cNvSpPr>
                  <a:spLocks noChangeArrowheads="1"/>
                </p:cNvSpPr>
                <p:nvPr/>
              </p:nvSpPr>
              <p:spPr bwMode="auto">
                <a:xfrm>
                  <a:off x="1998" y="518"/>
                  <a:ext cx="396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12240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71" name="Rectangle 47"/>
                <p:cNvSpPr>
                  <a:spLocks noChangeArrowheads="1"/>
                </p:cNvSpPr>
                <p:nvPr/>
              </p:nvSpPr>
              <p:spPr bwMode="auto">
                <a:xfrm>
                  <a:off x="1955" y="518"/>
                  <a:ext cx="48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74" name="Group 50"/>
              <p:cNvGrpSpPr>
                <a:grpSpLocks/>
              </p:cNvGrpSpPr>
              <p:nvPr/>
            </p:nvGrpSpPr>
            <p:grpSpPr bwMode="auto">
              <a:xfrm>
                <a:off x="2437" y="518"/>
                <a:ext cx="801" cy="518"/>
                <a:chOff x="2437" y="518"/>
                <a:chExt cx="801" cy="518"/>
              </a:xfrm>
            </p:grpSpPr>
            <p:sp>
              <p:nvSpPr>
                <p:cNvPr id="154635" name="Rectangle 11"/>
                <p:cNvSpPr>
                  <a:spLocks noChangeArrowheads="1"/>
                </p:cNvSpPr>
                <p:nvPr/>
              </p:nvSpPr>
              <p:spPr bwMode="auto">
                <a:xfrm>
                  <a:off x="2480" y="518"/>
                  <a:ext cx="715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384175" algn="l"/>
                      <a:tab pos="498475" algn="l"/>
                    </a:tabLst>
                  </a:pP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Courier New" pitchFamily="49" charset="0"/>
                    </a:rPr>
                    <a:t>-8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= 1/256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>
                    <a:tabLst>
                      <a:tab pos="384175" algn="l"/>
                      <a:tab pos="498475" algn="l"/>
                    </a:tabLst>
                  </a:pPr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73" name="Rectangle 49"/>
                <p:cNvSpPr>
                  <a:spLocks noChangeArrowheads="1"/>
                </p:cNvSpPr>
                <p:nvPr/>
              </p:nvSpPr>
              <p:spPr bwMode="auto">
                <a:xfrm>
                  <a:off x="2437" y="518"/>
                  <a:ext cx="801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76" name="Group 52"/>
              <p:cNvGrpSpPr>
                <a:grpSpLocks/>
              </p:cNvGrpSpPr>
              <p:nvPr/>
            </p:nvGrpSpPr>
            <p:grpSpPr bwMode="auto">
              <a:xfrm>
                <a:off x="3238" y="518"/>
                <a:ext cx="637" cy="518"/>
                <a:chOff x="3238" y="518"/>
                <a:chExt cx="637" cy="518"/>
              </a:xfrm>
            </p:grpSpPr>
            <p:sp>
              <p:nvSpPr>
                <p:cNvPr id="154636" name="Rectangle 12"/>
                <p:cNvSpPr>
                  <a:spLocks noChangeArrowheads="1"/>
                </p:cNvSpPr>
                <p:nvPr/>
              </p:nvSpPr>
              <p:spPr bwMode="auto">
                <a:xfrm>
                  <a:off x="3281" y="518"/>
                  <a:ext cx="551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+47.8125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75" name="Rectangle 51"/>
                <p:cNvSpPr>
                  <a:spLocks noChangeArrowheads="1"/>
                </p:cNvSpPr>
                <p:nvPr/>
              </p:nvSpPr>
              <p:spPr bwMode="auto">
                <a:xfrm>
                  <a:off x="3238" y="518"/>
                  <a:ext cx="63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78" name="Group 54"/>
              <p:cNvGrpSpPr>
                <a:grpSpLocks/>
              </p:cNvGrpSpPr>
              <p:nvPr/>
            </p:nvGrpSpPr>
            <p:grpSpPr bwMode="auto">
              <a:xfrm>
                <a:off x="0" y="1036"/>
                <a:ext cx="789" cy="518"/>
                <a:chOff x="0" y="1036"/>
                <a:chExt cx="789" cy="518"/>
              </a:xfrm>
            </p:grpSpPr>
            <p:sp>
              <p:nvSpPr>
                <p:cNvPr id="154637" name="Rectangle 13"/>
                <p:cNvSpPr>
                  <a:spLocks noChangeArrowheads="1"/>
                </p:cNvSpPr>
                <p:nvPr/>
              </p:nvSpPr>
              <p:spPr bwMode="auto">
                <a:xfrm>
                  <a:off x="43" y="1036"/>
                  <a:ext cx="703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B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77" name="Rectangle 53"/>
                <p:cNvSpPr>
                  <a:spLocks noChangeArrowheads="1"/>
                </p:cNvSpPr>
                <p:nvPr/>
              </p:nvSpPr>
              <p:spPr bwMode="auto">
                <a:xfrm>
                  <a:off x="0" y="1036"/>
                  <a:ext cx="789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80" name="Group 56"/>
              <p:cNvGrpSpPr>
                <a:grpSpLocks/>
              </p:cNvGrpSpPr>
              <p:nvPr/>
            </p:nvGrpSpPr>
            <p:grpSpPr bwMode="auto">
              <a:xfrm>
                <a:off x="789" y="1036"/>
                <a:ext cx="1166" cy="518"/>
                <a:chOff x="789" y="1036"/>
                <a:chExt cx="1166" cy="518"/>
              </a:xfrm>
            </p:grpSpPr>
            <p:sp>
              <p:nvSpPr>
                <p:cNvPr id="154638" name="Rectangle 14"/>
                <p:cNvSpPr>
                  <a:spLocks noChangeArrowheads="1"/>
                </p:cNvSpPr>
                <p:nvPr/>
              </p:nvSpPr>
              <p:spPr bwMode="auto">
                <a:xfrm>
                  <a:off x="832" y="1036"/>
                  <a:ext cx="1080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0000000001110</a:t>
                  </a:r>
                  <a:r>
                    <a:rPr lang="en-US" sz="2000">
                      <a:solidFill>
                        <a:srgbClr val="C0C0C0"/>
                      </a:solidFill>
                      <a:latin typeface="Tahoma" pitchFamily="34" charset="0"/>
                      <a:cs typeface="Courier New" pitchFamily="49" charset="0"/>
                    </a:rPr>
                    <a:t>.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011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79" name="Rectangle 55"/>
                <p:cNvSpPr>
                  <a:spLocks noChangeArrowheads="1"/>
                </p:cNvSpPr>
                <p:nvPr/>
              </p:nvSpPr>
              <p:spPr bwMode="auto">
                <a:xfrm>
                  <a:off x="789" y="1036"/>
                  <a:ext cx="116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82" name="Group 58"/>
              <p:cNvGrpSpPr>
                <a:grpSpLocks/>
              </p:cNvGrpSpPr>
              <p:nvPr/>
            </p:nvGrpSpPr>
            <p:grpSpPr bwMode="auto">
              <a:xfrm>
                <a:off x="1955" y="1036"/>
                <a:ext cx="482" cy="518"/>
                <a:chOff x="1955" y="1036"/>
                <a:chExt cx="482" cy="518"/>
              </a:xfrm>
            </p:grpSpPr>
            <p:sp>
              <p:nvSpPr>
                <p:cNvPr id="154639" name="Rectangle 15"/>
                <p:cNvSpPr>
                  <a:spLocks noChangeArrowheads="1"/>
                </p:cNvSpPr>
                <p:nvPr/>
              </p:nvSpPr>
              <p:spPr bwMode="auto">
                <a:xfrm>
                  <a:off x="1998" y="1036"/>
                  <a:ext cx="396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 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  <a:sym typeface="Symbol" pitchFamily="18" charset="2"/>
                    </a:rPr>
                    <a:t>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115</a:t>
                  </a:r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  <a:p>
                  <a:pPr algn="ctr"/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</p:txBody>
            </p:sp>
            <p:sp>
              <p:nvSpPr>
                <p:cNvPr id="154681" name="Rectangle 57"/>
                <p:cNvSpPr>
                  <a:spLocks noChangeArrowheads="1"/>
                </p:cNvSpPr>
                <p:nvPr/>
              </p:nvSpPr>
              <p:spPr bwMode="auto">
                <a:xfrm>
                  <a:off x="1955" y="1036"/>
                  <a:ext cx="48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84" name="Group 60"/>
              <p:cNvGrpSpPr>
                <a:grpSpLocks/>
              </p:cNvGrpSpPr>
              <p:nvPr/>
            </p:nvGrpSpPr>
            <p:grpSpPr bwMode="auto">
              <a:xfrm>
                <a:off x="2437" y="1036"/>
                <a:ext cx="801" cy="518"/>
                <a:chOff x="2437" y="1036"/>
                <a:chExt cx="801" cy="518"/>
              </a:xfrm>
            </p:grpSpPr>
            <p:sp>
              <p:nvSpPr>
                <p:cNvPr id="154640" name="Rectangle 16"/>
                <p:cNvSpPr>
                  <a:spLocks noChangeArrowheads="1"/>
                </p:cNvSpPr>
                <p:nvPr/>
              </p:nvSpPr>
              <p:spPr bwMode="auto">
                <a:xfrm>
                  <a:off x="2480" y="1036"/>
                  <a:ext cx="715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384175" algn="l"/>
                      <a:tab pos="498475" algn="l"/>
                    </a:tabLst>
                  </a:pP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Courier New" pitchFamily="49" charset="0"/>
                    </a:rPr>
                    <a:t>-3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</a:rPr>
                    <a:t>	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= 1/8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>
                    <a:tabLst>
                      <a:tab pos="384175" algn="l"/>
                      <a:tab pos="498475" algn="l"/>
                    </a:tabLst>
                  </a:pPr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83" name="Rectangle 59"/>
                <p:cNvSpPr>
                  <a:spLocks noChangeArrowheads="1"/>
                </p:cNvSpPr>
                <p:nvPr/>
              </p:nvSpPr>
              <p:spPr bwMode="auto">
                <a:xfrm>
                  <a:off x="2437" y="1036"/>
                  <a:ext cx="801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86" name="Group 62"/>
              <p:cNvGrpSpPr>
                <a:grpSpLocks/>
              </p:cNvGrpSpPr>
              <p:nvPr/>
            </p:nvGrpSpPr>
            <p:grpSpPr bwMode="auto">
              <a:xfrm>
                <a:off x="3238" y="1036"/>
                <a:ext cx="637" cy="518"/>
                <a:chOff x="3238" y="1036"/>
                <a:chExt cx="637" cy="518"/>
              </a:xfrm>
            </p:grpSpPr>
            <p:sp>
              <p:nvSpPr>
                <p:cNvPr id="154641" name="Rectangle 17"/>
                <p:cNvSpPr>
                  <a:spLocks noChangeArrowheads="1"/>
                </p:cNvSpPr>
                <p:nvPr/>
              </p:nvSpPr>
              <p:spPr bwMode="auto">
                <a:xfrm>
                  <a:off x="3281" y="1036"/>
                  <a:ext cx="551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+14.3750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85" name="Rectangle 61"/>
                <p:cNvSpPr>
                  <a:spLocks noChangeArrowheads="1"/>
                </p:cNvSpPr>
                <p:nvPr/>
              </p:nvSpPr>
              <p:spPr bwMode="auto">
                <a:xfrm>
                  <a:off x="3238" y="1036"/>
                  <a:ext cx="63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88" name="Group 64"/>
              <p:cNvGrpSpPr>
                <a:grpSpLocks/>
              </p:cNvGrpSpPr>
              <p:nvPr/>
            </p:nvGrpSpPr>
            <p:grpSpPr bwMode="auto">
              <a:xfrm>
                <a:off x="0" y="1554"/>
                <a:ext cx="789" cy="518"/>
                <a:chOff x="0" y="1554"/>
                <a:chExt cx="789" cy="518"/>
              </a:xfrm>
            </p:grpSpPr>
            <p:sp>
              <p:nvSpPr>
                <p:cNvPr id="154642" name="Rectangle 18"/>
                <p:cNvSpPr>
                  <a:spLocks noChangeArrowheads="1"/>
                </p:cNvSpPr>
                <p:nvPr/>
              </p:nvSpPr>
              <p:spPr bwMode="auto">
                <a:xfrm>
                  <a:off x="43" y="1554"/>
                  <a:ext cx="703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Courier New" pitchFamily="49" charset="0"/>
                    </a:rPr>
                    <a:t>3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  <a:sym typeface="Symbol" pitchFamily="18" charset="2"/>
                    </a:rPr>
                    <a:t>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A </a:t>
                  </a:r>
                  <a:r>
                    <a:rPr lang="en-US" sz="2000">
                      <a:latin typeface="Tahoma" pitchFamily="34" charset="0"/>
                      <a:cs typeface="Times New Roman" pitchFamily="18" charset="0"/>
                      <a:sym typeface="Symbol" pitchFamily="18" charset="2"/>
                    </a:rPr>
                    <a:t>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 B</a:t>
                  </a:r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  <a:p>
                  <a:pPr algn="ctr"/>
                  <a:endParaRPr lang="en-US" sz="2000">
                    <a:latin typeface="Tahoma" pitchFamily="34" charset="0"/>
                    <a:cs typeface="Times New Roman" pitchFamily="18" charset="0"/>
                    <a:sym typeface="Symbol" pitchFamily="18" charset="2"/>
                  </a:endParaRPr>
                </a:p>
              </p:txBody>
            </p:sp>
            <p:sp>
              <p:nvSpPr>
                <p:cNvPr id="154687" name="Rectangle 63"/>
                <p:cNvSpPr>
                  <a:spLocks noChangeArrowheads="1"/>
                </p:cNvSpPr>
                <p:nvPr/>
              </p:nvSpPr>
              <p:spPr bwMode="auto">
                <a:xfrm>
                  <a:off x="0" y="1554"/>
                  <a:ext cx="789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90" name="Group 66"/>
              <p:cNvGrpSpPr>
                <a:grpSpLocks/>
              </p:cNvGrpSpPr>
              <p:nvPr/>
            </p:nvGrpSpPr>
            <p:grpSpPr bwMode="auto">
              <a:xfrm>
                <a:off x="789" y="1554"/>
                <a:ext cx="1166" cy="518"/>
                <a:chOff x="789" y="1554"/>
                <a:chExt cx="1166" cy="518"/>
              </a:xfrm>
            </p:grpSpPr>
            <p:sp>
              <p:nvSpPr>
                <p:cNvPr id="154643" name="Rectangle 19"/>
                <p:cNvSpPr>
                  <a:spLocks noChangeArrowheads="1"/>
                </p:cNvSpPr>
                <p:nvPr/>
              </p:nvSpPr>
              <p:spPr bwMode="auto">
                <a:xfrm>
                  <a:off x="832" y="1554"/>
                  <a:ext cx="1080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00000000011</a:t>
                  </a:r>
                  <a:r>
                    <a:rPr lang="en-US" sz="2000">
                      <a:solidFill>
                        <a:srgbClr val="C0C0C0"/>
                      </a:solidFill>
                      <a:latin typeface="Tahoma" pitchFamily="34" charset="0"/>
                      <a:cs typeface="Courier New" pitchFamily="49" charset="0"/>
                    </a:rPr>
                    <a:t>.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01010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89" name="Rectangle 65"/>
                <p:cNvSpPr>
                  <a:spLocks noChangeArrowheads="1"/>
                </p:cNvSpPr>
                <p:nvPr/>
              </p:nvSpPr>
              <p:spPr bwMode="auto">
                <a:xfrm>
                  <a:off x="789" y="1554"/>
                  <a:ext cx="116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92" name="Group 68"/>
              <p:cNvGrpSpPr>
                <a:grpSpLocks/>
              </p:cNvGrpSpPr>
              <p:nvPr/>
            </p:nvGrpSpPr>
            <p:grpSpPr bwMode="auto">
              <a:xfrm>
                <a:off x="1955" y="1554"/>
                <a:ext cx="482" cy="518"/>
                <a:chOff x="1955" y="1554"/>
                <a:chExt cx="482" cy="518"/>
              </a:xfrm>
            </p:grpSpPr>
            <p:sp>
              <p:nvSpPr>
                <p:cNvPr id="154644" name="Rectangle 20"/>
                <p:cNvSpPr>
                  <a:spLocks noChangeArrowheads="1"/>
                </p:cNvSpPr>
                <p:nvPr/>
              </p:nvSpPr>
              <p:spPr bwMode="auto">
                <a:xfrm>
                  <a:off x="1998" y="1554"/>
                  <a:ext cx="396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 =106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91" name="Rectangle 67"/>
                <p:cNvSpPr>
                  <a:spLocks noChangeArrowheads="1"/>
                </p:cNvSpPr>
                <p:nvPr/>
              </p:nvSpPr>
              <p:spPr bwMode="auto">
                <a:xfrm>
                  <a:off x="1955" y="1554"/>
                  <a:ext cx="48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94" name="Group 70"/>
              <p:cNvGrpSpPr>
                <a:grpSpLocks/>
              </p:cNvGrpSpPr>
              <p:nvPr/>
            </p:nvGrpSpPr>
            <p:grpSpPr bwMode="auto">
              <a:xfrm>
                <a:off x="2437" y="1554"/>
                <a:ext cx="801" cy="518"/>
                <a:chOff x="2437" y="1554"/>
                <a:chExt cx="801" cy="518"/>
              </a:xfrm>
            </p:grpSpPr>
            <p:sp>
              <p:nvSpPr>
                <p:cNvPr id="154645" name="Rectangle 21"/>
                <p:cNvSpPr>
                  <a:spLocks noChangeArrowheads="1"/>
                </p:cNvSpPr>
                <p:nvPr/>
              </p:nvSpPr>
              <p:spPr bwMode="auto">
                <a:xfrm>
                  <a:off x="2480" y="1554"/>
                  <a:ext cx="715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384175" algn="l"/>
                      <a:tab pos="498475" algn="l"/>
                    </a:tabLst>
                  </a:pP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2</a:t>
                  </a:r>
                  <a:r>
                    <a:rPr lang="en-US" sz="2000" baseline="30000">
                      <a:latin typeface="Tahoma" pitchFamily="34" charset="0"/>
                      <a:cs typeface="Courier New" pitchFamily="49" charset="0"/>
                    </a:rPr>
                    <a:t>-8+3 </a:t>
                  </a:r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= 1/32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>
                    <a:tabLst>
                      <a:tab pos="384175" algn="l"/>
                      <a:tab pos="498475" algn="l"/>
                    </a:tabLst>
                  </a:pPr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93" name="Rectangle 69"/>
                <p:cNvSpPr>
                  <a:spLocks noChangeArrowheads="1"/>
                </p:cNvSpPr>
                <p:nvPr/>
              </p:nvSpPr>
              <p:spPr bwMode="auto">
                <a:xfrm>
                  <a:off x="2437" y="1554"/>
                  <a:ext cx="801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696" name="Group 72"/>
              <p:cNvGrpSpPr>
                <a:grpSpLocks/>
              </p:cNvGrpSpPr>
              <p:nvPr/>
            </p:nvGrpSpPr>
            <p:grpSpPr bwMode="auto">
              <a:xfrm>
                <a:off x="3238" y="1554"/>
                <a:ext cx="637" cy="518"/>
                <a:chOff x="3238" y="1554"/>
                <a:chExt cx="637" cy="518"/>
              </a:xfrm>
            </p:grpSpPr>
            <p:sp>
              <p:nvSpPr>
                <p:cNvPr id="154646" name="Rectangle 22"/>
                <p:cNvSpPr>
                  <a:spLocks noChangeArrowheads="1"/>
                </p:cNvSpPr>
                <p:nvPr/>
              </p:nvSpPr>
              <p:spPr bwMode="auto">
                <a:xfrm>
                  <a:off x="3281" y="1554"/>
                  <a:ext cx="551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ahoma" pitchFamily="34" charset="0"/>
                      <a:cs typeface="Courier New" pitchFamily="49" charset="0"/>
                    </a:rPr>
                    <a:t> +3.3125</a:t>
                  </a:r>
                  <a:endParaRPr lang="en-US" sz="2000">
                    <a:latin typeface="Tahoma" pitchFamily="34" charset="0"/>
                    <a:cs typeface="Times New Roman" pitchFamily="18" charset="0"/>
                  </a:endParaRPr>
                </a:p>
                <a:p>
                  <a:pPr algn="ctr"/>
                  <a:endParaRPr lang="en-US" sz="2000">
                    <a:latin typeface="Tahoma" pitchFamily="34" charset="0"/>
                  </a:endParaRPr>
                </a:p>
              </p:txBody>
            </p:sp>
            <p:sp>
              <p:nvSpPr>
                <p:cNvPr id="154695" name="Rectangle 71"/>
                <p:cNvSpPr>
                  <a:spLocks noChangeArrowheads="1"/>
                </p:cNvSpPr>
                <p:nvPr/>
              </p:nvSpPr>
              <p:spPr bwMode="auto">
                <a:xfrm>
                  <a:off x="3238" y="1554"/>
                  <a:ext cx="63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4698" name="Rectangle 74"/>
            <p:cNvSpPr>
              <a:spLocks noChangeArrowheads="1"/>
            </p:cNvSpPr>
            <p:nvPr/>
          </p:nvSpPr>
          <p:spPr bwMode="auto">
            <a:xfrm>
              <a:off x="-3" y="-3"/>
              <a:ext cx="3881" cy="2078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/>
              <a:t>16.16 Fixed-Point Format</a:t>
            </a:r>
          </a:p>
        </p:txBody>
      </p:sp>
      <p:sp>
        <p:nvSpPr>
          <p:cNvPr id="141315" name="Rectangle 3"/>
          <p:cNvSpPr>
            <a:spLocks noChangeArrowheads="1"/>
          </p:cNvSpPr>
          <p:nvPr/>
        </p:nvSpPr>
        <p:spPr bwMode="auto">
          <a:xfrm>
            <a:off x="609600" y="1905000"/>
            <a:ext cx="77724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sz="2800">
              <a:latin typeface="Tahoma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2800">
                <a:latin typeface="Tahoma" pitchFamily="34" charset="0"/>
              </a:rPr>
              <a:t>0</a:t>
            </a:r>
            <a:r>
              <a:rPr lang="en-US" sz="2800">
                <a:latin typeface="Tahoma" pitchFamily="34" charset="0"/>
                <a:sym typeface="Symbol" pitchFamily="18" charset="2"/>
              </a:rPr>
              <a:t>   00.00   0</a:t>
            </a:r>
            <a:endParaRPr lang="en-US"/>
          </a:p>
          <a:p>
            <a:pPr marL="342900" indent="-342900">
              <a:spcBef>
                <a:spcPct val="20000"/>
              </a:spcBef>
            </a:pPr>
            <a:endParaRPr lang="en-US"/>
          </a:p>
        </p:txBody>
      </p:sp>
      <p:sp>
        <p:nvSpPr>
          <p:cNvPr id="141316" name="Line 4"/>
          <p:cNvSpPr>
            <a:spLocks noChangeShapeType="1"/>
          </p:cNvSpPr>
          <p:nvPr/>
        </p:nvSpPr>
        <p:spPr bwMode="auto">
          <a:xfrm>
            <a:off x="3276600" y="2895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17" name="Line 5"/>
          <p:cNvSpPr>
            <a:spLocks noChangeShapeType="1"/>
          </p:cNvSpPr>
          <p:nvPr/>
        </p:nvSpPr>
        <p:spPr bwMode="auto">
          <a:xfrm>
            <a:off x="4572000" y="2895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18" name="Freeform 6"/>
          <p:cNvSpPr>
            <a:spLocks/>
          </p:cNvSpPr>
          <p:nvPr/>
        </p:nvSpPr>
        <p:spPr bwMode="auto">
          <a:xfrm>
            <a:off x="2667000" y="2895600"/>
            <a:ext cx="1143000" cy="457200"/>
          </a:xfrm>
          <a:custGeom>
            <a:avLst/>
            <a:gdLst>
              <a:gd name="T0" fmla="*/ 720 w 720"/>
              <a:gd name="T1" fmla="*/ 0 h 288"/>
              <a:gd name="T2" fmla="*/ 720 w 720"/>
              <a:gd name="T3" fmla="*/ 288 h 288"/>
              <a:gd name="T4" fmla="*/ 0 w 720"/>
              <a:gd name="T5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0" h="288">
                <a:moveTo>
                  <a:pt x="720" y="0"/>
                </a:moveTo>
                <a:lnTo>
                  <a:pt x="720" y="288"/>
                </a:lnTo>
                <a:lnTo>
                  <a:pt x="0" y="28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19" name="Freeform 7"/>
          <p:cNvSpPr>
            <a:spLocks/>
          </p:cNvSpPr>
          <p:nvPr/>
        </p:nvSpPr>
        <p:spPr bwMode="auto">
          <a:xfrm>
            <a:off x="4495800" y="1600200"/>
            <a:ext cx="838200" cy="762000"/>
          </a:xfrm>
          <a:custGeom>
            <a:avLst/>
            <a:gdLst>
              <a:gd name="T0" fmla="*/ 0 w 528"/>
              <a:gd name="T1" fmla="*/ 480 h 480"/>
              <a:gd name="T2" fmla="*/ 0 w 528"/>
              <a:gd name="T3" fmla="*/ 0 h 480"/>
              <a:gd name="T4" fmla="*/ 528 w 528"/>
              <a:gd name="T5" fmla="*/ 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480">
                <a:moveTo>
                  <a:pt x="0" y="480"/>
                </a:moveTo>
                <a:lnTo>
                  <a:pt x="0" y="0"/>
                </a:lnTo>
                <a:lnTo>
                  <a:pt x="528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0" name="Freeform 8"/>
          <p:cNvSpPr>
            <a:spLocks/>
          </p:cNvSpPr>
          <p:nvPr/>
        </p:nvSpPr>
        <p:spPr bwMode="auto">
          <a:xfrm>
            <a:off x="5105400" y="2895600"/>
            <a:ext cx="1143000" cy="457200"/>
          </a:xfrm>
          <a:custGeom>
            <a:avLst/>
            <a:gdLst>
              <a:gd name="T0" fmla="*/ 0 w 720"/>
              <a:gd name="T1" fmla="*/ 0 h 288"/>
              <a:gd name="T2" fmla="*/ 0 w 720"/>
              <a:gd name="T3" fmla="*/ 288 h 288"/>
              <a:gd name="T4" fmla="*/ 720 w 720"/>
              <a:gd name="T5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0" h="288">
                <a:moveTo>
                  <a:pt x="0" y="0"/>
                </a:moveTo>
                <a:lnTo>
                  <a:pt x="0" y="288"/>
                </a:lnTo>
                <a:lnTo>
                  <a:pt x="720" y="28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321" name="Text Box 9"/>
          <p:cNvSpPr txBox="1">
            <a:spLocks noChangeArrowheads="1"/>
          </p:cNvSpPr>
          <p:nvPr/>
        </p:nvSpPr>
        <p:spPr bwMode="auto">
          <a:xfrm>
            <a:off x="609600" y="304800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16-bits</a:t>
            </a:r>
          </a:p>
        </p:txBody>
      </p:sp>
      <p:sp>
        <p:nvSpPr>
          <p:cNvPr id="141322" name="Text Box 10"/>
          <p:cNvSpPr txBox="1">
            <a:spLocks noChangeArrowheads="1"/>
          </p:cNvSpPr>
          <p:nvPr/>
        </p:nvSpPr>
        <p:spPr bwMode="auto">
          <a:xfrm>
            <a:off x="6324600" y="30480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16-bits</a:t>
            </a:r>
          </a:p>
        </p:txBody>
      </p:sp>
      <p:sp>
        <p:nvSpPr>
          <p:cNvPr id="141323" name="Text Box 11"/>
          <p:cNvSpPr txBox="1">
            <a:spLocks noChangeArrowheads="1"/>
          </p:cNvSpPr>
          <p:nvPr/>
        </p:nvSpPr>
        <p:spPr bwMode="auto">
          <a:xfrm>
            <a:off x="5486400" y="12192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Implied binary point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Problems: 8.8 Fixed-Point Representation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-10.72</a:t>
            </a:r>
            <a:r>
              <a:rPr lang="en-US" baseline="-25000" dirty="0"/>
              <a:t>10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?</a:t>
            </a:r>
            <a:r>
              <a:rPr lang="en-US" baseline="-25000" dirty="0">
                <a:sym typeface="Wingdings" pitchFamily="2" charset="2"/>
              </a:rPr>
              <a:t>2</a:t>
            </a:r>
            <a:endParaRPr lang="en-US" baseline="-25000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45.37</a:t>
            </a:r>
            <a:r>
              <a:rPr lang="en-US" baseline="-25000" dirty="0"/>
              <a:t>10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?</a:t>
            </a:r>
            <a:r>
              <a:rPr lang="en-US" baseline="-25000" dirty="0">
                <a:sym typeface="Wingdings" pitchFamily="2" charset="2"/>
              </a:rPr>
              <a:t>2</a:t>
            </a:r>
            <a:endParaRPr lang="en-US" baseline="-25000" dirty="0"/>
          </a:p>
        </p:txBody>
      </p:sp>
      <p:sp>
        <p:nvSpPr>
          <p:cNvPr id="183300" name="Text Box 4"/>
          <p:cNvSpPr txBox="1">
            <a:spLocks noChangeArrowheads="1"/>
          </p:cNvSpPr>
          <p:nvPr/>
        </p:nvSpPr>
        <p:spPr bwMode="auto">
          <a:xfrm>
            <a:off x="3124200" y="2605088"/>
            <a:ext cx="50292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= </a:t>
            </a:r>
            <a:r>
              <a:rPr lang="en-US" dirty="0" smtClean="0"/>
              <a:t>-(</a:t>
            </a:r>
            <a:r>
              <a:rPr lang="en-US" dirty="0"/>
              <a:t>10.72</a:t>
            </a:r>
            <a:r>
              <a:rPr lang="en-US" dirty="0">
                <a:sym typeface="Wingdings 2" pitchFamily="18" charset="2"/>
              </a:rPr>
              <a:t>2</a:t>
            </a:r>
            <a:r>
              <a:rPr lang="en-US" baseline="30000" dirty="0">
                <a:sym typeface="Wingdings 2" pitchFamily="18" charset="2"/>
              </a:rPr>
              <a:t>8</a:t>
            </a:r>
            <a:r>
              <a:rPr lang="en-US" dirty="0">
                <a:sym typeface="Wingdings 2" pitchFamily="18" charset="2"/>
              </a:rPr>
              <a:t>)/2</a:t>
            </a:r>
            <a:r>
              <a:rPr lang="en-US" baseline="30000" dirty="0">
                <a:sym typeface="Wingdings 2" pitchFamily="18" charset="2"/>
              </a:rPr>
              <a:t>8</a:t>
            </a:r>
            <a:r>
              <a:rPr lang="en-US" dirty="0">
                <a:sym typeface="Wingdings 2" pitchFamily="18" charset="2"/>
              </a:rPr>
              <a:t> = </a:t>
            </a:r>
            <a:r>
              <a:rPr lang="en-US" dirty="0" smtClean="0">
                <a:sym typeface="Wingdings 2" pitchFamily="18" charset="2"/>
              </a:rPr>
              <a:t>-2744/2</a:t>
            </a:r>
            <a:r>
              <a:rPr lang="en-US" baseline="30000" dirty="0" smtClean="0">
                <a:sym typeface="Wingdings 2" pitchFamily="18" charset="2"/>
              </a:rPr>
              <a:t>8</a:t>
            </a:r>
            <a:endParaRPr lang="en-US" dirty="0">
              <a:sym typeface="Wingdings 2" pitchFamily="18" charset="2"/>
            </a:endParaRPr>
          </a:p>
          <a:p>
            <a:pPr>
              <a:spcBef>
                <a:spcPct val="50000"/>
              </a:spcBef>
            </a:pPr>
            <a:r>
              <a:rPr lang="en-US" dirty="0">
                <a:sym typeface="Wingdings 2" pitchFamily="18" charset="2"/>
              </a:rPr>
              <a:t>= </a:t>
            </a:r>
            <a:r>
              <a:rPr lang="en-US" dirty="0" smtClean="0">
                <a:sym typeface="Wingdings 2" pitchFamily="18" charset="2"/>
              </a:rPr>
              <a:t>-0000101010111000/2</a:t>
            </a:r>
            <a:r>
              <a:rPr lang="en-US" baseline="30000" dirty="0" smtClean="0">
                <a:sym typeface="Wingdings 2" pitchFamily="18" charset="2"/>
              </a:rPr>
              <a:t>8</a:t>
            </a:r>
            <a:endParaRPr lang="en-US" dirty="0">
              <a:sym typeface="Wingdings 2" pitchFamily="18" charset="2"/>
            </a:endParaRPr>
          </a:p>
          <a:p>
            <a:pPr>
              <a:spcBef>
                <a:spcPct val="50000"/>
              </a:spcBef>
            </a:pPr>
            <a:r>
              <a:rPr lang="en-US" dirty="0">
                <a:sym typeface="Wingdings 2" pitchFamily="18" charset="2"/>
              </a:rPr>
              <a:t>= </a:t>
            </a:r>
            <a:r>
              <a:rPr lang="en-US" dirty="0" smtClean="0">
                <a:sym typeface="Wingdings 2" pitchFamily="18" charset="2"/>
              </a:rPr>
              <a:t>11110101.01001000</a:t>
            </a:r>
            <a:endParaRPr lang="en-US" baseline="30000" dirty="0">
              <a:sym typeface="Wingdings 2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/>
              <a:t>16.16 Fixed-Point Multiplication</a:t>
            </a:r>
          </a:p>
        </p:txBody>
      </p:sp>
      <p:graphicFrame>
        <p:nvGraphicFramePr>
          <p:cNvPr id="142339" name="Group 3"/>
          <p:cNvGraphicFramePr>
            <a:graphicFrameLocks noGrp="1"/>
          </p:cNvGraphicFramePr>
          <p:nvPr/>
        </p:nvGraphicFramePr>
        <p:xfrm>
          <a:off x="762000" y="1752600"/>
          <a:ext cx="7543800" cy="4079240"/>
        </p:xfrm>
        <a:graphic>
          <a:graphicData uri="http://schemas.openxmlformats.org/drawingml/2006/table">
            <a:tbl>
              <a:tblPr/>
              <a:tblGrid>
                <a:gridCol w="1508125"/>
                <a:gridCol w="1508125"/>
                <a:gridCol w="1511300"/>
                <a:gridCol w="1508125"/>
                <a:gridCol w="150812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Whole</a:t>
                      </a:r>
                      <a:b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Part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Fractional Part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Multiplicand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Whole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Fractional 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Multiplier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Discard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Whole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Fractional 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Discard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Product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2402" name="Text Box 66"/>
          <p:cNvSpPr txBox="1">
            <a:spLocks noChangeArrowheads="1"/>
          </p:cNvSpPr>
          <p:nvPr/>
        </p:nvSpPr>
        <p:spPr bwMode="auto">
          <a:xfrm>
            <a:off x="533400" y="2133600"/>
            <a:ext cx="2971800" cy="2235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0000"/>
                </a:solidFill>
                <a:latin typeface="Tahoma" pitchFamily="34" charset="0"/>
              </a:rPr>
              <a:t>Note: On a 32-bit CPU, you can simply use the regular </a:t>
            </a:r>
            <a:r>
              <a:rPr lang="en-US" sz="2000" u="sng" dirty="0">
                <a:solidFill>
                  <a:srgbClr val="000000"/>
                </a:solidFill>
                <a:latin typeface="Tahoma" pitchFamily="34" charset="0"/>
              </a:rPr>
              <a:t>integer</a:t>
            </a:r>
            <a:r>
              <a:rPr lang="en-US" sz="2000" dirty="0">
                <a:solidFill>
                  <a:srgbClr val="000000"/>
                </a:solidFill>
                <a:latin typeface="Tahoma" pitchFamily="34" charset="0"/>
              </a:rPr>
              <a:t> multiply instruction, which produces a 64-bit product stored in a pair of 32-bit registers.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4336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/>
              <a:t>16.16 Fixed-Point Division</a:t>
            </a:r>
          </a:p>
        </p:txBody>
      </p:sp>
      <p:graphicFrame>
        <p:nvGraphicFramePr>
          <p:cNvPr id="143363" name="Group 1027"/>
          <p:cNvGraphicFramePr>
            <a:graphicFrameLocks noGrp="1"/>
          </p:cNvGraphicFramePr>
          <p:nvPr/>
        </p:nvGraphicFramePr>
        <p:xfrm>
          <a:off x="762000" y="1752600"/>
          <a:ext cx="7543800" cy="4079240"/>
        </p:xfrm>
        <a:graphic>
          <a:graphicData uri="http://schemas.openxmlformats.org/drawingml/2006/table">
            <a:tbl>
              <a:tblPr/>
              <a:tblGrid>
                <a:gridCol w="1508125"/>
                <a:gridCol w="1508125"/>
                <a:gridCol w="1511300"/>
                <a:gridCol w="1508125"/>
                <a:gridCol w="150812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Sign Extension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Whole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Fractional Part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Fill with 0’s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Dividend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Whole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Fractional 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Divisor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Whole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Fractional Part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Quotient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/>
              <a:t>“Brute-Force” 32.32 Format</a:t>
            </a:r>
          </a:p>
        </p:txBody>
      </p:sp>
      <p:sp>
        <p:nvSpPr>
          <p:cNvPr id="144387" name="Rectangle 3"/>
          <p:cNvSpPr>
            <a:spLocks noChangeArrowheads="1"/>
          </p:cNvSpPr>
          <p:nvPr/>
        </p:nvSpPr>
        <p:spPr bwMode="auto">
          <a:xfrm>
            <a:off x="609600" y="1905000"/>
            <a:ext cx="77724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sz="2800">
              <a:latin typeface="Tahoma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2800">
                <a:latin typeface="Tahoma" pitchFamily="34" charset="0"/>
              </a:rPr>
              <a:t>0</a:t>
            </a:r>
            <a:r>
              <a:rPr lang="en-US" sz="2800">
                <a:latin typeface="Tahoma" pitchFamily="34" charset="0"/>
                <a:sym typeface="Symbol" pitchFamily="18" charset="2"/>
              </a:rPr>
              <a:t>   00.00   0</a:t>
            </a:r>
            <a:endParaRPr lang="en-US"/>
          </a:p>
          <a:p>
            <a:pPr marL="342900" indent="-342900">
              <a:spcBef>
                <a:spcPct val="20000"/>
              </a:spcBef>
            </a:pPr>
            <a:endParaRPr lang="en-US"/>
          </a:p>
        </p:txBody>
      </p:sp>
      <p:sp>
        <p:nvSpPr>
          <p:cNvPr id="144388" name="Line 4"/>
          <p:cNvSpPr>
            <a:spLocks noChangeShapeType="1"/>
          </p:cNvSpPr>
          <p:nvPr/>
        </p:nvSpPr>
        <p:spPr bwMode="auto">
          <a:xfrm>
            <a:off x="3276600" y="2895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389" name="Line 5"/>
          <p:cNvSpPr>
            <a:spLocks noChangeShapeType="1"/>
          </p:cNvSpPr>
          <p:nvPr/>
        </p:nvSpPr>
        <p:spPr bwMode="auto">
          <a:xfrm>
            <a:off x="4572000" y="2895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390" name="Freeform 6"/>
          <p:cNvSpPr>
            <a:spLocks/>
          </p:cNvSpPr>
          <p:nvPr/>
        </p:nvSpPr>
        <p:spPr bwMode="auto">
          <a:xfrm>
            <a:off x="2667000" y="2895600"/>
            <a:ext cx="1143000" cy="457200"/>
          </a:xfrm>
          <a:custGeom>
            <a:avLst/>
            <a:gdLst>
              <a:gd name="T0" fmla="*/ 720 w 720"/>
              <a:gd name="T1" fmla="*/ 0 h 288"/>
              <a:gd name="T2" fmla="*/ 720 w 720"/>
              <a:gd name="T3" fmla="*/ 288 h 288"/>
              <a:gd name="T4" fmla="*/ 0 w 720"/>
              <a:gd name="T5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0" h="288">
                <a:moveTo>
                  <a:pt x="720" y="0"/>
                </a:moveTo>
                <a:lnTo>
                  <a:pt x="720" y="288"/>
                </a:lnTo>
                <a:lnTo>
                  <a:pt x="0" y="28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391" name="Freeform 7"/>
          <p:cNvSpPr>
            <a:spLocks/>
          </p:cNvSpPr>
          <p:nvPr/>
        </p:nvSpPr>
        <p:spPr bwMode="auto">
          <a:xfrm>
            <a:off x="4495800" y="1600200"/>
            <a:ext cx="838200" cy="762000"/>
          </a:xfrm>
          <a:custGeom>
            <a:avLst/>
            <a:gdLst>
              <a:gd name="T0" fmla="*/ 0 w 528"/>
              <a:gd name="T1" fmla="*/ 480 h 480"/>
              <a:gd name="T2" fmla="*/ 0 w 528"/>
              <a:gd name="T3" fmla="*/ 0 h 480"/>
              <a:gd name="T4" fmla="*/ 528 w 528"/>
              <a:gd name="T5" fmla="*/ 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480">
                <a:moveTo>
                  <a:pt x="0" y="480"/>
                </a:moveTo>
                <a:lnTo>
                  <a:pt x="0" y="0"/>
                </a:lnTo>
                <a:lnTo>
                  <a:pt x="528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392" name="Freeform 8"/>
          <p:cNvSpPr>
            <a:spLocks/>
          </p:cNvSpPr>
          <p:nvPr/>
        </p:nvSpPr>
        <p:spPr bwMode="auto">
          <a:xfrm>
            <a:off x="5105400" y="2895600"/>
            <a:ext cx="1143000" cy="457200"/>
          </a:xfrm>
          <a:custGeom>
            <a:avLst/>
            <a:gdLst>
              <a:gd name="T0" fmla="*/ 0 w 720"/>
              <a:gd name="T1" fmla="*/ 0 h 288"/>
              <a:gd name="T2" fmla="*/ 0 w 720"/>
              <a:gd name="T3" fmla="*/ 288 h 288"/>
              <a:gd name="T4" fmla="*/ 720 w 720"/>
              <a:gd name="T5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0" h="288">
                <a:moveTo>
                  <a:pt x="0" y="0"/>
                </a:moveTo>
                <a:lnTo>
                  <a:pt x="0" y="288"/>
                </a:lnTo>
                <a:lnTo>
                  <a:pt x="720" y="28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393" name="Text Box 9"/>
          <p:cNvSpPr txBox="1">
            <a:spLocks noChangeArrowheads="1"/>
          </p:cNvSpPr>
          <p:nvPr/>
        </p:nvSpPr>
        <p:spPr bwMode="auto">
          <a:xfrm>
            <a:off x="609600" y="304800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32-bits</a:t>
            </a:r>
          </a:p>
        </p:txBody>
      </p:sp>
      <p:sp>
        <p:nvSpPr>
          <p:cNvPr id="144394" name="Text Box 10"/>
          <p:cNvSpPr txBox="1">
            <a:spLocks noChangeArrowheads="1"/>
          </p:cNvSpPr>
          <p:nvPr/>
        </p:nvSpPr>
        <p:spPr bwMode="auto">
          <a:xfrm>
            <a:off x="6324600" y="30480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32-bits</a:t>
            </a:r>
          </a:p>
        </p:txBody>
      </p:sp>
      <p:sp>
        <p:nvSpPr>
          <p:cNvPr id="144395" name="Text Box 11"/>
          <p:cNvSpPr txBox="1">
            <a:spLocks noChangeArrowheads="1"/>
          </p:cNvSpPr>
          <p:nvPr/>
        </p:nvSpPr>
        <p:spPr bwMode="auto">
          <a:xfrm>
            <a:off x="5486400" y="12192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Implied binary point</a:t>
            </a:r>
          </a:p>
        </p:txBody>
      </p:sp>
      <p:sp>
        <p:nvSpPr>
          <p:cNvPr id="144396" name="Text Box 12"/>
          <p:cNvSpPr txBox="1">
            <a:spLocks noChangeArrowheads="1"/>
          </p:cNvSpPr>
          <p:nvPr/>
        </p:nvSpPr>
        <p:spPr bwMode="auto">
          <a:xfrm>
            <a:off x="685800" y="4038600"/>
            <a:ext cx="8077200" cy="1927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This format uses lots of bits, but memory is relatively cheap and it supports both very large and very small numbers.  If all variables use this same format (i.e., a common scale factor), programming is simplified. This is the strategy used in the Sony PlayStation.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/>
              <a:t>32.32 Fixed-Point Multiplication</a:t>
            </a:r>
          </a:p>
        </p:txBody>
      </p:sp>
      <p:graphicFrame>
        <p:nvGraphicFramePr>
          <p:cNvPr id="156675" name="Group 3"/>
          <p:cNvGraphicFramePr>
            <a:graphicFrameLocks noGrp="1"/>
          </p:cNvGraphicFramePr>
          <p:nvPr/>
        </p:nvGraphicFramePr>
        <p:xfrm>
          <a:off x="762000" y="1752600"/>
          <a:ext cx="7543800" cy="4079240"/>
        </p:xfrm>
        <a:graphic>
          <a:graphicData uri="http://schemas.openxmlformats.org/drawingml/2006/table">
            <a:tbl>
              <a:tblPr/>
              <a:tblGrid>
                <a:gridCol w="1508125"/>
                <a:gridCol w="1508125"/>
                <a:gridCol w="1511300"/>
                <a:gridCol w="1508125"/>
                <a:gridCol w="150812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Whole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Part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Fractional Part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Multiplicand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Whole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Fractional 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Multiplier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127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Discard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Whole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Fractional Part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Discard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Product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6741" name="Text Box 69"/>
          <p:cNvSpPr txBox="1">
            <a:spLocks noChangeArrowheads="1"/>
          </p:cNvSpPr>
          <p:nvPr/>
        </p:nvSpPr>
        <p:spPr bwMode="auto">
          <a:xfrm>
            <a:off x="685800" y="2286000"/>
            <a:ext cx="2743200" cy="1320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latin typeface="Tahoma" pitchFamily="34" charset="0"/>
              </a:rPr>
              <a:t>Problem: How do you compute the product of two 64-bit numbers using a 32-bit CPU?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/>
              <a:t>32.32 Fixed-Point Multiplication</a:t>
            </a: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533400" y="1905000"/>
            <a:ext cx="8001000" cy="393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Strategy: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Consider how to compute the 128-bit product of two 64-bit </a:t>
            </a:r>
            <a:r>
              <a:rPr lang="en-US" sz="2800" i="1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unsigned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integers.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Modify that result to handle </a:t>
            </a:r>
            <a:r>
              <a:rPr lang="en-US" sz="2800" i="1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signed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integers.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Note how discarding the 64 unused bits of the 128-bit product simplifies the computation.</a:t>
            </a:r>
          </a:p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/>
              <a:t>Which is Greater: </a:t>
            </a:r>
            <a:r>
              <a:rPr lang="en-US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1001 or 0011?</a:t>
            </a:r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457200" y="1981200"/>
            <a:ext cx="80772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Answer: It depends!</a:t>
            </a:r>
          </a:p>
          <a:p>
            <a:pPr>
              <a:spcBef>
                <a:spcPct val="50000"/>
              </a:spcBef>
            </a:pPr>
            <a:endParaRPr lang="en-US" sz="1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So how does the computer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 decide</a:t>
            </a:r>
            <a:r>
              <a:rPr lang="en-US" sz="2800">
                <a:latin typeface="Tahoma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“if (x &gt; y)..”    /* Is this true or false? */</a:t>
            </a:r>
          </a:p>
          <a:p>
            <a:pPr>
              <a:spcBef>
                <a:spcPct val="50000"/>
              </a:spcBef>
            </a:pPr>
            <a:endParaRPr lang="en-US" sz="1400">
              <a:solidFill>
                <a:schemeClr val="hlink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It’s a matter of</a:t>
            </a:r>
            <a:r>
              <a:rPr lang="en-US" sz="2800">
                <a:latin typeface="Tahoma" pitchFamily="34" charset="0"/>
              </a:rPr>
              <a:t> </a:t>
            </a:r>
            <a:r>
              <a:rPr lang="en-US" sz="2800" u="sng">
                <a:solidFill>
                  <a:schemeClr val="accent2"/>
                </a:solidFill>
                <a:latin typeface="Tahoma" pitchFamily="34" charset="0"/>
              </a:rPr>
              <a:t>interpretation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, and depends on how x and y were declared: signed? Or unsigned?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65894" name="Rectangle 6"/>
          <p:cNvSpPr>
            <a:spLocks noChangeArrowheads="1"/>
          </p:cNvSpPr>
          <p:nvPr/>
        </p:nvSpPr>
        <p:spPr bwMode="auto">
          <a:xfrm>
            <a:off x="914400" y="3581400"/>
            <a:ext cx="36576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  <a:ea typeface="MS Mincho" charset="-128"/>
              </a:rPr>
              <a:t>A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hi</a:t>
            </a:r>
            <a:r>
              <a:rPr lang="en-US" sz="2800">
                <a:latin typeface="Tahoma" pitchFamily="34" charset="0"/>
                <a:ea typeface="MS Mincho" charset="-128"/>
              </a:rPr>
              <a:t> B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hi</a:t>
            </a:r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32.32 Fixed-Point Multiplication</a:t>
            </a:r>
          </a:p>
        </p:txBody>
      </p:sp>
      <p:sp>
        <p:nvSpPr>
          <p:cNvPr id="165891" name="Text Box 3"/>
          <p:cNvSpPr txBox="1">
            <a:spLocks noChangeArrowheads="1"/>
          </p:cNvSpPr>
          <p:nvPr/>
        </p:nvSpPr>
        <p:spPr bwMode="auto">
          <a:xfrm>
            <a:off x="990600" y="1905000"/>
            <a:ext cx="7772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u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u</a:t>
            </a:r>
            <a:r>
              <a:rPr lang="en-US" sz="2800">
                <a:latin typeface="Tahoma" pitchFamily="34" charset="0"/>
                <a:ea typeface="MS Mincho" charset="-128"/>
              </a:rPr>
              <a:t>	= (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32</a:t>
            </a:r>
            <a:r>
              <a:rPr lang="en-US" sz="2800">
                <a:latin typeface="Tahoma" pitchFamily="34" charset="0"/>
                <a:ea typeface="MS Mincho" charset="-128"/>
              </a:rPr>
              <a:t>A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hi</a:t>
            </a:r>
            <a:r>
              <a:rPr lang="en-US" sz="2800">
                <a:latin typeface="Tahoma" pitchFamily="34" charset="0"/>
                <a:ea typeface="MS Mincho" charset="-128"/>
              </a:rPr>
              <a:t> + A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lo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)( 2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32</a:t>
            </a:r>
            <a:r>
              <a:rPr lang="en-US" sz="2800">
                <a:latin typeface="Tahoma" pitchFamily="34" charset="0"/>
                <a:ea typeface="MS Mincho" charset="-128"/>
              </a:rPr>
              <a:t>B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hi</a:t>
            </a:r>
            <a:r>
              <a:rPr lang="en-US" sz="2800">
                <a:latin typeface="Tahoma" pitchFamily="34" charset="0"/>
                <a:ea typeface="MS Mincho" charset="-128"/>
              </a:rPr>
              <a:t> + B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lo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)</a:t>
            </a:r>
            <a:r>
              <a:rPr lang="en-US" sz="2800">
                <a:latin typeface="Tahoma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	=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64</a:t>
            </a:r>
            <a:r>
              <a:rPr lang="en-US" sz="2800">
                <a:latin typeface="Tahoma" pitchFamily="34" charset="0"/>
                <a:ea typeface="MS Mincho" charset="-128"/>
              </a:rPr>
              <a:t>A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hi</a:t>
            </a:r>
            <a:r>
              <a:rPr lang="en-US" sz="2800">
                <a:latin typeface="Tahoma" pitchFamily="34" charset="0"/>
                <a:ea typeface="MS Mincho" charset="-128"/>
              </a:rPr>
              <a:t> B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hi</a:t>
            </a:r>
            <a:r>
              <a:rPr lang="en-US" sz="2800">
                <a:latin typeface="Tahoma" pitchFamily="34" charset="0"/>
                <a:ea typeface="MS Mincho" charset="-128"/>
              </a:rPr>
              <a:t> +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32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(</a:t>
            </a:r>
            <a:r>
              <a:rPr lang="en-US" sz="2800">
                <a:latin typeface="Tahoma" pitchFamily="34" charset="0"/>
                <a:ea typeface="MS Mincho" charset="-128"/>
              </a:rPr>
              <a:t>A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hi</a:t>
            </a:r>
            <a:r>
              <a:rPr lang="en-US" sz="2800">
                <a:latin typeface="Tahoma" pitchFamily="34" charset="0"/>
                <a:ea typeface="MS Mincho" charset="-128"/>
              </a:rPr>
              <a:t> B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lo</a:t>
            </a:r>
            <a:r>
              <a:rPr lang="en-US" sz="2800">
                <a:latin typeface="Tahoma" pitchFamily="34" charset="0"/>
                <a:ea typeface="MS Mincho" charset="-128"/>
              </a:rPr>
              <a:t> + A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lo</a:t>
            </a:r>
            <a:r>
              <a:rPr lang="en-US" sz="2800">
                <a:latin typeface="Tahoma" pitchFamily="34" charset="0"/>
                <a:ea typeface="MS Mincho" charset="-128"/>
              </a:rPr>
              <a:t> B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h</a:t>
            </a:r>
            <a:r>
              <a:rPr lang="en-US" sz="2800">
                <a:latin typeface="Tahoma" pitchFamily="34" charset="0"/>
                <a:ea typeface="MS Mincho" charset="-128"/>
              </a:rPr>
              <a:t>) + A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lo</a:t>
            </a:r>
            <a:r>
              <a:rPr lang="en-US" sz="2800">
                <a:latin typeface="Tahoma" pitchFamily="34" charset="0"/>
                <a:ea typeface="MS Mincho" charset="-128"/>
              </a:rPr>
              <a:t> B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lo</a:t>
            </a:r>
            <a:r>
              <a:rPr lang="en-US" sz="2800">
                <a:latin typeface="Tahoma" pitchFamily="34" charset="0"/>
              </a:rPr>
              <a:t> </a:t>
            </a:r>
          </a:p>
        </p:txBody>
      </p:sp>
      <p:sp>
        <p:nvSpPr>
          <p:cNvPr id="165895" name="Rectangle 7"/>
          <p:cNvSpPr>
            <a:spLocks noChangeArrowheads="1"/>
          </p:cNvSpPr>
          <p:nvPr/>
        </p:nvSpPr>
        <p:spPr bwMode="auto">
          <a:xfrm>
            <a:off x="2743200" y="4419600"/>
            <a:ext cx="36576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 dirty="0" err="1">
                <a:latin typeface="Tahoma" pitchFamily="34" charset="0"/>
                <a:ea typeface="MS Mincho" charset="-128"/>
              </a:rPr>
              <a:t>A</a:t>
            </a:r>
            <a:r>
              <a:rPr lang="en-US" sz="2800" baseline="-30000" dirty="0" err="1">
                <a:latin typeface="Tahoma" pitchFamily="34" charset="0"/>
                <a:ea typeface="MS Mincho" charset="-128"/>
              </a:rPr>
              <a:t>hi</a:t>
            </a:r>
            <a:r>
              <a:rPr lang="en-US" sz="2800" dirty="0">
                <a:latin typeface="Tahoma" pitchFamily="34" charset="0"/>
                <a:ea typeface="MS Mincho" charset="-128"/>
              </a:rPr>
              <a:t> </a:t>
            </a:r>
            <a:r>
              <a:rPr lang="en-US" sz="2800" dirty="0" err="1">
                <a:latin typeface="Tahoma" pitchFamily="34" charset="0"/>
                <a:ea typeface="MS Mincho" charset="-128"/>
              </a:rPr>
              <a:t>B</a:t>
            </a:r>
            <a:r>
              <a:rPr lang="en-US" sz="2800" baseline="-30000" dirty="0" err="1">
                <a:latin typeface="Tahoma" pitchFamily="34" charset="0"/>
                <a:ea typeface="MS Mincho" charset="-128"/>
              </a:rPr>
              <a:t>lo</a:t>
            </a:r>
            <a:r>
              <a:rPr lang="en-US" sz="2800" dirty="0">
                <a:latin typeface="Tahoma" pitchFamily="34" charset="0"/>
                <a:ea typeface="MS Mincho" charset="-128"/>
              </a:rPr>
              <a:t> + </a:t>
            </a:r>
            <a:r>
              <a:rPr lang="en-US" sz="2800" dirty="0" err="1">
                <a:latin typeface="Tahoma" pitchFamily="34" charset="0"/>
                <a:ea typeface="MS Mincho" charset="-128"/>
              </a:rPr>
              <a:t>A</a:t>
            </a:r>
            <a:r>
              <a:rPr lang="en-US" sz="2800" baseline="-30000" dirty="0" err="1">
                <a:latin typeface="Tahoma" pitchFamily="34" charset="0"/>
                <a:ea typeface="MS Mincho" charset="-128"/>
              </a:rPr>
              <a:t>lo</a:t>
            </a:r>
            <a:r>
              <a:rPr lang="en-US" sz="2800" dirty="0">
                <a:latin typeface="Tahoma" pitchFamily="34" charset="0"/>
                <a:ea typeface="MS Mincho" charset="-128"/>
              </a:rPr>
              <a:t> </a:t>
            </a:r>
            <a:r>
              <a:rPr lang="en-US" sz="2800" dirty="0" err="1">
                <a:latin typeface="Tahoma" pitchFamily="34" charset="0"/>
                <a:ea typeface="MS Mincho" charset="-128"/>
              </a:rPr>
              <a:t>B</a:t>
            </a:r>
            <a:r>
              <a:rPr lang="en-US" sz="2800" baseline="-30000" dirty="0" err="1">
                <a:latin typeface="Tahoma" pitchFamily="34" charset="0"/>
                <a:ea typeface="MS Mincho" charset="-128"/>
              </a:rPr>
              <a:t>h</a:t>
            </a:r>
            <a:endParaRPr lang="en-US" sz="2800" baseline="-30000" dirty="0">
              <a:latin typeface="Tahoma" pitchFamily="34" charset="0"/>
              <a:ea typeface="MS Mincho" charset="-128"/>
            </a:endParaRPr>
          </a:p>
        </p:txBody>
      </p:sp>
      <p:sp>
        <p:nvSpPr>
          <p:cNvPr id="165897" name="Rectangle 9"/>
          <p:cNvSpPr>
            <a:spLocks noChangeArrowheads="1"/>
          </p:cNvSpPr>
          <p:nvPr/>
        </p:nvSpPr>
        <p:spPr bwMode="auto">
          <a:xfrm>
            <a:off x="4572000" y="5257800"/>
            <a:ext cx="36576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  <a:ea typeface="MS Mincho" charset="-128"/>
              </a:rPr>
              <a:t>A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lo</a:t>
            </a:r>
            <a:r>
              <a:rPr lang="en-US" sz="2800">
                <a:latin typeface="Tahoma" pitchFamily="34" charset="0"/>
                <a:ea typeface="MS Mincho" charset="-128"/>
              </a:rPr>
              <a:t> B</a:t>
            </a:r>
            <a:r>
              <a:rPr lang="en-US" sz="2800" baseline="-30000">
                <a:latin typeface="Tahoma" pitchFamily="34" charset="0"/>
                <a:ea typeface="MS Mincho" charset="-128"/>
              </a:rPr>
              <a:t>lo</a:t>
            </a:r>
          </a:p>
        </p:txBody>
      </p:sp>
      <p:grpSp>
        <p:nvGrpSpPr>
          <p:cNvPr id="165910" name="Group 22"/>
          <p:cNvGrpSpPr>
            <a:grpSpLocks/>
          </p:cNvGrpSpPr>
          <p:nvPr/>
        </p:nvGrpSpPr>
        <p:grpSpPr bwMode="auto">
          <a:xfrm>
            <a:off x="914400" y="3576735"/>
            <a:ext cx="7315200" cy="2133600"/>
            <a:chOff x="576" y="2256"/>
            <a:chExt cx="4608" cy="1344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grpSp>
          <p:nvGrpSpPr>
            <p:cNvPr id="165908" name="Group 20"/>
            <p:cNvGrpSpPr>
              <a:grpSpLocks/>
            </p:cNvGrpSpPr>
            <p:nvPr/>
          </p:nvGrpSpPr>
          <p:grpSpPr bwMode="auto">
            <a:xfrm>
              <a:off x="576" y="2256"/>
              <a:ext cx="2304" cy="288"/>
              <a:chOff x="576" y="2064"/>
              <a:chExt cx="2304" cy="288"/>
            </a:xfrm>
          </p:grpSpPr>
          <p:sp>
            <p:nvSpPr>
              <p:cNvPr id="165893" name="Rectangle 5"/>
              <p:cNvSpPr>
                <a:spLocks noChangeArrowheads="1"/>
              </p:cNvSpPr>
              <p:nvPr/>
            </p:nvSpPr>
            <p:spPr bwMode="auto">
              <a:xfrm>
                <a:off x="576" y="2064"/>
                <a:ext cx="1152" cy="288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pPr algn="ctr"/>
                <a:r>
                  <a:rPr lang="en-US" sz="2800" dirty="0">
                    <a:latin typeface="Tahoma" pitchFamily="34" charset="0"/>
                  </a:rPr>
                  <a:t>not used</a:t>
                </a:r>
              </a:p>
            </p:txBody>
          </p:sp>
          <p:sp>
            <p:nvSpPr>
              <p:cNvPr id="165906" name="Rectangle 18"/>
              <p:cNvSpPr>
                <a:spLocks noChangeArrowheads="1"/>
              </p:cNvSpPr>
              <p:nvPr/>
            </p:nvSpPr>
            <p:spPr bwMode="auto">
              <a:xfrm>
                <a:off x="1728" y="2064"/>
                <a:ext cx="1152" cy="288"/>
              </a:xfrm>
              <a:prstGeom prst="rect">
                <a:avLst/>
              </a:prstGeom>
              <a:solidFill>
                <a:srgbClr val="00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pPr algn="ctr"/>
                <a:r>
                  <a:rPr lang="en-US" sz="2800">
                    <a:latin typeface="Tahoma" pitchFamily="34" charset="0"/>
                    <a:ea typeface="MS Mincho" charset="-128"/>
                  </a:rPr>
                  <a:t>A</a:t>
                </a:r>
                <a:r>
                  <a:rPr lang="en-US" sz="2800" baseline="-30000">
                    <a:latin typeface="Tahoma" pitchFamily="34" charset="0"/>
                    <a:ea typeface="MS Mincho" charset="-128"/>
                  </a:rPr>
                  <a:t>hi</a:t>
                </a:r>
                <a:r>
                  <a:rPr lang="en-US" sz="2800">
                    <a:latin typeface="Tahoma" pitchFamily="34" charset="0"/>
                    <a:ea typeface="MS Mincho" charset="-128"/>
                  </a:rPr>
                  <a:t> B</a:t>
                </a:r>
                <a:r>
                  <a:rPr lang="en-US" sz="2800" baseline="-30000">
                    <a:latin typeface="Tahoma" pitchFamily="34" charset="0"/>
                    <a:ea typeface="MS Mincho" charset="-128"/>
                  </a:rPr>
                  <a:t>hi</a:t>
                </a:r>
              </a:p>
            </p:txBody>
          </p:sp>
        </p:grpSp>
        <p:grpSp>
          <p:nvGrpSpPr>
            <p:cNvPr id="165909" name="Group 21"/>
            <p:cNvGrpSpPr>
              <a:grpSpLocks/>
            </p:cNvGrpSpPr>
            <p:nvPr/>
          </p:nvGrpSpPr>
          <p:grpSpPr bwMode="auto">
            <a:xfrm>
              <a:off x="2880" y="3312"/>
              <a:ext cx="2304" cy="288"/>
              <a:chOff x="2880" y="3120"/>
              <a:chExt cx="2304" cy="288"/>
            </a:xfrm>
          </p:grpSpPr>
          <p:sp>
            <p:nvSpPr>
              <p:cNvPr id="165903" name="Rectangle 15"/>
              <p:cNvSpPr>
                <a:spLocks noChangeArrowheads="1"/>
              </p:cNvSpPr>
              <p:nvPr/>
            </p:nvSpPr>
            <p:spPr bwMode="auto">
              <a:xfrm>
                <a:off x="4032" y="3120"/>
                <a:ext cx="1152" cy="288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pPr algn="ctr"/>
                <a:r>
                  <a:rPr lang="en-US" sz="2800" dirty="0">
                    <a:latin typeface="Tahoma" pitchFamily="34" charset="0"/>
                  </a:rPr>
                  <a:t>not used</a:t>
                </a:r>
              </a:p>
            </p:txBody>
          </p:sp>
          <p:sp>
            <p:nvSpPr>
              <p:cNvPr id="165907" name="Rectangle 19"/>
              <p:cNvSpPr>
                <a:spLocks noChangeArrowheads="1"/>
              </p:cNvSpPr>
              <p:nvPr/>
            </p:nvSpPr>
            <p:spPr bwMode="auto">
              <a:xfrm>
                <a:off x="2880" y="3120"/>
                <a:ext cx="1152" cy="288"/>
              </a:xfrm>
              <a:prstGeom prst="rect">
                <a:avLst/>
              </a:prstGeom>
              <a:solidFill>
                <a:srgbClr val="00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pPr algn="ctr"/>
                <a:r>
                  <a:rPr lang="en-US" sz="2800" dirty="0" err="1">
                    <a:latin typeface="Tahoma" pitchFamily="34" charset="0"/>
                    <a:ea typeface="MS Mincho" charset="-128"/>
                  </a:rPr>
                  <a:t>A</a:t>
                </a:r>
                <a:r>
                  <a:rPr lang="en-US" sz="2800" baseline="-30000" dirty="0" err="1">
                    <a:latin typeface="Tahoma" pitchFamily="34" charset="0"/>
                    <a:ea typeface="MS Mincho" charset="-128"/>
                  </a:rPr>
                  <a:t>lo</a:t>
                </a:r>
                <a:r>
                  <a:rPr lang="en-US" sz="2800" dirty="0">
                    <a:latin typeface="Tahoma" pitchFamily="34" charset="0"/>
                    <a:ea typeface="MS Mincho" charset="-128"/>
                  </a:rPr>
                  <a:t> </a:t>
                </a:r>
                <a:r>
                  <a:rPr lang="en-US" sz="2800" dirty="0" err="1">
                    <a:latin typeface="Tahoma" pitchFamily="34" charset="0"/>
                    <a:ea typeface="MS Mincho" charset="-128"/>
                  </a:rPr>
                  <a:t>B</a:t>
                </a:r>
                <a:r>
                  <a:rPr lang="en-US" sz="2800" baseline="-30000" dirty="0" err="1">
                    <a:latin typeface="Tahoma" pitchFamily="34" charset="0"/>
                    <a:ea typeface="MS Mincho" charset="-128"/>
                  </a:rPr>
                  <a:t>lo</a:t>
                </a:r>
                <a:endParaRPr lang="en-US" sz="2800" baseline="-30000" dirty="0">
                  <a:latin typeface="Tahoma" pitchFamily="34" charset="0"/>
                  <a:ea typeface="MS Mincho" charset="-128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r>
              <a:rPr lang="en-US"/>
              <a:t>32.32 Fixed-Point Multiplication</a:t>
            </a:r>
          </a:p>
        </p:txBody>
      </p:sp>
      <p:sp>
        <p:nvSpPr>
          <p:cNvPr id="157699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7696200" cy="399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First consider a 64-bit 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unsigned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number:</a:t>
            </a:r>
            <a:endParaRPr lang="en-US" sz="200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u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	=	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+ 2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+ … + 2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0</a:t>
            </a:r>
            <a:endParaRPr lang="en-US" sz="28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	=	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+ (2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+ … + 2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 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	=	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2</a:t>
            </a:r>
            <a:r>
              <a:rPr lang="en-US" sz="2800" baseline="300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 + A</a:t>
            </a:r>
            <a:r>
              <a:rPr lang="en-US" sz="2800" baseline="-300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62..0</a:t>
            </a:r>
            <a:endParaRPr lang="en-US" sz="2000" baseline="-30000">
              <a:solidFill>
                <a:schemeClr val="accent2"/>
              </a:solidFill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solidFill>
                <a:schemeClr val="accent2"/>
              </a:solidFill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where 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=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+ … + 2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0</a:t>
            </a:r>
            <a:endParaRPr lang="en-US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32.32 Fixed-Point Multiplication</a:t>
            </a:r>
          </a:p>
        </p:txBody>
      </p:sp>
      <p:sp>
        <p:nvSpPr>
          <p:cNvPr id="159747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754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</p:txBody>
      </p:sp>
      <p:sp>
        <p:nvSpPr>
          <p:cNvPr id="159748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8001000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Thus the 128-bit product of two 64-bit 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unsigned</a:t>
            </a:r>
            <a:r>
              <a:rPr lang="en-US" sz="2800">
                <a:latin typeface="Tahoma" pitchFamily="34" charset="0"/>
                <a:cs typeface="Tahoma" pitchFamily="34" charset="0"/>
              </a:rPr>
              <a:t> operands would be:</a:t>
            </a:r>
          </a:p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  <a:cs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u</a:t>
            </a:r>
            <a:r>
              <a:rPr lang="en-US" sz="2800">
                <a:latin typeface="Tahoma" pitchFamily="34" charset="0"/>
                <a:cs typeface="Tahoma" pitchFamily="34" charset="0"/>
              </a:rPr>
              <a:t>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u</a:t>
            </a:r>
            <a:r>
              <a:rPr lang="en-US" sz="2800">
                <a:latin typeface="Tahoma" pitchFamily="34" charset="0"/>
                <a:cs typeface="Tahoma" pitchFamily="34" charset="0"/>
              </a:rPr>
              <a:t>	= (2</a:t>
            </a:r>
            <a:r>
              <a:rPr lang="en-US" sz="2800" baseline="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 +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>
                <a:latin typeface="Tahoma" pitchFamily="34" charset="0"/>
                <a:cs typeface="Tahoma" pitchFamily="34" charset="0"/>
              </a:rPr>
              <a:t>)(2</a:t>
            </a:r>
            <a:r>
              <a:rPr lang="en-US" sz="2800" baseline="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 +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>
                <a:latin typeface="Tahoma" pitchFamily="34" charset="0"/>
                <a:cs typeface="Tahoma" pitchFamily="34" charset="0"/>
              </a:rPr>
              <a:t>)</a:t>
            </a:r>
            <a:endParaRPr lang="en-US" sz="280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 	= 2</a:t>
            </a:r>
            <a:r>
              <a:rPr lang="en-US" sz="2800" baseline="30000">
                <a:latin typeface="Tahoma" pitchFamily="34" charset="0"/>
                <a:cs typeface="Tahoma" pitchFamily="34" charset="0"/>
              </a:rPr>
              <a:t>126</a:t>
            </a: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 </a:t>
            </a:r>
            <a:r>
              <a:rPr lang="en-US" sz="2800">
                <a:latin typeface="Tahoma" pitchFamily="34" charset="0"/>
                <a:cs typeface="Tahoma" pitchFamily="34" charset="0"/>
              </a:rPr>
              <a:t>+ 2</a:t>
            </a:r>
            <a:r>
              <a:rPr lang="en-US" sz="2800" baseline="30000">
                <a:latin typeface="Tahoma" pitchFamily="34" charset="0"/>
                <a:cs typeface="Tahoma" pitchFamily="34" charset="0"/>
              </a:rPr>
              <a:t>63(</a:t>
            </a: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ahoma" pitchFamily="34" charset="0"/>
              </a:rPr>
              <a:t> + 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>
                <a:latin typeface="Tahoma" pitchFamily="34" charset="0"/>
                <a:cs typeface="Tahoma" pitchFamily="34" charset="0"/>
              </a:rPr>
              <a:t>)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		+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r>
              <a:rPr lang="en-US"/>
              <a:t>32.32 Fixed-Point Multiplication</a:t>
            </a:r>
          </a:p>
        </p:txBody>
      </p:sp>
      <p:sp>
        <p:nvSpPr>
          <p:cNvPr id="160771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7696200" cy="290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Now consider a 64-bit 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signed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number:</a:t>
            </a:r>
            <a:endParaRPr lang="en-US" sz="200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s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	=	-2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+ 2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+ … + 2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0</a:t>
            </a:r>
            <a:endParaRPr lang="en-US" sz="28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	=	-2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+ (2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+ … + 2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 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	=	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-2</a:t>
            </a:r>
            <a:r>
              <a:rPr lang="en-US" sz="2800" baseline="300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 +</a:t>
            </a:r>
            <a:r>
              <a:rPr lang="en-US" sz="2800">
                <a:solidFill>
                  <a:srgbClr val="FFFF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/>
              <a:t>32.32 Fixed-Point Multiplication</a:t>
            </a:r>
          </a:p>
        </p:txBody>
      </p:sp>
      <p:sp>
        <p:nvSpPr>
          <p:cNvPr id="199683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754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</p:txBody>
      </p:sp>
      <p:sp>
        <p:nvSpPr>
          <p:cNvPr id="199684" name="Text Box 4"/>
          <p:cNvSpPr txBox="1">
            <a:spLocks noChangeArrowheads="1"/>
          </p:cNvSpPr>
          <p:nvPr/>
        </p:nvSpPr>
        <p:spPr bwMode="auto">
          <a:xfrm>
            <a:off x="533400" y="1524000"/>
            <a:ext cx="8001000" cy="309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Thus the 128-bit product of two 64-bit 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signed</a:t>
            </a:r>
            <a:r>
              <a:rPr lang="en-US" sz="280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ahoma" pitchFamily="34" charset="0"/>
              </a:rPr>
              <a:t>operands would be:</a:t>
            </a:r>
          </a:p>
          <a:p>
            <a:pPr>
              <a:spcBef>
                <a:spcPct val="50000"/>
              </a:spcBef>
            </a:pPr>
            <a:endParaRPr lang="en-US" sz="1000">
              <a:latin typeface="Tahoma" pitchFamily="34" charset="0"/>
              <a:cs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s</a:t>
            </a:r>
            <a:r>
              <a:rPr lang="en-US" sz="2800">
                <a:latin typeface="Tahoma" pitchFamily="34" charset="0"/>
                <a:cs typeface="Tahoma" pitchFamily="34" charset="0"/>
              </a:rPr>
              <a:t>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s</a:t>
            </a:r>
            <a:r>
              <a:rPr lang="en-US" sz="2800">
                <a:latin typeface="Tahoma" pitchFamily="34" charset="0"/>
                <a:cs typeface="Tahoma" pitchFamily="34" charset="0"/>
              </a:rPr>
              <a:t>	= (-2</a:t>
            </a:r>
            <a:r>
              <a:rPr lang="en-US" sz="2800" baseline="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 +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>
                <a:latin typeface="Tahoma" pitchFamily="34" charset="0"/>
                <a:cs typeface="Tahoma" pitchFamily="34" charset="0"/>
              </a:rPr>
              <a:t>)(-2</a:t>
            </a:r>
            <a:r>
              <a:rPr lang="en-US" sz="2800" baseline="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 +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>
                <a:latin typeface="Tahoma" pitchFamily="34" charset="0"/>
                <a:cs typeface="Tahoma" pitchFamily="34" charset="0"/>
              </a:rPr>
              <a:t>)</a:t>
            </a:r>
            <a:endParaRPr lang="en-US" sz="280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 	= 2</a:t>
            </a:r>
            <a:r>
              <a:rPr lang="en-US" sz="2800" baseline="30000">
                <a:latin typeface="Tahoma" pitchFamily="34" charset="0"/>
                <a:cs typeface="Tahoma" pitchFamily="34" charset="0"/>
              </a:rPr>
              <a:t>126</a:t>
            </a: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 </a:t>
            </a:r>
            <a:r>
              <a:rPr lang="en-US" sz="2800">
                <a:latin typeface="Tahoma" pitchFamily="34" charset="0"/>
                <a:cs typeface="Tahoma" pitchFamily="34" charset="0"/>
              </a:rPr>
              <a:t>- 2</a:t>
            </a:r>
            <a:r>
              <a:rPr lang="en-US" sz="2800" baseline="30000">
                <a:latin typeface="Tahoma" pitchFamily="34" charset="0"/>
                <a:cs typeface="Tahoma" pitchFamily="34" charset="0"/>
              </a:rPr>
              <a:t>63(</a:t>
            </a: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ahoma" pitchFamily="34" charset="0"/>
              </a:rPr>
              <a:t> + 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>
                <a:latin typeface="Tahoma" pitchFamily="34" charset="0"/>
                <a:cs typeface="Tahoma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		+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Unsigned vs. Signed Multiplication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752600"/>
            <a:ext cx="6248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A</a:t>
            </a:r>
            <a:r>
              <a:rPr lang="en-US" baseline="-25000"/>
              <a:t>u</a:t>
            </a:r>
            <a:r>
              <a:rPr lang="en-US"/>
              <a:t>B</a:t>
            </a:r>
            <a:r>
              <a:rPr lang="en-US" baseline="-25000"/>
              <a:t>u</a:t>
            </a:r>
            <a:r>
              <a:rPr lang="en-US"/>
              <a:t> = 2</a:t>
            </a:r>
            <a:r>
              <a:rPr lang="en-US" baseline="30000"/>
              <a:t>126</a:t>
            </a:r>
            <a:r>
              <a:rPr lang="en-US"/>
              <a:t>A</a:t>
            </a:r>
            <a:r>
              <a:rPr lang="en-US" baseline="-25000"/>
              <a:t>63</a:t>
            </a:r>
            <a:r>
              <a:rPr lang="en-US"/>
              <a:t>B</a:t>
            </a:r>
            <a:r>
              <a:rPr lang="en-US" baseline="-25000"/>
              <a:t>63</a:t>
            </a:r>
            <a:endParaRPr lang="en-US"/>
          </a:p>
          <a:p>
            <a:pPr>
              <a:buFontTx/>
              <a:buNone/>
            </a:pPr>
            <a:r>
              <a:rPr lang="en-US">
                <a:solidFill>
                  <a:srgbClr val="FF3300"/>
                </a:solidFill>
              </a:rPr>
              <a:t>		</a:t>
            </a:r>
            <a:r>
              <a:rPr lang="en-US" b="1">
                <a:solidFill>
                  <a:srgbClr val="FF3300"/>
                </a:solidFill>
              </a:rPr>
              <a:t>+ 2</a:t>
            </a:r>
            <a:r>
              <a:rPr lang="en-US" b="1" baseline="30000">
                <a:solidFill>
                  <a:srgbClr val="FF3300"/>
                </a:solidFill>
              </a:rPr>
              <a:t>63</a:t>
            </a:r>
            <a:r>
              <a:rPr lang="en-US" b="1">
                <a:solidFill>
                  <a:srgbClr val="FF3300"/>
                </a:solidFill>
              </a:rPr>
              <a:t>(A</a:t>
            </a:r>
            <a:r>
              <a:rPr lang="en-US" b="1" baseline="-25000">
                <a:solidFill>
                  <a:srgbClr val="FF3300"/>
                </a:solidFill>
              </a:rPr>
              <a:t>63</a:t>
            </a:r>
            <a:r>
              <a:rPr lang="en-US" b="1">
                <a:solidFill>
                  <a:srgbClr val="FF3300"/>
                </a:solidFill>
              </a:rPr>
              <a:t>B</a:t>
            </a:r>
            <a:r>
              <a:rPr lang="en-US" b="1" baseline="-25000">
                <a:solidFill>
                  <a:srgbClr val="FF3300"/>
                </a:solidFill>
              </a:rPr>
              <a:t>62..0</a:t>
            </a:r>
            <a:r>
              <a:rPr lang="en-US" b="1">
                <a:solidFill>
                  <a:srgbClr val="FF3300"/>
                </a:solidFill>
              </a:rPr>
              <a:t> + B</a:t>
            </a:r>
            <a:r>
              <a:rPr lang="en-US" b="1" baseline="-25000">
                <a:solidFill>
                  <a:srgbClr val="FF3300"/>
                </a:solidFill>
              </a:rPr>
              <a:t>63</a:t>
            </a:r>
            <a:r>
              <a:rPr lang="en-US" b="1">
                <a:solidFill>
                  <a:srgbClr val="FF3300"/>
                </a:solidFill>
              </a:rPr>
              <a:t>A</a:t>
            </a:r>
            <a:r>
              <a:rPr lang="en-US" b="1" baseline="-25000">
                <a:solidFill>
                  <a:srgbClr val="FF3300"/>
                </a:solidFill>
              </a:rPr>
              <a:t>62..0</a:t>
            </a:r>
            <a:r>
              <a:rPr lang="en-US" b="1">
                <a:solidFill>
                  <a:srgbClr val="FF3300"/>
                </a:solidFill>
              </a:rPr>
              <a:t>)</a:t>
            </a:r>
          </a:p>
          <a:p>
            <a:pPr>
              <a:buFontTx/>
              <a:buNone/>
            </a:pPr>
            <a:r>
              <a:rPr lang="en-US"/>
              <a:t>		+ A</a:t>
            </a:r>
            <a:r>
              <a:rPr lang="en-US" baseline="-25000"/>
              <a:t>62..0</a:t>
            </a:r>
            <a:r>
              <a:rPr lang="en-US"/>
              <a:t>B</a:t>
            </a:r>
            <a:r>
              <a:rPr lang="en-US" baseline="-25000"/>
              <a:t>62..0</a:t>
            </a:r>
          </a:p>
          <a:p>
            <a:pPr>
              <a:buFontTx/>
              <a:buNone/>
            </a:pPr>
            <a:r>
              <a:rPr lang="en-US"/>
              <a:t> </a:t>
            </a:r>
          </a:p>
          <a:p>
            <a:pPr>
              <a:buFontTx/>
              <a:buNone/>
            </a:pPr>
            <a:r>
              <a:rPr lang="en-US"/>
              <a:t>A</a:t>
            </a:r>
            <a:r>
              <a:rPr lang="en-US" baseline="-25000"/>
              <a:t>s</a:t>
            </a:r>
            <a:r>
              <a:rPr lang="en-US"/>
              <a:t>B</a:t>
            </a:r>
            <a:r>
              <a:rPr lang="en-US" baseline="-25000"/>
              <a:t>s</a:t>
            </a:r>
            <a:r>
              <a:rPr lang="en-US"/>
              <a:t> = 2</a:t>
            </a:r>
            <a:r>
              <a:rPr lang="en-US" baseline="30000"/>
              <a:t>126</a:t>
            </a:r>
            <a:r>
              <a:rPr lang="en-US"/>
              <a:t>A</a:t>
            </a:r>
            <a:r>
              <a:rPr lang="en-US" baseline="-25000"/>
              <a:t>63</a:t>
            </a:r>
            <a:r>
              <a:rPr lang="en-US"/>
              <a:t>B</a:t>
            </a:r>
            <a:r>
              <a:rPr lang="en-US" baseline="-25000"/>
              <a:t>63</a:t>
            </a:r>
            <a:endParaRPr lang="en-US"/>
          </a:p>
          <a:p>
            <a:pPr>
              <a:buFontTx/>
              <a:buNone/>
            </a:pPr>
            <a:r>
              <a:rPr lang="en-US" b="1">
                <a:solidFill>
                  <a:srgbClr val="FF3300"/>
                </a:solidFill>
              </a:rPr>
              <a:t>		- 2</a:t>
            </a:r>
            <a:r>
              <a:rPr lang="en-US" b="1" baseline="30000">
                <a:solidFill>
                  <a:srgbClr val="FF3300"/>
                </a:solidFill>
              </a:rPr>
              <a:t>63</a:t>
            </a:r>
            <a:r>
              <a:rPr lang="en-US" b="1">
                <a:solidFill>
                  <a:srgbClr val="FF3300"/>
                </a:solidFill>
              </a:rPr>
              <a:t>(A</a:t>
            </a:r>
            <a:r>
              <a:rPr lang="en-US" b="1" baseline="-25000">
                <a:solidFill>
                  <a:srgbClr val="FF3300"/>
                </a:solidFill>
              </a:rPr>
              <a:t>63</a:t>
            </a:r>
            <a:r>
              <a:rPr lang="en-US" b="1">
                <a:solidFill>
                  <a:srgbClr val="FF3300"/>
                </a:solidFill>
              </a:rPr>
              <a:t>B</a:t>
            </a:r>
            <a:r>
              <a:rPr lang="en-US" b="1" baseline="-25000">
                <a:solidFill>
                  <a:srgbClr val="FF3300"/>
                </a:solidFill>
              </a:rPr>
              <a:t>62..0</a:t>
            </a:r>
            <a:r>
              <a:rPr lang="en-US" b="1">
                <a:solidFill>
                  <a:srgbClr val="FF3300"/>
                </a:solidFill>
              </a:rPr>
              <a:t> + B</a:t>
            </a:r>
            <a:r>
              <a:rPr lang="en-US" b="1" baseline="-25000">
                <a:solidFill>
                  <a:srgbClr val="FF3300"/>
                </a:solidFill>
              </a:rPr>
              <a:t>63</a:t>
            </a:r>
            <a:r>
              <a:rPr lang="en-US" b="1">
                <a:solidFill>
                  <a:srgbClr val="FF3300"/>
                </a:solidFill>
              </a:rPr>
              <a:t>A</a:t>
            </a:r>
            <a:r>
              <a:rPr lang="en-US" b="1" baseline="-25000">
                <a:solidFill>
                  <a:srgbClr val="FF3300"/>
                </a:solidFill>
              </a:rPr>
              <a:t>62..0</a:t>
            </a:r>
            <a:r>
              <a:rPr lang="en-US" b="1">
                <a:solidFill>
                  <a:srgbClr val="FF3300"/>
                </a:solidFill>
              </a:rPr>
              <a:t>)</a:t>
            </a:r>
          </a:p>
          <a:p>
            <a:pPr>
              <a:buFontTx/>
              <a:buNone/>
            </a:pPr>
            <a:r>
              <a:rPr lang="en-US"/>
              <a:t>		+ A</a:t>
            </a:r>
            <a:r>
              <a:rPr lang="en-US" baseline="-25000"/>
              <a:t>62..0</a:t>
            </a:r>
            <a:r>
              <a:rPr lang="en-US"/>
              <a:t>B</a:t>
            </a:r>
            <a:r>
              <a:rPr lang="en-US" baseline="-25000"/>
              <a:t>62..0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/>
              <a:t>32.32 Fixed-Point Multiplication</a:t>
            </a:r>
          </a:p>
        </p:txBody>
      </p:sp>
      <p:sp>
        <p:nvSpPr>
          <p:cNvPr id="161795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754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</p:txBody>
      </p:sp>
      <p:sp>
        <p:nvSpPr>
          <p:cNvPr id="161796" name="Text Box 4"/>
          <p:cNvSpPr txBox="1">
            <a:spLocks noChangeArrowheads="1"/>
          </p:cNvSpPr>
          <p:nvPr/>
        </p:nvSpPr>
        <p:spPr bwMode="auto">
          <a:xfrm>
            <a:off x="533400" y="1524000"/>
            <a:ext cx="8001000" cy="309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Thus the 128-bit product of two 64-bit 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signed</a:t>
            </a:r>
            <a:r>
              <a:rPr lang="en-US" sz="280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ahoma" pitchFamily="34" charset="0"/>
              </a:rPr>
              <a:t>operands would be:</a:t>
            </a:r>
          </a:p>
          <a:p>
            <a:pPr>
              <a:spcBef>
                <a:spcPct val="50000"/>
              </a:spcBef>
            </a:pPr>
            <a:endParaRPr lang="en-US" sz="1000">
              <a:latin typeface="Tahoma" pitchFamily="34" charset="0"/>
              <a:cs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s</a:t>
            </a:r>
            <a:r>
              <a:rPr lang="en-US" sz="2800">
                <a:latin typeface="Tahoma" pitchFamily="34" charset="0"/>
                <a:cs typeface="Tahoma" pitchFamily="34" charset="0"/>
              </a:rPr>
              <a:t>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s</a:t>
            </a:r>
            <a:r>
              <a:rPr lang="en-US" sz="2800">
                <a:latin typeface="Tahoma" pitchFamily="34" charset="0"/>
                <a:cs typeface="Tahoma" pitchFamily="34" charset="0"/>
              </a:rPr>
              <a:t>	= 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u</a:t>
            </a:r>
            <a:r>
              <a:rPr lang="en-US" sz="2800">
                <a:latin typeface="Tahoma" pitchFamily="34" charset="0"/>
                <a:cs typeface="Tahoma" pitchFamily="34" charset="0"/>
              </a:rPr>
              <a:t>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u </a:t>
            </a:r>
            <a:r>
              <a:rPr lang="en-US" sz="2800">
                <a:latin typeface="Tahoma" pitchFamily="34" charset="0"/>
                <a:cs typeface="Tahoma" pitchFamily="34" charset="0"/>
              </a:rPr>
              <a:t>– 2 (2</a:t>
            </a:r>
            <a:r>
              <a:rPr lang="en-US" sz="2800" baseline="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ahoma" pitchFamily="34" charset="0"/>
              </a:rPr>
              <a:t> + 2</a:t>
            </a:r>
            <a:r>
              <a:rPr lang="en-US" sz="2800" baseline="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63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>
                <a:latin typeface="Tahoma" pitchFamily="34" charset="0"/>
                <a:cs typeface="Tahoma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 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	= 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u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u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–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64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–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64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/>
              <a:t>32.32 Fixed-Point Multiplication</a:t>
            </a: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754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</p:txBody>
      </p:sp>
      <p:sp>
        <p:nvSpPr>
          <p:cNvPr id="162820" name="Text Box 4"/>
          <p:cNvSpPr txBox="1">
            <a:spLocks noChangeArrowheads="1"/>
          </p:cNvSpPr>
          <p:nvPr/>
        </p:nvSpPr>
        <p:spPr bwMode="auto">
          <a:xfrm>
            <a:off x="533400" y="1752600"/>
            <a:ext cx="8001000" cy="225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What does this result mean?</a:t>
            </a:r>
          </a:p>
          <a:p>
            <a:pPr>
              <a:spcBef>
                <a:spcPct val="50000"/>
              </a:spcBef>
            </a:pPr>
            <a:endParaRPr lang="en-US" sz="200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ahoma" pitchFamily="34" charset="0"/>
              </a:rPr>
              <a:t>A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s</a:t>
            </a:r>
            <a:r>
              <a:rPr lang="en-US" sz="2800">
                <a:latin typeface="Tahoma" pitchFamily="34" charset="0"/>
                <a:cs typeface="Tahoma" pitchFamily="34" charset="0"/>
              </a:rPr>
              <a:t>B</a:t>
            </a:r>
            <a:r>
              <a:rPr lang="en-US" sz="2800" baseline="-30000">
                <a:latin typeface="Tahoma" pitchFamily="34" charset="0"/>
                <a:cs typeface="Tahoma" pitchFamily="34" charset="0"/>
              </a:rPr>
              <a:t>s</a:t>
            </a:r>
            <a:r>
              <a:rPr lang="en-US" sz="2800">
                <a:latin typeface="Tahoma" pitchFamily="34" charset="0"/>
                <a:cs typeface="Tahoma" pitchFamily="34" charset="0"/>
              </a:rPr>
              <a:t>	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= 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u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u  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–  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64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–   2</a:t>
            </a:r>
            <a:r>
              <a:rPr lang="en-US" sz="2800" baseline="30000">
                <a:latin typeface="Tahoma" pitchFamily="34" charset="0"/>
                <a:cs typeface="Times New Roman" pitchFamily="18" charset="0"/>
              </a:rPr>
              <a:t>64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63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62..0</a:t>
            </a:r>
            <a:r>
              <a:rPr lang="en-US" sz="2800">
                <a:latin typeface="Tahoma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</p:txBody>
      </p:sp>
      <p:grpSp>
        <p:nvGrpSpPr>
          <p:cNvPr id="162830" name="Group 14"/>
          <p:cNvGrpSpPr>
            <a:grpSpLocks/>
          </p:cNvGrpSpPr>
          <p:nvPr/>
        </p:nvGrpSpPr>
        <p:grpSpPr bwMode="auto">
          <a:xfrm>
            <a:off x="838200" y="2667000"/>
            <a:ext cx="4800600" cy="2743200"/>
            <a:chOff x="528" y="1680"/>
            <a:chExt cx="3024" cy="1728"/>
          </a:xfrm>
        </p:grpSpPr>
        <p:sp>
          <p:nvSpPr>
            <p:cNvPr id="162823" name="Oval 7"/>
            <p:cNvSpPr>
              <a:spLocks noChangeArrowheads="1"/>
            </p:cNvSpPr>
            <p:nvPr/>
          </p:nvSpPr>
          <p:spPr bwMode="auto">
            <a:xfrm>
              <a:off x="2304" y="1680"/>
              <a:ext cx="1248" cy="624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25" name="AutoShape 9"/>
            <p:cNvSpPr>
              <a:spLocks noChangeArrowheads="1"/>
            </p:cNvSpPr>
            <p:nvPr/>
          </p:nvSpPr>
          <p:spPr bwMode="auto">
            <a:xfrm>
              <a:off x="528" y="2544"/>
              <a:ext cx="1584" cy="864"/>
            </a:xfrm>
            <a:prstGeom prst="wedgeRectCallout">
              <a:avLst>
                <a:gd name="adj1" fmla="val 98801"/>
                <a:gd name="adj2" fmla="val -80556"/>
              </a:avLst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/>
            <a:lstStyle/>
            <a:p>
              <a:r>
                <a:rPr lang="en-US" sz="2000" dirty="0">
                  <a:latin typeface="Tahoma" pitchFamily="34" charset="0"/>
                </a:rPr>
                <a:t>If A is negative, subtract </a:t>
              </a:r>
              <a:r>
                <a:rPr lang="en-US" sz="2000" dirty="0">
                  <a:latin typeface="Tahoma" pitchFamily="34" charset="0"/>
                  <a:cs typeface="Times New Roman" pitchFamily="18" charset="0"/>
                </a:rPr>
                <a:t>B</a:t>
              </a:r>
              <a:r>
                <a:rPr lang="en-US" sz="2000" baseline="-30000" dirty="0">
                  <a:latin typeface="Tahoma" pitchFamily="34" charset="0"/>
                  <a:cs typeface="Times New Roman" pitchFamily="18" charset="0"/>
                </a:rPr>
                <a:t>62..0</a:t>
              </a:r>
              <a:r>
                <a:rPr lang="en-US" sz="2000" dirty="0">
                  <a:latin typeface="Tahoma" pitchFamily="34" charset="0"/>
                </a:rPr>
                <a:t> from the most-significant half of </a:t>
              </a:r>
              <a:r>
                <a:rPr lang="en-US" sz="2000" dirty="0" err="1">
                  <a:latin typeface="Tahoma" pitchFamily="34" charset="0"/>
                  <a:cs typeface="Times New Roman" pitchFamily="18" charset="0"/>
                </a:rPr>
                <a:t>A</a:t>
              </a:r>
              <a:r>
                <a:rPr lang="en-US" sz="2000" baseline="-30000" dirty="0" err="1">
                  <a:latin typeface="Tahoma" pitchFamily="34" charset="0"/>
                  <a:cs typeface="Times New Roman" pitchFamily="18" charset="0"/>
                </a:rPr>
                <a:t>u</a:t>
              </a:r>
              <a:r>
                <a:rPr lang="en-US" sz="2000" dirty="0" err="1">
                  <a:latin typeface="Tahoma" pitchFamily="34" charset="0"/>
                  <a:cs typeface="Times New Roman" pitchFamily="18" charset="0"/>
                </a:rPr>
                <a:t>B</a:t>
              </a:r>
              <a:r>
                <a:rPr lang="en-US" sz="2000" baseline="-30000" dirty="0" err="1">
                  <a:latin typeface="Tahoma" pitchFamily="34" charset="0"/>
                  <a:cs typeface="Times New Roman" pitchFamily="18" charset="0"/>
                </a:rPr>
                <a:t>u</a:t>
              </a:r>
              <a:endParaRPr lang="en-US" sz="2000" baseline="-30000" dirty="0">
                <a:latin typeface="Tahoma" pitchFamily="34" charset="0"/>
                <a:cs typeface="Times New Roman" pitchFamily="18" charset="0"/>
              </a:endParaRPr>
            </a:p>
          </p:txBody>
        </p:sp>
      </p:grpSp>
      <p:grpSp>
        <p:nvGrpSpPr>
          <p:cNvPr id="162829" name="Group 13"/>
          <p:cNvGrpSpPr>
            <a:grpSpLocks/>
          </p:cNvGrpSpPr>
          <p:nvPr/>
        </p:nvGrpSpPr>
        <p:grpSpPr bwMode="auto">
          <a:xfrm>
            <a:off x="5638800" y="2667000"/>
            <a:ext cx="2514600" cy="2819400"/>
            <a:chOff x="3552" y="1680"/>
            <a:chExt cx="1584" cy="1776"/>
          </a:xfrm>
        </p:grpSpPr>
        <p:sp>
          <p:nvSpPr>
            <p:cNvPr id="162824" name="Oval 8"/>
            <p:cNvSpPr>
              <a:spLocks noChangeArrowheads="1"/>
            </p:cNvSpPr>
            <p:nvPr/>
          </p:nvSpPr>
          <p:spPr bwMode="auto">
            <a:xfrm>
              <a:off x="3840" y="1680"/>
              <a:ext cx="1248" cy="624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26" name="AutoShape 10"/>
            <p:cNvSpPr>
              <a:spLocks noChangeArrowheads="1"/>
            </p:cNvSpPr>
            <p:nvPr/>
          </p:nvSpPr>
          <p:spPr bwMode="auto">
            <a:xfrm>
              <a:off x="3552" y="2592"/>
              <a:ext cx="1584" cy="864"/>
            </a:xfrm>
            <a:prstGeom prst="wedgeRectCallout">
              <a:avLst>
                <a:gd name="adj1" fmla="val -10671"/>
                <a:gd name="adj2" fmla="val -88542"/>
              </a:avLst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/>
            <a:lstStyle/>
            <a:p>
              <a:r>
                <a:rPr lang="en-US" sz="2000" dirty="0">
                  <a:latin typeface="Tahoma" pitchFamily="34" charset="0"/>
                </a:rPr>
                <a:t>If B is negative, subtract </a:t>
              </a:r>
              <a:r>
                <a:rPr lang="en-US" sz="2000" dirty="0">
                  <a:latin typeface="Tahoma" pitchFamily="34" charset="0"/>
                  <a:cs typeface="Times New Roman" pitchFamily="18" charset="0"/>
                </a:rPr>
                <a:t>A</a:t>
              </a:r>
              <a:r>
                <a:rPr lang="en-US" sz="2000" baseline="-30000" dirty="0">
                  <a:latin typeface="Tahoma" pitchFamily="34" charset="0"/>
                  <a:cs typeface="Times New Roman" pitchFamily="18" charset="0"/>
                </a:rPr>
                <a:t>62..0</a:t>
              </a:r>
              <a:r>
                <a:rPr lang="en-US" sz="2000" dirty="0">
                  <a:latin typeface="Tahoma" pitchFamily="34" charset="0"/>
                </a:rPr>
                <a:t> from the most-significant half of </a:t>
              </a:r>
              <a:r>
                <a:rPr lang="en-US" sz="2000" dirty="0" err="1">
                  <a:latin typeface="Tahoma" pitchFamily="34" charset="0"/>
                  <a:cs typeface="Times New Roman" pitchFamily="18" charset="0"/>
                </a:rPr>
                <a:t>A</a:t>
              </a:r>
              <a:r>
                <a:rPr lang="en-US" sz="2000" baseline="-30000" dirty="0" err="1">
                  <a:latin typeface="Tahoma" pitchFamily="34" charset="0"/>
                  <a:cs typeface="Times New Roman" pitchFamily="18" charset="0"/>
                </a:rPr>
                <a:t>u</a:t>
              </a:r>
              <a:r>
                <a:rPr lang="en-US" sz="2000" dirty="0" err="1">
                  <a:latin typeface="Tahoma" pitchFamily="34" charset="0"/>
                  <a:cs typeface="Times New Roman" pitchFamily="18" charset="0"/>
                </a:rPr>
                <a:t>B</a:t>
              </a:r>
              <a:r>
                <a:rPr lang="en-US" sz="2000" baseline="-30000" dirty="0" err="1">
                  <a:latin typeface="Tahoma" pitchFamily="34" charset="0"/>
                  <a:cs typeface="Times New Roman" pitchFamily="18" charset="0"/>
                </a:rPr>
                <a:t>u</a:t>
              </a:r>
              <a:endParaRPr lang="en-US" sz="2000" baseline="-30000" dirty="0">
                <a:latin typeface="Tahoma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63939" name="Rectangle 99"/>
          <p:cNvSpPr>
            <a:spLocks noChangeArrowheads="1"/>
          </p:cNvSpPr>
          <p:nvPr/>
        </p:nvSpPr>
        <p:spPr bwMode="auto">
          <a:xfrm>
            <a:off x="914400" y="1828800"/>
            <a:ext cx="7315200" cy="533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  <a:cs typeface="Times New Roman" pitchFamily="18" charset="0"/>
              </a:rPr>
              <a:t>A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u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B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u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(128 bits)</a:t>
            </a:r>
            <a:r>
              <a:rPr lang="en-US" sz="2800">
                <a:latin typeface="Tahoma" pitchFamily="34" charset="0"/>
              </a:rPr>
              <a:t> </a:t>
            </a:r>
          </a:p>
        </p:txBody>
      </p:sp>
      <p:grpSp>
        <p:nvGrpSpPr>
          <p:cNvPr id="163975" name="Group 135"/>
          <p:cNvGrpSpPr>
            <a:grpSpLocks/>
          </p:cNvGrpSpPr>
          <p:nvPr/>
        </p:nvGrpSpPr>
        <p:grpSpPr bwMode="auto">
          <a:xfrm>
            <a:off x="228600" y="2590800"/>
            <a:ext cx="8001000" cy="609600"/>
            <a:chOff x="144" y="1632"/>
            <a:chExt cx="5040" cy="384"/>
          </a:xfrm>
        </p:grpSpPr>
        <p:sp>
          <p:nvSpPr>
            <p:cNvPr id="163941" name="Rectangle 101"/>
            <p:cNvSpPr>
              <a:spLocks noChangeArrowheads="1"/>
            </p:cNvSpPr>
            <p:nvPr/>
          </p:nvSpPr>
          <p:spPr bwMode="auto">
            <a:xfrm>
              <a:off x="624" y="1680"/>
              <a:ext cx="2256" cy="336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  <a:cs typeface="Times New Roman" pitchFamily="18" charset="0"/>
                </a:rPr>
                <a:t>B</a:t>
              </a:r>
              <a:r>
                <a:rPr lang="en-US" sz="2800" baseline="-30000">
                  <a:latin typeface="Tahoma" pitchFamily="34" charset="0"/>
                  <a:cs typeface="Times New Roman" pitchFamily="18" charset="0"/>
                </a:rPr>
                <a:t>62..0</a:t>
              </a:r>
              <a:r>
                <a:rPr lang="en-US" sz="2800">
                  <a:latin typeface="Tahoma" pitchFamily="34" charset="0"/>
                  <a:cs typeface="Times New Roman" pitchFamily="18" charset="0"/>
                </a:rPr>
                <a:t>(63 bits)</a:t>
              </a:r>
            </a:p>
          </p:txBody>
        </p:sp>
        <p:sp>
          <p:nvSpPr>
            <p:cNvPr id="163945" name="Text Box 105"/>
            <p:cNvSpPr txBox="1">
              <a:spLocks noChangeArrowheads="1"/>
            </p:cNvSpPr>
            <p:nvPr/>
          </p:nvSpPr>
          <p:spPr bwMode="auto">
            <a:xfrm>
              <a:off x="144" y="163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Tahoma" pitchFamily="34" charset="0"/>
                </a:rPr>
                <a:t>-</a:t>
              </a:r>
            </a:p>
          </p:txBody>
        </p:sp>
        <p:sp>
          <p:nvSpPr>
            <p:cNvPr id="163951" name="Text Box 111"/>
            <p:cNvSpPr txBox="1">
              <a:spLocks noChangeArrowheads="1"/>
            </p:cNvSpPr>
            <p:nvPr/>
          </p:nvSpPr>
          <p:spPr bwMode="auto">
            <a:xfrm>
              <a:off x="3024" y="1680"/>
              <a:ext cx="21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</a:rPr>
                <a:t>(Subtract if A &lt; 0)</a:t>
              </a:r>
            </a:p>
          </p:txBody>
        </p:sp>
      </p:grpSp>
      <p:grpSp>
        <p:nvGrpSpPr>
          <p:cNvPr id="163976" name="Group 136"/>
          <p:cNvGrpSpPr>
            <a:grpSpLocks/>
          </p:cNvGrpSpPr>
          <p:nvPr/>
        </p:nvGrpSpPr>
        <p:grpSpPr bwMode="auto">
          <a:xfrm>
            <a:off x="228600" y="3505200"/>
            <a:ext cx="8077200" cy="609600"/>
            <a:chOff x="144" y="2208"/>
            <a:chExt cx="5088" cy="384"/>
          </a:xfrm>
        </p:grpSpPr>
        <p:sp>
          <p:nvSpPr>
            <p:cNvPr id="163942" name="Rectangle 102"/>
            <p:cNvSpPr>
              <a:spLocks noChangeArrowheads="1"/>
            </p:cNvSpPr>
            <p:nvPr/>
          </p:nvSpPr>
          <p:spPr bwMode="auto">
            <a:xfrm>
              <a:off x="624" y="2256"/>
              <a:ext cx="2256" cy="336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  <a:cs typeface="Times New Roman" pitchFamily="18" charset="0"/>
                </a:rPr>
                <a:t>A</a:t>
              </a:r>
              <a:r>
                <a:rPr lang="en-US" sz="2800" baseline="-30000">
                  <a:latin typeface="Tahoma" pitchFamily="34" charset="0"/>
                  <a:cs typeface="Times New Roman" pitchFamily="18" charset="0"/>
                </a:rPr>
                <a:t>62..0</a:t>
              </a:r>
              <a:r>
                <a:rPr lang="en-US" sz="2800">
                  <a:latin typeface="Tahoma" pitchFamily="34" charset="0"/>
                  <a:cs typeface="Times New Roman" pitchFamily="18" charset="0"/>
                </a:rPr>
                <a:t> (63 bits)</a:t>
              </a:r>
            </a:p>
          </p:txBody>
        </p:sp>
        <p:sp>
          <p:nvSpPr>
            <p:cNvPr id="163946" name="Text Box 106"/>
            <p:cNvSpPr txBox="1">
              <a:spLocks noChangeArrowheads="1"/>
            </p:cNvSpPr>
            <p:nvPr/>
          </p:nvSpPr>
          <p:spPr bwMode="auto">
            <a:xfrm>
              <a:off x="144" y="2208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Tahoma" pitchFamily="34" charset="0"/>
                </a:rPr>
                <a:t>-</a:t>
              </a:r>
            </a:p>
          </p:txBody>
        </p:sp>
        <p:sp>
          <p:nvSpPr>
            <p:cNvPr id="163952" name="Text Box 112"/>
            <p:cNvSpPr txBox="1">
              <a:spLocks noChangeArrowheads="1"/>
            </p:cNvSpPr>
            <p:nvPr/>
          </p:nvSpPr>
          <p:spPr bwMode="auto">
            <a:xfrm>
              <a:off x="3072" y="2256"/>
              <a:ext cx="21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</a:rPr>
                <a:t>(Subtract if B &lt; 0)</a:t>
              </a:r>
            </a:p>
          </p:txBody>
        </p:sp>
      </p:grpSp>
      <p:grpSp>
        <p:nvGrpSpPr>
          <p:cNvPr id="163974" name="Group 134"/>
          <p:cNvGrpSpPr>
            <a:grpSpLocks/>
          </p:cNvGrpSpPr>
          <p:nvPr/>
        </p:nvGrpSpPr>
        <p:grpSpPr bwMode="auto">
          <a:xfrm>
            <a:off x="914400" y="1817300"/>
            <a:ext cx="7315200" cy="2286000"/>
            <a:chOff x="576" y="1152"/>
            <a:chExt cx="4608" cy="1440"/>
          </a:xfrm>
        </p:grpSpPr>
        <p:sp>
          <p:nvSpPr>
            <p:cNvPr id="163963" name="Rectangle 123"/>
            <p:cNvSpPr>
              <a:spLocks noChangeArrowheads="1"/>
            </p:cNvSpPr>
            <p:nvPr/>
          </p:nvSpPr>
          <p:spPr bwMode="auto">
            <a:xfrm>
              <a:off x="576" y="1152"/>
              <a:ext cx="1152" cy="336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ahoma" pitchFamily="34" charset="0"/>
                </a:rPr>
                <a:t>don’t need</a:t>
              </a:r>
            </a:p>
          </p:txBody>
        </p:sp>
        <p:sp>
          <p:nvSpPr>
            <p:cNvPr id="163964" name="Rectangle 124"/>
            <p:cNvSpPr>
              <a:spLocks noChangeArrowheads="1"/>
            </p:cNvSpPr>
            <p:nvPr/>
          </p:nvSpPr>
          <p:spPr bwMode="auto">
            <a:xfrm>
              <a:off x="4032" y="1152"/>
              <a:ext cx="1152" cy="336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ahoma" pitchFamily="34" charset="0"/>
                </a:rPr>
                <a:t>don’t need</a:t>
              </a:r>
            </a:p>
          </p:txBody>
        </p:sp>
        <p:sp>
          <p:nvSpPr>
            <p:cNvPr id="163965" name="Rectangle 125"/>
            <p:cNvSpPr>
              <a:spLocks noChangeArrowheads="1"/>
            </p:cNvSpPr>
            <p:nvPr/>
          </p:nvSpPr>
          <p:spPr bwMode="auto">
            <a:xfrm>
              <a:off x="1728" y="1152"/>
              <a:ext cx="2304" cy="336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  <a:cs typeface="Times New Roman" pitchFamily="18" charset="0"/>
                </a:rPr>
                <a:t>A</a:t>
              </a:r>
              <a:r>
                <a:rPr lang="en-US" sz="2800" baseline="-30000">
                  <a:latin typeface="Tahoma" pitchFamily="34" charset="0"/>
                  <a:cs typeface="Times New Roman" pitchFamily="18" charset="0"/>
                </a:rPr>
                <a:t>u</a:t>
              </a:r>
              <a:r>
                <a:rPr lang="en-US" sz="2800">
                  <a:latin typeface="Tahoma" pitchFamily="34" charset="0"/>
                  <a:cs typeface="Times New Roman" pitchFamily="18" charset="0"/>
                </a:rPr>
                <a:t>B</a:t>
              </a:r>
              <a:r>
                <a:rPr lang="en-US" sz="2800" baseline="-30000">
                  <a:latin typeface="Tahoma" pitchFamily="34" charset="0"/>
                  <a:cs typeface="Times New Roman" pitchFamily="18" charset="0"/>
                </a:rPr>
                <a:t>u</a:t>
              </a:r>
              <a:r>
                <a:rPr lang="en-US" sz="2800">
                  <a:latin typeface="Tahoma" pitchFamily="34" charset="0"/>
                  <a:cs typeface="Times New Roman" pitchFamily="18" charset="0"/>
                </a:rPr>
                <a:t> (64 bits)</a:t>
              </a:r>
              <a:r>
                <a:rPr lang="en-US" sz="2800">
                  <a:latin typeface="Tahoma" pitchFamily="34" charset="0"/>
                </a:rPr>
                <a:t> </a:t>
              </a:r>
            </a:p>
          </p:txBody>
        </p:sp>
        <p:sp>
          <p:nvSpPr>
            <p:cNvPr id="163966" name="Rectangle 126"/>
            <p:cNvSpPr>
              <a:spLocks noChangeArrowheads="1"/>
            </p:cNvSpPr>
            <p:nvPr/>
          </p:nvSpPr>
          <p:spPr bwMode="auto">
            <a:xfrm>
              <a:off x="624" y="1680"/>
              <a:ext cx="1104" cy="336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ahoma" pitchFamily="34" charset="0"/>
                </a:rPr>
                <a:t>don’t need</a:t>
              </a:r>
            </a:p>
          </p:txBody>
        </p:sp>
        <p:sp>
          <p:nvSpPr>
            <p:cNvPr id="163968" name="Rectangle 128"/>
            <p:cNvSpPr>
              <a:spLocks noChangeArrowheads="1"/>
            </p:cNvSpPr>
            <p:nvPr/>
          </p:nvSpPr>
          <p:spPr bwMode="auto">
            <a:xfrm>
              <a:off x="1728" y="1680"/>
              <a:ext cx="1152" cy="336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  <a:cs typeface="Times New Roman" pitchFamily="18" charset="0"/>
                </a:rPr>
                <a:t>B</a:t>
              </a:r>
              <a:r>
                <a:rPr lang="en-US" sz="2800" baseline="-30000">
                  <a:latin typeface="Tahoma" pitchFamily="34" charset="0"/>
                  <a:cs typeface="Times New Roman" pitchFamily="18" charset="0"/>
                </a:rPr>
                <a:t>31..0</a:t>
              </a:r>
            </a:p>
          </p:txBody>
        </p:sp>
        <p:sp>
          <p:nvSpPr>
            <p:cNvPr id="163971" name="Rectangle 131"/>
            <p:cNvSpPr>
              <a:spLocks noChangeArrowheads="1"/>
            </p:cNvSpPr>
            <p:nvPr/>
          </p:nvSpPr>
          <p:spPr bwMode="auto">
            <a:xfrm>
              <a:off x="624" y="2256"/>
              <a:ext cx="1104" cy="336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ahoma" pitchFamily="34" charset="0"/>
                </a:rPr>
                <a:t>don’t need</a:t>
              </a:r>
            </a:p>
          </p:txBody>
        </p:sp>
        <p:sp>
          <p:nvSpPr>
            <p:cNvPr id="163972" name="Rectangle 132"/>
            <p:cNvSpPr>
              <a:spLocks noChangeArrowheads="1"/>
            </p:cNvSpPr>
            <p:nvPr/>
          </p:nvSpPr>
          <p:spPr bwMode="auto">
            <a:xfrm>
              <a:off x="1728" y="2256"/>
              <a:ext cx="1152" cy="336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  <a:cs typeface="Times New Roman" pitchFamily="18" charset="0"/>
                </a:rPr>
                <a:t>A</a:t>
              </a:r>
              <a:r>
                <a:rPr lang="en-US" sz="2800" baseline="-30000">
                  <a:latin typeface="Tahoma" pitchFamily="34" charset="0"/>
                  <a:cs typeface="Times New Roman" pitchFamily="18" charset="0"/>
                </a:rPr>
                <a:t>31..0</a:t>
              </a:r>
              <a:endParaRPr lang="en-US" sz="2800">
                <a:latin typeface="Tahoma" pitchFamily="34" charset="0"/>
                <a:cs typeface="Times New Roman" pitchFamily="18" charset="0"/>
              </a:endParaRPr>
            </a:p>
          </p:txBody>
        </p:sp>
      </p:grp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/>
              <a:t>32.32 Fixed-Point Multiplication</a:t>
            </a:r>
          </a:p>
        </p:txBody>
      </p:sp>
      <p:grpSp>
        <p:nvGrpSpPr>
          <p:cNvPr id="163960" name="Group 120"/>
          <p:cNvGrpSpPr>
            <a:grpSpLocks/>
          </p:cNvGrpSpPr>
          <p:nvPr/>
        </p:nvGrpSpPr>
        <p:grpSpPr bwMode="auto">
          <a:xfrm>
            <a:off x="914400" y="4343400"/>
            <a:ext cx="7315200" cy="1295400"/>
            <a:chOff x="432" y="2952"/>
            <a:chExt cx="4608" cy="816"/>
          </a:xfrm>
        </p:grpSpPr>
        <p:sp>
          <p:nvSpPr>
            <p:cNvPr id="163943" name="Rectangle 103"/>
            <p:cNvSpPr>
              <a:spLocks noChangeArrowheads="1"/>
            </p:cNvSpPr>
            <p:nvPr/>
          </p:nvSpPr>
          <p:spPr bwMode="auto">
            <a:xfrm>
              <a:off x="432" y="3432"/>
              <a:ext cx="4608" cy="336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  <a:cs typeface="Times New Roman" pitchFamily="18" charset="0"/>
                </a:rPr>
                <a:t>A</a:t>
              </a:r>
              <a:r>
                <a:rPr lang="en-US" sz="2800" baseline="-30000">
                  <a:latin typeface="Tahoma" pitchFamily="34" charset="0"/>
                  <a:cs typeface="Times New Roman" pitchFamily="18" charset="0"/>
                </a:rPr>
                <a:t>s</a:t>
              </a:r>
              <a:r>
                <a:rPr lang="en-US" sz="2800">
                  <a:latin typeface="Tahoma" pitchFamily="34" charset="0"/>
                  <a:cs typeface="Times New Roman" pitchFamily="18" charset="0"/>
                </a:rPr>
                <a:t>B</a:t>
              </a:r>
              <a:r>
                <a:rPr lang="en-US" sz="2800" baseline="-30000">
                  <a:latin typeface="Tahoma" pitchFamily="34" charset="0"/>
                  <a:cs typeface="Times New Roman" pitchFamily="18" charset="0"/>
                </a:rPr>
                <a:t>s</a:t>
              </a:r>
              <a:r>
                <a:rPr lang="en-US" sz="2800">
                  <a:latin typeface="Tahoma" pitchFamily="34" charset="0"/>
                  <a:cs typeface="Times New Roman" pitchFamily="18" charset="0"/>
                </a:rPr>
                <a:t> (128 bits)</a:t>
              </a:r>
              <a:r>
                <a:rPr lang="en-US" sz="2800">
                  <a:latin typeface="Tahoma" pitchFamily="34" charset="0"/>
                </a:rPr>
                <a:t> </a:t>
              </a:r>
            </a:p>
          </p:txBody>
        </p:sp>
        <p:sp>
          <p:nvSpPr>
            <p:cNvPr id="163949" name="AutoShape 109"/>
            <p:cNvSpPr>
              <a:spLocks noChangeArrowheads="1"/>
            </p:cNvSpPr>
            <p:nvPr/>
          </p:nvSpPr>
          <p:spPr bwMode="auto">
            <a:xfrm>
              <a:off x="2592" y="2952"/>
              <a:ext cx="480" cy="336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3961" name="Group 121"/>
          <p:cNvGrpSpPr>
            <a:grpSpLocks/>
          </p:cNvGrpSpPr>
          <p:nvPr/>
        </p:nvGrpSpPr>
        <p:grpSpPr bwMode="auto">
          <a:xfrm>
            <a:off x="914400" y="5105400"/>
            <a:ext cx="7315200" cy="533400"/>
            <a:chOff x="576" y="3216"/>
            <a:chExt cx="4608" cy="336"/>
          </a:xfrm>
        </p:grpSpPr>
        <p:sp>
          <p:nvSpPr>
            <p:cNvPr id="163953" name="Rectangle 113"/>
            <p:cNvSpPr>
              <a:spLocks noChangeArrowheads="1"/>
            </p:cNvSpPr>
            <p:nvPr/>
          </p:nvSpPr>
          <p:spPr bwMode="auto">
            <a:xfrm>
              <a:off x="576" y="3216"/>
              <a:ext cx="1152" cy="336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ahoma" pitchFamily="34" charset="0"/>
                </a:rPr>
                <a:t>not used</a:t>
              </a:r>
            </a:p>
          </p:txBody>
        </p:sp>
        <p:sp>
          <p:nvSpPr>
            <p:cNvPr id="163955" name="Rectangle 115"/>
            <p:cNvSpPr>
              <a:spLocks noChangeArrowheads="1"/>
            </p:cNvSpPr>
            <p:nvPr/>
          </p:nvSpPr>
          <p:spPr bwMode="auto">
            <a:xfrm>
              <a:off x="4032" y="3216"/>
              <a:ext cx="1152" cy="336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ahoma" pitchFamily="34" charset="0"/>
                </a:rPr>
                <a:t>not used</a:t>
              </a:r>
            </a:p>
          </p:txBody>
        </p:sp>
        <p:sp>
          <p:nvSpPr>
            <p:cNvPr id="163956" name="Rectangle 116"/>
            <p:cNvSpPr>
              <a:spLocks noChangeArrowheads="1"/>
            </p:cNvSpPr>
            <p:nvPr/>
          </p:nvSpPr>
          <p:spPr bwMode="auto">
            <a:xfrm>
              <a:off x="1728" y="3216"/>
              <a:ext cx="2304" cy="336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 err="1">
                  <a:latin typeface="Tahoma" pitchFamily="34" charset="0"/>
                  <a:cs typeface="Times New Roman" pitchFamily="18" charset="0"/>
                </a:rPr>
                <a:t>A</a:t>
              </a:r>
              <a:r>
                <a:rPr lang="en-US" sz="2800" baseline="-30000" dirty="0" err="1">
                  <a:latin typeface="Tahoma" pitchFamily="34" charset="0"/>
                  <a:cs typeface="Times New Roman" pitchFamily="18" charset="0"/>
                </a:rPr>
                <a:t>s</a:t>
              </a:r>
              <a:r>
                <a:rPr lang="en-US" sz="2800" dirty="0" err="1">
                  <a:latin typeface="Tahoma" pitchFamily="34" charset="0"/>
                  <a:cs typeface="Times New Roman" pitchFamily="18" charset="0"/>
                </a:rPr>
                <a:t>B</a:t>
              </a:r>
              <a:r>
                <a:rPr lang="en-US" sz="2800" baseline="-30000" dirty="0" err="1">
                  <a:latin typeface="Tahoma" pitchFamily="34" charset="0"/>
                  <a:cs typeface="Times New Roman" pitchFamily="18" charset="0"/>
                </a:rPr>
                <a:t>s</a:t>
              </a:r>
              <a:r>
                <a:rPr lang="en-US" sz="2800" dirty="0">
                  <a:latin typeface="Tahoma" pitchFamily="34" charset="0"/>
                  <a:cs typeface="Times New Roman" pitchFamily="18" charset="0"/>
                </a:rPr>
                <a:t> (64 bits)</a:t>
              </a:r>
              <a:r>
                <a:rPr lang="en-US" sz="2800" dirty="0">
                  <a:latin typeface="Tahoma" pitchFamily="34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/>
              <a:t>Which is Greater: </a:t>
            </a:r>
            <a:r>
              <a:rPr lang="en-US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1001 or 0011?</a:t>
            </a:r>
          </a:p>
        </p:txBody>
      </p:sp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685800" y="2133600"/>
            <a:ext cx="7620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signed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int x, y ; 	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	MOV	EAX,[x]</a:t>
            </a:r>
            <a:b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</a:b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				CMP	EAX,[y]</a:t>
            </a:r>
            <a:b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</a:b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if (x &gt; y) …		 </a:t>
            </a:r>
            <a:r>
              <a:rPr lang="en-US" sz="280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 	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sym typeface="Monotype Sorts" pitchFamily="2" charset="2"/>
              </a:rPr>
              <a:t>JLE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	Skip_Then_Clause</a:t>
            </a: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762000" y="4572000"/>
            <a:ext cx="7620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unsigned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int x, y ; 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	MOV	EAX,[x]</a:t>
            </a:r>
            <a:b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</a:b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				CMP	EAX,[y]</a:t>
            </a:r>
            <a:b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</a:b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if (x &gt; y) …		 </a:t>
            </a:r>
            <a:r>
              <a:rPr lang="en-US" sz="280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 	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sym typeface="Monotype Sorts" pitchFamily="2" charset="2"/>
              </a:rPr>
              <a:t>JBE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	Skip_Then_Clause</a:t>
            </a:r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609600" y="2057400"/>
            <a:ext cx="79248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4" name="Rectangle 6"/>
          <p:cNvSpPr>
            <a:spLocks noChangeArrowheads="1"/>
          </p:cNvSpPr>
          <p:nvPr/>
        </p:nvSpPr>
        <p:spPr bwMode="auto">
          <a:xfrm>
            <a:off x="609600" y="4419600"/>
            <a:ext cx="79248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 dirty="0"/>
              <a:t>One Hardware Adder Handles </a:t>
            </a:r>
            <a:r>
              <a:rPr lang="en-US" dirty="0" smtClean="0"/>
              <a:t>Both: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 smtClean="0">
                <a:solidFill>
                  <a:schemeClr val="hlink"/>
                </a:solidFill>
              </a:rPr>
              <a:t>Unsigned and 2’s Complement Signed</a:t>
            </a:r>
            <a:endParaRPr lang="en-US" i="1" dirty="0">
              <a:solidFill>
                <a:schemeClr val="hlink"/>
              </a:solidFill>
            </a:endParaRPr>
          </a:p>
        </p:txBody>
      </p:sp>
      <p:grpSp>
        <p:nvGrpSpPr>
          <p:cNvPr id="117763" name="Group 3"/>
          <p:cNvGrpSpPr>
            <a:grpSpLocks/>
          </p:cNvGrpSpPr>
          <p:nvPr/>
        </p:nvGrpSpPr>
        <p:grpSpPr bwMode="auto">
          <a:xfrm>
            <a:off x="685800" y="1600200"/>
            <a:ext cx="1447800" cy="4481513"/>
            <a:chOff x="432" y="1104"/>
            <a:chExt cx="912" cy="2823"/>
          </a:xfrm>
        </p:grpSpPr>
        <p:sp>
          <p:nvSpPr>
            <p:cNvPr id="117764" name="Text Box 4"/>
            <p:cNvSpPr txBox="1">
              <a:spLocks noChangeArrowheads="1"/>
            </p:cNvSpPr>
            <p:nvPr/>
          </p:nvSpPr>
          <p:spPr bwMode="auto">
            <a:xfrm>
              <a:off x="432" y="1104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9</a:t>
              </a:r>
            </a:p>
          </p:txBody>
        </p:sp>
        <p:sp>
          <p:nvSpPr>
            <p:cNvPr id="117765" name="Text Box 5"/>
            <p:cNvSpPr txBox="1">
              <a:spLocks noChangeArrowheads="1"/>
            </p:cNvSpPr>
            <p:nvPr/>
          </p:nvSpPr>
          <p:spPr bwMode="auto">
            <a:xfrm>
              <a:off x="1056" y="1680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17766" name="Oval 6"/>
            <p:cNvSpPr>
              <a:spLocks noChangeArrowheads="1"/>
            </p:cNvSpPr>
            <p:nvPr/>
          </p:nvSpPr>
          <p:spPr bwMode="auto">
            <a:xfrm>
              <a:off x="576" y="2496"/>
              <a:ext cx="528" cy="528"/>
            </a:xfrm>
            <a:prstGeom prst="ellipse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</a:rPr>
                <a:t>+</a:t>
              </a:r>
            </a:p>
          </p:txBody>
        </p:sp>
        <p:sp>
          <p:nvSpPr>
            <p:cNvPr id="117767" name="Line 7"/>
            <p:cNvSpPr>
              <a:spLocks noChangeShapeType="1"/>
            </p:cNvSpPr>
            <p:nvPr/>
          </p:nvSpPr>
          <p:spPr bwMode="auto">
            <a:xfrm>
              <a:off x="576" y="1488"/>
              <a:ext cx="192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68" name="Line 8"/>
            <p:cNvSpPr>
              <a:spLocks noChangeShapeType="1"/>
            </p:cNvSpPr>
            <p:nvPr/>
          </p:nvSpPr>
          <p:spPr bwMode="auto">
            <a:xfrm flipH="1">
              <a:off x="960" y="2016"/>
              <a:ext cx="192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69" name="Text Box 9"/>
            <p:cNvSpPr txBox="1">
              <a:spLocks noChangeArrowheads="1"/>
            </p:cNvSpPr>
            <p:nvPr/>
          </p:nvSpPr>
          <p:spPr bwMode="auto">
            <a:xfrm>
              <a:off x="720" y="3600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117770" name="Line 10"/>
            <p:cNvSpPr>
              <a:spLocks noChangeShapeType="1"/>
            </p:cNvSpPr>
            <p:nvPr/>
          </p:nvSpPr>
          <p:spPr bwMode="auto">
            <a:xfrm>
              <a:off x="864" y="3024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7771" name="Group 11"/>
          <p:cNvGrpSpPr>
            <a:grpSpLocks/>
          </p:cNvGrpSpPr>
          <p:nvPr/>
        </p:nvGrpSpPr>
        <p:grpSpPr bwMode="auto">
          <a:xfrm>
            <a:off x="6477000" y="1676400"/>
            <a:ext cx="2057400" cy="4329113"/>
            <a:chOff x="4080" y="1152"/>
            <a:chExt cx="1296" cy="2727"/>
          </a:xfrm>
        </p:grpSpPr>
        <p:sp>
          <p:nvSpPr>
            <p:cNvPr id="117772" name="Oval 12"/>
            <p:cNvSpPr>
              <a:spLocks noChangeArrowheads="1"/>
            </p:cNvSpPr>
            <p:nvPr/>
          </p:nvSpPr>
          <p:spPr bwMode="auto">
            <a:xfrm>
              <a:off x="4368" y="2544"/>
              <a:ext cx="528" cy="528"/>
            </a:xfrm>
            <a:prstGeom prst="ellipse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ahoma" pitchFamily="34" charset="0"/>
                </a:rPr>
                <a:t>+</a:t>
              </a:r>
            </a:p>
          </p:txBody>
        </p:sp>
        <p:sp>
          <p:nvSpPr>
            <p:cNvPr id="117773" name="Text Box 13"/>
            <p:cNvSpPr txBox="1">
              <a:spLocks noChangeArrowheads="1"/>
            </p:cNvSpPr>
            <p:nvPr/>
          </p:nvSpPr>
          <p:spPr bwMode="auto">
            <a:xfrm>
              <a:off x="4080" y="1152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-7</a:t>
              </a:r>
            </a:p>
          </p:txBody>
        </p:sp>
        <p:sp>
          <p:nvSpPr>
            <p:cNvPr id="117774" name="Text Box 14"/>
            <p:cNvSpPr txBox="1">
              <a:spLocks noChangeArrowheads="1"/>
            </p:cNvSpPr>
            <p:nvPr/>
          </p:nvSpPr>
          <p:spPr bwMode="auto">
            <a:xfrm>
              <a:off x="4848" y="1632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+3</a:t>
              </a:r>
            </a:p>
          </p:txBody>
        </p:sp>
        <p:sp>
          <p:nvSpPr>
            <p:cNvPr id="117775" name="Line 15"/>
            <p:cNvSpPr>
              <a:spLocks noChangeShapeType="1"/>
            </p:cNvSpPr>
            <p:nvPr/>
          </p:nvSpPr>
          <p:spPr bwMode="auto">
            <a:xfrm>
              <a:off x="4320" y="1536"/>
              <a:ext cx="192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76" name="Line 16"/>
            <p:cNvSpPr>
              <a:spLocks noChangeShapeType="1"/>
            </p:cNvSpPr>
            <p:nvPr/>
          </p:nvSpPr>
          <p:spPr bwMode="auto">
            <a:xfrm flipH="1">
              <a:off x="4752" y="2064"/>
              <a:ext cx="192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77" name="Line 17"/>
            <p:cNvSpPr>
              <a:spLocks noChangeShapeType="1"/>
            </p:cNvSpPr>
            <p:nvPr/>
          </p:nvSpPr>
          <p:spPr bwMode="auto">
            <a:xfrm>
              <a:off x="4656" y="307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78" name="Text Box 18"/>
            <p:cNvSpPr txBox="1">
              <a:spLocks noChangeArrowheads="1"/>
            </p:cNvSpPr>
            <p:nvPr/>
          </p:nvSpPr>
          <p:spPr bwMode="auto">
            <a:xfrm>
              <a:off x="4416" y="355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- 4</a:t>
              </a:r>
            </a:p>
          </p:txBody>
        </p:sp>
      </p:grpSp>
      <p:grpSp>
        <p:nvGrpSpPr>
          <p:cNvPr id="117779" name="Group 19"/>
          <p:cNvGrpSpPr>
            <a:grpSpLocks/>
          </p:cNvGrpSpPr>
          <p:nvPr/>
        </p:nvGrpSpPr>
        <p:grpSpPr bwMode="auto">
          <a:xfrm>
            <a:off x="1905000" y="1600200"/>
            <a:ext cx="3810000" cy="4572000"/>
            <a:chOff x="1200" y="1104"/>
            <a:chExt cx="2400" cy="2880"/>
          </a:xfrm>
        </p:grpSpPr>
        <p:sp>
          <p:nvSpPr>
            <p:cNvPr id="117780" name="Text Box 20"/>
            <p:cNvSpPr txBox="1">
              <a:spLocks noChangeArrowheads="1"/>
            </p:cNvSpPr>
            <p:nvPr/>
          </p:nvSpPr>
          <p:spPr bwMode="auto">
            <a:xfrm>
              <a:off x="2976" y="1632"/>
              <a:ext cx="6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0011</a:t>
              </a:r>
            </a:p>
          </p:txBody>
        </p:sp>
        <p:sp>
          <p:nvSpPr>
            <p:cNvPr id="117781" name="Rectangle 21"/>
            <p:cNvSpPr>
              <a:spLocks noChangeArrowheads="1"/>
            </p:cNvSpPr>
            <p:nvPr/>
          </p:nvSpPr>
          <p:spPr bwMode="auto">
            <a:xfrm>
              <a:off x="2112" y="2400"/>
              <a:ext cx="1488" cy="816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</a:rPr>
                <a:t>Hardware</a:t>
              </a:r>
              <a:br>
                <a:rPr lang="en-US" sz="2800">
                  <a:latin typeface="Tahoma" pitchFamily="34" charset="0"/>
                </a:rPr>
              </a:br>
              <a:r>
                <a:rPr lang="en-US" sz="2800">
                  <a:latin typeface="Tahoma" pitchFamily="34" charset="0"/>
                </a:rPr>
                <a:t>Adder</a:t>
              </a:r>
            </a:p>
          </p:txBody>
        </p:sp>
        <p:sp>
          <p:nvSpPr>
            <p:cNvPr id="117782" name="Line 22"/>
            <p:cNvSpPr>
              <a:spLocks noChangeShapeType="1"/>
            </p:cNvSpPr>
            <p:nvPr/>
          </p:nvSpPr>
          <p:spPr bwMode="auto">
            <a:xfrm>
              <a:off x="2832" y="3216"/>
              <a:ext cx="0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83" name="Text Box 23"/>
            <p:cNvSpPr txBox="1">
              <a:spLocks noChangeArrowheads="1"/>
            </p:cNvSpPr>
            <p:nvPr/>
          </p:nvSpPr>
          <p:spPr bwMode="auto">
            <a:xfrm>
              <a:off x="2544" y="3600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1100 </a:t>
              </a:r>
            </a:p>
          </p:txBody>
        </p:sp>
        <p:sp>
          <p:nvSpPr>
            <p:cNvPr id="117784" name="Line 24"/>
            <p:cNvSpPr>
              <a:spLocks noChangeShapeType="1"/>
            </p:cNvSpPr>
            <p:nvPr/>
          </p:nvSpPr>
          <p:spPr bwMode="auto">
            <a:xfrm>
              <a:off x="2400" y="1440"/>
              <a:ext cx="0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85" name="Line 25"/>
            <p:cNvSpPr>
              <a:spLocks noChangeShapeType="1"/>
            </p:cNvSpPr>
            <p:nvPr/>
          </p:nvSpPr>
          <p:spPr bwMode="auto">
            <a:xfrm>
              <a:off x="3264" y="1968"/>
              <a:ext cx="0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86" name="Text Box 26"/>
            <p:cNvSpPr txBox="1">
              <a:spLocks noChangeArrowheads="1"/>
            </p:cNvSpPr>
            <p:nvPr/>
          </p:nvSpPr>
          <p:spPr bwMode="auto">
            <a:xfrm>
              <a:off x="2064" y="1104"/>
              <a:ext cx="6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1001</a:t>
              </a:r>
            </a:p>
          </p:txBody>
        </p:sp>
        <p:sp>
          <p:nvSpPr>
            <p:cNvPr id="117787" name="AutoShape 27"/>
            <p:cNvSpPr>
              <a:spLocks noChangeArrowheads="1"/>
            </p:cNvSpPr>
            <p:nvPr/>
          </p:nvSpPr>
          <p:spPr bwMode="auto">
            <a:xfrm>
              <a:off x="1200" y="3264"/>
              <a:ext cx="1296" cy="720"/>
            </a:xfrm>
            <a:prstGeom prst="wedgeRectCallout">
              <a:avLst>
                <a:gd name="adj1" fmla="val 42440"/>
                <a:gd name="adj2" fmla="val -86806"/>
              </a:avLst>
            </a:prstGeom>
            <a:solidFill>
              <a:schemeClr val="bg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/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  <a:latin typeface="Tahoma" pitchFamily="34" charset="0"/>
                </a:rPr>
                <a:t>Manipulates bit patterns, not numbers!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Why Not Sign+Magnitude?</a:t>
            </a:r>
          </a:p>
        </p:txBody>
      </p:sp>
      <p:grpSp>
        <p:nvGrpSpPr>
          <p:cNvPr id="121859" name="Group 3"/>
          <p:cNvGrpSpPr>
            <a:grpSpLocks/>
          </p:cNvGrpSpPr>
          <p:nvPr/>
        </p:nvGrpSpPr>
        <p:grpSpPr bwMode="auto">
          <a:xfrm>
            <a:off x="685800" y="1447800"/>
            <a:ext cx="1447800" cy="4481513"/>
            <a:chOff x="432" y="1104"/>
            <a:chExt cx="912" cy="2823"/>
          </a:xfrm>
        </p:grpSpPr>
        <p:sp>
          <p:nvSpPr>
            <p:cNvPr id="121860" name="Text Box 4"/>
            <p:cNvSpPr txBox="1">
              <a:spLocks noChangeArrowheads="1"/>
            </p:cNvSpPr>
            <p:nvPr/>
          </p:nvSpPr>
          <p:spPr bwMode="auto">
            <a:xfrm>
              <a:off x="432" y="1104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9</a:t>
              </a:r>
            </a:p>
          </p:txBody>
        </p:sp>
        <p:sp>
          <p:nvSpPr>
            <p:cNvPr id="121861" name="Text Box 5"/>
            <p:cNvSpPr txBox="1">
              <a:spLocks noChangeArrowheads="1"/>
            </p:cNvSpPr>
            <p:nvPr/>
          </p:nvSpPr>
          <p:spPr bwMode="auto">
            <a:xfrm>
              <a:off x="1056" y="1680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21862" name="Oval 6"/>
            <p:cNvSpPr>
              <a:spLocks noChangeArrowheads="1"/>
            </p:cNvSpPr>
            <p:nvPr/>
          </p:nvSpPr>
          <p:spPr bwMode="auto">
            <a:xfrm>
              <a:off x="576" y="2496"/>
              <a:ext cx="528" cy="528"/>
            </a:xfrm>
            <a:prstGeom prst="ellipse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</a:rPr>
                <a:t>+</a:t>
              </a:r>
            </a:p>
          </p:txBody>
        </p:sp>
        <p:sp>
          <p:nvSpPr>
            <p:cNvPr id="121863" name="Line 7"/>
            <p:cNvSpPr>
              <a:spLocks noChangeShapeType="1"/>
            </p:cNvSpPr>
            <p:nvPr/>
          </p:nvSpPr>
          <p:spPr bwMode="auto">
            <a:xfrm>
              <a:off x="576" y="1488"/>
              <a:ext cx="192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64" name="Line 8"/>
            <p:cNvSpPr>
              <a:spLocks noChangeShapeType="1"/>
            </p:cNvSpPr>
            <p:nvPr/>
          </p:nvSpPr>
          <p:spPr bwMode="auto">
            <a:xfrm flipH="1">
              <a:off x="960" y="2016"/>
              <a:ext cx="192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65" name="Text Box 9"/>
            <p:cNvSpPr txBox="1">
              <a:spLocks noChangeArrowheads="1"/>
            </p:cNvSpPr>
            <p:nvPr/>
          </p:nvSpPr>
          <p:spPr bwMode="auto">
            <a:xfrm>
              <a:off x="720" y="3600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121866" name="Line 10"/>
            <p:cNvSpPr>
              <a:spLocks noChangeShapeType="1"/>
            </p:cNvSpPr>
            <p:nvPr/>
          </p:nvSpPr>
          <p:spPr bwMode="auto">
            <a:xfrm>
              <a:off x="864" y="3024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1867" name="Group 11"/>
          <p:cNvGrpSpPr>
            <a:grpSpLocks/>
          </p:cNvGrpSpPr>
          <p:nvPr/>
        </p:nvGrpSpPr>
        <p:grpSpPr bwMode="auto">
          <a:xfrm>
            <a:off x="6477000" y="1524000"/>
            <a:ext cx="2057400" cy="4329113"/>
            <a:chOff x="4080" y="1152"/>
            <a:chExt cx="1296" cy="2727"/>
          </a:xfrm>
        </p:grpSpPr>
        <p:sp>
          <p:nvSpPr>
            <p:cNvPr id="121868" name="Oval 12"/>
            <p:cNvSpPr>
              <a:spLocks noChangeArrowheads="1"/>
            </p:cNvSpPr>
            <p:nvPr/>
          </p:nvSpPr>
          <p:spPr bwMode="auto">
            <a:xfrm>
              <a:off x="4368" y="2544"/>
              <a:ext cx="528" cy="528"/>
            </a:xfrm>
            <a:prstGeom prst="ellipse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800" dirty="0">
                  <a:latin typeface="Tahoma" pitchFamily="34" charset="0"/>
                </a:rPr>
                <a:t>+</a:t>
              </a:r>
            </a:p>
          </p:txBody>
        </p:sp>
        <p:sp>
          <p:nvSpPr>
            <p:cNvPr id="121869" name="Text Box 13"/>
            <p:cNvSpPr txBox="1">
              <a:spLocks noChangeArrowheads="1"/>
            </p:cNvSpPr>
            <p:nvPr/>
          </p:nvSpPr>
          <p:spPr bwMode="auto">
            <a:xfrm>
              <a:off x="4080" y="1152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-1</a:t>
              </a:r>
            </a:p>
          </p:txBody>
        </p:sp>
        <p:sp>
          <p:nvSpPr>
            <p:cNvPr id="121870" name="Text Box 14"/>
            <p:cNvSpPr txBox="1">
              <a:spLocks noChangeArrowheads="1"/>
            </p:cNvSpPr>
            <p:nvPr/>
          </p:nvSpPr>
          <p:spPr bwMode="auto">
            <a:xfrm>
              <a:off x="4848" y="1632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+3</a:t>
              </a:r>
            </a:p>
          </p:txBody>
        </p:sp>
        <p:sp>
          <p:nvSpPr>
            <p:cNvPr id="121871" name="Line 15"/>
            <p:cNvSpPr>
              <a:spLocks noChangeShapeType="1"/>
            </p:cNvSpPr>
            <p:nvPr/>
          </p:nvSpPr>
          <p:spPr bwMode="auto">
            <a:xfrm>
              <a:off x="4320" y="1536"/>
              <a:ext cx="192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72" name="Line 16"/>
            <p:cNvSpPr>
              <a:spLocks noChangeShapeType="1"/>
            </p:cNvSpPr>
            <p:nvPr/>
          </p:nvSpPr>
          <p:spPr bwMode="auto">
            <a:xfrm flipH="1">
              <a:off x="4752" y="2064"/>
              <a:ext cx="192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73" name="Line 17"/>
            <p:cNvSpPr>
              <a:spLocks noChangeShapeType="1"/>
            </p:cNvSpPr>
            <p:nvPr/>
          </p:nvSpPr>
          <p:spPr bwMode="auto">
            <a:xfrm>
              <a:off x="4656" y="307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74" name="Text Box 18"/>
            <p:cNvSpPr txBox="1">
              <a:spLocks noChangeArrowheads="1"/>
            </p:cNvSpPr>
            <p:nvPr/>
          </p:nvSpPr>
          <p:spPr bwMode="auto">
            <a:xfrm>
              <a:off x="4416" y="355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  <a:cs typeface="Times New Roman" pitchFamily="18" charset="0"/>
                </a:rPr>
                <a:t>- 4</a:t>
              </a:r>
            </a:p>
          </p:txBody>
        </p:sp>
      </p:grpSp>
      <p:sp>
        <p:nvSpPr>
          <p:cNvPr id="121875" name="Text Box 19"/>
          <p:cNvSpPr txBox="1">
            <a:spLocks noChangeArrowheads="1"/>
          </p:cNvSpPr>
          <p:nvPr/>
        </p:nvSpPr>
        <p:spPr bwMode="auto">
          <a:xfrm>
            <a:off x="4724400" y="22860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0011</a:t>
            </a:r>
          </a:p>
        </p:txBody>
      </p:sp>
      <p:sp>
        <p:nvSpPr>
          <p:cNvPr id="121876" name="Rectangle 20"/>
          <p:cNvSpPr>
            <a:spLocks noChangeArrowheads="1"/>
          </p:cNvSpPr>
          <p:nvPr/>
        </p:nvSpPr>
        <p:spPr bwMode="auto">
          <a:xfrm>
            <a:off x="3352800" y="3505200"/>
            <a:ext cx="2362200" cy="12954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Hardware</a:t>
            </a:r>
            <a:br>
              <a:rPr lang="en-US" sz="2800">
                <a:latin typeface="Tahoma" pitchFamily="34" charset="0"/>
              </a:rPr>
            </a:br>
            <a:r>
              <a:rPr lang="en-US" sz="2800">
                <a:latin typeface="Tahoma" pitchFamily="34" charset="0"/>
              </a:rPr>
              <a:t>Adder</a:t>
            </a:r>
          </a:p>
        </p:txBody>
      </p:sp>
      <p:sp>
        <p:nvSpPr>
          <p:cNvPr id="121877" name="Line 21"/>
          <p:cNvSpPr>
            <a:spLocks noChangeShapeType="1"/>
          </p:cNvSpPr>
          <p:nvPr/>
        </p:nvSpPr>
        <p:spPr bwMode="auto">
          <a:xfrm>
            <a:off x="4495800" y="48006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878" name="Text Box 22"/>
          <p:cNvSpPr txBox="1">
            <a:spLocks noChangeArrowheads="1"/>
          </p:cNvSpPr>
          <p:nvPr/>
        </p:nvSpPr>
        <p:spPr bwMode="auto">
          <a:xfrm>
            <a:off x="4038600" y="54102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1100 </a:t>
            </a:r>
          </a:p>
        </p:txBody>
      </p:sp>
      <p:sp>
        <p:nvSpPr>
          <p:cNvPr id="121879" name="Line 23"/>
          <p:cNvSpPr>
            <a:spLocks noChangeShapeType="1"/>
          </p:cNvSpPr>
          <p:nvPr/>
        </p:nvSpPr>
        <p:spPr bwMode="auto">
          <a:xfrm>
            <a:off x="3810000" y="1981200"/>
            <a:ext cx="0" cy="152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880" name="Line 24"/>
          <p:cNvSpPr>
            <a:spLocks noChangeShapeType="1"/>
          </p:cNvSpPr>
          <p:nvPr/>
        </p:nvSpPr>
        <p:spPr bwMode="auto">
          <a:xfrm>
            <a:off x="5181600" y="2819400"/>
            <a:ext cx="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881" name="Text Box 25"/>
          <p:cNvSpPr txBox="1">
            <a:spLocks noChangeArrowheads="1"/>
          </p:cNvSpPr>
          <p:nvPr/>
        </p:nvSpPr>
        <p:spPr bwMode="auto">
          <a:xfrm>
            <a:off x="3276600" y="14478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1001</a:t>
            </a:r>
          </a:p>
        </p:txBody>
      </p:sp>
      <p:sp>
        <p:nvSpPr>
          <p:cNvPr id="121882" name="Text Box 26"/>
          <p:cNvSpPr txBox="1">
            <a:spLocks noChangeArrowheads="1"/>
          </p:cNvSpPr>
          <p:nvPr/>
        </p:nvSpPr>
        <p:spPr bwMode="auto">
          <a:xfrm>
            <a:off x="1752600" y="57150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Right!</a:t>
            </a:r>
          </a:p>
        </p:txBody>
      </p:sp>
      <p:sp>
        <p:nvSpPr>
          <p:cNvPr id="121883" name="Text Box 27"/>
          <p:cNvSpPr txBox="1">
            <a:spLocks noChangeArrowheads="1"/>
          </p:cNvSpPr>
          <p:nvPr/>
        </p:nvSpPr>
        <p:spPr bwMode="auto">
          <a:xfrm>
            <a:off x="7620000" y="5638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Wrong!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/>
              <a:t>Subtraction Is Easy!</a:t>
            </a:r>
          </a:p>
        </p:txBody>
      </p:sp>
      <p:grpSp>
        <p:nvGrpSpPr>
          <p:cNvPr id="126979" name="Group 3"/>
          <p:cNvGrpSpPr>
            <a:grpSpLocks/>
          </p:cNvGrpSpPr>
          <p:nvPr/>
        </p:nvGrpSpPr>
        <p:grpSpPr bwMode="auto">
          <a:xfrm>
            <a:off x="1752600" y="990600"/>
            <a:ext cx="5791200" cy="5273675"/>
            <a:chOff x="1104" y="720"/>
            <a:chExt cx="3648" cy="3322"/>
          </a:xfrm>
        </p:grpSpPr>
        <p:sp>
          <p:nvSpPr>
            <p:cNvPr id="126980" name="Rectangle 4"/>
            <p:cNvSpPr>
              <a:spLocks noChangeArrowheads="1"/>
            </p:cNvSpPr>
            <p:nvPr/>
          </p:nvSpPr>
          <p:spPr bwMode="auto">
            <a:xfrm>
              <a:off x="1440" y="2832"/>
              <a:ext cx="1536" cy="576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</a:rPr>
                <a:t>Adder</a:t>
              </a:r>
            </a:p>
          </p:txBody>
        </p:sp>
        <p:sp>
          <p:nvSpPr>
            <p:cNvPr id="126981" name="Rectangle 5"/>
            <p:cNvSpPr>
              <a:spLocks noChangeArrowheads="1"/>
            </p:cNvSpPr>
            <p:nvPr/>
          </p:nvSpPr>
          <p:spPr bwMode="auto">
            <a:xfrm>
              <a:off x="1920" y="1584"/>
              <a:ext cx="1872" cy="576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sz="2800">
                  <a:latin typeface="Tahoma" pitchFamily="34" charset="0"/>
                </a:rPr>
                <a:t>Controlled</a:t>
              </a:r>
            </a:p>
            <a:p>
              <a:pPr algn="ctr"/>
              <a:r>
                <a:rPr lang="en-US" sz="2800">
                  <a:latin typeface="Tahoma" pitchFamily="34" charset="0"/>
                </a:rPr>
                <a:t>Inverter</a:t>
              </a:r>
            </a:p>
          </p:txBody>
        </p:sp>
        <p:sp>
          <p:nvSpPr>
            <p:cNvPr id="126982" name="Line 6"/>
            <p:cNvSpPr>
              <a:spLocks noChangeShapeType="1"/>
            </p:cNvSpPr>
            <p:nvPr/>
          </p:nvSpPr>
          <p:spPr bwMode="auto">
            <a:xfrm>
              <a:off x="1536" y="1296"/>
              <a:ext cx="0" cy="15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83" name="Text Box 7"/>
            <p:cNvSpPr txBox="1">
              <a:spLocks noChangeArrowheads="1"/>
            </p:cNvSpPr>
            <p:nvPr/>
          </p:nvSpPr>
          <p:spPr bwMode="auto">
            <a:xfrm>
              <a:off x="1392" y="960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</a:rPr>
                <a:t>A</a:t>
              </a:r>
            </a:p>
          </p:txBody>
        </p:sp>
        <p:sp>
          <p:nvSpPr>
            <p:cNvPr id="126984" name="Line 8"/>
            <p:cNvSpPr>
              <a:spLocks noChangeShapeType="1"/>
            </p:cNvSpPr>
            <p:nvPr/>
          </p:nvSpPr>
          <p:spPr bwMode="auto">
            <a:xfrm>
              <a:off x="2832" y="2160"/>
              <a:ext cx="0" cy="6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85" name="Line 9"/>
            <p:cNvSpPr>
              <a:spLocks noChangeShapeType="1"/>
            </p:cNvSpPr>
            <p:nvPr/>
          </p:nvSpPr>
          <p:spPr bwMode="auto">
            <a:xfrm>
              <a:off x="2832" y="1248"/>
              <a:ext cx="0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86" name="Text Box 10"/>
            <p:cNvSpPr txBox="1">
              <a:spLocks noChangeArrowheads="1"/>
            </p:cNvSpPr>
            <p:nvPr/>
          </p:nvSpPr>
          <p:spPr bwMode="auto">
            <a:xfrm>
              <a:off x="2736" y="960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</a:rPr>
                <a:t>B</a:t>
              </a:r>
            </a:p>
          </p:txBody>
        </p:sp>
        <p:sp>
          <p:nvSpPr>
            <p:cNvPr id="126987" name="Freeform 11"/>
            <p:cNvSpPr>
              <a:spLocks/>
            </p:cNvSpPr>
            <p:nvPr/>
          </p:nvSpPr>
          <p:spPr bwMode="auto">
            <a:xfrm>
              <a:off x="3792" y="1872"/>
              <a:ext cx="240" cy="1680"/>
            </a:xfrm>
            <a:custGeom>
              <a:avLst/>
              <a:gdLst>
                <a:gd name="T0" fmla="*/ 0 w 240"/>
                <a:gd name="T1" fmla="*/ 0 h 1920"/>
                <a:gd name="T2" fmla="*/ 240 w 240"/>
                <a:gd name="T3" fmla="*/ 0 h 1920"/>
                <a:gd name="T4" fmla="*/ 240 w 240"/>
                <a:gd name="T5" fmla="*/ 1920 h 1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0" h="1920">
                  <a:moveTo>
                    <a:pt x="0" y="0"/>
                  </a:moveTo>
                  <a:lnTo>
                    <a:pt x="240" y="0"/>
                  </a:lnTo>
                  <a:lnTo>
                    <a:pt x="240" y="192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88" name="Line 12"/>
            <p:cNvSpPr>
              <a:spLocks noChangeShapeType="1"/>
            </p:cNvSpPr>
            <p:nvPr/>
          </p:nvSpPr>
          <p:spPr bwMode="auto">
            <a:xfrm flipH="1">
              <a:off x="2976" y="312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89" name="Text Box 13"/>
            <p:cNvSpPr txBox="1">
              <a:spLocks noChangeArrowheads="1"/>
            </p:cNvSpPr>
            <p:nvPr/>
          </p:nvSpPr>
          <p:spPr bwMode="auto">
            <a:xfrm>
              <a:off x="3600" y="3600"/>
              <a:ext cx="110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</a:rPr>
                <a:t>0 = add,</a:t>
              </a:r>
              <a:br>
                <a:rPr lang="en-US" sz="2000">
                  <a:latin typeface="Tahoma" pitchFamily="34" charset="0"/>
                </a:rPr>
              </a:br>
              <a:r>
                <a:rPr lang="en-US" sz="2000">
                  <a:latin typeface="Tahoma" pitchFamily="34" charset="0"/>
                </a:rPr>
                <a:t>1 = sub (A-B)</a:t>
              </a:r>
            </a:p>
          </p:txBody>
        </p:sp>
        <p:sp>
          <p:nvSpPr>
            <p:cNvPr id="126990" name="Line 14"/>
            <p:cNvSpPr>
              <a:spLocks noChangeShapeType="1"/>
            </p:cNvSpPr>
            <p:nvPr/>
          </p:nvSpPr>
          <p:spPr bwMode="auto">
            <a:xfrm>
              <a:off x="2208" y="3408"/>
              <a:ext cx="0" cy="4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91" name="Text Box 15"/>
            <p:cNvSpPr txBox="1">
              <a:spLocks noChangeArrowheads="1"/>
            </p:cNvSpPr>
            <p:nvPr/>
          </p:nvSpPr>
          <p:spPr bwMode="auto">
            <a:xfrm>
              <a:off x="1104" y="3600"/>
              <a:ext cx="8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latin typeface="Tahoma" pitchFamily="34" charset="0"/>
                </a:rPr>
                <a:t>Result</a:t>
              </a:r>
            </a:p>
          </p:txBody>
        </p:sp>
        <p:sp>
          <p:nvSpPr>
            <p:cNvPr id="126992" name="AutoShape 16"/>
            <p:cNvSpPr>
              <a:spLocks noChangeArrowheads="1"/>
            </p:cNvSpPr>
            <p:nvPr/>
          </p:nvSpPr>
          <p:spPr bwMode="auto">
            <a:xfrm>
              <a:off x="3360" y="720"/>
              <a:ext cx="1392" cy="720"/>
            </a:xfrm>
            <a:prstGeom prst="wedgeRectCallout">
              <a:avLst>
                <a:gd name="adj1" fmla="val -40519"/>
                <a:gd name="adj2" fmla="val 92222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/>
            <a:lstStyle/>
            <a:p>
              <a:r>
                <a:rPr lang="en-US" sz="2400" dirty="0">
                  <a:solidFill>
                    <a:srgbClr val="000000"/>
                  </a:solidFill>
                  <a:latin typeface="Tahoma" pitchFamily="34" charset="0"/>
                </a:rPr>
                <a:t>Just a bunch of exclusive-OR gates!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Signed vs. Unsigned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251460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         Unsigned</a:t>
            </a:r>
          </a:p>
          <a:p>
            <a:pPr marL="0" indent="0">
              <a:buNone/>
            </a:pPr>
            <a:endParaRPr lang="en-US" sz="2400" dirty="0" smtClean="0">
              <a:latin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Decimal	Binary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</a:rPr>
              <a:t>  12		1100</a:t>
            </a:r>
          </a:p>
          <a:p>
            <a:pPr marL="0" indent="0">
              <a:buNone/>
            </a:pPr>
            <a:r>
              <a:rPr lang="en-US" sz="2400" u="sng" dirty="0" smtClean="0">
                <a:latin typeface="Courier New" pitchFamily="49" charset="0"/>
              </a:rPr>
              <a:t>   4</a:t>
            </a:r>
            <a:r>
              <a:rPr lang="en-US" sz="2400" dirty="0" smtClean="0">
                <a:latin typeface="Courier New" pitchFamily="49" charset="0"/>
              </a:rPr>
              <a:t>	</a:t>
            </a:r>
            <a:r>
              <a:rPr lang="en-US" sz="2400" u="sng" dirty="0" smtClean="0">
                <a:latin typeface="Courier New" pitchFamily="49" charset="0"/>
              </a:rPr>
              <a:t>	0100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</a:rPr>
              <a:t>  48	 </a:t>
            </a:r>
            <a:r>
              <a:rPr lang="en-US" sz="2400" b="1" dirty="0" smtClean="0">
                <a:latin typeface="Courier New" pitchFamily="49" charset="0"/>
              </a:rPr>
              <a:t>0011</a:t>
            </a:r>
            <a:r>
              <a:rPr lang="en-US" sz="2400" dirty="0" smtClean="0">
                <a:latin typeface="Courier New" pitchFamily="49" charset="0"/>
              </a:rPr>
              <a:t>0000</a:t>
            </a:r>
            <a:endParaRPr lang="en-US" sz="2400" dirty="0">
              <a:latin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27660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Signed (2’s complement)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Decimal	Binary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</a:rPr>
              <a:t>  </a:t>
            </a:r>
            <a:r>
              <a:rPr lang="en-US" sz="2400" dirty="0" smtClean="0">
                <a:latin typeface="Courier New" pitchFamily="49" charset="0"/>
              </a:rPr>
              <a:t>-4</a:t>
            </a:r>
            <a:r>
              <a:rPr lang="en-US" sz="2400" dirty="0">
                <a:latin typeface="Courier New" pitchFamily="49" charset="0"/>
              </a:rPr>
              <a:t>		1100</a:t>
            </a:r>
          </a:p>
          <a:p>
            <a:pPr marL="0" indent="0">
              <a:buNone/>
            </a:pPr>
            <a:r>
              <a:rPr lang="en-US" sz="2400" u="sng" dirty="0">
                <a:latin typeface="Courier New" pitchFamily="49" charset="0"/>
              </a:rPr>
              <a:t>   4</a:t>
            </a:r>
            <a:r>
              <a:rPr lang="en-US" sz="2400" dirty="0">
                <a:latin typeface="Courier New" pitchFamily="49" charset="0"/>
              </a:rPr>
              <a:t>	</a:t>
            </a:r>
            <a:r>
              <a:rPr lang="en-US" sz="2400" u="sng" dirty="0">
                <a:latin typeface="Courier New" pitchFamily="49" charset="0"/>
              </a:rPr>
              <a:t>	0100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</a:rPr>
              <a:t>-16</a:t>
            </a:r>
            <a:r>
              <a:rPr lang="en-US" sz="2400" dirty="0">
                <a:latin typeface="Courier New" pitchFamily="49" charset="0"/>
              </a:rPr>
              <a:t>	 </a:t>
            </a:r>
            <a:r>
              <a:rPr lang="en-US" sz="2400" b="1" dirty="0" smtClean="0">
                <a:latin typeface="Courier New" pitchFamily="49" charset="0"/>
              </a:rPr>
              <a:t>1111</a:t>
            </a:r>
            <a:r>
              <a:rPr lang="en-US" sz="2400" dirty="0" smtClean="0">
                <a:latin typeface="Courier New" pitchFamily="49" charset="0"/>
              </a:rPr>
              <a:t>0000</a:t>
            </a:r>
            <a:endParaRPr lang="en-US" sz="2400" dirty="0">
              <a:latin typeface="Courier New" pitchFamily="49" charset="0"/>
            </a:endParaRPr>
          </a:p>
          <a:p>
            <a:pPr marL="0" indent="0">
              <a:buNone/>
            </a:pPr>
            <a:endParaRPr lang="en-US" b="1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43000" y="5029200"/>
            <a:ext cx="685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Multiplying two n-bit numbers produces 2n bits of product.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Least-significant halves of products are always identical, but most-significant halves will sometimes differ.</a:t>
            </a:r>
            <a:endParaRPr lang="en-US" sz="20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470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dirty="0" smtClean="0"/>
              <a:t>Arithmetic Shifting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90600" y="1524000"/>
            <a:ext cx="75438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Multiplying by a power of 2 = shift left: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13 x 8 = 1101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x 2</a:t>
            </a:r>
            <a:r>
              <a:rPr lang="en-US" b="1" baseline="30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1101</a:t>
            </a:r>
            <a:r>
              <a:rPr lang="en-US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000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Dividing by a power of 2 = right shift?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800" dirty="0">
                <a:latin typeface="Arial" pitchFamily="34" charset="0"/>
                <a:cs typeface="Arial" pitchFamily="34" charset="0"/>
              </a:rPr>
              <a:t>+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13 ÷ 4 = 01101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</a:t>
            </a:r>
            <a:r>
              <a:rPr lang="en-US" sz="2800" b="1" baseline="30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00011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= +3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YES</a:t>
            </a:r>
            <a:endParaRPr lang="en-US" sz="28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800" dirty="0" smtClean="0">
                <a:latin typeface="Arial" pitchFamily="34" charset="0"/>
                <a:cs typeface="Arial" pitchFamily="34" charset="0"/>
              </a:rPr>
              <a:t>-13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÷ 4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10011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÷ 2</a:t>
            </a:r>
            <a:r>
              <a:rPr lang="en-US" sz="2800" b="1" baseline="30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11100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-4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NO!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63526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1318</TotalTime>
  <Words>1876</Words>
  <Application>Microsoft Office PowerPoint</Application>
  <PresentationFormat>On-screen Show (4:3)</PresentationFormat>
  <Paragraphs>456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Blank Presentation</vt:lpstr>
      <vt:lpstr>CHAPTER 3 Implementing Arithmetic</vt:lpstr>
      <vt:lpstr>Two Interpretations </vt:lpstr>
      <vt:lpstr>Which is Greater: 1001 or 0011?</vt:lpstr>
      <vt:lpstr>Which is Greater: 1001 or 0011?</vt:lpstr>
      <vt:lpstr>One Hardware Adder Handles Both: Unsigned and 2’s Complement Signed</vt:lpstr>
      <vt:lpstr>Why Not Sign+Magnitude?</vt:lpstr>
      <vt:lpstr>Subtraction Is Easy!</vt:lpstr>
      <vt:lpstr>Signed vs. Unsigned Multiplication</vt:lpstr>
      <vt:lpstr>Arithmetic Shifting</vt:lpstr>
      <vt:lpstr>Multiplication by a Constant</vt:lpstr>
      <vt:lpstr>Division by a constant = Multiplication by a constant!</vt:lpstr>
      <vt:lpstr>Reciprocal Multiplication</vt:lpstr>
      <vt:lpstr>Problems: Reciprocal Multiplication</vt:lpstr>
      <vt:lpstr>Fixed-Point Reals</vt:lpstr>
      <vt:lpstr>Fixed vs. Floating</vt:lpstr>
      <vt:lpstr>Fixed-Point &amp; Scale Factors</vt:lpstr>
      <vt:lpstr>Fixed-Point Add/Subtract Using Operands w/Same Scale Factors</vt:lpstr>
      <vt:lpstr>Fixed-Point Add/Subtract Using Operands w/Different Scale Factors</vt:lpstr>
      <vt:lpstr>Fixed-Point Multiplication/Division</vt:lpstr>
      <vt:lpstr>Multiplying Fixed-Point Real Numbers. </vt:lpstr>
      <vt:lpstr>Dividing Fixed-Point Real Numbers. </vt:lpstr>
      <vt:lpstr>Shifting Before Dividing Fixed-Point Real Numbers. </vt:lpstr>
      <vt:lpstr>16.16 Fixed-Point Format</vt:lpstr>
      <vt:lpstr>Problems: 8.8 Fixed-Point Representation</vt:lpstr>
      <vt:lpstr>16.16 Fixed-Point Multiplication</vt:lpstr>
      <vt:lpstr>16.16 Fixed-Point Division</vt:lpstr>
      <vt:lpstr>“Brute-Force” 32.32 Format</vt:lpstr>
      <vt:lpstr>32.32 Fixed-Point Multiplication</vt:lpstr>
      <vt:lpstr>32.32 Fixed-Point Multiplication</vt:lpstr>
      <vt:lpstr>32.32 Fixed-Point Multiplication</vt:lpstr>
      <vt:lpstr>32.32 Fixed-Point Multiplication</vt:lpstr>
      <vt:lpstr>32.32 Fixed-Point Multiplication</vt:lpstr>
      <vt:lpstr>32.32 Fixed-Point Multiplication</vt:lpstr>
      <vt:lpstr>32.32 Fixed-Point Multiplication</vt:lpstr>
      <vt:lpstr>Unsigned vs. Signed Multiplication</vt:lpstr>
      <vt:lpstr>32.32 Fixed-Point Multiplication</vt:lpstr>
      <vt:lpstr>32.32 Fixed-Point Multiplication</vt:lpstr>
      <vt:lpstr>32.32 Fixed-Point Multiplication</vt:lpstr>
    </vt:vector>
  </TitlesOfParts>
  <Company>Key Software Products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COEN 020</dc:title>
  <dc:creator>Daniel W. Lewis</dc:creator>
  <cp:lastModifiedBy>Santa Clara University</cp:lastModifiedBy>
  <cp:revision>155</cp:revision>
  <dcterms:created xsi:type="dcterms:W3CDTF">1999-01-04T11:50:11Z</dcterms:created>
  <dcterms:modified xsi:type="dcterms:W3CDTF">2012-04-20T17:05:36Z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80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dlewis@scu.edu</vt:lpwstr>
  </property>
  <property fmtid="{D5CDD505-2E9C-101B-9397-08002B2CF9AE}" pid="8" name="HomePage">
    <vt:lpwstr>http://www.cse.scu.edu/~dlewis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C:\TEMP</vt:lpwstr>
  </property>
</Properties>
</file>