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45"/>
  </p:notesMasterIdLst>
  <p:sldIdLst>
    <p:sldId id="267" r:id="rId2"/>
    <p:sldId id="269" r:id="rId3"/>
    <p:sldId id="268" r:id="rId4"/>
    <p:sldId id="314" r:id="rId5"/>
    <p:sldId id="357" r:id="rId6"/>
    <p:sldId id="313" r:id="rId7"/>
    <p:sldId id="356" r:id="rId8"/>
    <p:sldId id="358" r:id="rId9"/>
    <p:sldId id="316" r:id="rId10"/>
    <p:sldId id="359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3" r:id="rId26"/>
    <p:sldId id="335" r:id="rId27"/>
    <p:sldId id="337" r:id="rId28"/>
    <p:sldId id="339" r:id="rId29"/>
    <p:sldId id="340" r:id="rId30"/>
    <p:sldId id="341" r:id="rId31"/>
    <p:sldId id="361" r:id="rId32"/>
    <p:sldId id="362" r:id="rId33"/>
    <p:sldId id="344" r:id="rId34"/>
    <p:sldId id="346" r:id="rId35"/>
    <p:sldId id="364" r:id="rId36"/>
    <p:sldId id="348" r:id="rId37"/>
    <p:sldId id="349" r:id="rId38"/>
    <p:sldId id="354" r:id="rId39"/>
    <p:sldId id="350" r:id="rId40"/>
    <p:sldId id="352" r:id="rId41"/>
    <p:sldId id="353" r:id="rId42"/>
    <p:sldId id="355" r:id="rId43"/>
    <p:sldId id="360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4"/>
    </p:cViewPr>
  </p:sorterViewPr>
  <p:notesViewPr>
    <p:cSldViewPr>
      <p:cViewPr varScale="1">
        <p:scale>
          <a:sx n="54" d="100"/>
          <a:sy n="54" d="100"/>
        </p:scale>
        <p:origin x="-181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A60CB-E5D7-4985-8F33-FDCA9FCDF5EC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54446-1133-4067-AEA7-9FB6F58A1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2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1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0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8F5CE2B-C4F7-4A2A-99E2-06D49ED605C8}" type="datetimeFigureOut">
              <a:rPr lang="en-US" smtClean="0"/>
              <a:pPr/>
              <a:t>4/20/2012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Copyright </a:t>
            </a:r>
            <a:r>
              <a:rPr lang="en-US" dirty="0" smtClean="0">
                <a:cs typeface="Times New Roman" pitchFamily="18" charset="0"/>
              </a:rPr>
              <a:t>© </a:t>
            </a:r>
            <a:r>
              <a:rPr lang="en-US" dirty="0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3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9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7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4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8F5CE2B-C4F7-4A2A-99E2-06D49ED605C8}" type="datetimeFigureOut">
              <a:rPr lang="en-US" smtClean="0"/>
              <a:pPr/>
              <a:t>4/20/2012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Copyright </a:t>
            </a:r>
            <a:r>
              <a:rPr lang="en-US" dirty="0" smtClean="0">
                <a:cs typeface="Times New Roman" pitchFamily="18" charset="0"/>
              </a:rPr>
              <a:t>© </a:t>
            </a:r>
            <a:r>
              <a:rPr lang="en-US" dirty="0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782FB38-6131-47C3-B6BD-7327D04CA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89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29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03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1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5CE2B-C4F7-4A2A-99E2-06D49ED605C8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b="0" smtClean="0">
                <a:solidFill>
                  <a:schemeClr val="tx1"/>
                </a:solidFill>
              </a:rPr>
              <a:t>Copyright </a:t>
            </a:r>
            <a:r>
              <a:rPr lang="en-US" b="0" smtClean="0">
                <a:solidFill>
                  <a:schemeClr val="tx1"/>
                </a:solidFill>
                <a:cs typeface="Times New Roman" pitchFamily="18" charset="0"/>
              </a:rPr>
              <a:t>© </a:t>
            </a:r>
            <a:r>
              <a:rPr lang="en-US" b="0" smtClean="0">
                <a:solidFill>
                  <a:schemeClr val="tx1"/>
                </a:solidFill>
              </a:rPr>
              <a:t>2000, Daniel W. Lewis.  All Rights Reserved.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2FB38-6131-47C3-B6BD-7327D04CA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0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3.emf"/><Relationship Id="rId12" Type="http://schemas.openxmlformats.org/officeDocument/2006/relationships/image" Target="../media/image5.emf"/><Relationship Id="rId17" Type="http://schemas.openxmlformats.org/officeDocument/2006/relationships/image" Target="../media/image7.e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emf"/><Relationship Id="rId15" Type="http://schemas.openxmlformats.org/officeDocument/2006/relationships/image" Target="../media/image6.emf"/><Relationship Id="rId10" Type="http://schemas.openxmlformats.org/officeDocument/2006/relationships/image" Target="../media/image4.emf"/><Relationship Id="rId4" Type="http://schemas.openxmlformats.org/officeDocument/2006/relationships/oleObject" Target="../embeddings/Microsoft_Word_97_-_2003_Document2.doc"/><Relationship Id="rId9" Type="http://schemas.openxmlformats.org/officeDocument/2006/relationships/oleObject" Target="../embeddings/Microsoft_Word_97_-_2003_Document3.doc"/><Relationship Id="rId14" Type="http://schemas.openxmlformats.org/officeDocument/2006/relationships/oleObject" Target="../embeddings/Microsoft_Word_97_-_2003_Document4.doc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Word_97_-_2003_Document5.doc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Word_97_-_2003_Document6.doc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Word_97_-_2003_Document7.doc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8.doc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emf"/><Relationship Id="rId4" Type="http://schemas.openxmlformats.org/officeDocument/2006/relationships/oleObject" Target="../embeddings/Microsoft_Word_97_-_2003_Document9.doc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emf"/><Relationship Id="rId4" Type="http://schemas.openxmlformats.org/officeDocument/2006/relationships/oleObject" Target="../embeddings/Microsoft_Word_97_-_2003_Document10.doc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11.doc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5.emf"/><Relationship Id="rId4" Type="http://schemas.openxmlformats.org/officeDocument/2006/relationships/oleObject" Target="../embeddings/Microsoft_Word_97_-_2003_Document12.doc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6.emf"/><Relationship Id="rId4" Type="http://schemas.openxmlformats.org/officeDocument/2006/relationships/oleObject" Target="../embeddings/Microsoft_Word_97_-_2003_Document13.doc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3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CHAPTER </a:t>
            </a:r>
            <a:r>
              <a:rPr lang="en-US" smtClean="0"/>
              <a:t>4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>
                <a:solidFill>
                  <a:schemeClr val="tx1"/>
                </a:solidFill>
              </a:rPr>
              <a:t>GETTING THE MOST OUT OF C</a:t>
            </a:r>
          </a:p>
        </p:txBody>
      </p:sp>
      <p:sp>
        <p:nvSpPr>
          <p:cNvPr id="2050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Alternative Booleans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524000"/>
            <a:ext cx="7924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ifndef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__STDC_VERSION__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#define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char		// using macros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#define false 0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#define true 1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endif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ifndef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__STDC_VERSION__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 char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;		// using unsigned char’s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const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 char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false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 0 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const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 char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true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 1 ;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endif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ifndef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__STDC_VERSION__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enum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{false = 0, true = 1}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;	// using an enumerated type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endif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9468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#defines, continued</a:t>
            </a:r>
          </a:p>
        </p:txBody>
      </p:sp>
      <p:sp>
        <p:nvSpPr>
          <p:cNvPr id="1024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409700" y="1752600"/>
            <a:ext cx="6019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#define ENTRIES(a) (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sizeof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(a)/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sizeof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(a[0]))</a:t>
            </a: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unsigned counts[100] ;</a:t>
            </a:r>
            <a:br>
              <a:rPr lang="en-US" sz="2400" b="0" dirty="0">
                <a:solidFill>
                  <a:schemeClr val="tx1"/>
                </a:solidFill>
                <a:latin typeface="+mn-lt"/>
              </a:rPr>
            </a:br>
            <a:endParaRPr lang="en-US" sz="2400" b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for (i = 0; i &lt; 100; i++) ...</a:t>
            </a:r>
          </a:p>
          <a:p>
            <a:pPr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for (i = 0; i &lt; ENTRIES(counts); i++) ...</a:t>
            </a:r>
          </a:p>
          <a:p>
            <a:pPr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3581400" y="3816645"/>
            <a:ext cx="4572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mtClean="0"/>
              <a:t>Careful: #define is text substitution!</a:t>
            </a:r>
          </a:p>
        </p:txBody>
      </p:sp>
      <p:sp>
        <p:nvSpPr>
          <p:cNvPr id="11266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3505200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</a:rPr>
              <a:t>define SUM(a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, b)  a + b</a:t>
            </a:r>
          </a:p>
          <a:p>
            <a:pPr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y = 5 * SUM(t1, t2) ;</a:t>
            </a:r>
          </a:p>
          <a:p>
            <a:pPr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+mn-lt"/>
            </a:endParaRPr>
          </a:p>
          <a:p>
            <a:pPr algn="ctr">
              <a:spcBef>
                <a:spcPct val="50000"/>
              </a:spcBef>
            </a:pPr>
            <a:r>
              <a:rPr lang="en-US" sz="2400" b="0" i="1" dirty="0">
                <a:solidFill>
                  <a:schemeClr val="tx1"/>
                </a:solidFill>
                <a:latin typeface="+mn-lt"/>
              </a:rPr>
              <a:t>Becomes…</a:t>
            </a:r>
          </a:p>
          <a:p>
            <a:pPr algn="ctr">
              <a:spcBef>
                <a:spcPct val="50000"/>
              </a:spcBef>
            </a:pPr>
            <a:endParaRPr lang="en-US" sz="2400" b="0" i="1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y = 5 * t1 + t2 ;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572000" y="1600200"/>
            <a:ext cx="4267200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</a:rPr>
              <a:t>define 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TIMES(a, b)  (a * b)</a:t>
            </a:r>
          </a:p>
          <a:p>
            <a:pPr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y = TIMES(t1-2, t2+3) ;</a:t>
            </a:r>
          </a:p>
          <a:p>
            <a:pPr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+mn-lt"/>
            </a:endParaRPr>
          </a:p>
          <a:p>
            <a:pPr algn="ctr">
              <a:spcBef>
                <a:spcPct val="50000"/>
              </a:spcBef>
            </a:pPr>
            <a:r>
              <a:rPr lang="en-US" sz="2400" b="0" i="1" dirty="0">
                <a:solidFill>
                  <a:schemeClr val="tx1"/>
                </a:solidFill>
                <a:latin typeface="+mn-lt"/>
              </a:rPr>
              <a:t>Becomes…</a:t>
            </a:r>
          </a:p>
          <a:p>
            <a:pPr algn="ctr">
              <a:spcBef>
                <a:spcPct val="50000"/>
              </a:spcBef>
            </a:pPr>
            <a:endParaRPr lang="en-US" sz="2400" b="0" i="1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y = (t1 – 2 * t2 + 3) ;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endParaRPr lang="en-US" sz="2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68338" y="0"/>
            <a:ext cx="7772400" cy="1143000"/>
          </a:xfrm>
        </p:spPr>
        <p:txBody>
          <a:bodyPr/>
          <a:lstStyle/>
          <a:p>
            <a:r>
              <a:rPr lang="en-US" smtClean="0"/>
              <a:t>Packed Operands</a:t>
            </a:r>
          </a:p>
        </p:txBody>
      </p:sp>
      <p:sp>
        <p:nvSpPr>
          <p:cNvPr id="12290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graphicFrame>
        <p:nvGraphicFramePr>
          <p:cNvPr id="122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774726"/>
              </p:ext>
            </p:extLst>
          </p:nvPr>
        </p:nvGraphicFramePr>
        <p:xfrm>
          <a:off x="1154113" y="1304925"/>
          <a:ext cx="6491287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Document" r:id="rId4" imgW="6785054" imgH="834995" progId="Word.Document.8">
                  <p:embed/>
                </p:oleObj>
              </mc:Choice>
              <mc:Fallback>
                <p:oleObj name="Document" r:id="rId4" imgW="6785054" imgH="83499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1304925"/>
                        <a:ext cx="6491287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4"/>
          <p:cNvGraphicFramePr>
            <a:graphicFrameLocks noChangeAspect="1"/>
          </p:cNvGraphicFramePr>
          <p:nvPr/>
        </p:nvGraphicFramePr>
        <p:xfrm>
          <a:off x="1951038" y="2006600"/>
          <a:ext cx="524192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Document" r:id="rId6" imgW="5392545" imgH="291528" progId="Word.Document.8">
                  <p:embed/>
                </p:oleObj>
              </mc:Choice>
              <mc:Fallback>
                <p:oleObj name="Document" r:id="rId6" imgW="5392545" imgH="29152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2006600"/>
                        <a:ext cx="5241925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677481"/>
              </p:ext>
            </p:extLst>
          </p:nvPr>
        </p:nvGraphicFramePr>
        <p:xfrm>
          <a:off x="284163" y="2908300"/>
          <a:ext cx="8964612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Document" r:id="rId9" imgW="9065017" imgH="1143799" progId="Word.Document.8">
                  <p:embed/>
                </p:oleObj>
              </mc:Choice>
              <mc:Fallback>
                <p:oleObj name="Document" r:id="rId9" imgW="9065017" imgH="1143799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2908300"/>
                        <a:ext cx="8964612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6"/>
          <p:cNvGraphicFramePr>
            <a:graphicFrameLocks noChangeAspect="1"/>
          </p:cNvGraphicFramePr>
          <p:nvPr/>
        </p:nvGraphicFramePr>
        <p:xfrm>
          <a:off x="1924050" y="3930650"/>
          <a:ext cx="53086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Document" r:id="rId11" imgW="5392545" imgH="291528" progId="Word.Document.8">
                  <p:embed/>
                </p:oleObj>
              </mc:Choice>
              <mc:Fallback>
                <p:oleObj name="Document" r:id="rId11" imgW="5392545" imgH="291528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3930650"/>
                        <a:ext cx="53086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174255"/>
              </p:ext>
            </p:extLst>
          </p:nvPr>
        </p:nvGraphicFramePr>
        <p:xfrm>
          <a:off x="74613" y="4721225"/>
          <a:ext cx="8920162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name="Document" r:id="rId14" imgW="9018119" imgH="1130482" progId="Word.Document.8">
                  <p:embed/>
                </p:oleObj>
              </mc:Choice>
              <mc:Fallback>
                <p:oleObj name="Document" r:id="rId14" imgW="9018119" imgH="1130482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3" y="4721225"/>
                        <a:ext cx="8920162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8"/>
          <p:cNvGraphicFramePr>
            <a:graphicFrameLocks noChangeAspect="1"/>
          </p:cNvGraphicFramePr>
          <p:nvPr/>
        </p:nvGraphicFramePr>
        <p:xfrm>
          <a:off x="2047875" y="5786438"/>
          <a:ext cx="5273675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name="Document" r:id="rId16" imgW="5392545" imgH="291528" progId="Word.Document.8">
                  <p:embed/>
                </p:oleObj>
              </mc:Choice>
              <mc:Fallback>
                <p:oleObj name="Document" r:id="rId16" imgW="5392545" imgH="291528" progId="Word.Documen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5786438"/>
                        <a:ext cx="5273675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Boolean and Binary Operators</a:t>
            </a:r>
          </a:p>
        </p:txBody>
      </p:sp>
      <p:sp>
        <p:nvSpPr>
          <p:cNvPr id="1331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graphicFrame>
        <p:nvGraphicFramePr>
          <p:cNvPr id="133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109719"/>
              </p:ext>
            </p:extLst>
          </p:nvPr>
        </p:nvGraphicFramePr>
        <p:xfrm>
          <a:off x="1123950" y="1963738"/>
          <a:ext cx="6430963" cy="193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Document" r:id="rId4" imgW="6614778" imgH="1994269" progId="Word.Document.8">
                  <p:embed/>
                </p:oleObj>
              </mc:Choice>
              <mc:Fallback>
                <p:oleObj name="Document" r:id="rId4" imgW="6614778" imgH="199426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1963738"/>
                        <a:ext cx="6430963" cy="193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1095375" y="4127500"/>
            <a:ext cx="6791325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0">
                <a:solidFill>
                  <a:schemeClr val="tx1"/>
                </a:solidFill>
              </a:rPr>
              <a:t>Boolean operators are primarily used to form conditional expressions (as in an </a:t>
            </a:r>
            <a:r>
              <a:rPr lang="en-US" sz="2800" b="0" i="1">
                <a:solidFill>
                  <a:schemeClr val="tx1"/>
                </a:solidFill>
              </a:rPr>
              <a:t>if</a:t>
            </a:r>
            <a:r>
              <a:rPr lang="en-US" sz="2800" b="0">
                <a:solidFill>
                  <a:schemeClr val="tx1"/>
                </a:solidFill>
              </a:rPr>
              <a:t> statement)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0">
                <a:solidFill>
                  <a:schemeClr val="tx1"/>
                </a:solidFill>
              </a:rPr>
              <a:t>Bitwise operators are used to manipulate bits.</a:t>
            </a:r>
            <a:r>
              <a:rPr lang="en-US" sz="2400" b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Values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Most implementations of C don't provide a Boolean data type.</a:t>
            </a:r>
          </a:p>
          <a:p>
            <a:pPr>
              <a:lnSpc>
                <a:spcPct val="90000"/>
              </a:lnSpc>
            </a:pPr>
            <a:r>
              <a:rPr lang="en-US" smtClean="0"/>
              <a:t>Boolean operators yield results of type </a:t>
            </a:r>
            <a:r>
              <a:rPr lang="en-US" i="1" smtClean="0"/>
              <a:t>int</a:t>
            </a:r>
            <a:r>
              <a:rPr lang="en-US" smtClean="0"/>
              <a:t>, with true and false represented by 1 and 0.  </a:t>
            </a:r>
          </a:p>
          <a:p>
            <a:pPr>
              <a:lnSpc>
                <a:spcPct val="90000"/>
              </a:lnSpc>
            </a:pPr>
            <a:r>
              <a:rPr lang="en-US" smtClean="0"/>
              <a:t>Any numeric data type may be used as a Boolean operand.</a:t>
            </a:r>
          </a:p>
          <a:p>
            <a:pPr>
              <a:lnSpc>
                <a:spcPct val="90000"/>
              </a:lnSpc>
            </a:pPr>
            <a:r>
              <a:rPr lang="en-US" smtClean="0"/>
              <a:t>Zero is interpreted as false; any non-zero value is interpreted as true. 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3088154" y="1524000"/>
            <a:ext cx="3051175" cy="7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 (5  ||  !3)  &amp;&amp;  6</a:t>
            </a: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noProof="1" smtClean="0"/>
              <a:t>= (true  OR  (NOT  true))  AND  true</a:t>
            </a:r>
          </a:p>
          <a:p>
            <a:pPr algn="ctr">
              <a:buFontTx/>
              <a:buNone/>
            </a:pPr>
            <a:r>
              <a:rPr lang="en-US" noProof="1" smtClean="0"/>
              <a:t>= (true  OR  false)  AND  true</a:t>
            </a:r>
          </a:p>
          <a:p>
            <a:pPr algn="ctr">
              <a:buFontTx/>
              <a:buNone/>
            </a:pPr>
            <a:r>
              <a:rPr lang="en-US" noProof="1" smtClean="0"/>
              <a:t>= (true)  AND  true</a:t>
            </a:r>
          </a:p>
          <a:p>
            <a:pPr algn="ctr">
              <a:buFontTx/>
              <a:buNone/>
            </a:pPr>
            <a:r>
              <a:rPr lang="en-US" noProof="1" smtClean="0"/>
              <a:t>= true</a:t>
            </a:r>
          </a:p>
          <a:p>
            <a:pPr algn="ctr">
              <a:buFontTx/>
              <a:buNone/>
            </a:pPr>
            <a:r>
              <a:rPr lang="en-US" noProof="1" smtClean="0"/>
              <a:t>= 1</a:t>
            </a:r>
            <a:endParaRPr lang="en-US" dirty="0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Bitwise Operators</a:t>
            </a:r>
          </a:p>
        </p:txBody>
      </p:sp>
      <p:sp>
        <p:nvSpPr>
          <p:cNvPr id="16388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marL="609600" indent="-609600"/>
            <a:r>
              <a:rPr lang="en-US" smtClean="0"/>
              <a:t>Bitwise operators operate on individual bit positions within the operands</a:t>
            </a:r>
          </a:p>
          <a:p>
            <a:pPr marL="609600" indent="-609600"/>
            <a:endParaRPr lang="en-US" smtClean="0"/>
          </a:p>
          <a:p>
            <a:pPr marL="609600" indent="-609600"/>
            <a:r>
              <a:rPr lang="en-US" smtClean="0"/>
              <a:t>The result in any one bit position is entirely independent of all the other bit positions.  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3228974" y="1524000"/>
            <a:ext cx="2663825" cy="688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Bitwise Expressions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noProof="1" smtClean="0">
                <a:solidFill>
                  <a:srgbClr val="000000"/>
                </a:solidFill>
              </a:rPr>
              <a:t>(5  |  ~3)  &amp;  6</a:t>
            </a:r>
            <a:endParaRPr lang="en-US" noProof="1" smtClean="0"/>
          </a:p>
          <a:p>
            <a:pPr algn="ctr">
              <a:buFontTx/>
              <a:buNone/>
            </a:pPr>
            <a:endParaRPr lang="en-US" noProof="1" smtClean="0"/>
          </a:p>
          <a:p>
            <a:pPr algn="ctr">
              <a:buFontTx/>
              <a:buNone/>
            </a:pPr>
            <a:r>
              <a:rPr lang="en-US" noProof="1" smtClean="0"/>
              <a:t>= (00..0101  OR  ~00..0011)  AND  00..0110</a:t>
            </a:r>
          </a:p>
          <a:p>
            <a:pPr algn="ctr">
              <a:buFontTx/>
              <a:buNone/>
            </a:pPr>
            <a:r>
              <a:rPr lang="en-US" noProof="1" smtClean="0"/>
              <a:t>= (00..0101  OR  11..1100) AND  00..0110</a:t>
            </a:r>
          </a:p>
          <a:p>
            <a:pPr algn="ctr">
              <a:buFontTx/>
              <a:buNone/>
            </a:pPr>
            <a:r>
              <a:rPr lang="en-US" noProof="1" smtClean="0"/>
              <a:t>= (11..1101)  AND  00..0110</a:t>
            </a:r>
          </a:p>
          <a:p>
            <a:pPr algn="ctr">
              <a:buFontTx/>
              <a:buNone/>
            </a:pPr>
            <a:r>
              <a:rPr lang="en-US" noProof="1" smtClean="0"/>
              <a:t>= 00..0100</a:t>
            </a:r>
          </a:p>
          <a:p>
            <a:pPr algn="ctr">
              <a:buFontTx/>
              <a:buNone/>
            </a:pPr>
            <a:r>
              <a:rPr lang="en-US" noProof="1" smtClean="0"/>
              <a:t>= 4</a:t>
            </a:r>
            <a:endParaRPr lang="en-US" smtClean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Interpreting the Bitwise-AND</a:t>
            </a:r>
          </a:p>
        </p:txBody>
      </p:sp>
      <p:graphicFrame>
        <p:nvGraphicFramePr>
          <p:cNvPr id="184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144815"/>
              </p:ext>
            </p:extLst>
          </p:nvPr>
        </p:nvGraphicFramePr>
        <p:xfrm>
          <a:off x="765175" y="2278063"/>
          <a:ext cx="7404100" cy="304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Document" r:id="rId4" imgW="7612262" imgH="3121872" progId="Word.Document.8">
                  <p:embed/>
                </p:oleObj>
              </mc:Choice>
              <mc:Fallback>
                <p:oleObj name="Document" r:id="rId4" imgW="7612262" imgH="312187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2278063"/>
                        <a:ext cx="7404100" cy="304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AutoShape 4"/>
          <p:cNvSpPr>
            <a:spLocks/>
          </p:cNvSpPr>
          <p:nvPr/>
        </p:nvSpPr>
        <p:spPr bwMode="auto">
          <a:xfrm>
            <a:off x="2895600" y="28194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AutoShape 5"/>
          <p:cNvSpPr>
            <a:spLocks/>
          </p:cNvSpPr>
          <p:nvPr/>
        </p:nvSpPr>
        <p:spPr bwMode="auto">
          <a:xfrm>
            <a:off x="2895600" y="39624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Basic Names for Integer Types: </a:t>
            </a:r>
            <a:r>
              <a:rPr lang="en-US" i="1" smtClean="0"/>
              <a:t>char</a:t>
            </a:r>
            <a:r>
              <a:rPr lang="en-US" smtClean="0"/>
              <a:t> and </a:t>
            </a:r>
            <a:r>
              <a:rPr lang="en-US" i="1" smtClean="0"/>
              <a:t>int</a:t>
            </a:r>
            <a:endParaRPr lang="en-US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4582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smtClean="0"/>
              <a:t>unsigned</a:t>
            </a:r>
            <a:r>
              <a:rPr lang="en-US" sz="2800" smtClean="0"/>
              <a:t>, </a:t>
            </a:r>
            <a:r>
              <a:rPr lang="en-US" sz="2800" i="1" smtClean="0"/>
              <a:t>signed</a:t>
            </a:r>
            <a:r>
              <a:rPr lang="en-US" sz="2800" smtClean="0"/>
              <a:t>, </a:t>
            </a:r>
            <a:r>
              <a:rPr lang="en-US" sz="2800" i="1" smtClean="0"/>
              <a:t>short</a:t>
            </a:r>
            <a:r>
              <a:rPr lang="en-US" sz="2800" smtClean="0"/>
              <a:t>, and </a:t>
            </a:r>
            <a:r>
              <a:rPr lang="en-US" sz="2800" i="1" smtClean="0"/>
              <a:t>long</a:t>
            </a:r>
            <a:r>
              <a:rPr lang="en-US" sz="2800" smtClean="0"/>
              <a:t> are </a:t>
            </a:r>
            <a:r>
              <a:rPr lang="en-US" sz="2800" smtClean="0">
                <a:solidFill>
                  <a:schemeClr val="hlink"/>
                </a:solidFill>
              </a:rPr>
              <a:t>modifiers</a:t>
            </a:r>
            <a:r>
              <a:rPr lang="en-US" sz="2800" smtClean="0"/>
              <a:t> (adjectives).</a:t>
            </a:r>
          </a:p>
          <a:p>
            <a:pPr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If one or more modifiers is used, </a:t>
            </a:r>
            <a:r>
              <a:rPr lang="en-US" sz="2800" i="1" u="sng" smtClean="0"/>
              <a:t>int</a:t>
            </a:r>
            <a:r>
              <a:rPr lang="en-US" sz="2800" u="sng" smtClean="0"/>
              <a:t> is assumed</a:t>
            </a:r>
            <a:r>
              <a:rPr lang="en-US" sz="2800" smtClean="0"/>
              <a:t> and may be omitted.</a:t>
            </a:r>
          </a:p>
          <a:p>
            <a:pPr>
              <a:lnSpc>
                <a:spcPct val="90000"/>
              </a:lnSpc>
            </a:pPr>
            <a:endParaRPr lang="en-US" sz="1800" smtClean="0"/>
          </a:p>
          <a:p>
            <a:pPr>
              <a:lnSpc>
                <a:spcPct val="90000"/>
              </a:lnSpc>
            </a:pPr>
            <a:r>
              <a:rPr lang="en-US" sz="2800" smtClean="0"/>
              <a:t>If neither </a:t>
            </a:r>
            <a:r>
              <a:rPr lang="en-US" sz="2800" i="1" smtClean="0"/>
              <a:t>signed</a:t>
            </a:r>
            <a:r>
              <a:rPr lang="en-US" sz="2800" smtClean="0"/>
              <a:t> or </a:t>
            </a:r>
            <a:r>
              <a:rPr lang="en-US" sz="2800" i="1" smtClean="0"/>
              <a:t>unsigned</a:t>
            </a:r>
            <a:r>
              <a:rPr lang="en-US" sz="2800" smtClean="0"/>
              <a:t> is used, </a:t>
            </a:r>
            <a:r>
              <a:rPr lang="en-US" sz="2800" i="1" u="sng" smtClean="0"/>
              <a:t>signed</a:t>
            </a:r>
            <a:r>
              <a:rPr lang="en-US" sz="2800" u="sng" smtClean="0"/>
              <a:t> is assumed</a:t>
            </a:r>
            <a:r>
              <a:rPr lang="en-US" sz="2800" smtClean="0"/>
              <a:t> and may be omitted.</a:t>
            </a:r>
          </a:p>
          <a:p>
            <a:pPr>
              <a:lnSpc>
                <a:spcPct val="90000"/>
              </a:lnSpc>
            </a:pPr>
            <a:endParaRPr lang="en-US" sz="1800" smtClean="0"/>
          </a:p>
          <a:p>
            <a:pPr>
              <a:lnSpc>
                <a:spcPct val="90000"/>
              </a:lnSpc>
            </a:pPr>
            <a:r>
              <a:rPr lang="en-US" sz="2800" i="1" smtClean="0"/>
              <a:t>int</a:t>
            </a:r>
            <a:r>
              <a:rPr lang="en-US" sz="2800" smtClean="0"/>
              <a:t> with no modifier is a data type whose </a:t>
            </a:r>
            <a:r>
              <a:rPr lang="en-US" sz="2800" smtClean="0">
                <a:solidFill>
                  <a:schemeClr val="hlink"/>
                </a:solidFill>
              </a:rPr>
              <a:t>size varies among compilers.</a:t>
            </a:r>
          </a:p>
        </p:txBody>
      </p:sp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Interpreting the Bitwise-OR</a:t>
            </a:r>
          </a:p>
        </p:txBody>
      </p:sp>
      <p:graphicFrame>
        <p:nvGraphicFramePr>
          <p:cNvPr id="194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329570"/>
              </p:ext>
            </p:extLst>
          </p:nvPr>
        </p:nvGraphicFramePr>
        <p:xfrm>
          <a:off x="765175" y="2278063"/>
          <a:ext cx="7508875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Document" r:id="rId4" imgW="7593142" imgH="3113954" progId="Word.Document.8">
                  <p:embed/>
                </p:oleObj>
              </mc:Choice>
              <mc:Fallback>
                <p:oleObj name="Document" r:id="rId4" imgW="7593142" imgH="311395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2278063"/>
                        <a:ext cx="7508875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AutoShape 4"/>
          <p:cNvSpPr>
            <a:spLocks/>
          </p:cNvSpPr>
          <p:nvPr/>
        </p:nvSpPr>
        <p:spPr bwMode="auto">
          <a:xfrm>
            <a:off x="2895600" y="28194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5"/>
          <p:cNvSpPr>
            <a:spLocks/>
          </p:cNvSpPr>
          <p:nvPr/>
        </p:nvSpPr>
        <p:spPr bwMode="auto">
          <a:xfrm>
            <a:off x="2895600" y="39624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Interpreting the Bitwise-XOR</a:t>
            </a:r>
          </a:p>
        </p:txBody>
      </p:sp>
      <p:graphicFrame>
        <p:nvGraphicFramePr>
          <p:cNvPr id="2048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995945"/>
              </p:ext>
            </p:extLst>
          </p:nvPr>
        </p:nvGraphicFramePr>
        <p:xfrm>
          <a:off x="765175" y="2278063"/>
          <a:ext cx="7285038" cy="298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Document" r:id="rId4" imgW="7612262" imgH="3113954" progId="Word.Document.8">
                  <p:embed/>
                </p:oleObj>
              </mc:Choice>
              <mc:Fallback>
                <p:oleObj name="Document" r:id="rId4" imgW="7612262" imgH="311395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2278063"/>
                        <a:ext cx="7285038" cy="298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AutoShape 4"/>
          <p:cNvSpPr>
            <a:spLocks/>
          </p:cNvSpPr>
          <p:nvPr/>
        </p:nvSpPr>
        <p:spPr bwMode="auto">
          <a:xfrm>
            <a:off x="2895600" y="28194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5"/>
          <p:cNvSpPr>
            <a:spLocks/>
          </p:cNvSpPr>
          <p:nvPr/>
        </p:nvSpPr>
        <p:spPr bwMode="auto">
          <a:xfrm>
            <a:off x="2819400" y="39624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533400" y="3886200"/>
            <a:ext cx="8132763" cy="758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4"/>
          <p:cNvSpPr>
            <a:spLocks noGrp="1" noChangeArrowheads="1"/>
          </p:cNvSpPr>
          <p:nvPr>
            <p:ph idx="1"/>
          </p:nvPr>
        </p:nvSpPr>
        <p:spPr>
          <a:xfrm>
            <a:off x="288925" y="1524000"/>
            <a:ext cx="8855075" cy="4114800"/>
          </a:xfrm>
        </p:spPr>
        <p:txBody>
          <a:bodyPr/>
          <a:lstStyle/>
          <a:p>
            <a:r>
              <a:rPr lang="en-US" dirty="0" smtClean="0"/>
              <a:t>A 1 in the bit position of interest is </a:t>
            </a:r>
            <a:r>
              <a:rPr lang="en-US" dirty="0" err="1" smtClean="0"/>
              <a:t>AND'ed</a:t>
            </a:r>
            <a:r>
              <a:rPr lang="en-US" dirty="0" smtClean="0"/>
              <a:t> with the operand.  The result is non-zero if and only if the bit of interest was 1:</a:t>
            </a:r>
          </a:p>
          <a:p>
            <a:pPr>
              <a:buFontTx/>
              <a:buNone/>
            </a:pPr>
            <a:endParaRPr lang="en-US" dirty="0" smtClean="0"/>
          </a:p>
          <a:p>
            <a:endParaRPr lang="en-US" sz="1800" dirty="0" smtClean="0"/>
          </a:p>
          <a:p>
            <a:pPr>
              <a:buFontTx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	if  ((bits  &amp;  64) != 0)	/* check to see if bit 6 is set */</a:t>
            </a:r>
            <a:endParaRPr lang="en-US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Testing Bits</a:t>
            </a:r>
          </a:p>
        </p:txBody>
      </p:sp>
      <p:sp>
        <p:nvSpPr>
          <p:cNvPr id="21510" name="AutoShape 5"/>
          <p:cNvSpPr>
            <a:spLocks noChangeArrowheads="1"/>
          </p:cNvSpPr>
          <p:nvPr/>
        </p:nvSpPr>
        <p:spPr bwMode="auto">
          <a:xfrm>
            <a:off x="3124200" y="5410200"/>
            <a:ext cx="1524000" cy="457200"/>
          </a:xfrm>
          <a:prstGeom prst="wedgeRectCallout">
            <a:avLst>
              <a:gd name="adj1" fmla="val -74273"/>
              <a:gd name="adj2" fmla="val -262500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400" b="0" dirty="0">
                <a:solidFill>
                  <a:srgbClr val="000000"/>
                </a:solidFill>
              </a:rPr>
              <a:t>01000000</a:t>
            </a:r>
          </a:p>
        </p:txBody>
      </p:sp>
      <p:sp>
        <p:nvSpPr>
          <p:cNvPr id="21511" name="AutoShape 6"/>
          <p:cNvSpPr>
            <a:spLocks noChangeArrowheads="1"/>
          </p:cNvSpPr>
          <p:nvPr/>
        </p:nvSpPr>
        <p:spPr bwMode="auto">
          <a:xfrm>
            <a:off x="304800" y="5410200"/>
            <a:ext cx="2286000" cy="457200"/>
          </a:xfrm>
          <a:prstGeom prst="wedgeRectCallout">
            <a:avLst>
              <a:gd name="adj1" fmla="val 12361"/>
              <a:gd name="adj2" fmla="val -257639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7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6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5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4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3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2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1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1512" name="AutoShape 7"/>
          <p:cNvSpPr>
            <a:spLocks noChangeArrowheads="1"/>
          </p:cNvSpPr>
          <p:nvPr/>
        </p:nvSpPr>
        <p:spPr bwMode="auto">
          <a:xfrm>
            <a:off x="4876800" y="54864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5638800" y="5410200"/>
            <a:ext cx="1524000" cy="4667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rgbClr val="000000"/>
                </a:solidFill>
              </a:rPr>
              <a:t>0b</a:t>
            </a:r>
            <a:r>
              <a:rPr lang="en-US" sz="2400" b="0" baseline="-25000" dirty="0">
                <a:solidFill>
                  <a:srgbClr val="000000"/>
                </a:solidFill>
              </a:rPr>
              <a:t>6</a:t>
            </a:r>
            <a:r>
              <a:rPr lang="en-US" sz="2400" b="0" dirty="0">
                <a:solidFill>
                  <a:srgbClr val="000000"/>
                </a:solidFill>
              </a:rPr>
              <a:t>000000</a:t>
            </a:r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2590800" y="5334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&amp;</a:t>
            </a: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1217613" y="4603750"/>
            <a:ext cx="7373937" cy="7572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4"/>
          <p:cNvSpPr>
            <a:spLocks noGrp="1" noChangeArrowheads="1"/>
          </p:cNvSpPr>
          <p:nvPr>
            <p:ph idx="1"/>
          </p:nvPr>
        </p:nvSpPr>
        <p:spPr>
          <a:xfrm>
            <a:off x="404813" y="1981200"/>
            <a:ext cx="8458200" cy="4114800"/>
          </a:xfrm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Since any non-zero value is interpreted as </a:t>
            </a:r>
            <a:r>
              <a:rPr lang="en-US" i="1" dirty="0" smtClean="0"/>
              <a:t>true</a:t>
            </a:r>
            <a:r>
              <a:rPr lang="en-US" dirty="0" smtClean="0"/>
              <a:t>, the redundant comparison to zero may be omitted, as in:</a:t>
            </a:r>
          </a:p>
          <a:p>
            <a:endParaRPr lang="en-US" dirty="0" smtClean="0"/>
          </a:p>
          <a:p>
            <a:pPr lvl="2">
              <a:buFontTx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if  (bits &amp; 64)	/* check to see if bit 6 is set */</a:t>
            </a:r>
            <a:endParaRPr lang="en-US" dirty="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Testing Bits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914400" y="2895600"/>
            <a:ext cx="7532688" cy="687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Testing Bits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446088" y="1371600"/>
            <a:ext cx="8697912" cy="4114800"/>
          </a:xfrm>
        </p:spPr>
        <p:txBody>
          <a:bodyPr/>
          <a:lstStyle/>
          <a:p>
            <a:r>
              <a:rPr lang="en-US" sz="2800" dirty="0" smtClean="0"/>
              <a:t>The mask (64) is often written in hex (0x0040), but a constant-valued shift expression provides a clearer indication of the bit position being tested:</a:t>
            </a:r>
          </a:p>
          <a:p>
            <a:pPr>
              <a:buFontTx/>
              <a:buNone/>
            </a:pPr>
            <a:endParaRPr lang="en-US" sz="1600" dirty="0" smtClean="0"/>
          </a:p>
          <a:p>
            <a:pPr lvl="2"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if  (bits &amp; (1 &lt;&lt; 6)) /* check to see if bit 6 is set */</a:t>
            </a:r>
            <a:endParaRPr lang="en-US" sz="2000" dirty="0" smtClean="0"/>
          </a:p>
          <a:p>
            <a:endParaRPr lang="en-US" sz="1600" dirty="0" smtClean="0"/>
          </a:p>
          <a:p>
            <a:r>
              <a:rPr lang="en-US" sz="2800" dirty="0" smtClean="0"/>
              <a:t>Almost all compilers will replace such constant-valued expressions by a single constant, so using this form almost never generates any additional code.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1524000" y="2362200"/>
            <a:ext cx="6051550" cy="6524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1600200" y="5334000"/>
            <a:ext cx="5997575" cy="758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/>
              <a:t>Setting Bits</a:t>
            </a:r>
          </a:p>
        </p:txBody>
      </p:sp>
      <p:sp>
        <p:nvSpPr>
          <p:cNvPr id="24582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r>
              <a:rPr lang="en-US" smtClean="0"/>
              <a:t>Setting a bit to 1 is easily accomplished with the bitwise-OR operator:</a:t>
            </a:r>
          </a:p>
          <a:p>
            <a:endParaRPr lang="en-US" sz="1800" smtClean="0"/>
          </a:p>
          <a:p>
            <a:pPr lvl="2">
              <a:buFontTx/>
              <a:buNone/>
            </a:pPr>
            <a:r>
              <a:rPr lang="en-US" sz="2800" smtClean="0">
                <a:solidFill>
                  <a:srgbClr val="000000"/>
                </a:solidFill>
              </a:rPr>
              <a:t>bits = bits | (1 &lt;&lt; 7) ;	/* sets bit 7 */</a:t>
            </a:r>
            <a:endParaRPr lang="en-US" smtClean="0"/>
          </a:p>
          <a:p>
            <a:endParaRPr lang="en-US" sz="1800" smtClean="0"/>
          </a:p>
          <a:p>
            <a:endParaRPr lang="en-US" sz="1800" smtClean="0"/>
          </a:p>
          <a:p>
            <a:endParaRPr lang="en-US" sz="1800" smtClean="0"/>
          </a:p>
          <a:p>
            <a:r>
              <a:rPr lang="en-US" smtClean="0"/>
              <a:t>This would usually be written more succinctly as:</a:t>
            </a:r>
          </a:p>
          <a:p>
            <a:endParaRPr lang="en-US" sz="1800" smtClean="0"/>
          </a:p>
          <a:p>
            <a:pPr>
              <a:buFontTx/>
              <a:buNone/>
            </a:pPr>
            <a:r>
              <a:rPr lang="en-US" smtClean="0"/>
              <a:t>		    </a:t>
            </a:r>
            <a:r>
              <a:rPr lang="en-US" sz="2800" smtClean="0">
                <a:solidFill>
                  <a:srgbClr val="000000"/>
                </a:solidFill>
              </a:rPr>
              <a:t>bits |= (1 &lt;&lt; 7) ;	          /* sets bit 7 */</a:t>
            </a:r>
            <a:endParaRPr lang="en-US" smtClean="0"/>
          </a:p>
        </p:txBody>
      </p:sp>
      <p:sp>
        <p:nvSpPr>
          <p:cNvPr id="24583" name="AutoShape 6"/>
          <p:cNvSpPr>
            <a:spLocks noChangeArrowheads="1"/>
          </p:cNvSpPr>
          <p:nvPr/>
        </p:nvSpPr>
        <p:spPr bwMode="auto">
          <a:xfrm>
            <a:off x="3733800" y="3429000"/>
            <a:ext cx="1524000" cy="457200"/>
          </a:xfrm>
          <a:prstGeom prst="wedgeRectCallout">
            <a:avLst>
              <a:gd name="adj1" fmla="val -35208"/>
              <a:gd name="adj2" fmla="val -146875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400" b="0">
                <a:solidFill>
                  <a:srgbClr val="000000"/>
                </a:solidFill>
              </a:rPr>
              <a:t>10000000</a:t>
            </a:r>
          </a:p>
        </p:txBody>
      </p:sp>
      <p:sp>
        <p:nvSpPr>
          <p:cNvPr id="24584" name="AutoShape 7"/>
          <p:cNvSpPr>
            <a:spLocks noChangeArrowheads="1"/>
          </p:cNvSpPr>
          <p:nvPr/>
        </p:nvSpPr>
        <p:spPr bwMode="auto">
          <a:xfrm>
            <a:off x="914400" y="3429000"/>
            <a:ext cx="2286000" cy="457200"/>
          </a:xfrm>
          <a:prstGeom prst="wedgeRectCallout">
            <a:avLst>
              <a:gd name="adj1" fmla="val 35208"/>
              <a:gd name="adj2" fmla="val -157639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7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6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5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4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3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2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1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4585" name="AutoShape 8"/>
          <p:cNvSpPr>
            <a:spLocks noChangeArrowheads="1"/>
          </p:cNvSpPr>
          <p:nvPr/>
        </p:nvSpPr>
        <p:spPr bwMode="auto">
          <a:xfrm>
            <a:off x="5486400" y="35052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Text Box 9"/>
          <p:cNvSpPr txBox="1">
            <a:spLocks noChangeArrowheads="1"/>
          </p:cNvSpPr>
          <p:nvPr/>
        </p:nvSpPr>
        <p:spPr bwMode="auto">
          <a:xfrm>
            <a:off x="6248400" y="3429000"/>
            <a:ext cx="2133600" cy="4667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</a:rPr>
              <a:t>1b</a:t>
            </a:r>
            <a:r>
              <a:rPr lang="en-US" sz="2400" b="0" baseline="-25000">
                <a:solidFill>
                  <a:srgbClr val="000000"/>
                </a:solidFill>
              </a:rPr>
              <a:t>6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5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4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3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2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1</a:t>
            </a:r>
            <a:r>
              <a:rPr lang="en-US" sz="2400" b="0">
                <a:solidFill>
                  <a:srgbClr val="000000"/>
                </a:solidFill>
              </a:rPr>
              <a:t>b</a:t>
            </a:r>
            <a:r>
              <a:rPr lang="en-US" sz="2400" b="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4587" name="Text Box 10"/>
          <p:cNvSpPr txBox="1">
            <a:spLocks noChangeArrowheads="1"/>
          </p:cNvSpPr>
          <p:nvPr/>
        </p:nvSpPr>
        <p:spPr bwMode="auto">
          <a:xfrm>
            <a:off x="3200400" y="33528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1447800" y="2438400"/>
            <a:ext cx="5575300" cy="635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/>
              <a:t>Clearing Bits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en-US" smtClean="0"/>
              <a:t>Clearing a bit to 0 is accomplished with the bitwise-AND operator:</a:t>
            </a:r>
          </a:p>
          <a:p>
            <a:endParaRPr lang="en-US" sz="1800" smtClean="0"/>
          </a:p>
          <a:p>
            <a:pPr lvl="2">
              <a:buFontTx/>
              <a:buNone/>
            </a:pPr>
            <a:r>
              <a:rPr lang="en-US" sz="2800" smtClean="0">
                <a:solidFill>
                  <a:srgbClr val="000000"/>
                </a:solidFill>
              </a:rPr>
              <a:t>bits &amp;= ~(1 &lt;&lt; 7) ;	/* clears bit 7 */</a:t>
            </a:r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1371600" y="3429000"/>
            <a:ext cx="5943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  (1 &lt;&lt; 7)			10000000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~(1 &lt;&lt; 7)			01111111</a:t>
            </a:r>
          </a:p>
        </p:txBody>
      </p:sp>
      <p:sp>
        <p:nvSpPr>
          <p:cNvPr id="25607" name="AutoShape 8"/>
          <p:cNvSpPr>
            <a:spLocks noChangeArrowheads="1"/>
          </p:cNvSpPr>
          <p:nvPr/>
        </p:nvSpPr>
        <p:spPr bwMode="auto">
          <a:xfrm>
            <a:off x="3810000" y="35814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AutoShape 9"/>
          <p:cNvSpPr>
            <a:spLocks noChangeArrowheads="1"/>
          </p:cNvSpPr>
          <p:nvPr/>
        </p:nvSpPr>
        <p:spPr bwMode="auto">
          <a:xfrm>
            <a:off x="3810000" y="43434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1447800" y="3200400"/>
            <a:ext cx="5680075" cy="739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/>
              <a:t>Inverting Bits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mtClean="0"/>
              <a:t>Inverting a bit (also known as toggling) is accomplished with the bitwise-XOR operator as in:</a:t>
            </a:r>
          </a:p>
          <a:p>
            <a:endParaRPr lang="en-US" sz="1800" smtClean="0"/>
          </a:p>
          <a:p>
            <a:pPr lvl="2">
              <a:buFontTx/>
              <a:buNone/>
            </a:pPr>
            <a:r>
              <a:rPr lang="en-US" sz="2800" smtClean="0">
                <a:solidFill>
                  <a:srgbClr val="000000"/>
                </a:solidFill>
              </a:rPr>
              <a:t>bits  ^=  (1 &lt;&lt; 6) ;	/* flips bit 6 */</a:t>
            </a:r>
            <a:endParaRPr lang="en-US" smtClean="0"/>
          </a:p>
          <a:p>
            <a:endParaRPr lang="en-US" sz="1800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Extracting Bits</a:t>
            </a:r>
          </a:p>
        </p:txBody>
      </p:sp>
      <p:graphicFrame>
        <p:nvGraphicFramePr>
          <p:cNvPr id="2765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131876"/>
              </p:ext>
            </p:extLst>
          </p:nvPr>
        </p:nvGraphicFramePr>
        <p:xfrm>
          <a:off x="304800" y="1752600"/>
          <a:ext cx="8572500" cy="396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Document" r:id="rId4" imgW="8604335" imgH="3967664" progId="Word.Document.8">
                  <p:embed/>
                </p:oleObj>
              </mc:Choice>
              <mc:Fallback>
                <p:oleObj name="Document" r:id="rId4" imgW="8604335" imgH="396766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52600"/>
                        <a:ext cx="8572500" cy="39687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Inserting Bits</a:t>
            </a:r>
          </a:p>
        </p:txBody>
      </p:sp>
      <p:graphicFrame>
        <p:nvGraphicFramePr>
          <p:cNvPr id="2867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74843"/>
              </p:ext>
            </p:extLst>
          </p:nvPr>
        </p:nvGraphicFramePr>
        <p:xfrm>
          <a:off x="179388" y="2338388"/>
          <a:ext cx="8874125" cy="292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Document" r:id="rId4" imgW="8981683" imgH="2951994" progId="Word.Document.8">
                  <p:embed/>
                </p:oleObj>
              </mc:Choice>
              <mc:Fallback>
                <p:oleObj name="Document" r:id="rId4" imgW="8981683" imgH="295199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338388"/>
                        <a:ext cx="8874125" cy="2922587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Integer Data Types</a:t>
            </a:r>
          </a:p>
        </p:txBody>
      </p:sp>
      <p:sp>
        <p:nvSpPr>
          <p:cNvPr id="409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graphicFrame>
        <p:nvGraphicFramePr>
          <p:cNvPr id="410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418548"/>
              </p:ext>
            </p:extLst>
          </p:nvPr>
        </p:nvGraphicFramePr>
        <p:xfrm>
          <a:off x="0" y="1754188"/>
          <a:ext cx="9248775" cy="385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Document" r:id="rId4" imgW="9352177" imgH="3897841" progId="Word.Document.8">
                  <p:embed/>
                </p:oleObj>
              </mc:Choice>
              <mc:Fallback>
                <p:oleObj name="Document" r:id="rId4" imgW="9352177" imgH="3897841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54188"/>
                        <a:ext cx="9248775" cy="385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/>
                </a:solidFill>
              </a:rPr>
              <a:t>Automatic Insertion and Extraction Using Structure Bit Fields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64500" cy="4556125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/>
              <a:t>struct {</a:t>
            </a:r>
            <a:br>
              <a:rPr lang="en-US" sz="2800" smtClean="0"/>
            </a:br>
            <a:r>
              <a:rPr lang="en-US" sz="2800" smtClean="0"/>
              <a:t>unsigned	seconds	:5 ,	/* secs divided by 2 */		minutes	:6 , </a:t>
            </a:r>
            <a:br>
              <a:rPr lang="en-US" sz="2800" smtClean="0"/>
            </a:br>
            <a:r>
              <a:rPr lang="en-US" sz="2800" smtClean="0"/>
              <a:t>		hours		:5 ;</a:t>
            </a:r>
          </a:p>
          <a:p>
            <a:pPr>
              <a:buFontTx/>
              <a:buNone/>
            </a:pPr>
            <a:r>
              <a:rPr lang="en-US" sz="2800" smtClean="0"/>
              <a:t>} time ;</a:t>
            </a:r>
          </a:p>
          <a:p>
            <a:pPr>
              <a:buFontTx/>
              <a:buNone/>
            </a:pPr>
            <a:endParaRPr lang="en-US" sz="2800" smtClean="0"/>
          </a:p>
          <a:p>
            <a:pPr>
              <a:buFontTx/>
              <a:buNone/>
            </a:pPr>
            <a:r>
              <a:rPr lang="en-US" sz="2800" smtClean="0"/>
              <a:t>time.hours = 13 ;</a:t>
            </a:r>
          </a:p>
          <a:p>
            <a:pPr>
              <a:buFontTx/>
              <a:buNone/>
            </a:pPr>
            <a:r>
              <a:rPr lang="en-US" sz="2800" smtClean="0"/>
              <a:t>time.minutes = 34 ;</a:t>
            </a:r>
          </a:p>
          <a:p>
            <a:pPr>
              <a:buFontTx/>
              <a:buNone/>
            </a:pPr>
            <a:r>
              <a:rPr lang="en-US" sz="2800" smtClean="0"/>
              <a:t>time.seconds = 18 / 2 ;</a:t>
            </a:r>
            <a:endParaRPr lang="en-US" smtClean="0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5010150" y="3478213"/>
            <a:ext cx="3281363" cy="20447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5191125" y="3616325"/>
            <a:ext cx="31686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0" i="1" dirty="0">
                <a:solidFill>
                  <a:srgbClr val="000000"/>
                </a:solidFill>
                <a:latin typeface="+mn-lt"/>
              </a:rPr>
              <a:t>Leave the insertion (or extraction) problems to the compiler!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#pragma pack(1)	// turn off structure padding</a:t>
            </a:r>
          </a:p>
          <a:p>
            <a:pPr marL="0" indent="0">
              <a:buNone/>
            </a:pPr>
            <a:r>
              <a:rPr lang="en-US" sz="2800" dirty="0" err="1" smtClean="0"/>
              <a:t>typedef</a:t>
            </a:r>
            <a:r>
              <a:rPr lang="en-US" sz="2800" dirty="0" smtClean="0"/>
              <a:t> </a:t>
            </a:r>
            <a:r>
              <a:rPr lang="en-US" sz="2800" dirty="0" err="1" smtClean="0"/>
              <a:t>struct</a:t>
            </a:r>
            <a:r>
              <a:rPr lang="en-US" sz="2800" dirty="0" smtClean="0"/>
              <a:t> // This structure occupies 6 bytes</a:t>
            </a:r>
          </a:p>
          <a:p>
            <a:pPr marL="400050" lvl="1" indent="0">
              <a:buNone/>
            </a:pPr>
            <a:r>
              <a:rPr lang="en-US" sz="2400" dirty="0" smtClean="0"/>
              <a:t>{</a:t>
            </a:r>
          </a:p>
          <a:p>
            <a:pPr marL="400050" lvl="1" indent="0">
              <a:buNone/>
            </a:pPr>
            <a:r>
              <a:rPr lang="en-US" sz="2400" dirty="0" smtClean="0"/>
              <a:t>int8_t	a ;	// 1 byte (would otherwise pad to 4 bytes)</a:t>
            </a:r>
          </a:p>
          <a:p>
            <a:pPr marL="400050" lvl="1" indent="0">
              <a:buNone/>
            </a:pPr>
            <a:r>
              <a:rPr lang="en-US" sz="2400" dirty="0"/>
              <a:t>i</a:t>
            </a:r>
            <a:r>
              <a:rPr lang="en-US" sz="2400" dirty="0" smtClean="0"/>
              <a:t>nt32_t	b ;	// 4 bytes</a:t>
            </a:r>
          </a:p>
          <a:p>
            <a:pPr marL="400050" lvl="1" indent="0">
              <a:buNone/>
            </a:pPr>
            <a:r>
              <a:rPr lang="en-US" sz="2400" dirty="0"/>
              <a:t>i</a:t>
            </a:r>
            <a:r>
              <a:rPr lang="en-US" sz="2400" dirty="0" smtClean="0"/>
              <a:t>nt8_t	c ;	// 1 byte (would otherwise pad to 4 bytes)</a:t>
            </a:r>
          </a:p>
          <a:p>
            <a:pPr marL="400050" lvl="1" indent="0">
              <a:buNone/>
            </a:pPr>
            <a:r>
              <a:rPr lang="en-US" sz="2400" dirty="0" smtClean="0"/>
              <a:t>} ;</a:t>
            </a:r>
          </a:p>
          <a:p>
            <a:pPr marL="0" indent="0">
              <a:buNone/>
            </a:pPr>
            <a:r>
              <a:rPr lang="en-US" sz="2800" dirty="0" smtClean="0"/>
              <a:t>#pragma pack()	// turn on structure padding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6416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Pros/Cons of Structure Bit-Fields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Cleaner syntax</a:t>
            </a:r>
          </a:p>
          <a:p>
            <a:pPr lvl="1"/>
            <a:r>
              <a:rPr lang="en-US" dirty="0" smtClean="0"/>
              <a:t>Fewer lines of C code</a:t>
            </a:r>
          </a:p>
          <a:p>
            <a:pPr lvl="1"/>
            <a:r>
              <a:rPr lang="en-US" dirty="0" smtClean="0"/>
              <a:t>Easier to read</a:t>
            </a:r>
          </a:p>
          <a:p>
            <a:pPr lvl="1"/>
            <a:r>
              <a:rPr lang="en-US" dirty="0" smtClean="0"/>
              <a:t>Compiles into bitwise operations</a:t>
            </a:r>
          </a:p>
          <a:p>
            <a:pPr marL="0" indent="0">
              <a:buNone/>
            </a:pPr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No standard regarding left-to-right vs. right-to-left Bit-Field assignment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7110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/>
                </a:solidFill>
              </a:rPr>
              <a:t>Variant Access with Pointers, Casts, &amp; Subscripting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7772400" cy="4114800"/>
          </a:xfrm>
        </p:spPr>
        <p:txBody>
          <a:bodyPr/>
          <a:lstStyle/>
          <a:p>
            <a:r>
              <a:rPr lang="en-US" smtClean="0"/>
              <a:t>Given an address, we can cast it as a pointer to data of the desired type, then dereference the pointer by subscripting. </a:t>
            </a:r>
          </a:p>
          <a:p>
            <a:r>
              <a:rPr lang="en-US" smtClean="0"/>
              <a:t>Without knowing the data type used in its declaration, we can read or write various parts of an object named </a:t>
            </a:r>
            <a:r>
              <a:rPr lang="en-US" i="1" smtClean="0"/>
              <a:t>operand</a:t>
            </a:r>
            <a:r>
              <a:rPr lang="en-US" smtClean="0"/>
              <a:t> using:</a:t>
            </a:r>
          </a:p>
          <a:p>
            <a:endParaRPr lang="en-US" sz="1800" smtClean="0"/>
          </a:p>
          <a:p>
            <a:pPr algn="ctr">
              <a:buFontTx/>
              <a:buNone/>
            </a:pPr>
            <a:r>
              <a:rPr lang="en-US" smtClean="0"/>
              <a:t>((BYTE8 *) &amp;operand)[k]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Variant Access with Unions</a:t>
            </a:r>
          </a:p>
        </p:txBody>
      </p:sp>
      <p:graphicFrame>
        <p:nvGraphicFramePr>
          <p:cNvPr id="317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604674"/>
              </p:ext>
            </p:extLst>
          </p:nvPr>
        </p:nvGraphicFramePr>
        <p:xfrm>
          <a:off x="0" y="2743200"/>
          <a:ext cx="9053513" cy="239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Document" r:id="rId4" imgW="9156288" imgH="2421124" progId="Word.Document.8">
                  <p:embed/>
                </p:oleObj>
              </mc:Choice>
              <mc:Fallback>
                <p:oleObj name="Document" r:id="rId4" imgW="9156288" imgH="242112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43200"/>
                        <a:ext cx="9053513" cy="239871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 Access vs. Unions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Both:</a:t>
            </a:r>
          </a:p>
          <a:p>
            <a:pPr lvl="1"/>
            <a:r>
              <a:rPr lang="en-US" dirty="0" smtClean="0"/>
              <a:t>Bit-fields must lie on byte boundaries</a:t>
            </a:r>
          </a:p>
          <a:p>
            <a:pPr marL="57150" indent="0">
              <a:buNone/>
            </a:pPr>
            <a:r>
              <a:rPr lang="en-US" dirty="0" smtClean="0"/>
              <a:t>Variant Access:</a:t>
            </a:r>
          </a:p>
          <a:p>
            <a:pPr marL="914400" lvl="1" indent="-457200"/>
            <a:r>
              <a:rPr lang="en-US" dirty="0" smtClean="0"/>
              <a:t>Syntax is somewhat complex.</a:t>
            </a:r>
          </a:p>
          <a:p>
            <a:pPr marL="914400" lvl="1" indent="-457200"/>
            <a:r>
              <a:rPr lang="en-US" dirty="0" smtClean="0"/>
              <a:t>No union declaration required.</a:t>
            </a:r>
          </a:p>
          <a:p>
            <a:pPr marL="57150" indent="0">
              <a:buNone/>
            </a:pPr>
            <a:r>
              <a:rPr lang="en-US" dirty="0" smtClean="0"/>
              <a:t>Unions:</a:t>
            </a:r>
          </a:p>
          <a:p>
            <a:pPr marL="914400" lvl="1" indent="-457200"/>
            <a:r>
              <a:rPr lang="en-US" dirty="0" smtClean="0"/>
              <a:t>Cleaner syntax</a:t>
            </a:r>
          </a:p>
          <a:p>
            <a:pPr marL="914400" lvl="1" indent="-457200"/>
            <a:r>
              <a:rPr lang="en-US" dirty="0" smtClean="0"/>
              <a:t>Easier to read</a:t>
            </a:r>
          </a:p>
          <a:p>
            <a:pPr marL="914400" lvl="1" indent="-457200"/>
            <a:r>
              <a:rPr lang="en-US" dirty="0" smtClean="0"/>
              <a:t>Compiles into variant access code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359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Manipulating Bits in I/O Ports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r>
              <a:rPr lang="en-US" smtClean="0"/>
              <a:t>I/O ports must be accessed using functions.</a:t>
            </a:r>
          </a:p>
          <a:p>
            <a:endParaRPr lang="en-US" smtClean="0"/>
          </a:p>
          <a:p>
            <a:r>
              <a:rPr lang="en-US" smtClean="0"/>
              <a:t>It is often common for I/O ports to be either read-only or write-only.  </a:t>
            </a:r>
          </a:p>
          <a:p>
            <a:endParaRPr lang="en-US" smtClean="0"/>
          </a:p>
          <a:p>
            <a:r>
              <a:rPr lang="en-US" smtClean="0"/>
              <a:t>It is often common for several I/O ports to be assigned to a single I/O address.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I/O Addresses Used by One of the IBM/PC Serial Ports.</a:t>
            </a:r>
          </a:p>
        </p:txBody>
      </p:sp>
      <p:sp>
        <p:nvSpPr>
          <p:cNvPr id="3379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>
                <a:solidFill>
                  <a:schemeClr val="tx1"/>
                </a:solidFill>
              </a:rPr>
              <a:t>Copyright </a:t>
            </a:r>
            <a:r>
              <a:rPr lang="en-US" sz="1400" b="0">
                <a:solidFill>
                  <a:schemeClr val="tx1"/>
                </a:solidFill>
                <a:cs typeface="Times New Roman" pitchFamily="18" charset="0"/>
              </a:rPr>
              <a:t>© </a:t>
            </a:r>
            <a:r>
              <a:rPr lang="en-US" sz="1400" b="0">
                <a:solidFill>
                  <a:schemeClr val="tx1"/>
                </a:solidFill>
              </a:rPr>
              <a:t>2000, Daniel W. Lewis.  All Rights Reserved.</a:t>
            </a:r>
          </a:p>
          <a:p>
            <a:endParaRPr lang="en-US" sz="1400"/>
          </a:p>
        </p:txBody>
      </p:sp>
      <p:graphicFrame>
        <p:nvGraphicFramePr>
          <p:cNvPr id="3379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679891"/>
              </p:ext>
            </p:extLst>
          </p:nvPr>
        </p:nvGraphicFramePr>
        <p:xfrm>
          <a:off x="762000" y="1611312"/>
          <a:ext cx="7810500" cy="524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Document" r:id="rId4" imgW="8034344" imgH="5382476" progId="Word.Document.8">
                  <p:embed/>
                </p:oleObj>
              </mc:Choice>
              <mc:Fallback>
                <p:oleObj name="Document" r:id="rId4" imgW="8034344" imgH="538247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11312"/>
                        <a:ext cx="7810500" cy="524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/>
                </a:solidFill>
              </a:rPr>
              <a:t>I/O Addresses Used by One of the PC Serial Ports.</a:t>
            </a:r>
          </a:p>
        </p:txBody>
      </p:sp>
      <p:grpSp>
        <p:nvGrpSpPr>
          <p:cNvPr id="34820" name="Group 49"/>
          <p:cNvGrpSpPr>
            <a:grpSpLocks/>
          </p:cNvGrpSpPr>
          <p:nvPr/>
        </p:nvGrpSpPr>
        <p:grpSpPr bwMode="auto">
          <a:xfrm>
            <a:off x="609600" y="2209800"/>
            <a:ext cx="8077200" cy="3352800"/>
            <a:chOff x="384" y="1392"/>
            <a:chExt cx="5088" cy="2112"/>
          </a:xfrm>
        </p:grpSpPr>
        <p:sp>
          <p:nvSpPr>
            <p:cNvPr id="34821" name="Rectangle 3"/>
            <p:cNvSpPr>
              <a:spLocks noChangeArrowheads="1"/>
            </p:cNvSpPr>
            <p:nvPr/>
          </p:nvSpPr>
          <p:spPr bwMode="auto">
            <a:xfrm>
              <a:off x="384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 dirty="0">
                  <a:solidFill>
                    <a:srgbClr val="000000"/>
                  </a:solidFill>
                  <a:latin typeface="+mn-lt"/>
                </a:rPr>
                <a:t>THR</a:t>
              </a:r>
            </a:p>
          </p:txBody>
        </p:sp>
        <p:sp>
          <p:nvSpPr>
            <p:cNvPr id="34822" name="Rectangle 4"/>
            <p:cNvSpPr>
              <a:spLocks noChangeArrowheads="1"/>
            </p:cNvSpPr>
            <p:nvPr/>
          </p:nvSpPr>
          <p:spPr bwMode="auto">
            <a:xfrm>
              <a:off x="912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RBR</a:t>
              </a:r>
            </a:p>
          </p:txBody>
        </p:sp>
        <p:sp>
          <p:nvSpPr>
            <p:cNvPr id="34823" name="Rectangle 5"/>
            <p:cNvSpPr>
              <a:spLocks noChangeArrowheads="1"/>
            </p:cNvSpPr>
            <p:nvPr/>
          </p:nvSpPr>
          <p:spPr bwMode="auto">
            <a:xfrm>
              <a:off x="1440" y="3312"/>
              <a:ext cx="768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BRD</a:t>
              </a:r>
            </a:p>
          </p:txBody>
        </p:sp>
        <p:sp>
          <p:nvSpPr>
            <p:cNvPr id="34824" name="Rectangle 7"/>
            <p:cNvSpPr>
              <a:spLocks noChangeArrowheads="1"/>
            </p:cNvSpPr>
            <p:nvPr/>
          </p:nvSpPr>
          <p:spPr bwMode="auto">
            <a:xfrm>
              <a:off x="2352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IER</a:t>
              </a:r>
            </a:p>
          </p:txBody>
        </p:sp>
        <p:sp>
          <p:nvSpPr>
            <p:cNvPr id="34825" name="Rectangle 8"/>
            <p:cNvSpPr>
              <a:spLocks noChangeArrowheads="1"/>
            </p:cNvSpPr>
            <p:nvPr/>
          </p:nvSpPr>
          <p:spPr bwMode="auto">
            <a:xfrm>
              <a:off x="2880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IIR</a:t>
              </a:r>
            </a:p>
          </p:txBody>
        </p:sp>
        <p:sp>
          <p:nvSpPr>
            <p:cNvPr id="34826" name="Rectangle 9"/>
            <p:cNvSpPr>
              <a:spLocks noChangeArrowheads="1"/>
            </p:cNvSpPr>
            <p:nvPr/>
          </p:nvSpPr>
          <p:spPr bwMode="auto">
            <a:xfrm>
              <a:off x="3408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LCR</a:t>
              </a:r>
            </a:p>
          </p:txBody>
        </p:sp>
        <p:sp>
          <p:nvSpPr>
            <p:cNvPr id="34827" name="Rectangle 10"/>
            <p:cNvSpPr>
              <a:spLocks noChangeArrowheads="1"/>
            </p:cNvSpPr>
            <p:nvPr/>
          </p:nvSpPr>
          <p:spPr bwMode="auto">
            <a:xfrm>
              <a:off x="3936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MCR</a:t>
              </a:r>
            </a:p>
          </p:txBody>
        </p:sp>
        <p:sp>
          <p:nvSpPr>
            <p:cNvPr id="34828" name="Rectangle 11"/>
            <p:cNvSpPr>
              <a:spLocks noChangeArrowheads="1"/>
            </p:cNvSpPr>
            <p:nvPr/>
          </p:nvSpPr>
          <p:spPr bwMode="auto">
            <a:xfrm>
              <a:off x="4464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LSR</a:t>
              </a:r>
            </a:p>
          </p:txBody>
        </p:sp>
        <p:sp>
          <p:nvSpPr>
            <p:cNvPr id="34829" name="Rectangle 12"/>
            <p:cNvSpPr>
              <a:spLocks noChangeArrowheads="1"/>
            </p:cNvSpPr>
            <p:nvPr/>
          </p:nvSpPr>
          <p:spPr bwMode="auto">
            <a:xfrm>
              <a:off x="4992" y="3312"/>
              <a:ext cx="384" cy="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0">
                  <a:solidFill>
                    <a:srgbClr val="000000"/>
                  </a:solidFill>
                  <a:latin typeface="+mn-lt"/>
                </a:rPr>
                <a:t>MSR</a:t>
              </a:r>
            </a:p>
          </p:txBody>
        </p:sp>
        <p:sp>
          <p:nvSpPr>
            <p:cNvPr id="34830" name="Text Box 24"/>
            <p:cNvSpPr txBox="1">
              <a:spLocks noChangeArrowheads="1"/>
            </p:cNvSpPr>
            <p:nvPr/>
          </p:nvSpPr>
          <p:spPr bwMode="auto">
            <a:xfrm>
              <a:off x="864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2F8</a:t>
              </a:r>
            </a:p>
          </p:txBody>
        </p:sp>
        <p:sp>
          <p:nvSpPr>
            <p:cNvPr id="34831" name="Line 25"/>
            <p:cNvSpPr>
              <a:spLocks noChangeShapeType="1"/>
            </p:cNvSpPr>
            <p:nvPr/>
          </p:nvSpPr>
          <p:spPr bwMode="auto">
            <a:xfrm>
              <a:off x="1200" y="1728"/>
              <a:ext cx="528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Line 26"/>
            <p:cNvSpPr>
              <a:spLocks noChangeShapeType="1"/>
            </p:cNvSpPr>
            <p:nvPr/>
          </p:nvSpPr>
          <p:spPr bwMode="auto">
            <a:xfrm flipH="1">
              <a:off x="576" y="1776"/>
              <a:ext cx="384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27"/>
            <p:cNvSpPr>
              <a:spLocks noChangeShapeType="1"/>
            </p:cNvSpPr>
            <p:nvPr/>
          </p:nvSpPr>
          <p:spPr bwMode="auto">
            <a:xfrm flipV="1">
              <a:off x="1104" y="1776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Text Box 28"/>
            <p:cNvSpPr txBox="1">
              <a:spLocks noChangeArrowheads="1"/>
            </p:cNvSpPr>
            <p:nvPr/>
          </p:nvSpPr>
          <p:spPr bwMode="auto">
            <a:xfrm>
              <a:off x="2784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2FA</a:t>
              </a:r>
            </a:p>
          </p:txBody>
        </p:sp>
        <p:sp>
          <p:nvSpPr>
            <p:cNvPr id="34835" name="Line 29"/>
            <p:cNvSpPr>
              <a:spLocks noChangeShapeType="1"/>
            </p:cNvSpPr>
            <p:nvPr/>
          </p:nvSpPr>
          <p:spPr bwMode="auto">
            <a:xfrm flipH="1">
              <a:off x="1920" y="1776"/>
              <a:ext cx="24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30"/>
            <p:cNvSpPr>
              <a:spLocks noChangeShapeType="1"/>
            </p:cNvSpPr>
            <p:nvPr/>
          </p:nvSpPr>
          <p:spPr bwMode="auto">
            <a:xfrm flipH="1" flipV="1">
              <a:off x="2304" y="1776"/>
              <a:ext cx="24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Text Box 31"/>
            <p:cNvSpPr txBox="1">
              <a:spLocks noChangeArrowheads="1"/>
            </p:cNvSpPr>
            <p:nvPr/>
          </p:nvSpPr>
          <p:spPr bwMode="auto">
            <a:xfrm>
              <a:off x="2016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2F9</a:t>
              </a:r>
            </a:p>
          </p:txBody>
        </p:sp>
        <p:sp>
          <p:nvSpPr>
            <p:cNvPr id="34838" name="Line 32"/>
            <p:cNvSpPr>
              <a:spLocks noChangeShapeType="1"/>
            </p:cNvSpPr>
            <p:nvPr/>
          </p:nvSpPr>
          <p:spPr bwMode="auto">
            <a:xfrm flipV="1">
              <a:off x="3072" y="1728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Text Box 33"/>
            <p:cNvSpPr txBox="1">
              <a:spLocks noChangeArrowheads="1"/>
            </p:cNvSpPr>
            <p:nvPr/>
          </p:nvSpPr>
          <p:spPr bwMode="auto">
            <a:xfrm>
              <a:off x="3360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2FB</a:t>
              </a:r>
            </a:p>
          </p:txBody>
        </p:sp>
        <p:sp>
          <p:nvSpPr>
            <p:cNvPr id="34840" name="Line 34"/>
            <p:cNvSpPr>
              <a:spLocks noChangeShapeType="1"/>
            </p:cNvSpPr>
            <p:nvPr/>
          </p:nvSpPr>
          <p:spPr bwMode="auto">
            <a:xfrm flipV="1">
              <a:off x="3600" y="1728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Text Box 35"/>
            <p:cNvSpPr txBox="1">
              <a:spLocks noChangeArrowheads="1"/>
            </p:cNvSpPr>
            <p:nvPr/>
          </p:nvSpPr>
          <p:spPr bwMode="auto">
            <a:xfrm>
              <a:off x="4416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2FD</a:t>
              </a:r>
            </a:p>
          </p:txBody>
        </p:sp>
        <p:sp>
          <p:nvSpPr>
            <p:cNvPr id="34842" name="Line 36"/>
            <p:cNvSpPr>
              <a:spLocks noChangeShapeType="1"/>
            </p:cNvSpPr>
            <p:nvPr/>
          </p:nvSpPr>
          <p:spPr bwMode="auto">
            <a:xfrm flipV="1">
              <a:off x="4128" y="1728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Text Box 37"/>
            <p:cNvSpPr txBox="1">
              <a:spLocks noChangeArrowheads="1"/>
            </p:cNvSpPr>
            <p:nvPr/>
          </p:nvSpPr>
          <p:spPr bwMode="auto">
            <a:xfrm>
              <a:off x="3888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2FC</a:t>
              </a:r>
            </a:p>
          </p:txBody>
        </p:sp>
        <p:sp>
          <p:nvSpPr>
            <p:cNvPr id="34844" name="Line 38"/>
            <p:cNvSpPr>
              <a:spLocks noChangeShapeType="1"/>
            </p:cNvSpPr>
            <p:nvPr/>
          </p:nvSpPr>
          <p:spPr bwMode="auto">
            <a:xfrm flipV="1">
              <a:off x="4656" y="1728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Text Box 39"/>
            <p:cNvSpPr txBox="1">
              <a:spLocks noChangeArrowheads="1"/>
            </p:cNvSpPr>
            <p:nvPr/>
          </p:nvSpPr>
          <p:spPr bwMode="auto">
            <a:xfrm>
              <a:off x="4896" y="13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tx1"/>
                  </a:solidFill>
                  <a:latin typeface="+mn-lt"/>
                </a:rPr>
                <a:t>2FE</a:t>
              </a:r>
            </a:p>
          </p:txBody>
        </p:sp>
        <p:sp>
          <p:nvSpPr>
            <p:cNvPr id="34846" name="Line 40"/>
            <p:cNvSpPr>
              <a:spLocks noChangeShapeType="1"/>
            </p:cNvSpPr>
            <p:nvPr/>
          </p:nvSpPr>
          <p:spPr bwMode="auto">
            <a:xfrm flipV="1">
              <a:off x="5136" y="1728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Text Box 41"/>
            <p:cNvSpPr txBox="1">
              <a:spLocks noChangeArrowheads="1"/>
            </p:cNvSpPr>
            <p:nvPr/>
          </p:nvSpPr>
          <p:spPr bwMode="auto">
            <a:xfrm rot="-5400000">
              <a:off x="2477" y="2323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Read-Only</a:t>
              </a:r>
            </a:p>
          </p:txBody>
        </p:sp>
        <p:sp>
          <p:nvSpPr>
            <p:cNvPr id="34848" name="Text Box 42"/>
            <p:cNvSpPr txBox="1">
              <a:spLocks noChangeArrowheads="1"/>
            </p:cNvSpPr>
            <p:nvPr/>
          </p:nvSpPr>
          <p:spPr bwMode="auto">
            <a:xfrm rot="-5400000">
              <a:off x="4013" y="2323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Read-Only</a:t>
              </a:r>
            </a:p>
          </p:txBody>
        </p:sp>
        <p:sp>
          <p:nvSpPr>
            <p:cNvPr id="34849" name="Text Box 43"/>
            <p:cNvSpPr txBox="1">
              <a:spLocks noChangeArrowheads="1"/>
            </p:cNvSpPr>
            <p:nvPr/>
          </p:nvSpPr>
          <p:spPr bwMode="auto">
            <a:xfrm rot="-5400000">
              <a:off x="4541" y="2323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Read-Only</a:t>
              </a:r>
            </a:p>
          </p:txBody>
        </p:sp>
        <p:sp>
          <p:nvSpPr>
            <p:cNvPr id="34850" name="Text Box 44"/>
            <p:cNvSpPr txBox="1">
              <a:spLocks noChangeArrowheads="1"/>
            </p:cNvSpPr>
            <p:nvPr/>
          </p:nvSpPr>
          <p:spPr bwMode="auto">
            <a:xfrm rot="-5400000">
              <a:off x="557" y="2515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Read-Only</a:t>
              </a:r>
            </a:p>
          </p:txBody>
        </p:sp>
        <p:sp>
          <p:nvSpPr>
            <p:cNvPr id="34851" name="Text Box 45"/>
            <p:cNvSpPr txBox="1">
              <a:spLocks noChangeArrowheads="1"/>
            </p:cNvSpPr>
            <p:nvPr/>
          </p:nvSpPr>
          <p:spPr bwMode="auto">
            <a:xfrm rot="-4500000">
              <a:off x="173" y="2323"/>
              <a:ext cx="9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Write-Only</a:t>
              </a:r>
            </a:p>
          </p:txBody>
        </p:sp>
        <p:sp>
          <p:nvSpPr>
            <p:cNvPr id="34852" name="Text Box 46"/>
            <p:cNvSpPr txBox="1">
              <a:spLocks noChangeArrowheads="1"/>
            </p:cNvSpPr>
            <p:nvPr/>
          </p:nvSpPr>
          <p:spPr bwMode="auto">
            <a:xfrm rot="-5040000">
              <a:off x="1469" y="2275"/>
              <a:ext cx="9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DLAB=1</a:t>
              </a:r>
            </a:p>
          </p:txBody>
        </p:sp>
        <p:sp>
          <p:nvSpPr>
            <p:cNvPr id="34853" name="Text Box 47"/>
            <p:cNvSpPr txBox="1">
              <a:spLocks noChangeArrowheads="1"/>
            </p:cNvSpPr>
            <p:nvPr/>
          </p:nvSpPr>
          <p:spPr bwMode="auto">
            <a:xfrm rot="4500000">
              <a:off x="1181" y="2563"/>
              <a:ext cx="9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0">
                  <a:solidFill>
                    <a:schemeClr val="tx1"/>
                  </a:solidFill>
                  <a:latin typeface="Tahoma" pitchFamily="34" charset="0"/>
                </a:rPr>
                <a:t>DLAB=1</a:t>
              </a:r>
            </a:p>
          </p:txBody>
        </p:sp>
      </p:grpSp>
      <p:sp>
        <p:nvSpPr>
          <p:cNvPr id="3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/>
                </a:solidFill>
              </a:rPr>
              <a:t>Modifying Bits in Write-Only I/O Ports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The read-modify-write techniques presented earlier for manipulating bits can’t be used.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Solution: Keep in memory a copy of the last bit-pattern written to the port. Apply the read-modify-write techniques to the memory copy, and then write that value to the port.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r>
              <a:rPr lang="en-US" dirty="0" smtClean="0"/>
              <a:t>Mixing Signed &amp; Unsigned Integers</a:t>
            </a:r>
          </a:p>
        </p:txBody>
      </p:sp>
      <p:sp>
        <p:nvSpPr>
          <p:cNvPr id="6146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315200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Tahoma" pitchFamily="34" charset="0"/>
                <a:cs typeface="Courier New" pitchFamily="49" charset="0"/>
              </a:rPr>
              <a:t>Always TRUE or always FALSE?</a:t>
            </a:r>
          </a:p>
          <a:p>
            <a:pPr>
              <a:spcBef>
                <a:spcPct val="50000"/>
              </a:spcBef>
            </a:pPr>
            <a:endParaRPr lang="en-US" b="0" dirty="0">
              <a:solidFill>
                <a:schemeClr val="tx1"/>
              </a:solidFill>
              <a:latin typeface="Tahoma" pitchFamily="34" charset="0"/>
              <a:cs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unsigned </a:t>
            </a:r>
            <a:r>
              <a:rPr lang="en-US" b="0" dirty="0" err="1">
                <a:solidFill>
                  <a:schemeClr val="tx1"/>
                </a:solidFill>
                <a:latin typeface="+mn-lt"/>
                <a:cs typeface="Courier New" pitchFamily="49" charset="0"/>
              </a:rPr>
              <a:t>int</a:t>
            </a:r>
            <a:r>
              <a:rPr lang="en-US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u ;</a:t>
            </a:r>
            <a:endParaRPr lang="en-US" b="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...</a:t>
            </a:r>
            <a:endParaRPr lang="en-US" b="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if (u &gt; -1) ...</a:t>
            </a:r>
            <a:endParaRPr lang="en-US" b="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4271682" y="2819400"/>
            <a:ext cx="396240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</a:rPr>
              <a:t>The constant -1 </a:t>
            </a:r>
            <a:r>
              <a:rPr lang="en-US" sz="2400" b="0" u="sng" dirty="0">
                <a:solidFill>
                  <a:schemeClr val="tx1"/>
                </a:solidFill>
                <a:latin typeface="+mn-lt"/>
              </a:rPr>
              <a:t>is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signed, but when combined with an unsigned, the bit pattern used to represent –1 is interpreted as unsigned with a full-scale value!  Thus regardless of the value in ‘u’, </a:t>
            </a:r>
            <a:r>
              <a:rPr lang="en-US" sz="2400" b="0" u="sng" dirty="0">
                <a:solidFill>
                  <a:schemeClr val="tx1"/>
                </a:solidFill>
                <a:latin typeface="+mn-lt"/>
              </a:rPr>
              <a:t>the condition will always be FALSE.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4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Sequential Access to I/O Ports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Sometimes multiple read-only ports assigned to one address are distinguished by the </a:t>
            </a:r>
            <a:r>
              <a:rPr lang="en-US" i="1" smtClean="0"/>
              <a:t>order</a:t>
            </a:r>
            <a:r>
              <a:rPr lang="en-US" smtClean="0"/>
              <a:t> in which the data is read. 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Multiple write-only ports assigned to one address can also be distinguished by order, or by the </a:t>
            </a:r>
            <a:r>
              <a:rPr lang="en-US" i="1" smtClean="0"/>
              <a:t>value</a:t>
            </a:r>
            <a:r>
              <a:rPr lang="en-US" smtClean="0"/>
              <a:t> of specific bits in part of the data that is written. 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I/O Ports of the 8259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Programmable Interrupt Controller.</a:t>
            </a:r>
          </a:p>
        </p:txBody>
      </p:sp>
      <p:graphicFrame>
        <p:nvGraphicFramePr>
          <p:cNvPr id="378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3873"/>
              </p:ext>
            </p:extLst>
          </p:nvPr>
        </p:nvGraphicFramePr>
        <p:xfrm>
          <a:off x="609600" y="2133600"/>
          <a:ext cx="7480300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9" name="Document" r:id="rId4" imgW="7813563" imgH="4376523" progId="Word.Document.8">
                  <p:embed/>
                </p:oleObj>
              </mc:Choice>
              <mc:Fallback>
                <p:oleObj name="Document" r:id="rId4" imgW="7813563" imgH="437652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7480300" cy="419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/>
                </a:solidFill>
              </a:rPr>
              <a:t>I/O Ports of the 8259 Interrupt Controller in the IBM/PC.</a:t>
            </a:r>
          </a:p>
        </p:txBody>
      </p:sp>
      <p:sp>
        <p:nvSpPr>
          <p:cNvPr id="38916" name="Rectangle 6"/>
          <p:cNvSpPr>
            <a:spLocks noChangeArrowheads="1"/>
          </p:cNvSpPr>
          <p:nvPr/>
        </p:nvSpPr>
        <p:spPr bwMode="auto">
          <a:xfrm>
            <a:off x="6858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ISR</a:t>
            </a:r>
          </a:p>
        </p:txBody>
      </p:sp>
      <p:sp>
        <p:nvSpPr>
          <p:cNvPr id="38917" name="Rectangle 7"/>
          <p:cNvSpPr>
            <a:spLocks noChangeArrowheads="1"/>
          </p:cNvSpPr>
          <p:nvPr/>
        </p:nvSpPr>
        <p:spPr bwMode="auto">
          <a:xfrm>
            <a:off x="16764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ICW1</a:t>
            </a:r>
          </a:p>
        </p:txBody>
      </p:sp>
      <p:sp>
        <p:nvSpPr>
          <p:cNvPr id="38918" name="Rectangle 8"/>
          <p:cNvSpPr>
            <a:spLocks noChangeArrowheads="1"/>
          </p:cNvSpPr>
          <p:nvPr/>
        </p:nvSpPr>
        <p:spPr bwMode="auto">
          <a:xfrm>
            <a:off x="26670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OCW2</a:t>
            </a:r>
          </a:p>
        </p:txBody>
      </p:sp>
      <p:sp>
        <p:nvSpPr>
          <p:cNvPr id="38919" name="Rectangle 9"/>
          <p:cNvSpPr>
            <a:spLocks noChangeArrowheads="1"/>
          </p:cNvSpPr>
          <p:nvPr/>
        </p:nvSpPr>
        <p:spPr bwMode="auto">
          <a:xfrm>
            <a:off x="36576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OCW3</a:t>
            </a:r>
          </a:p>
        </p:txBody>
      </p:sp>
      <p:sp>
        <p:nvSpPr>
          <p:cNvPr id="38920" name="Rectangle 10"/>
          <p:cNvSpPr>
            <a:spLocks noChangeArrowheads="1"/>
          </p:cNvSpPr>
          <p:nvPr/>
        </p:nvSpPr>
        <p:spPr bwMode="auto">
          <a:xfrm>
            <a:off x="46482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OCW1</a:t>
            </a:r>
          </a:p>
        </p:txBody>
      </p:sp>
      <p:sp>
        <p:nvSpPr>
          <p:cNvPr id="38921" name="Rectangle 11"/>
          <p:cNvSpPr>
            <a:spLocks noChangeArrowheads="1"/>
          </p:cNvSpPr>
          <p:nvPr/>
        </p:nvSpPr>
        <p:spPr bwMode="auto">
          <a:xfrm>
            <a:off x="56388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ICW2</a:t>
            </a:r>
          </a:p>
        </p:txBody>
      </p:sp>
      <p:sp>
        <p:nvSpPr>
          <p:cNvPr id="38922" name="Rectangle 12"/>
          <p:cNvSpPr>
            <a:spLocks noChangeArrowheads="1"/>
          </p:cNvSpPr>
          <p:nvPr/>
        </p:nvSpPr>
        <p:spPr bwMode="auto">
          <a:xfrm>
            <a:off x="66294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ICW3</a:t>
            </a:r>
          </a:p>
        </p:txBody>
      </p:sp>
      <p:sp>
        <p:nvSpPr>
          <p:cNvPr id="38923" name="Rectangle 13"/>
          <p:cNvSpPr>
            <a:spLocks noChangeArrowheads="1"/>
          </p:cNvSpPr>
          <p:nvPr/>
        </p:nvSpPr>
        <p:spPr bwMode="auto">
          <a:xfrm>
            <a:off x="7620000" y="50292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+mn-lt"/>
              </a:rPr>
              <a:t>ICW4</a:t>
            </a:r>
          </a:p>
        </p:txBody>
      </p:sp>
      <p:sp>
        <p:nvSpPr>
          <p:cNvPr id="38924" name="Text Box 14"/>
          <p:cNvSpPr txBox="1">
            <a:spLocks noChangeArrowheads="1"/>
          </p:cNvSpPr>
          <p:nvPr/>
        </p:nvSpPr>
        <p:spPr bwMode="auto">
          <a:xfrm>
            <a:off x="1981200" y="2362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0">
                <a:solidFill>
                  <a:schemeClr val="tx1"/>
                </a:solidFill>
                <a:latin typeface="Tahoma" pitchFamily="34" charset="0"/>
              </a:rPr>
              <a:t>0020</a:t>
            </a:r>
          </a:p>
        </p:txBody>
      </p:sp>
      <p:sp>
        <p:nvSpPr>
          <p:cNvPr id="38925" name="Text Box 15"/>
          <p:cNvSpPr txBox="1">
            <a:spLocks noChangeArrowheads="1"/>
          </p:cNvSpPr>
          <p:nvPr/>
        </p:nvSpPr>
        <p:spPr bwMode="auto">
          <a:xfrm>
            <a:off x="6019800" y="2362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0">
                <a:solidFill>
                  <a:schemeClr val="tx1"/>
                </a:solidFill>
                <a:latin typeface="Tahoma" pitchFamily="34" charset="0"/>
              </a:rPr>
              <a:t>0021</a:t>
            </a:r>
          </a:p>
        </p:txBody>
      </p:sp>
      <p:sp>
        <p:nvSpPr>
          <p:cNvPr id="38926" name="Line 16"/>
          <p:cNvSpPr>
            <a:spLocks noChangeShapeType="1"/>
          </p:cNvSpPr>
          <p:nvPr/>
        </p:nvSpPr>
        <p:spPr bwMode="auto">
          <a:xfrm flipV="1">
            <a:off x="1143000" y="2895600"/>
            <a:ext cx="10668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7"/>
          <p:cNvSpPr>
            <a:spLocks noChangeShapeType="1"/>
          </p:cNvSpPr>
          <p:nvPr/>
        </p:nvSpPr>
        <p:spPr bwMode="auto">
          <a:xfrm flipH="1">
            <a:off x="2133600" y="2971800"/>
            <a:ext cx="2286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8"/>
          <p:cNvSpPr>
            <a:spLocks noChangeShapeType="1"/>
          </p:cNvSpPr>
          <p:nvPr/>
        </p:nvSpPr>
        <p:spPr bwMode="auto">
          <a:xfrm>
            <a:off x="2590800" y="2971800"/>
            <a:ext cx="457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9"/>
          <p:cNvSpPr>
            <a:spLocks noChangeShapeType="1"/>
          </p:cNvSpPr>
          <p:nvPr/>
        </p:nvSpPr>
        <p:spPr bwMode="auto">
          <a:xfrm>
            <a:off x="2819400" y="2895600"/>
            <a:ext cx="12192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20"/>
          <p:cNvSpPr>
            <a:spLocks noChangeShapeType="1"/>
          </p:cNvSpPr>
          <p:nvPr/>
        </p:nvSpPr>
        <p:spPr bwMode="auto">
          <a:xfrm flipH="1">
            <a:off x="5181600" y="2895600"/>
            <a:ext cx="10668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21"/>
          <p:cNvSpPr>
            <a:spLocks noChangeShapeType="1"/>
          </p:cNvSpPr>
          <p:nvPr/>
        </p:nvSpPr>
        <p:spPr bwMode="auto">
          <a:xfrm flipH="1">
            <a:off x="6248400" y="2895600"/>
            <a:ext cx="2286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2"/>
          <p:cNvSpPr>
            <a:spLocks noChangeShapeType="1"/>
          </p:cNvSpPr>
          <p:nvPr/>
        </p:nvSpPr>
        <p:spPr bwMode="auto">
          <a:xfrm>
            <a:off x="6705600" y="2895600"/>
            <a:ext cx="457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3"/>
          <p:cNvSpPr>
            <a:spLocks noChangeShapeType="1"/>
          </p:cNvSpPr>
          <p:nvPr/>
        </p:nvSpPr>
        <p:spPr bwMode="auto">
          <a:xfrm>
            <a:off x="6934200" y="2819400"/>
            <a:ext cx="12192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Text Box 24"/>
          <p:cNvSpPr txBox="1">
            <a:spLocks noChangeArrowheads="1"/>
          </p:cNvSpPr>
          <p:nvPr/>
        </p:nvSpPr>
        <p:spPr bwMode="auto">
          <a:xfrm>
            <a:off x="1600200" y="5486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XXX</a:t>
            </a:r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10</a:t>
            </a: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XXX</a:t>
            </a:r>
          </a:p>
        </p:txBody>
      </p:sp>
      <p:sp>
        <p:nvSpPr>
          <p:cNvPr id="38935" name="Text Box 25"/>
          <p:cNvSpPr txBox="1">
            <a:spLocks noChangeArrowheads="1"/>
          </p:cNvSpPr>
          <p:nvPr/>
        </p:nvSpPr>
        <p:spPr bwMode="auto">
          <a:xfrm>
            <a:off x="2514600" y="5486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XXX</a:t>
            </a:r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00</a:t>
            </a: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XXX</a:t>
            </a:r>
          </a:p>
        </p:txBody>
      </p:sp>
      <p:sp>
        <p:nvSpPr>
          <p:cNvPr id="38936" name="Text Box 26"/>
          <p:cNvSpPr txBox="1">
            <a:spLocks noChangeArrowheads="1"/>
          </p:cNvSpPr>
          <p:nvPr/>
        </p:nvSpPr>
        <p:spPr bwMode="auto">
          <a:xfrm>
            <a:off x="3505200" y="5486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XXX</a:t>
            </a:r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01</a:t>
            </a: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XXX</a:t>
            </a:r>
          </a:p>
        </p:txBody>
      </p:sp>
      <p:sp>
        <p:nvSpPr>
          <p:cNvPr id="38937" name="Text Box 27"/>
          <p:cNvSpPr txBox="1">
            <a:spLocks noChangeArrowheads="1"/>
          </p:cNvSpPr>
          <p:nvPr/>
        </p:nvSpPr>
        <p:spPr bwMode="auto">
          <a:xfrm>
            <a:off x="5486400" y="5486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1st</a:t>
            </a:r>
          </a:p>
        </p:txBody>
      </p:sp>
      <p:sp>
        <p:nvSpPr>
          <p:cNvPr id="38938" name="Text Box 28"/>
          <p:cNvSpPr txBox="1">
            <a:spLocks noChangeArrowheads="1"/>
          </p:cNvSpPr>
          <p:nvPr/>
        </p:nvSpPr>
        <p:spPr bwMode="auto">
          <a:xfrm>
            <a:off x="6477000" y="5486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2nd</a:t>
            </a:r>
          </a:p>
        </p:txBody>
      </p:sp>
      <p:sp>
        <p:nvSpPr>
          <p:cNvPr id="38939" name="Text Box 29"/>
          <p:cNvSpPr txBox="1">
            <a:spLocks noChangeArrowheads="1"/>
          </p:cNvSpPr>
          <p:nvPr/>
        </p:nvSpPr>
        <p:spPr bwMode="auto">
          <a:xfrm>
            <a:off x="7543800" y="5486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1"/>
                </a:solidFill>
                <a:latin typeface="Tahoma" pitchFamily="34" charset="0"/>
              </a:rPr>
              <a:t>3rd</a:t>
            </a:r>
          </a:p>
        </p:txBody>
      </p:sp>
      <p:sp>
        <p:nvSpPr>
          <p:cNvPr id="38940" name="Text Box 30"/>
          <p:cNvSpPr txBox="1">
            <a:spLocks noChangeArrowheads="1"/>
          </p:cNvSpPr>
          <p:nvPr/>
        </p:nvSpPr>
        <p:spPr bwMode="auto">
          <a:xfrm>
            <a:off x="5638800" y="57912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</a:rPr>
              <a:t>Only after writing ICW1</a:t>
            </a:r>
          </a:p>
        </p:txBody>
      </p:sp>
      <p:sp>
        <p:nvSpPr>
          <p:cNvPr id="2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Accessing a Display Buffer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260568"/>
              </p:ext>
            </p:extLst>
          </p:nvPr>
        </p:nvGraphicFramePr>
        <p:xfrm>
          <a:off x="838200" y="3429000"/>
          <a:ext cx="3048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685800"/>
                <a:gridCol w="609600"/>
                <a:gridCol w="381000"/>
                <a:gridCol w="685800"/>
              </a:tblGrid>
              <a:tr h="370840">
                <a:tc>
                  <a:txBody>
                    <a:bodyPr/>
                    <a:lstStyle/>
                    <a:p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Col 0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Col 1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Col 79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Row 0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Row 1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Row 24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6626" y="1264788"/>
            <a:ext cx="3733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uint_8 *p = (char *) 0xB8000 </a:t>
            </a: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+ 2 * (80 * row + col) ;</a:t>
            </a:r>
          </a:p>
          <a:p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*(p + 0) = 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ascii_code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*(p + 1) = 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attribute_bits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-- or --</a:t>
            </a:r>
          </a:p>
          <a:p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[0] = 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ascii_code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[1] = 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attribute_bits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-- or --</a:t>
            </a:r>
          </a:p>
          <a:p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typedef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uint_8  CELL[2] ;</a:t>
            </a:r>
          </a:p>
          <a:p>
            <a:r>
              <a:rPr lang="en-US" sz="16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ypedef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CELL ROW[80] ;</a:t>
            </a:r>
          </a:p>
          <a:p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ROW *buffer = (ROW *) 0xB8000 ;</a:t>
            </a:r>
          </a:p>
          <a:p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uffer[row][col][0] = 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ascii_code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r>
              <a:rPr lang="en-US" sz="1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uffer[row][col][1] = </a:t>
            </a:r>
            <a:r>
              <a:rPr lang="en-US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attribute_bits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</a:p>
          <a:p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1621285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Display buffer memory starts at address B8000</a:t>
            </a:r>
            <a:r>
              <a:rPr lang="en-US" sz="2000" b="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Each cell contains 2 bytes: ASCII code and an attribute byte</a:t>
            </a:r>
            <a:endParaRPr lang="en-US" sz="20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24000" y="5510498"/>
            <a:ext cx="2362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38600" y="3757898"/>
            <a:ext cx="0" cy="1600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24000" y="5585209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Each column increases address by 2</a:t>
            </a:r>
            <a:endParaRPr lang="en-US" sz="14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95135" y="4080944"/>
            <a:ext cx="114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Each row increases address by 2×C</a:t>
            </a:r>
            <a:endParaRPr lang="en-US" sz="14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897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ea typeface="SimSun"/>
                <a:cs typeface="Arial"/>
              </a:rPr>
              <a:t>Minimum and </a:t>
            </a:r>
            <a:r>
              <a:rPr lang="en-US" b="1" dirty="0" smtClean="0">
                <a:solidFill>
                  <a:srgbClr val="000000"/>
                </a:solidFill>
                <a:ea typeface="SimSun"/>
                <a:cs typeface="Arial"/>
              </a:rPr>
              <a:t>Maximum Integer</a:t>
            </a:r>
            <a:br>
              <a:rPr lang="en-US" b="1" dirty="0" smtClean="0">
                <a:solidFill>
                  <a:srgbClr val="000000"/>
                </a:solidFill>
                <a:ea typeface="SimSun"/>
                <a:cs typeface="Arial"/>
              </a:rPr>
            </a:br>
            <a:r>
              <a:rPr lang="en-US" b="1" dirty="0" smtClean="0">
                <a:solidFill>
                  <a:srgbClr val="000000"/>
                </a:solidFill>
                <a:ea typeface="SimSun"/>
                <a:cs typeface="Arial"/>
              </a:rPr>
              <a:t>Values </a:t>
            </a:r>
            <a:r>
              <a:rPr lang="en-US" b="1" dirty="0">
                <a:solidFill>
                  <a:srgbClr val="000000"/>
                </a:solidFill>
                <a:ea typeface="SimSun"/>
                <a:cs typeface="Arial"/>
              </a:rPr>
              <a:t>defined in </a:t>
            </a:r>
            <a:r>
              <a:rPr lang="en-US" b="1" dirty="0" smtClean="0">
                <a:solidFill>
                  <a:srgbClr val="000000"/>
                </a:solidFill>
                <a:ea typeface="SimSun"/>
                <a:cs typeface="Arial"/>
              </a:rPr>
              <a:t>LIMITS.H</a:t>
            </a:r>
            <a:endParaRPr lang="en-US" b="1" dirty="0">
              <a:solidFill>
                <a:srgbClr val="000000"/>
              </a:solidFill>
              <a:effectLst/>
              <a:latin typeface="Arial"/>
              <a:ea typeface="SimSun"/>
              <a:cs typeface="Times New Roman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681967"/>
              </p:ext>
            </p:extLst>
          </p:nvPr>
        </p:nvGraphicFramePr>
        <p:xfrm>
          <a:off x="1295399" y="1752604"/>
          <a:ext cx="6477001" cy="3733796"/>
        </p:xfrm>
        <a:graphic>
          <a:graphicData uri="http://schemas.openxmlformats.org/drawingml/2006/table">
            <a:tbl>
              <a:tblPr firstRow="1" firstCol="1" bandRow="1"/>
              <a:tblGrid>
                <a:gridCol w="2605227"/>
                <a:gridCol w="1935887"/>
                <a:gridCol w="1935887"/>
              </a:tblGrid>
              <a:tr h="338581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151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Data Type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Minimum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Maximum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signed char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SCHAR_MIN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SCHAR_MAX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signed short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int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SHRT_MIN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SHRT_MAX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signed long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int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LONG_MIN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LONG_MAX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signed long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long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int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LLONG_MIN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LLONG_MAX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unsigned char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0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UCHAR_MAX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unsigned short int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0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USHRT_MAX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unsigned long int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0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ULONG_MAX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3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unsigned long long int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0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ULLONG_MAX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09396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Contents of ANSI File (limits.h)</a:t>
            </a:r>
            <a:br>
              <a:rPr lang="en-US" smtClean="0"/>
            </a:br>
            <a:r>
              <a:rPr lang="en-US" smtClean="0">
                <a:solidFill>
                  <a:schemeClr val="hlink"/>
                </a:solidFill>
              </a:rPr>
              <a:t>Notice anything odd?</a:t>
            </a:r>
          </a:p>
        </p:txBody>
      </p:sp>
      <p:sp>
        <p:nvSpPr>
          <p:cNvPr id="512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1524000" y="1752600"/>
            <a:ext cx="64770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SCHAR_MIN		-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127</a:t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SCHAR_MAX		127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SHRT_MIN		-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32767</a:t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SHRT_MAX		32767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INT_MIN		-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2147483647</a:t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INT_MAX		2147483647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LONG_MIN		-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2147483647</a:t>
            </a:r>
            <a:br>
              <a:rPr lang="en-US" sz="2400" b="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#define </a:t>
            </a:r>
            <a:r>
              <a:rPr lang="en-US" sz="24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LONG_MAX		2147483647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1999 ISO (C99) New Data Types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xfrm>
            <a:off x="1371600" y="1981200"/>
            <a:ext cx="7086600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/>
              <a:t>		Signed		Unsigned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/>
              <a:t>8-bits		int8_t			uint8_t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/>
              <a:t>16-bits	int16_t		uint16_t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/>
              <a:t>32-bits	int32_t		uint32_t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/>
              <a:t>64-bits	int64_t		uint64_t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/>
              <a:t>Note: If your compiler doesn’t already provide these data types, you can create your own using typedefs.</a:t>
            </a:r>
          </a:p>
        </p:txBody>
      </p:sp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Your Compiler Doesn’t Support C99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1600200"/>
            <a:ext cx="5638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ifndef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__STDC_VERSION__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signed	char	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int8_t  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signed	short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int16_t 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signed	long 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int32_t 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signed	long 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long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int64_t  ;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	char	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uint8_t 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	short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uint16_t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	long 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uint32_t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typedef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unsigned	long 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long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uint64_t ;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endif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24455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C99 Header File </a:t>
            </a:r>
            <a:r>
              <a:rPr lang="en-US" dirty="0" err="1" smtClean="0"/>
              <a:t>stdbool.h</a:t>
            </a:r>
            <a:endParaRPr lang="en-US" dirty="0" smtClean="0"/>
          </a:p>
        </p:txBody>
      </p:sp>
      <p:sp>
        <p:nvSpPr>
          <p:cNvPr id="819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1400" b="0" dirty="0">
                <a:solidFill>
                  <a:schemeClr val="tx1"/>
                </a:solidFill>
                <a:latin typeface="+mn-lt"/>
              </a:rPr>
              <a:t>Copyright </a:t>
            </a:r>
            <a:r>
              <a:rPr lang="en-US" sz="14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© </a:t>
            </a:r>
            <a:r>
              <a:rPr lang="en-US" sz="1400" b="0" dirty="0">
                <a:solidFill>
                  <a:schemeClr val="tx1"/>
                </a:solidFill>
                <a:latin typeface="+mn-lt"/>
              </a:rPr>
              <a:t>2000, Daniel W. Lewis.  All Rights Reserved.</a:t>
            </a:r>
          </a:p>
          <a:p>
            <a:endParaRPr lang="en-US" sz="1400" dirty="0"/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1371600" y="2438400"/>
            <a:ext cx="66294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#define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	_</a:t>
            </a:r>
            <a:r>
              <a:rPr lang="en-US" sz="2000" b="0" dirty="0" err="1" smtClean="0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		// New C99 data type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#define false	((_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) 0)</a:t>
            </a:r>
          </a:p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#define true	((_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Bool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) 1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endParaRPr lang="en-US" sz="2000" b="0" dirty="0" smtClean="0">
              <a:solidFill>
                <a:schemeClr val="tx1"/>
              </a:solidFill>
              <a:latin typeface="+mn-lt"/>
            </a:endParaRPr>
          </a:p>
          <a:p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1733</Words>
  <Application>Microsoft Office PowerPoint</Application>
  <PresentationFormat>On-screen Show (4:3)</PresentationFormat>
  <Paragraphs>373</Paragraphs>
  <Slides>43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Office Theme</vt:lpstr>
      <vt:lpstr>Document</vt:lpstr>
      <vt:lpstr>CHAPTER 4  GETTING THE MOST OUT OF C</vt:lpstr>
      <vt:lpstr>Basic Names for Integer Types: char and int</vt:lpstr>
      <vt:lpstr>Integer Data Types</vt:lpstr>
      <vt:lpstr>Mixing Signed &amp; Unsigned Integers</vt:lpstr>
      <vt:lpstr>Minimum and Maximum Integer Values defined in LIMITS.H</vt:lpstr>
      <vt:lpstr>Contents of ANSI File (limits.h) Notice anything odd?</vt:lpstr>
      <vt:lpstr>1999 ISO (C99) New Data Types</vt:lpstr>
      <vt:lpstr>If Your Compiler Doesn’t Support C99</vt:lpstr>
      <vt:lpstr>C99 Header File stdbool.h</vt:lpstr>
      <vt:lpstr>Other Alternative Booleans</vt:lpstr>
      <vt:lpstr>#defines, continued</vt:lpstr>
      <vt:lpstr>Careful: #define is text substitution!</vt:lpstr>
      <vt:lpstr>Packed Operands</vt:lpstr>
      <vt:lpstr>Boolean and Binary Operators</vt:lpstr>
      <vt:lpstr>Boolean Values</vt:lpstr>
      <vt:lpstr>Boolean Expressions</vt:lpstr>
      <vt:lpstr>Bitwise Operators</vt:lpstr>
      <vt:lpstr>Bitwise Expressions</vt:lpstr>
      <vt:lpstr>Interpreting the Bitwise-AND</vt:lpstr>
      <vt:lpstr>Interpreting the Bitwise-OR</vt:lpstr>
      <vt:lpstr>Interpreting the Bitwise-XOR</vt:lpstr>
      <vt:lpstr>Testing Bits</vt:lpstr>
      <vt:lpstr>Testing Bits</vt:lpstr>
      <vt:lpstr>Testing Bits</vt:lpstr>
      <vt:lpstr>Setting Bits</vt:lpstr>
      <vt:lpstr>Clearing Bits</vt:lpstr>
      <vt:lpstr>Inverting Bits</vt:lpstr>
      <vt:lpstr>Extracting Bits</vt:lpstr>
      <vt:lpstr>Inserting Bits</vt:lpstr>
      <vt:lpstr>Automatic Insertion and Extraction Using Structure Bit Fields</vt:lpstr>
      <vt:lpstr>Packed Structures</vt:lpstr>
      <vt:lpstr>Pros/Cons of Structure Bit-Fields</vt:lpstr>
      <vt:lpstr>Variant Access with Pointers, Casts, &amp; Subscripting</vt:lpstr>
      <vt:lpstr>Variant Access with Unions</vt:lpstr>
      <vt:lpstr>Variant Access vs. Unions</vt:lpstr>
      <vt:lpstr>Manipulating Bits in I/O Ports</vt:lpstr>
      <vt:lpstr>I/O Addresses Used by One of the IBM/PC Serial Ports.</vt:lpstr>
      <vt:lpstr>I/O Addresses Used by One of the PC Serial Ports.</vt:lpstr>
      <vt:lpstr>Modifying Bits in Write-Only I/O Ports</vt:lpstr>
      <vt:lpstr>Sequential Access to I/O Ports</vt:lpstr>
      <vt:lpstr>I/O Ports of the 8259 Programmable Interrupt Controller.</vt:lpstr>
      <vt:lpstr>I/O Ports of the 8259 Interrupt Controller in the IBM/PC.</vt:lpstr>
      <vt:lpstr>Accessing a Display Buffer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101</cp:revision>
  <dcterms:created xsi:type="dcterms:W3CDTF">1999-01-04T11:50:11Z</dcterms:created>
  <dcterms:modified xsi:type="dcterms:W3CDTF">2012-04-20T16:15:08Z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http://www.cse.scu.edu/~dlewis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