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2"/>
  </p:handoutMasterIdLst>
  <p:sldIdLst>
    <p:sldId id="455" r:id="rId2"/>
    <p:sldId id="452" r:id="rId3"/>
    <p:sldId id="453" r:id="rId4"/>
    <p:sldId id="454" r:id="rId5"/>
    <p:sldId id="459" r:id="rId6"/>
    <p:sldId id="457" r:id="rId7"/>
    <p:sldId id="313" r:id="rId8"/>
    <p:sldId id="394" r:id="rId9"/>
    <p:sldId id="314" r:id="rId10"/>
    <p:sldId id="396" r:id="rId11"/>
    <p:sldId id="399" r:id="rId12"/>
    <p:sldId id="397" r:id="rId13"/>
    <p:sldId id="395" r:id="rId14"/>
    <p:sldId id="311" r:id="rId15"/>
    <p:sldId id="383" r:id="rId16"/>
    <p:sldId id="407" r:id="rId17"/>
    <p:sldId id="408" r:id="rId18"/>
    <p:sldId id="409" r:id="rId19"/>
    <p:sldId id="441" r:id="rId20"/>
    <p:sldId id="404" r:id="rId21"/>
    <p:sldId id="405" r:id="rId22"/>
    <p:sldId id="406" r:id="rId23"/>
    <p:sldId id="450" r:id="rId24"/>
    <p:sldId id="451" r:id="rId25"/>
    <p:sldId id="460" r:id="rId26"/>
    <p:sldId id="468" r:id="rId27"/>
    <p:sldId id="469" r:id="rId28"/>
    <p:sldId id="470" r:id="rId29"/>
    <p:sldId id="471" r:id="rId30"/>
    <p:sldId id="47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33"/>
    <a:srgbClr val="00FF00"/>
    <a:srgbClr val="FF0000"/>
    <a:srgbClr val="99FFCC"/>
    <a:srgbClr val="FFFF99"/>
    <a:srgbClr val="FF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notesViewPr>
    <p:cSldViewPr snapToGrid="0">
      <p:cViewPr varScale="1">
        <p:scale>
          <a:sx n="54" d="100"/>
          <a:sy n="54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C5AB-9ABD-4631-B05F-46FAC90D6183}" type="datetimeFigureOut">
              <a:rPr lang="en-US" smtClean="0"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5C69-938C-47E3-8094-01E3593FF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B80B-8EBB-4EAE-8AB2-EAFDC9CB1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470B-FAE9-470B-83FC-0A687B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A3CB-84CB-4D2E-A514-F831DAFB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83A4-9012-4F92-8AC9-739FC4D3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04A0-866A-4C6B-ACC6-B587B369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70D5D-EAE2-4045-9090-F0AB00B0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50B5-6249-4CB3-8F62-38413D98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E639-0C02-4F3E-A0F7-669FEA93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0691-9988-4E45-A7C1-971733D1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B739-56F2-41EE-BBB5-C352609D8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7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C3FA-45C9-4666-A5E7-637F30BA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E0AF-8B3B-414B-AF62-0678AF32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5024-0C29-4A04-B67E-F0BF510B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FD49473-76C1-48EC-A353-3AF4A85EDB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</a:t>
            </a:r>
            <a:r>
              <a:rPr lang="en-US" dirty="0" smtClean="0"/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cs typeface="Times New Roman" pitchFamily="18" charset="0"/>
              </a:rPr>
              <a:t>Programming in Assembly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Part 1: Computer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  <a:latin typeface="Arial" charset="0"/>
              </a:rPr>
              <a:t>Execution Phase: Load ACC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781175"/>
            <a:ext cx="7924800" cy="4406900"/>
            <a:chOff x="457200" y="1781175"/>
            <a:chExt cx="7924800" cy="4406900"/>
          </a:xfrm>
        </p:grpSpPr>
        <p:sp>
          <p:nvSpPr>
            <p:cNvPr id="10243" name="Line 34"/>
            <p:cNvSpPr>
              <a:spLocks noChangeShapeType="1"/>
            </p:cNvSpPr>
            <p:nvPr/>
          </p:nvSpPr>
          <p:spPr bwMode="auto">
            <a:xfrm>
              <a:off x="457200" y="5715000"/>
              <a:ext cx="79248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Rectangle 35"/>
            <p:cNvSpPr>
              <a:spLocks noChangeArrowheads="1"/>
            </p:cNvSpPr>
            <p:nvPr/>
          </p:nvSpPr>
          <p:spPr bwMode="auto">
            <a:xfrm>
              <a:off x="6934200" y="2743200"/>
              <a:ext cx="1447800" cy="22098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0245" name="Line 36"/>
            <p:cNvSpPr>
              <a:spLocks noChangeShapeType="1"/>
            </p:cNvSpPr>
            <p:nvPr/>
          </p:nvSpPr>
          <p:spPr bwMode="auto">
            <a:xfrm>
              <a:off x="457200" y="2209800"/>
              <a:ext cx="79248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37"/>
            <p:cNvSpPr>
              <a:spLocks noChangeShapeType="1"/>
            </p:cNvSpPr>
            <p:nvPr/>
          </p:nvSpPr>
          <p:spPr bwMode="auto">
            <a:xfrm flipV="1">
              <a:off x="7696200" y="4953000"/>
              <a:ext cx="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38"/>
            <p:cNvSpPr>
              <a:spLocks noChangeShapeType="1"/>
            </p:cNvSpPr>
            <p:nvPr/>
          </p:nvSpPr>
          <p:spPr bwMode="auto">
            <a:xfrm flipV="1">
              <a:off x="7696200" y="2209800"/>
              <a:ext cx="0" cy="533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Rectangle 40"/>
            <p:cNvSpPr>
              <a:spLocks noChangeArrowheads="1"/>
            </p:cNvSpPr>
            <p:nvPr/>
          </p:nvSpPr>
          <p:spPr bwMode="auto">
            <a:xfrm>
              <a:off x="525463" y="3505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IR</a:t>
              </a:r>
            </a:p>
          </p:txBody>
        </p:sp>
        <p:sp>
          <p:nvSpPr>
            <p:cNvPr id="10267" name="Line 41"/>
            <p:cNvSpPr>
              <a:spLocks noChangeShapeType="1"/>
            </p:cNvSpPr>
            <p:nvPr/>
          </p:nvSpPr>
          <p:spPr bwMode="auto">
            <a:xfrm>
              <a:off x="1211263" y="2209800"/>
              <a:ext cx="0" cy="1295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42"/>
            <p:cNvSpPr>
              <a:spLocks noChangeShapeType="1"/>
            </p:cNvSpPr>
            <p:nvPr/>
          </p:nvSpPr>
          <p:spPr bwMode="auto">
            <a:xfrm>
              <a:off x="1211263" y="3886200"/>
              <a:ext cx="0" cy="1828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43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Address Bus</a:t>
              </a:r>
            </a:p>
          </p:txBody>
        </p:sp>
        <p:sp>
          <p:nvSpPr>
            <p:cNvPr id="10250" name="Text Box 44"/>
            <p:cNvSpPr txBox="1">
              <a:spLocks noChangeArrowheads="1"/>
            </p:cNvSpPr>
            <p:nvPr/>
          </p:nvSpPr>
          <p:spPr bwMode="auto">
            <a:xfrm>
              <a:off x="3048000" y="1781175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 Bus</a:t>
              </a:r>
            </a:p>
          </p:txBody>
        </p:sp>
        <p:sp>
          <p:nvSpPr>
            <p:cNvPr id="10251" name="Line 60"/>
            <p:cNvSpPr>
              <a:spLocks noChangeShapeType="1"/>
            </p:cNvSpPr>
            <p:nvPr/>
          </p:nvSpPr>
          <p:spPr bwMode="auto">
            <a:xfrm>
              <a:off x="1970088" y="3689350"/>
              <a:ext cx="5048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AutoShape 46"/>
            <p:cNvSpPr>
              <a:spLocks noChangeArrowheads="1"/>
            </p:cNvSpPr>
            <p:nvPr/>
          </p:nvSpPr>
          <p:spPr bwMode="auto">
            <a:xfrm rot="-5400000">
              <a:off x="3287713" y="3505200"/>
              <a:ext cx="1752600" cy="838200"/>
            </a:xfrm>
            <a:custGeom>
              <a:avLst/>
              <a:gdLst>
                <a:gd name="T0" fmla="*/ 2147483647 w 21600"/>
                <a:gd name="T1" fmla="*/ 631110583 h 21600"/>
                <a:gd name="T2" fmla="*/ 2147483647 w 21600"/>
                <a:gd name="T3" fmla="*/ 1262221204 h 21600"/>
                <a:gd name="T4" fmla="*/ 1442284482 w 21600"/>
                <a:gd name="T5" fmla="*/ 63111058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10253" name="Rectangle 47"/>
            <p:cNvSpPr>
              <a:spLocks noChangeArrowheads="1"/>
            </p:cNvSpPr>
            <p:nvPr/>
          </p:nvSpPr>
          <p:spPr bwMode="auto">
            <a:xfrm>
              <a:off x="4743450" y="28194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ACC</a:t>
              </a:r>
            </a:p>
          </p:txBody>
        </p:sp>
        <p:sp>
          <p:nvSpPr>
            <p:cNvPr id="10254" name="Line 48"/>
            <p:cNvSpPr>
              <a:spLocks noChangeShapeType="1"/>
            </p:cNvSpPr>
            <p:nvPr/>
          </p:nvSpPr>
          <p:spPr bwMode="auto">
            <a:xfrm>
              <a:off x="5461000" y="4800600"/>
              <a:ext cx="0" cy="914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Rectangle 49"/>
            <p:cNvSpPr>
              <a:spLocks noChangeArrowheads="1"/>
            </p:cNvSpPr>
            <p:nvPr/>
          </p:nvSpPr>
          <p:spPr bwMode="auto">
            <a:xfrm>
              <a:off x="4743450" y="4648200"/>
              <a:ext cx="1447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10256" name="Line 50"/>
            <p:cNvSpPr>
              <a:spLocks noChangeShapeType="1"/>
            </p:cNvSpPr>
            <p:nvPr/>
          </p:nvSpPr>
          <p:spPr bwMode="auto">
            <a:xfrm flipV="1">
              <a:off x="5461000" y="2209800"/>
              <a:ext cx="0" cy="609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51"/>
            <p:cNvSpPr>
              <a:spLocks noChangeShapeType="1"/>
            </p:cNvSpPr>
            <p:nvPr/>
          </p:nvSpPr>
          <p:spPr bwMode="auto">
            <a:xfrm>
              <a:off x="3154363" y="4476750"/>
              <a:ext cx="6159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52"/>
            <p:cNvSpPr>
              <a:spLocks noChangeShapeType="1"/>
            </p:cNvSpPr>
            <p:nvPr/>
          </p:nvSpPr>
          <p:spPr bwMode="auto">
            <a:xfrm>
              <a:off x="3132138" y="3898900"/>
              <a:ext cx="663575" cy="158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53"/>
            <p:cNvSpPr>
              <a:spLocks noChangeShapeType="1"/>
            </p:cNvSpPr>
            <p:nvPr/>
          </p:nvSpPr>
          <p:spPr bwMode="auto">
            <a:xfrm>
              <a:off x="3170238" y="4460875"/>
              <a:ext cx="0" cy="12620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54"/>
            <p:cNvSpPr>
              <a:spLocks noChangeShapeType="1"/>
            </p:cNvSpPr>
            <p:nvPr/>
          </p:nvSpPr>
          <p:spPr bwMode="auto">
            <a:xfrm flipV="1">
              <a:off x="3154363" y="2190750"/>
              <a:ext cx="0" cy="17033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55"/>
            <p:cNvSpPr>
              <a:spLocks noChangeShapeType="1"/>
            </p:cNvSpPr>
            <p:nvPr/>
          </p:nvSpPr>
          <p:spPr bwMode="auto">
            <a:xfrm flipH="1">
              <a:off x="3468688" y="2601913"/>
              <a:ext cx="19875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56"/>
            <p:cNvSpPr>
              <a:spLocks noChangeShapeType="1"/>
            </p:cNvSpPr>
            <p:nvPr/>
          </p:nvSpPr>
          <p:spPr bwMode="auto">
            <a:xfrm>
              <a:off x="3452813" y="2586038"/>
              <a:ext cx="0" cy="6937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57"/>
            <p:cNvSpPr>
              <a:spLocks noChangeShapeType="1"/>
            </p:cNvSpPr>
            <p:nvPr/>
          </p:nvSpPr>
          <p:spPr bwMode="auto">
            <a:xfrm>
              <a:off x="3436938" y="3295650"/>
              <a:ext cx="3016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64" name="AutoShape 59"/>
            <p:cNvCxnSpPr>
              <a:cxnSpLocks noChangeShapeType="1"/>
              <a:stCxn id="10252" idx="1"/>
              <a:endCxn id="10255" idx="0"/>
            </p:cNvCxnSpPr>
            <p:nvPr/>
          </p:nvCxnSpPr>
          <p:spPr bwMode="auto">
            <a:xfrm>
              <a:off x="4602163" y="3924300"/>
              <a:ext cx="865187" cy="723900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5" name="AutoShape 58"/>
            <p:cNvCxnSpPr>
              <a:cxnSpLocks noChangeShapeType="1"/>
              <a:stCxn id="10252" idx="1"/>
              <a:endCxn id="10253" idx="2"/>
            </p:cNvCxnSpPr>
            <p:nvPr/>
          </p:nvCxnSpPr>
          <p:spPr bwMode="auto">
            <a:xfrm flipV="1">
              <a:off x="4602163" y="3219450"/>
              <a:ext cx="865187" cy="704850"/>
            </a:xfrm>
            <a:prstGeom prst="bentConnector2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  <a:latin typeface="Arial" charset="0"/>
              </a:rPr>
              <a:t>Execution Phase: ADD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828800"/>
            <a:ext cx="7924800" cy="4359275"/>
            <a:chOff x="457200" y="1828800"/>
            <a:chExt cx="7924800" cy="4359275"/>
          </a:xfrm>
        </p:grpSpPr>
        <p:sp>
          <p:nvSpPr>
            <p:cNvPr id="11267" name="Line 5"/>
            <p:cNvSpPr>
              <a:spLocks noChangeShapeType="1"/>
            </p:cNvSpPr>
            <p:nvPr/>
          </p:nvSpPr>
          <p:spPr bwMode="auto">
            <a:xfrm>
              <a:off x="457200" y="5715000"/>
              <a:ext cx="79248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Rectangle 6"/>
            <p:cNvSpPr>
              <a:spLocks noChangeArrowheads="1"/>
            </p:cNvSpPr>
            <p:nvPr/>
          </p:nvSpPr>
          <p:spPr bwMode="auto">
            <a:xfrm>
              <a:off x="6934200" y="2743200"/>
              <a:ext cx="1447800" cy="22098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1269" name="Line 7"/>
            <p:cNvSpPr>
              <a:spLocks noChangeShapeType="1"/>
            </p:cNvSpPr>
            <p:nvPr/>
          </p:nvSpPr>
          <p:spPr bwMode="auto">
            <a:xfrm>
              <a:off x="457200" y="2209800"/>
              <a:ext cx="79248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8"/>
            <p:cNvSpPr>
              <a:spLocks noChangeShapeType="1"/>
            </p:cNvSpPr>
            <p:nvPr/>
          </p:nvSpPr>
          <p:spPr bwMode="auto">
            <a:xfrm flipV="1">
              <a:off x="7696200" y="4953000"/>
              <a:ext cx="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9"/>
            <p:cNvSpPr>
              <a:spLocks noChangeShapeType="1"/>
            </p:cNvSpPr>
            <p:nvPr/>
          </p:nvSpPr>
          <p:spPr bwMode="auto">
            <a:xfrm flipV="1">
              <a:off x="7696200" y="2209800"/>
              <a:ext cx="0" cy="533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Rectangle 11"/>
            <p:cNvSpPr>
              <a:spLocks noChangeArrowheads="1"/>
            </p:cNvSpPr>
            <p:nvPr/>
          </p:nvSpPr>
          <p:spPr bwMode="auto">
            <a:xfrm>
              <a:off x="525463" y="3505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IR</a:t>
              </a:r>
            </a:p>
          </p:txBody>
        </p:sp>
        <p:sp>
          <p:nvSpPr>
            <p:cNvPr id="11292" name="Line 12"/>
            <p:cNvSpPr>
              <a:spLocks noChangeShapeType="1"/>
            </p:cNvSpPr>
            <p:nvPr/>
          </p:nvSpPr>
          <p:spPr bwMode="auto">
            <a:xfrm>
              <a:off x="1211263" y="2209800"/>
              <a:ext cx="0" cy="1295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3"/>
            <p:cNvSpPr>
              <a:spLocks noChangeShapeType="1"/>
            </p:cNvSpPr>
            <p:nvPr/>
          </p:nvSpPr>
          <p:spPr bwMode="auto">
            <a:xfrm>
              <a:off x="1211263" y="3886200"/>
              <a:ext cx="0" cy="1828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Address Bus</a:t>
              </a:r>
            </a:p>
          </p:txBody>
        </p:sp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3048000" y="18288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 Bus</a:t>
              </a:r>
            </a:p>
          </p:txBody>
        </p:sp>
        <p:sp>
          <p:nvSpPr>
            <p:cNvPr id="11275" name="AutoShape 17"/>
            <p:cNvSpPr>
              <a:spLocks noChangeArrowheads="1"/>
            </p:cNvSpPr>
            <p:nvPr/>
          </p:nvSpPr>
          <p:spPr bwMode="auto">
            <a:xfrm rot="-5400000">
              <a:off x="3287713" y="3505200"/>
              <a:ext cx="1752600" cy="838200"/>
            </a:xfrm>
            <a:custGeom>
              <a:avLst/>
              <a:gdLst>
                <a:gd name="T0" fmla="*/ 2147483647 w 21600"/>
                <a:gd name="T1" fmla="*/ 631110583 h 21600"/>
                <a:gd name="T2" fmla="*/ 2147483647 w 21600"/>
                <a:gd name="T3" fmla="*/ 1262221204 h 21600"/>
                <a:gd name="T4" fmla="*/ 1442284482 w 21600"/>
                <a:gd name="T5" fmla="*/ 63111058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11276" name="Rectangle 18"/>
            <p:cNvSpPr>
              <a:spLocks noChangeArrowheads="1"/>
            </p:cNvSpPr>
            <p:nvPr/>
          </p:nvSpPr>
          <p:spPr bwMode="auto">
            <a:xfrm>
              <a:off x="4743450" y="28194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ACC</a:t>
              </a:r>
            </a:p>
          </p:txBody>
        </p:sp>
        <p:sp>
          <p:nvSpPr>
            <p:cNvPr id="11277" name="Line 19"/>
            <p:cNvSpPr>
              <a:spLocks noChangeShapeType="1"/>
            </p:cNvSpPr>
            <p:nvPr/>
          </p:nvSpPr>
          <p:spPr bwMode="auto">
            <a:xfrm>
              <a:off x="5461000" y="4800600"/>
              <a:ext cx="0" cy="914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Rectangle 20"/>
            <p:cNvSpPr>
              <a:spLocks noChangeArrowheads="1"/>
            </p:cNvSpPr>
            <p:nvPr/>
          </p:nvSpPr>
          <p:spPr bwMode="auto">
            <a:xfrm>
              <a:off x="4743450" y="4648200"/>
              <a:ext cx="1447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11279" name="Line 21"/>
            <p:cNvSpPr>
              <a:spLocks noChangeShapeType="1"/>
            </p:cNvSpPr>
            <p:nvPr/>
          </p:nvSpPr>
          <p:spPr bwMode="auto">
            <a:xfrm flipV="1">
              <a:off x="5461000" y="2209800"/>
              <a:ext cx="0" cy="609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2"/>
            <p:cNvSpPr>
              <a:spLocks noChangeShapeType="1"/>
            </p:cNvSpPr>
            <p:nvPr/>
          </p:nvSpPr>
          <p:spPr bwMode="auto">
            <a:xfrm>
              <a:off x="3154363" y="4476750"/>
              <a:ext cx="6159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3"/>
            <p:cNvSpPr>
              <a:spLocks noChangeShapeType="1"/>
            </p:cNvSpPr>
            <p:nvPr/>
          </p:nvSpPr>
          <p:spPr bwMode="auto">
            <a:xfrm>
              <a:off x="3132138" y="3898900"/>
              <a:ext cx="663575" cy="158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4"/>
            <p:cNvSpPr>
              <a:spLocks noChangeShapeType="1"/>
            </p:cNvSpPr>
            <p:nvPr/>
          </p:nvSpPr>
          <p:spPr bwMode="auto">
            <a:xfrm>
              <a:off x="3170238" y="4460875"/>
              <a:ext cx="0" cy="12620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25"/>
            <p:cNvSpPr>
              <a:spLocks noChangeShapeType="1"/>
            </p:cNvSpPr>
            <p:nvPr/>
          </p:nvSpPr>
          <p:spPr bwMode="auto">
            <a:xfrm flipV="1">
              <a:off x="3154363" y="2190750"/>
              <a:ext cx="0" cy="17399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6"/>
            <p:cNvSpPr>
              <a:spLocks noChangeShapeType="1"/>
            </p:cNvSpPr>
            <p:nvPr/>
          </p:nvSpPr>
          <p:spPr bwMode="auto">
            <a:xfrm flipH="1">
              <a:off x="3468688" y="2601913"/>
              <a:ext cx="204311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7"/>
            <p:cNvSpPr>
              <a:spLocks noChangeShapeType="1"/>
            </p:cNvSpPr>
            <p:nvPr/>
          </p:nvSpPr>
          <p:spPr bwMode="auto">
            <a:xfrm>
              <a:off x="3443288" y="2565400"/>
              <a:ext cx="4762" cy="7588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8"/>
            <p:cNvSpPr>
              <a:spLocks noChangeShapeType="1"/>
            </p:cNvSpPr>
            <p:nvPr/>
          </p:nvSpPr>
          <p:spPr bwMode="auto">
            <a:xfrm>
              <a:off x="3436938" y="3295650"/>
              <a:ext cx="30162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7" name="AutoShape 30"/>
            <p:cNvCxnSpPr>
              <a:cxnSpLocks noChangeShapeType="1"/>
              <a:stCxn id="11275" idx="1"/>
              <a:endCxn id="11278" idx="0"/>
            </p:cNvCxnSpPr>
            <p:nvPr/>
          </p:nvCxnSpPr>
          <p:spPr bwMode="auto">
            <a:xfrm>
              <a:off x="4602163" y="3924300"/>
              <a:ext cx="865187" cy="723900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8" name="Line 31"/>
            <p:cNvSpPr>
              <a:spLocks noChangeShapeType="1"/>
            </p:cNvSpPr>
            <p:nvPr/>
          </p:nvSpPr>
          <p:spPr bwMode="auto">
            <a:xfrm>
              <a:off x="1970088" y="3689350"/>
              <a:ext cx="5048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2"/>
            <p:cNvSpPr>
              <a:spLocks noChangeShapeType="1"/>
            </p:cNvSpPr>
            <p:nvPr/>
          </p:nvSpPr>
          <p:spPr bwMode="auto">
            <a:xfrm>
              <a:off x="5468938" y="2601913"/>
              <a:ext cx="0" cy="20478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90" name="AutoShape 29"/>
            <p:cNvCxnSpPr>
              <a:cxnSpLocks noChangeShapeType="1"/>
              <a:stCxn id="11275" idx="1"/>
              <a:endCxn id="11276" idx="2"/>
            </p:cNvCxnSpPr>
            <p:nvPr/>
          </p:nvCxnSpPr>
          <p:spPr bwMode="auto">
            <a:xfrm flipV="1">
              <a:off x="4602163" y="3219450"/>
              <a:ext cx="865187" cy="704850"/>
            </a:xfrm>
            <a:prstGeom prst="bentConnector2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  <a:latin typeface="Arial" charset="0"/>
              </a:rPr>
              <a:t>Execution Phase: Store ACC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781175"/>
            <a:ext cx="7924800" cy="4406900"/>
            <a:chOff x="457200" y="1781175"/>
            <a:chExt cx="7924800" cy="4406900"/>
          </a:xfrm>
        </p:grpSpPr>
        <p:sp>
          <p:nvSpPr>
            <p:cNvPr id="12291" name="Line 5"/>
            <p:cNvSpPr>
              <a:spLocks noChangeShapeType="1"/>
            </p:cNvSpPr>
            <p:nvPr/>
          </p:nvSpPr>
          <p:spPr bwMode="auto">
            <a:xfrm>
              <a:off x="457200" y="5715000"/>
              <a:ext cx="79248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6934200" y="2743200"/>
              <a:ext cx="1447800" cy="22098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2293" name="Line 7"/>
            <p:cNvSpPr>
              <a:spLocks noChangeShapeType="1"/>
            </p:cNvSpPr>
            <p:nvPr/>
          </p:nvSpPr>
          <p:spPr bwMode="auto">
            <a:xfrm>
              <a:off x="457200" y="2209800"/>
              <a:ext cx="79248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Line 8"/>
            <p:cNvSpPr>
              <a:spLocks noChangeShapeType="1"/>
            </p:cNvSpPr>
            <p:nvPr/>
          </p:nvSpPr>
          <p:spPr bwMode="auto">
            <a:xfrm flipV="1">
              <a:off x="7696200" y="4953000"/>
              <a:ext cx="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 flipV="1">
              <a:off x="7696200" y="2209800"/>
              <a:ext cx="0" cy="533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Rectangle 11"/>
            <p:cNvSpPr>
              <a:spLocks noChangeArrowheads="1"/>
            </p:cNvSpPr>
            <p:nvPr/>
          </p:nvSpPr>
          <p:spPr bwMode="auto">
            <a:xfrm>
              <a:off x="525463" y="3505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IR</a:t>
              </a:r>
            </a:p>
          </p:txBody>
        </p:sp>
        <p:sp>
          <p:nvSpPr>
            <p:cNvPr id="12315" name="Line 12"/>
            <p:cNvSpPr>
              <a:spLocks noChangeShapeType="1"/>
            </p:cNvSpPr>
            <p:nvPr/>
          </p:nvSpPr>
          <p:spPr bwMode="auto">
            <a:xfrm>
              <a:off x="1211263" y="2209800"/>
              <a:ext cx="0" cy="1295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13"/>
            <p:cNvSpPr>
              <a:spLocks noChangeShapeType="1"/>
            </p:cNvSpPr>
            <p:nvPr/>
          </p:nvSpPr>
          <p:spPr bwMode="auto">
            <a:xfrm>
              <a:off x="1211263" y="3886200"/>
              <a:ext cx="0" cy="1828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Address Bus</a:t>
              </a:r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3048000" y="1781175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 Bus</a:t>
              </a:r>
            </a:p>
          </p:txBody>
        </p:sp>
        <p:sp>
          <p:nvSpPr>
            <p:cNvPr id="12299" name="AutoShape 17"/>
            <p:cNvSpPr>
              <a:spLocks noChangeArrowheads="1"/>
            </p:cNvSpPr>
            <p:nvPr/>
          </p:nvSpPr>
          <p:spPr bwMode="auto">
            <a:xfrm rot="-5400000">
              <a:off x="3287713" y="3505200"/>
              <a:ext cx="1752600" cy="838200"/>
            </a:xfrm>
            <a:custGeom>
              <a:avLst/>
              <a:gdLst>
                <a:gd name="T0" fmla="*/ 2147483647 w 21600"/>
                <a:gd name="T1" fmla="*/ 631110583 h 21600"/>
                <a:gd name="T2" fmla="*/ 2147483647 w 21600"/>
                <a:gd name="T3" fmla="*/ 1262221204 h 21600"/>
                <a:gd name="T4" fmla="*/ 1442284482 w 21600"/>
                <a:gd name="T5" fmla="*/ 63111058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12300" name="Rectangle 18"/>
            <p:cNvSpPr>
              <a:spLocks noChangeArrowheads="1"/>
            </p:cNvSpPr>
            <p:nvPr/>
          </p:nvSpPr>
          <p:spPr bwMode="auto">
            <a:xfrm>
              <a:off x="4743450" y="28194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ACC</a:t>
              </a:r>
            </a:p>
          </p:txBody>
        </p:sp>
        <p:sp>
          <p:nvSpPr>
            <p:cNvPr id="12301" name="Line 19"/>
            <p:cNvSpPr>
              <a:spLocks noChangeShapeType="1"/>
            </p:cNvSpPr>
            <p:nvPr/>
          </p:nvSpPr>
          <p:spPr bwMode="auto">
            <a:xfrm>
              <a:off x="5461000" y="4800600"/>
              <a:ext cx="0" cy="914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Rectangle 20"/>
            <p:cNvSpPr>
              <a:spLocks noChangeArrowheads="1"/>
            </p:cNvSpPr>
            <p:nvPr/>
          </p:nvSpPr>
          <p:spPr bwMode="auto">
            <a:xfrm>
              <a:off x="4743450" y="4648200"/>
              <a:ext cx="1447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12303" name="Line 22"/>
            <p:cNvSpPr>
              <a:spLocks noChangeShapeType="1"/>
            </p:cNvSpPr>
            <p:nvPr/>
          </p:nvSpPr>
          <p:spPr bwMode="auto">
            <a:xfrm>
              <a:off x="3154363" y="4476750"/>
              <a:ext cx="6159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23"/>
            <p:cNvSpPr>
              <a:spLocks noChangeShapeType="1"/>
            </p:cNvSpPr>
            <p:nvPr/>
          </p:nvSpPr>
          <p:spPr bwMode="auto">
            <a:xfrm>
              <a:off x="3132138" y="3898900"/>
              <a:ext cx="663575" cy="158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24"/>
            <p:cNvSpPr>
              <a:spLocks noChangeShapeType="1"/>
            </p:cNvSpPr>
            <p:nvPr/>
          </p:nvSpPr>
          <p:spPr bwMode="auto">
            <a:xfrm>
              <a:off x="3170238" y="4460875"/>
              <a:ext cx="0" cy="12620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25"/>
            <p:cNvSpPr>
              <a:spLocks noChangeShapeType="1"/>
            </p:cNvSpPr>
            <p:nvPr/>
          </p:nvSpPr>
          <p:spPr bwMode="auto">
            <a:xfrm flipV="1">
              <a:off x="3154363" y="2190750"/>
              <a:ext cx="0" cy="17033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26"/>
            <p:cNvSpPr>
              <a:spLocks noChangeShapeType="1"/>
            </p:cNvSpPr>
            <p:nvPr/>
          </p:nvSpPr>
          <p:spPr bwMode="auto">
            <a:xfrm flipH="1">
              <a:off x="3468688" y="2601913"/>
              <a:ext cx="19875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7"/>
            <p:cNvSpPr>
              <a:spLocks noChangeShapeType="1"/>
            </p:cNvSpPr>
            <p:nvPr/>
          </p:nvSpPr>
          <p:spPr bwMode="auto">
            <a:xfrm>
              <a:off x="3452813" y="2586038"/>
              <a:ext cx="0" cy="6937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28"/>
            <p:cNvSpPr>
              <a:spLocks noChangeShapeType="1"/>
            </p:cNvSpPr>
            <p:nvPr/>
          </p:nvSpPr>
          <p:spPr bwMode="auto">
            <a:xfrm>
              <a:off x="3436938" y="3295650"/>
              <a:ext cx="3016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10" name="AutoShape 29"/>
            <p:cNvCxnSpPr>
              <a:cxnSpLocks noChangeShapeType="1"/>
              <a:stCxn id="12299" idx="1"/>
              <a:endCxn id="12300" idx="2"/>
            </p:cNvCxnSpPr>
            <p:nvPr/>
          </p:nvCxnSpPr>
          <p:spPr bwMode="auto">
            <a:xfrm flipV="1">
              <a:off x="4583113" y="3219450"/>
              <a:ext cx="884237" cy="704850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1" name="AutoShape 30"/>
            <p:cNvCxnSpPr>
              <a:cxnSpLocks noChangeShapeType="1"/>
              <a:stCxn id="12299" idx="1"/>
              <a:endCxn id="12302" idx="0"/>
            </p:cNvCxnSpPr>
            <p:nvPr/>
          </p:nvCxnSpPr>
          <p:spPr bwMode="auto">
            <a:xfrm>
              <a:off x="4583113" y="3924300"/>
              <a:ext cx="884237" cy="723900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2" name="Line 31"/>
            <p:cNvSpPr>
              <a:spLocks noChangeShapeType="1"/>
            </p:cNvSpPr>
            <p:nvPr/>
          </p:nvSpPr>
          <p:spPr bwMode="auto">
            <a:xfrm>
              <a:off x="1970088" y="3689350"/>
              <a:ext cx="5048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1"/>
            <p:cNvSpPr>
              <a:spLocks noChangeShapeType="1"/>
            </p:cNvSpPr>
            <p:nvPr/>
          </p:nvSpPr>
          <p:spPr bwMode="auto">
            <a:xfrm flipV="1">
              <a:off x="5461000" y="2209800"/>
              <a:ext cx="0" cy="6096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Phase: Branch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781175"/>
            <a:ext cx="7924800" cy="4406900"/>
            <a:chOff x="457200" y="1781175"/>
            <a:chExt cx="7924800" cy="4406900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457200" y="5715000"/>
              <a:ext cx="79248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6934200" y="2743200"/>
              <a:ext cx="1447800" cy="2209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457200" y="2209800"/>
              <a:ext cx="792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V="1">
              <a:off x="7696200" y="4953000"/>
              <a:ext cx="0" cy="7620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7696200" y="2209800"/>
              <a:ext cx="0" cy="533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Rectangle 9"/>
            <p:cNvSpPr>
              <a:spLocks noChangeArrowheads="1"/>
            </p:cNvSpPr>
            <p:nvPr/>
          </p:nvSpPr>
          <p:spPr bwMode="auto">
            <a:xfrm>
              <a:off x="525463" y="3505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IR</a:t>
              </a:r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>
              <a:off x="1211263" y="2209800"/>
              <a:ext cx="0" cy="1295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11"/>
            <p:cNvSpPr>
              <a:spLocks noChangeShapeType="1"/>
            </p:cNvSpPr>
            <p:nvPr/>
          </p:nvSpPr>
          <p:spPr bwMode="auto">
            <a:xfrm>
              <a:off x="1211263" y="3886200"/>
              <a:ext cx="0" cy="18288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Address Bus</a:t>
              </a:r>
            </a:p>
          </p:txBody>
        </p:sp>
        <p:sp>
          <p:nvSpPr>
            <p:cNvPr id="13322" name="Text Box 13"/>
            <p:cNvSpPr txBox="1">
              <a:spLocks noChangeArrowheads="1"/>
            </p:cNvSpPr>
            <p:nvPr/>
          </p:nvSpPr>
          <p:spPr bwMode="auto">
            <a:xfrm>
              <a:off x="3048000" y="1781175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 Bus</a:t>
              </a:r>
            </a:p>
          </p:txBody>
        </p:sp>
        <p:sp>
          <p:nvSpPr>
            <p:cNvPr id="13325" name="AutoShape 15"/>
            <p:cNvSpPr>
              <a:spLocks noChangeArrowheads="1"/>
            </p:cNvSpPr>
            <p:nvPr/>
          </p:nvSpPr>
          <p:spPr bwMode="auto">
            <a:xfrm rot="16200000">
              <a:off x="3286125" y="3505200"/>
              <a:ext cx="1752600" cy="838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13326" name="Rectangle 16"/>
            <p:cNvSpPr>
              <a:spLocks noChangeArrowheads="1"/>
            </p:cNvSpPr>
            <p:nvPr/>
          </p:nvSpPr>
          <p:spPr bwMode="auto">
            <a:xfrm>
              <a:off x="4743450" y="2819400"/>
              <a:ext cx="1447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ACC</a:t>
              </a:r>
            </a:p>
          </p:txBody>
        </p:sp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>
              <a:off x="5461000" y="4800600"/>
              <a:ext cx="0" cy="914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18"/>
            <p:cNvSpPr>
              <a:spLocks noChangeArrowheads="1"/>
            </p:cNvSpPr>
            <p:nvPr/>
          </p:nvSpPr>
          <p:spPr bwMode="auto">
            <a:xfrm>
              <a:off x="4743450" y="4648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13329" name="Line 19"/>
            <p:cNvSpPr>
              <a:spLocks noChangeShapeType="1"/>
            </p:cNvSpPr>
            <p:nvPr/>
          </p:nvSpPr>
          <p:spPr bwMode="auto">
            <a:xfrm flipV="1">
              <a:off x="5461000" y="2209800"/>
              <a:ext cx="0" cy="609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20"/>
            <p:cNvSpPr>
              <a:spLocks noChangeShapeType="1"/>
            </p:cNvSpPr>
            <p:nvPr/>
          </p:nvSpPr>
          <p:spPr bwMode="auto">
            <a:xfrm>
              <a:off x="3154363" y="4476750"/>
              <a:ext cx="614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21"/>
            <p:cNvSpPr>
              <a:spLocks noChangeShapeType="1"/>
            </p:cNvSpPr>
            <p:nvPr/>
          </p:nvSpPr>
          <p:spPr bwMode="auto">
            <a:xfrm>
              <a:off x="3132138" y="3898900"/>
              <a:ext cx="661987" cy="158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2"/>
            <p:cNvSpPr>
              <a:spLocks noChangeShapeType="1"/>
            </p:cNvSpPr>
            <p:nvPr/>
          </p:nvSpPr>
          <p:spPr bwMode="auto">
            <a:xfrm>
              <a:off x="3170238" y="4460875"/>
              <a:ext cx="0" cy="12620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3"/>
            <p:cNvSpPr>
              <a:spLocks noChangeShapeType="1"/>
            </p:cNvSpPr>
            <p:nvPr/>
          </p:nvSpPr>
          <p:spPr bwMode="auto">
            <a:xfrm flipV="1">
              <a:off x="3154363" y="2190750"/>
              <a:ext cx="0" cy="17033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4"/>
            <p:cNvSpPr>
              <a:spLocks noChangeShapeType="1"/>
            </p:cNvSpPr>
            <p:nvPr/>
          </p:nvSpPr>
          <p:spPr bwMode="auto">
            <a:xfrm flipH="1">
              <a:off x="3468688" y="2601913"/>
              <a:ext cx="198755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5"/>
            <p:cNvSpPr>
              <a:spLocks noChangeShapeType="1"/>
            </p:cNvSpPr>
            <p:nvPr/>
          </p:nvSpPr>
          <p:spPr bwMode="auto">
            <a:xfrm>
              <a:off x="3452813" y="2586038"/>
              <a:ext cx="0" cy="6937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6"/>
            <p:cNvSpPr>
              <a:spLocks noChangeShapeType="1"/>
            </p:cNvSpPr>
            <p:nvPr/>
          </p:nvSpPr>
          <p:spPr bwMode="auto">
            <a:xfrm>
              <a:off x="3436938" y="3295650"/>
              <a:ext cx="30003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37" name="AutoShape 27"/>
            <p:cNvCxnSpPr>
              <a:cxnSpLocks noChangeShapeType="1"/>
              <a:stCxn id="13325" idx="1"/>
              <a:endCxn id="13326" idx="2"/>
            </p:cNvCxnSpPr>
            <p:nvPr/>
          </p:nvCxnSpPr>
          <p:spPr bwMode="auto">
            <a:xfrm flipV="1">
              <a:off x="4581525" y="3200400"/>
              <a:ext cx="885825" cy="723900"/>
            </a:xfrm>
            <a:prstGeom prst="bentConnector2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8" name="AutoShape 28"/>
            <p:cNvCxnSpPr>
              <a:cxnSpLocks noChangeShapeType="1"/>
              <a:stCxn id="13325" idx="1"/>
              <a:endCxn id="13328" idx="0"/>
            </p:cNvCxnSpPr>
            <p:nvPr/>
          </p:nvCxnSpPr>
          <p:spPr bwMode="auto">
            <a:xfrm>
              <a:off x="4581525" y="3924300"/>
              <a:ext cx="885825" cy="723900"/>
            </a:xfrm>
            <a:prstGeom prst="bentConnector2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4" name="Line 29"/>
            <p:cNvSpPr>
              <a:spLocks noChangeShapeType="1"/>
            </p:cNvSpPr>
            <p:nvPr/>
          </p:nvSpPr>
          <p:spPr bwMode="auto">
            <a:xfrm>
              <a:off x="1970088" y="3689350"/>
              <a:ext cx="5048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ahoma" pitchFamily="34" charset="0"/>
              </a:rPr>
              <a:t>result </a:t>
            </a:r>
            <a:r>
              <a:rPr lang="en-US" sz="3600" smtClean="0">
                <a:latin typeface="Tahoma" pitchFamily="34" charset="0"/>
                <a:sym typeface="Symbol" pitchFamily="18" charset="2"/>
              </a:rPr>
              <a:t></a:t>
            </a:r>
            <a:r>
              <a:rPr lang="en-US" sz="3600" smtClean="0">
                <a:latin typeface="Tahoma" pitchFamily="34" charset="0"/>
              </a:rPr>
              <a:t> op1 + op2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00200" y="2438400"/>
            <a:ext cx="5867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</a:rPr>
              <a:t>ACC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400" b="0">
                <a:solidFill>
                  <a:srgbClr val="000000"/>
                </a:solidFill>
              </a:rPr>
              <a:t> MEM[adrs_of_op1]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ACC </a:t>
            </a:r>
            <a:r>
              <a:rPr lang="en-US" sz="2400" b="0">
                <a:solidFill>
                  <a:srgbClr val="000000"/>
                </a:solidFill>
              </a:rPr>
              <a:t> ACC + MEM[adrs_of_op2]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MEM[adrs_of_result] </a:t>
            </a:r>
            <a:r>
              <a:rPr lang="en-US" sz="2400" b="0">
                <a:solidFill>
                  <a:srgbClr val="000000"/>
                </a:solidFill>
              </a:rPr>
              <a:t> ACC</a:t>
            </a:r>
            <a:endParaRPr lang="en-US" sz="2400" b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4648200"/>
            <a:ext cx="670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</a:rPr>
              <a:t>REG[r]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400" b="0">
                <a:solidFill>
                  <a:srgbClr val="000000"/>
                </a:solidFill>
              </a:rPr>
              <a:t> MEM[adrs_of_op1]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 </a:t>
            </a:r>
          </a:p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REG[r] </a:t>
            </a:r>
            <a:r>
              <a:rPr lang="en-US" sz="2400" b="0">
                <a:solidFill>
                  <a:srgbClr val="000000"/>
                </a:solidFill>
              </a:rPr>
              <a:t> REG[r] + MEM[adrs_of_op2] </a:t>
            </a:r>
            <a:endParaRPr lang="en-US" sz="2400" b="0">
              <a:solidFill>
                <a:srgbClr val="000000"/>
              </a:solidFill>
              <a:sym typeface="Symbol" pitchFamily="18" charset="2"/>
            </a:endParaRPr>
          </a:p>
          <a:p>
            <a:pPr>
              <a:tabLst>
                <a:tab pos="27432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MEM[adrs_of_result] </a:t>
            </a:r>
            <a:r>
              <a:rPr lang="en-US" sz="2400" b="0">
                <a:solidFill>
                  <a:srgbClr val="000000"/>
                </a:solidFill>
              </a:rPr>
              <a:t> REG[r]</a:t>
            </a:r>
            <a:endParaRPr lang="en-US" sz="2400" b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Single Accumulator Machine: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Register Machine: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ARM Processor Family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Instruction Sets</a:t>
            </a:r>
          </a:p>
        </p:txBody>
      </p:sp>
      <p:sp>
        <p:nvSpPr>
          <p:cNvPr id="16387" name="Rectangle 122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05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ARM Instruction Set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are 32 bits wide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Original RISC (lots of parallelism)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“Load/Store” Architecture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Thumb Instruction Set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Subset of ARM instructions, some restrictions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are 16 bits wide (more like CISC)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Intended for compilers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Less parallelism, longer instruction sequences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but total code size is 30% smaller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Jazelle Instruction Set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Java byte codes</a:t>
            </a:r>
          </a:p>
        </p:txBody>
      </p:sp>
      <p:sp>
        <p:nvSpPr>
          <p:cNvPr id="16388" name="AutoShape 1225"/>
          <p:cNvSpPr>
            <a:spLocks noChangeArrowheads="1"/>
          </p:cNvSpPr>
          <p:nvPr/>
        </p:nvSpPr>
        <p:spPr bwMode="auto">
          <a:xfrm>
            <a:off x="6999288" y="3059113"/>
            <a:ext cx="1766887" cy="11668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Hardware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Decoder</a:t>
            </a:r>
          </a:p>
        </p:txBody>
      </p:sp>
      <p:cxnSp>
        <p:nvCxnSpPr>
          <p:cNvPr id="16389" name="AutoShape 1226"/>
          <p:cNvCxnSpPr>
            <a:cxnSpLocks noChangeShapeType="1"/>
            <a:endCxn id="16388" idx="0"/>
          </p:cNvCxnSpPr>
          <p:nvPr/>
        </p:nvCxnSpPr>
        <p:spPr bwMode="auto">
          <a:xfrm>
            <a:off x="7883525" y="2570163"/>
            <a:ext cx="0" cy="4889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0" name="Text Box 1227"/>
          <p:cNvSpPr txBox="1">
            <a:spLocks noChangeArrowheads="1"/>
          </p:cNvSpPr>
          <p:nvPr/>
        </p:nvSpPr>
        <p:spPr bwMode="auto">
          <a:xfrm>
            <a:off x="6826250" y="1908175"/>
            <a:ext cx="2065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16-bit Thumb Instruction</a:t>
            </a:r>
          </a:p>
        </p:txBody>
      </p:sp>
      <p:cxnSp>
        <p:nvCxnSpPr>
          <p:cNvPr id="16391" name="AutoShape 1228"/>
          <p:cNvCxnSpPr>
            <a:cxnSpLocks noChangeShapeType="1"/>
            <a:stCxn id="16388" idx="2"/>
          </p:cNvCxnSpPr>
          <p:nvPr/>
        </p:nvCxnSpPr>
        <p:spPr bwMode="auto">
          <a:xfrm>
            <a:off x="7883525" y="4225925"/>
            <a:ext cx="1588" cy="5667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2" name="Text Box 1229"/>
          <p:cNvSpPr txBox="1">
            <a:spLocks noChangeArrowheads="1"/>
          </p:cNvSpPr>
          <p:nvPr/>
        </p:nvSpPr>
        <p:spPr bwMode="auto">
          <a:xfrm>
            <a:off x="6835775" y="4772025"/>
            <a:ext cx="2065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32-bit ARM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</p:spPr>
        <p:txBody>
          <a:bodyPr/>
          <a:lstStyle/>
          <a:p>
            <a:r>
              <a:rPr lang="en-US" smtClean="0"/>
              <a:t>Three Instruction Sets</a:t>
            </a:r>
          </a:p>
        </p:txBody>
      </p:sp>
      <p:graphicFrame>
        <p:nvGraphicFramePr>
          <p:cNvPr id="34918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254125"/>
          <a:ext cx="7772400" cy="4546648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587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Thumb*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Jazelle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8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Instruction Size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 bits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 bits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bits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Core instructions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 60% of Java byte codes in hardware; rest in software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Conditional Execution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most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Only branch instructions or in an IT block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7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 processing instructions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Access to barrel shifter and ALU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Separate barrel shifter and ALU instructions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Program status register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Read/write in privileged mode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 direct access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Register usage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 general purpose registers + pc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general purpose registers + 7 high registers + pc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820738" y="5927725"/>
            <a:ext cx="782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* LM3S811 (a Cortex M3 variation) uses the Thumb2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humb-2 Performance vs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33525"/>
            <a:ext cx="5338763" cy="4738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7772400" cy="1143000"/>
          </a:xfrm>
        </p:spPr>
        <p:txBody>
          <a:bodyPr/>
          <a:lstStyle/>
          <a:p>
            <a:r>
              <a:rPr lang="en-US" smtClean="0"/>
              <a:t>Code Density vs.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ARMv7-M “Cortex-M3”</a:t>
            </a:r>
            <a:br>
              <a:rPr lang="en-US" smtClean="0"/>
            </a:br>
            <a:r>
              <a:rPr lang="en-US" smtClean="0"/>
              <a:t>Architecture used in LM3S811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Memory &amp; I/O Busses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5533" y="2168540"/>
            <a:ext cx="6831805" cy="2857560"/>
            <a:chOff x="381795" y="163482"/>
            <a:chExt cx="6831805" cy="285756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81795" y="3014692"/>
              <a:ext cx="6831805" cy="63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81796" y="1109692"/>
              <a:ext cx="1655763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CPU</a:t>
              </a: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(Arithmetic and Logic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Unit, Control Logic,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and Registers)</a:t>
              </a:r>
              <a:endPara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2283622" y="1109692"/>
              <a:ext cx="1685925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Memory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(Instructions and Data)</a:t>
              </a:r>
              <a:endPara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4234658" y="1100167"/>
              <a:ext cx="1654175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I/O</a:t>
              </a:r>
              <a:b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(Disk, keyboard, 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display, etc.)</a:t>
              </a:r>
              <a:endParaRPr lang="en-US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381796" y="588992"/>
              <a:ext cx="6831804" cy="63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Up-Down Arrow 34"/>
            <p:cNvSpPr/>
            <p:nvPr/>
          </p:nvSpPr>
          <p:spPr bwMode="auto">
            <a:xfrm>
              <a:off x="1075533" y="614392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Up-Down Arrow 35"/>
            <p:cNvSpPr/>
            <p:nvPr/>
          </p:nvSpPr>
          <p:spPr bwMode="auto">
            <a:xfrm>
              <a:off x="1094583" y="2503517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Up-Down Arrow 36"/>
            <p:cNvSpPr/>
            <p:nvPr/>
          </p:nvSpPr>
          <p:spPr bwMode="auto">
            <a:xfrm>
              <a:off x="3013871" y="614392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Up-Down Arrow 37"/>
            <p:cNvSpPr/>
            <p:nvPr/>
          </p:nvSpPr>
          <p:spPr bwMode="auto">
            <a:xfrm>
              <a:off x="4928395" y="2484467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795" y="163482"/>
              <a:ext cx="3587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Memory Data Transfers</a:t>
              </a:r>
              <a:endParaRPr lang="en-US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146009" y="1444669"/>
              <a:ext cx="1067591" cy="733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DMA Controller</a:t>
              </a:r>
            </a:p>
          </p:txBody>
        </p:sp>
        <p:sp>
          <p:nvSpPr>
            <p:cNvPr id="41" name="Up-Down Arrow 40"/>
            <p:cNvSpPr/>
            <p:nvPr/>
          </p:nvSpPr>
          <p:spPr bwMode="auto">
            <a:xfrm>
              <a:off x="6546454" y="614392"/>
              <a:ext cx="266700" cy="83027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Up-Down Arrow 41"/>
            <p:cNvSpPr/>
            <p:nvPr/>
          </p:nvSpPr>
          <p:spPr bwMode="auto">
            <a:xfrm>
              <a:off x="6546454" y="2168540"/>
              <a:ext cx="266700" cy="83027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43437" y="5024385"/>
            <a:ext cx="358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I/O Transfers</a:t>
            </a:r>
            <a:endParaRPr lang="en-US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0004" y="1397287"/>
            <a:ext cx="6390434" cy="4959063"/>
            <a:chOff x="938213" y="-68263"/>
            <a:chExt cx="8274050" cy="6424613"/>
          </a:xfrm>
        </p:grpSpPr>
        <p:sp>
          <p:nvSpPr>
            <p:cNvPr id="20494" name="Line 24"/>
            <p:cNvSpPr>
              <a:spLocks noChangeShapeType="1"/>
            </p:cNvSpPr>
            <p:nvPr/>
          </p:nvSpPr>
          <p:spPr bwMode="auto">
            <a:xfrm flipV="1">
              <a:off x="2741613" y="3119438"/>
              <a:ext cx="2978150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Rectangle 51"/>
            <p:cNvSpPr>
              <a:spLocks noChangeArrowheads="1"/>
            </p:cNvSpPr>
            <p:nvPr/>
          </p:nvSpPr>
          <p:spPr bwMode="auto">
            <a:xfrm>
              <a:off x="4111625" y="3038475"/>
              <a:ext cx="188913" cy="173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21"/>
            <p:cNvSpPr>
              <a:spLocks noChangeShapeType="1"/>
            </p:cNvSpPr>
            <p:nvPr/>
          </p:nvSpPr>
          <p:spPr bwMode="auto">
            <a:xfrm>
              <a:off x="4211638" y="2714625"/>
              <a:ext cx="0" cy="658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" name="Line 48"/>
            <p:cNvSpPr>
              <a:spLocks noChangeShapeType="1"/>
            </p:cNvSpPr>
            <p:nvPr/>
          </p:nvSpPr>
          <p:spPr bwMode="auto">
            <a:xfrm flipH="1">
              <a:off x="3678238" y="5276850"/>
              <a:ext cx="4762" cy="2873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" name="Rectangle 5"/>
            <p:cNvSpPr>
              <a:spLocks noChangeArrowheads="1"/>
            </p:cNvSpPr>
            <p:nvPr/>
          </p:nvSpPr>
          <p:spPr bwMode="auto">
            <a:xfrm>
              <a:off x="2117725" y="1706563"/>
              <a:ext cx="4756150" cy="10064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Registers</a:t>
              </a:r>
            </a:p>
            <a:p>
              <a:pPr algn="ctr"/>
              <a:r>
                <a:rPr lang="en-US" sz="1600" b="0" dirty="0" smtClean="0">
                  <a:solidFill>
                    <a:srgbClr val="000000"/>
                  </a:solidFill>
                </a:rPr>
                <a:t>R0 </a:t>
              </a:r>
              <a:r>
                <a:rPr lang="en-US" sz="1600" b="0" dirty="0">
                  <a:solidFill>
                    <a:srgbClr val="000000"/>
                  </a:solidFill>
                </a:rPr>
                <a:t>– </a:t>
              </a:r>
              <a:r>
                <a:rPr lang="en-US" sz="1600" b="0" dirty="0" smtClean="0">
                  <a:solidFill>
                    <a:srgbClr val="000000"/>
                  </a:solidFill>
                </a:rPr>
                <a:t>R15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20484" name="Rectangle 8"/>
            <p:cNvSpPr>
              <a:spLocks noChangeArrowheads="1"/>
            </p:cNvSpPr>
            <p:nvPr/>
          </p:nvSpPr>
          <p:spPr bwMode="auto">
            <a:xfrm>
              <a:off x="3413125" y="3408363"/>
              <a:ext cx="1620838" cy="5445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Barrel Shifter</a:t>
              </a:r>
            </a:p>
          </p:txBody>
        </p:sp>
        <p:sp>
          <p:nvSpPr>
            <p:cNvPr id="20485" name="Rectangle 9"/>
            <p:cNvSpPr>
              <a:spLocks noChangeArrowheads="1"/>
            </p:cNvSpPr>
            <p:nvPr/>
          </p:nvSpPr>
          <p:spPr bwMode="auto">
            <a:xfrm>
              <a:off x="2708275" y="812800"/>
              <a:ext cx="1757363" cy="5556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Sign Extender</a:t>
              </a:r>
            </a:p>
          </p:txBody>
        </p:sp>
        <p:sp>
          <p:nvSpPr>
            <p:cNvPr id="20486" name="Rectangle 12"/>
            <p:cNvSpPr>
              <a:spLocks noChangeArrowheads="1"/>
            </p:cNvSpPr>
            <p:nvPr/>
          </p:nvSpPr>
          <p:spPr bwMode="auto">
            <a:xfrm>
              <a:off x="5397500" y="5564188"/>
              <a:ext cx="160972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 err="1">
                  <a:solidFill>
                    <a:srgbClr val="000000"/>
                  </a:solidFill>
                </a:rPr>
                <a:t>Incrementer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20487" name="Line 14"/>
            <p:cNvSpPr>
              <a:spLocks noChangeShapeType="1"/>
            </p:cNvSpPr>
            <p:nvPr/>
          </p:nvSpPr>
          <p:spPr bwMode="auto">
            <a:xfrm>
              <a:off x="3228975" y="4965700"/>
              <a:ext cx="11113" cy="3349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16"/>
            <p:cNvSpPr>
              <a:spLocks noChangeShapeType="1"/>
            </p:cNvSpPr>
            <p:nvPr/>
          </p:nvSpPr>
          <p:spPr bwMode="auto">
            <a:xfrm flipV="1">
              <a:off x="7450138" y="2238375"/>
              <a:ext cx="0" cy="3067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7"/>
            <p:cNvSpPr>
              <a:spLocks noChangeShapeType="1"/>
            </p:cNvSpPr>
            <p:nvPr/>
          </p:nvSpPr>
          <p:spPr bwMode="auto">
            <a:xfrm flipH="1">
              <a:off x="6896100" y="2227263"/>
              <a:ext cx="5667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8"/>
            <p:cNvSpPr>
              <a:spLocks noChangeShapeType="1"/>
            </p:cNvSpPr>
            <p:nvPr/>
          </p:nvSpPr>
          <p:spPr bwMode="auto">
            <a:xfrm>
              <a:off x="2757488" y="2714625"/>
              <a:ext cx="0" cy="15081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9"/>
            <p:cNvSpPr>
              <a:spLocks noChangeShapeType="1"/>
            </p:cNvSpPr>
            <p:nvPr/>
          </p:nvSpPr>
          <p:spPr bwMode="auto">
            <a:xfrm>
              <a:off x="3714750" y="3952875"/>
              <a:ext cx="0" cy="2381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2"/>
            <p:cNvSpPr>
              <a:spLocks noChangeShapeType="1"/>
            </p:cNvSpPr>
            <p:nvPr/>
          </p:nvSpPr>
          <p:spPr bwMode="auto">
            <a:xfrm>
              <a:off x="4211638" y="2887663"/>
              <a:ext cx="1992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23"/>
            <p:cNvSpPr>
              <a:spLocks noChangeShapeType="1"/>
            </p:cNvSpPr>
            <p:nvPr/>
          </p:nvSpPr>
          <p:spPr bwMode="auto">
            <a:xfrm>
              <a:off x="6183313" y="2863850"/>
              <a:ext cx="0" cy="8794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25"/>
            <p:cNvSpPr>
              <a:spLocks noChangeShapeType="1"/>
            </p:cNvSpPr>
            <p:nvPr/>
          </p:nvSpPr>
          <p:spPr bwMode="auto">
            <a:xfrm>
              <a:off x="5719763" y="3108325"/>
              <a:ext cx="0" cy="612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26"/>
            <p:cNvSpPr>
              <a:spLocks noChangeShapeType="1"/>
            </p:cNvSpPr>
            <p:nvPr/>
          </p:nvSpPr>
          <p:spPr bwMode="auto">
            <a:xfrm>
              <a:off x="6596063" y="2701925"/>
              <a:ext cx="0" cy="1030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27"/>
            <p:cNvSpPr>
              <a:spLocks noChangeShapeType="1"/>
            </p:cNvSpPr>
            <p:nvPr/>
          </p:nvSpPr>
          <p:spPr bwMode="auto">
            <a:xfrm>
              <a:off x="6202363" y="4565650"/>
              <a:ext cx="0" cy="7175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AutoShape 6"/>
            <p:cNvSpPr>
              <a:spLocks noChangeArrowheads="1"/>
            </p:cNvSpPr>
            <p:nvPr/>
          </p:nvSpPr>
          <p:spPr bwMode="auto">
            <a:xfrm>
              <a:off x="5410200" y="3740150"/>
              <a:ext cx="1563688" cy="833438"/>
            </a:xfrm>
            <a:custGeom>
              <a:avLst/>
              <a:gdLst>
                <a:gd name="T0" fmla="*/ 2147483647 w 21600"/>
                <a:gd name="T1" fmla="*/ 620415144 h 21600"/>
                <a:gd name="T2" fmla="*/ 2147483647 w 21600"/>
                <a:gd name="T3" fmla="*/ 1240830289 h 21600"/>
                <a:gd name="T4" fmla="*/ 1024360498 w 21600"/>
                <a:gd name="T5" fmla="*/ 62041514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</a:rPr>
                <a:t>MAC</a:t>
              </a:r>
            </a:p>
          </p:txBody>
        </p:sp>
        <p:sp>
          <p:nvSpPr>
            <p:cNvPr id="20499" name="Line 28"/>
            <p:cNvSpPr>
              <a:spLocks noChangeShapeType="1"/>
            </p:cNvSpPr>
            <p:nvPr/>
          </p:nvSpPr>
          <p:spPr bwMode="auto">
            <a:xfrm>
              <a:off x="4668838" y="5678488"/>
              <a:ext cx="7175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9"/>
            <p:cNvSpPr>
              <a:spLocks noChangeShapeType="1"/>
            </p:cNvSpPr>
            <p:nvPr/>
          </p:nvSpPr>
          <p:spPr bwMode="auto">
            <a:xfrm flipH="1">
              <a:off x="4668838" y="5910263"/>
              <a:ext cx="7175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30"/>
            <p:cNvSpPr>
              <a:spLocks noChangeShapeType="1"/>
            </p:cNvSpPr>
            <p:nvPr/>
          </p:nvSpPr>
          <p:spPr bwMode="auto">
            <a:xfrm>
              <a:off x="3575050" y="1371600"/>
              <a:ext cx="0" cy="3127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33"/>
            <p:cNvSpPr>
              <a:spLocks noChangeShapeType="1"/>
            </p:cNvSpPr>
            <p:nvPr/>
          </p:nvSpPr>
          <p:spPr bwMode="auto">
            <a:xfrm>
              <a:off x="1677988" y="2181225"/>
              <a:ext cx="4413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34"/>
            <p:cNvSpPr>
              <a:spLocks noChangeShapeType="1"/>
            </p:cNvSpPr>
            <p:nvPr/>
          </p:nvSpPr>
          <p:spPr bwMode="auto">
            <a:xfrm flipH="1" flipV="1">
              <a:off x="5508625" y="549275"/>
              <a:ext cx="11113" cy="1157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35"/>
            <p:cNvSpPr>
              <a:spLocks noChangeShapeType="1"/>
            </p:cNvSpPr>
            <p:nvPr/>
          </p:nvSpPr>
          <p:spPr bwMode="auto">
            <a:xfrm flipH="1">
              <a:off x="993775" y="525463"/>
              <a:ext cx="7026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36"/>
            <p:cNvSpPr>
              <a:spLocks noChangeShapeType="1"/>
            </p:cNvSpPr>
            <p:nvPr/>
          </p:nvSpPr>
          <p:spPr bwMode="auto">
            <a:xfrm>
              <a:off x="3552825" y="523875"/>
              <a:ext cx="0" cy="3000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38"/>
            <p:cNvSpPr>
              <a:spLocks noChangeShapeType="1"/>
            </p:cNvSpPr>
            <p:nvPr/>
          </p:nvSpPr>
          <p:spPr bwMode="auto">
            <a:xfrm flipH="1">
              <a:off x="990600" y="6356350"/>
              <a:ext cx="702627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39"/>
            <p:cNvSpPr>
              <a:spLocks noChangeShapeType="1"/>
            </p:cNvSpPr>
            <p:nvPr/>
          </p:nvSpPr>
          <p:spPr bwMode="auto">
            <a:xfrm>
              <a:off x="3684588" y="6013450"/>
              <a:ext cx="0" cy="3349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Text Box 40"/>
            <p:cNvSpPr txBox="1">
              <a:spLocks noChangeArrowheads="1"/>
            </p:cNvSpPr>
            <p:nvPr/>
          </p:nvSpPr>
          <p:spPr bwMode="auto">
            <a:xfrm>
              <a:off x="938213" y="-68263"/>
              <a:ext cx="2163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Data Bus</a:t>
              </a:r>
            </a:p>
          </p:txBody>
        </p:sp>
        <p:sp>
          <p:nvSpPr>
            <p:cNvPr id="20509" name="Text Box 41"/>
            <p:cNvSpPr txBox="1">
              <a:spLocks noChangeArrowheads="1"/>
            </p:cNvSpPr>
            <p:nvPr/>
          </p:nvSpPr>
          <p:spPr bwMode="auto">
            <a:xfrm>
              <a:off x="7048500" y="5862638"/>
              <a:ext cx="2163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Address Bus</a:t>
              </a:r>
            </a:p>
          </p:txBody>
        </p:sp>
        <p:sp>
          <p:nvSpPr>
            <p:cNvPr id="20510" name="Text Box 42"/>
            <p:cNvSpPr txBox="1">
              <a:spLocks noChangeArrowheads="1"/>
            </p:cNvSpPr>
            <p:nvPr/>
          </p:nvSpPr>
          <p:spPr bwMode="auto">
            <a:xfrm>
              <a:off x="1024731" y="1584325"/>
              <a:ext cx="995363" cy="30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R15 </a:t>
              </a:r>
              <a:r>
                <a:rPr lang="en-US" sz="1400" dirty="0">
                  <a:solidFill>
                    <a:srgbClr val="000000"/>
                  </a:solidFill>
                </a:rPr>
                <a:t>(pc)</a:t>
              </a:r>
            </a:p>
          </p:txBody>
        </p:sp>
        <p:sp>
          <p:nvSpPr>
            <p:cNvPr id="20511" name="Text Box 43"/>
            <p:cNvSpPr txBox="1">
              <a:spLocks noChangeArrowheads="1"/>
            </p:cNvSpPr>
            <p:nvPr/>
          </p:nvSpPr>
          <p:spPr bwMode="auto">
            <a:xfrm>
              <a:off x="2117726" y="2847974"/>
              <a:ext cx="684214" cy="39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solidFill>
                    <a:srgbClr val="000000"/>
                  </a:solidFill>
                </a:rPr>
                <a:t>Rn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512" name="Text Box 45"/>
            <p:cNvSpPr txBox="1">
              <a:spLocks noChangeArrowheads="1"/>
            </p:cNvSpPr>
            <p:nvPr/>
          </p:nvSpPr>
          <p:spPr bwMode="auto">
            <a:xfrm>
              <a:off x="7013575" y="1684339"/>
              <a:ext cx="71593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Rd</a:t>
              </a:r>
            </a:p>
          </p:txBody>
        </p:sp>
        <p:sp>
          <p:nvSpPr>
            <p:cNvPr id="20513" name="Text Box 46"/>
            <p:cNvSpPr txBox="1">
              <a:spLocks noChangeArrowheads="1"/>
            </p:cNvSpPr>
            <p:nvPr/>
          </p:nvSpPr>
          <p:spPr bwMode="auto">
            <a:xfrm>
              <a:off x="4132264" y="4767263"/>
              <a:ext cx="2163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9999"/>
                  </a:solidFill>
                </a:rPr>
                <a:t>Result Bus</a:t>
              </a:r>
            </a:p>
          </p:txBody>
        </p:sp>
        <p:sp>
          <p:nvSpPr>
            <p:cNvPr id="20514" name="Line 47"/>
            <p:cNvSpPr>
              <a:spLocks noChangeShapeType="1"/>
            </p:cNvSpPr>
            <p:nvPr/>
          </p:nvSpPr>
          <p:spPr bwMode="auto">
            <a:xfrm flipH="1">
              <a:off x="985838" y="5294313"/>
              <a:ext cx="7026275" cy="0"/>
            </a:xfrm>
            <a:prstGeom prst="line">
              <a:avLst/>
            </a:prstGeom>
            <a:noFill/>
            <a:ln w="762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AutoShape 7"/>
            <p:cNvSpPr>
              <a:spLocks noChangeArrowheads="1"/>
            </p:cNvSpPr>
            <p:nvPr/>
          </p:nvSpPr>
          <p:spPr bwMode="auto">
            <a:xfrm>
              <a:off x="2454275" y="4202113"/>
              <a:ext cx="1563688" cy="833437"/>
            </a:xfrm>
            <a:custGeom>
              <a:avLst/>
              <a:gdLst>
                <a:gd name="T0" fmla="*/ 2147483647 w 21600"/>
                <a:gd name="T1" fmla="*/ 620413667 h 21600"/>
                <a:gd name="T2" fmla="*/ 2147483647 w 21600"/>
                <a:gd name="T3" fmla="*/ 1240825829 h 21600"/>
                <a:gd name="T4" fmla="*/ 1024360498 w 21600"/>
                <a:gd name="T5" fmla="*/ 62041366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20516" name="Rectangle 11"/>
            <p:cNvSpPr>
              <a:spLocks noChangeArrowheads="1"/>
            </p:cNvSpPr>
            <p:nvPr/>
          </p:nvSpPr>
          <p:spPr bwMode="auto">
            <a:xfrm>
              <a:off x="2795588" y="5551488"/>
              <a:ext cx="1873250" cy="5095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Address Register</a:t>
              </a:r>
            </a:p>
          </p:txBody>
        </p:sp>
        <p:sp>
          <p:nvSpPr>
            <p:cNvPr id="20517" name="Rectangle 50"/>
            <p:cNvSpPr>
              <a:spLocks noChangeArrowheads="1"/>
            </p:cNvSpPr>
            <p:nvPr/>
          </p:nvSpPr>
          <p:spPr bwMode="auto">
            <a:xfrm>
              <a:off x="1609725" y="5218113"/>
              <a:ext cx="188913" cy="17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Text Box 44"/>
            <p:cNvSpPr txBox="1">
              <a:spLocks noChangeArrowheads="1"/>
            </p:cNvSpPr>
            <p:nvPr/>
          </p:nvSpPr>
          <p:spPr bwMode="auto">
            <a:xfrm>
              <a:off x="3586957" y="2724150"/>
              <a:ext cx="635795" cy="398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>
                  <a:solidFill>
                    <a:srgbClr val="000000"/>
                  </a:solidFill>
                </a:rPr>
                <a:t>Rm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521" name="Line 31"/>
            <p:cNvSpPr>
              <a:spLocks noChangeShapeType="1"/>
            </p:cNvSpPr>
            <p:nvPr/>
          </p:nvSpPr>
          <p:spPr bwMode="auto">
            <a:xfrm>
              <a:off x="1700213" y="2193925"/>
              <a:ext cx="0" cy="41433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139" y="259976"/>
            <a:ext cx="7772400" cy="1143000"/>
          </a:xfrm>
        </p:spPr>
        <p:txBody>
          <a:bodyPr/>
          <a:lstStyle/>
          <a:p>
            <a:r>
              <a:rPr lang="en-US" dirty="0" smtClean="0"/>
              <a:t>ARM Cortex-M3 CPU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8415338" cy="1143000"/>
          </a:xfrm>
        </p:spPr>
        <p:txBody>
          <a:bodyPr/>
          <a:lstStyle/>
          <a:p>
            <a:r>
              <a:rPr lang="en-US" smtClean="0"/>
              <a:t>ARM Registers</a:t>
            </a:r>
          </a:p>
        </p:txBody>
      </p:sp>
      <p:graphicFrame>
        <p:nvGraphicFramePr>
          <p:cNvPr id="336432" name="Group 56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9501533"/>
              </p:ext>
            </p:extLst>
          </p:nvPr>
        </p:nvGraphicFramePr>
        <p:xfrm>
          <a:off x="2713038" y="1268413"/>
          <a:ext cx="3810000" cy="5364288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R13: Stack Pointer (SP)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R14: Link Register (LR)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R15: Program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Counter (PC)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21543" name="Text Box 566"/>
          <p:cNvSpPr txBox="1">
            <a:spLocks noChangeArrowheads="1"/>
          </p:cNvSpPr>
          <p:nvPr/>
        </p:nvSpPr>
        <p:spPr bwMode="auto">
          <a:xfrm>
            <a:off x="7173913" y="1358900"/>
            <a:ext cx="141922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Thumb Mode: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8 general purpose registers</a:t>
            </a:r>
          </a:p>
        </p:txBody>
      </p:sp>
      <p:sp>
        <p:nvSpPr>
          <p:cNvPr id="21544" name="Text Box 569"/>
          <p:cNvSpPr txBox="1">
            <a:spLocks noChangeArrowheads="1"/>
          </p:cNvSpPr>
          <p:nvPr/>
        </p:nvSpPr>
        <p:spPr bwMode="auto">
          <a:xfrm>
            <a:off x="7170738" y="4017963"/>
            <a:ext cx="1768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7 “high” registers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r8-R12 </a:t>
            </a:r>
            <a:r>
              <a:rPr lang="en-US" dirty="0">
                <a:solidFill>
                  <a:srgbClr val="000000"/>
                </a:solidFill>
              </a:rPr>
              <a:t>only accessible with MOV, ADD, or CMP</a:t>
            </a:r>
          </a:p>
        </p:txBody>
      </p:sp>
      <p:sp>
        <p:nvSpPr>
          <p:cNvPr id="21545" name="Text Box 571"/>
          <p:cNvSpPr txBox="1">
            <a:spLocks noChangeArrowheads="1"/>
          </p:cNvSpPr>
          <p:nvPr/>
        </p:nvSpPr>
        <p:spPr bwMode="auto">
          <a:xfrm>
            <a:off x="438150" y="2266950"/>
            <a:ext cx="167163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ARM Mode: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15 general purpose registers</a:t>
            </a:r>
          </a:p>
        </p:txBody>
      </p:sp>
      <p:sp>
        <p:nvSpPr>
          <p:cNvPr id="21546" name="AutoShape 572"/>
          <p:cNvSpPr>
            <a:spLocks/>
          </p:cNvSpPr>
          <p:nvPr/>
        </p:nvSpPr>
        <p:spPr bwMode="auto">
          <a:xfrm>
            <a:off x="2192338" y="1260475"/>
            <a:ext cx="393700" cy="4951413"/>
          </a:xfrm>
          <a:prstGeom prst="leftBrace">
            <a:avLst>
              <a:gd name="adj1" fmla="val 10480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47" name="AutoShape 573"/>
          <p:cNvSpPr>
            <a:spLocks/>
          </p:cNvSpPr>
          <p:nvPr/>
        </p:nvSpPr>
        <p:spPr bwMode="auto">
          <a:xfrm>
            <a:off x="6684963" y="1260475"/>
            <a:ext cx="252412" cy="2601913"/>
          </a:xfrm>
          <a:prstGeom prst="rightBrace">
            <a:avLst>
              <a:gd name="adj1" fmla="val 8590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48" name="AutoShape 574"/>
          <p:cNvSpPr>
            <a:spLocks/>
          </p:cNvSpPr>
          <p:nvPr/>
        </p:nvSpPr>
        <p:spPr bwMode="auto">
          <a:xfrm>
            <a:off x="6653213" y="3957638"/>
            <a:ext cx="377825" cy="2317750"/>
          </a:xfrm>
          <a:prstGeom prst="rightBrace">
            <a:avLst>
              <a:gd name="adj1" fmla="val 51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69925" y="328613"/>
            <a:ext cx="7772400" cy="1143000"/>
          </a:xfrm>
        </p:spPr>
        <p:txBody>
          <a:bodyPr/>
          <a:lstStyle/>
          <a:p>
            <a:r>
              <a:rPr lang="en-US" smtClean="0"/>
              <a:t>Status Registers (xPSR)</a:t>
            </a:r>
          </a:p>
        </p:txBody>
      </p:sp>
      <p:graphicFrame>
        <p:nvGraphicFramePr>
          <p:cNvPr id="439834" name="Group 1562"/>
          <p:cNvGraphicFramePr>
            <a:graphicFrameLocks noGrp="1"/>
          </p:cNvGraphicFramePr>
          <p:nvPr>
            <p:ph idx="1"/>
          </p:nvPr>
        </p:nvGraphicFramePr>
        <p:xfrm>
          <a:off x="1108075" y="1708150"/>
          <a:ext cx="7772400" cy="1690689"/>
        </p:xfrm>
        <a:graphic>
          <a:graphicData uri="http://schemas.openxmlformats.org/drawingml/2006/table">
            <a:tbl>
              <a:tblPr/>
              <a:tblGrid>
                <a:gridCol w="311150"/>
                <a:gridCol w="309563"/>
                <a:gridCol w="312737"/>
                <a:gridCol w="309563"/>
                <a:gridCol w="311150"/>
                <a:gridCol w="312737"/>
                <a:gridCol w="309563"/>
                <a:gridCol w="311150"/>
                <a:gridCol w="309562"/>
                <a:gridCol w="1012825"/>
                <a:gridCol w="285750"/>
                <a:gridCol w="255588"/>
                <a:gridCol w="977900"/>
                <a:gridCol w="265112"/>
                <a:gridCol w="365125"/>
                <a:gridCol w="258763"/>
                <a:gridCol w="1243012"/>
                <a:gridCol w="3111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 or exception 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ICI/IT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ICI/IT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chemeClr val="folHlink"/>
                      </a:fgClr>
                      <a:bgClr>
                        <a:schemeClr val="tx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439847" name="Group 1575"/>
          <p:cNvGraphicFramePr>
            <a:graphicFrameLocks noGrp="1"/>
          </p:cNvGraphicFramePr>
          <p:nvPr/>
        </p:nvGraphicFramePr>
        <p:xfrm>
          <a:off x="877888" y="4002088"/>
          <a:ext cx="7767637" cy="1681161"/>
        </p:xfrm>
        <a:graphic>
          <a:graphicData uri="http://schemas.openxmlformats.org/drawingml/2006/table">
            <a:tbl>
              <a:tblPr/>
              <a:tblGrid>
                <a:gridCol w="700087"/>
                <a:gridCol w="944563"/>
                <a:gridCol w="6122987"/>
              </a:tblGrid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Negative (bit 31 of result is 1)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Unsigned Carry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Zero or Equal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Signed Overflow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2642" name="AutoShape 921"/>
          <p:cNvSpPr>
            <a:spLocks/>
          </p:cNvSpPr>
          <p:nvPr/>
        </p:nvSpPr>
        <p:spPr bwMode="auto">
          <a:xfrm>
            <a:off x="5576888" y="4379913"/>
            <a:ext cx="298450" cy="1276350"/>
          </a:xfrm>
          <a:prstGeom prst="rightBrace">
            <a:avLst>
              <a:gd name="adj1" fmla="val 35638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43" name="Text Box 922"/>
          <p:cNvSpPr txBox="1">
            <a:spLocks noChangeArrowheads="1"/>
          </p:cNvSpPr>
          <p:nvPr/>
        </p:nvSpPr>
        <p:spPr bwMode="auto">
          <a:xfrm>
            <a:off x="6010275" y="4506913"/>
            <a:ext cx="2284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Most important for application programming</a:t>
            </a:r>
          </a:p>
        </p:txBody>
      </p:sp>
      <p:sp>
        <p:nvSpPr>
          <p:cNvPr id="22644" name="Text Box 1574"/>
          <p:cNvSpPr txBox="1">
            <a:spLocks noChangeArrowheads="1"/>
          </p:cNvSpPr>
          <p:nvPr/>
        </p:nvSpPr>
        <p:spPr bwMode="auto">
          <a:xfrm>
            <a:off x="254000" y="2139950"/>
            <a:ext cx="9937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APSR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r>
              <a:rPr lang="en-US" dirty="0">
                <a:solidFill>
                  <a:srgbClr val="000000"/>
                </a:solidFill>
              </a:rPr>
              <a:t>IPSR</a:t>
            </a:r>
          </a:p>
          <a:p>
            <a:pPr>
              <a:spcBef>
                <a:spcPct val="40000"/>
              </a:spcBef>
            </a:pPr>
            <a:r>
              <a:rPr lang="en-US" dirty="0">
                <a:solidFill>
                  <a:srgbClr val="000000"/>
                </a:solidFill>
              </a:rPr>
              <a:t>EPSR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87274" y="2312012"/>
            <a:ext cx="5562600" cy="3556000"/>
            <a:chOff x="2755900" y="1130300"/>
            <a:chExt cx="5562600" cy="3556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657600" y="1130300"/>
              <a:ext cx="1485900" cy="774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Fetch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3657600" y="2501900"/>
              <a:ext cx="1485900" cy="774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Decode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657600" y="3911600"/>
              <a:ext cx="1485900" cy="774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Execute</a:t>
              </a:r>
            </a:p>
          </p:txBody>
        </p:sp>
        <p:sp>
          <p:nvSpPr>
            <p:cNvPr id="5" name="Down Arrow 4"/>
            <p:cNvSpPr/>
            <p:nvPr/>
          </p:nvSpPr>
          <p:spPr bwMode="auto">
            <a:xfrm>
              <a:off x="4216400" y="1905000"/>
              <a:ext cx="368300" cy="5969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>
              <a:off x="4216400" y="3276600"/>
              <a:ext cx="368300" cy="5969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9400" y="3911600"/>
              <a:ext cx="2959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Read register(s</a:t>
              </a:r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from </a:t>
              </a:r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Register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Bank,</a:t>
              </a:r>
              <a:endParaRPr lang="en-US" sz="1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Shift and ALU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operation,</a:t>
              </a:r>
              <a:endParaRPr lang="en-US" sz="1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Write register(s) back to Register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Bank</a:t>
              </a:r>
              <a:endParaRPr lang="en-US" sz="1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9400" y="2537936"/>
              <a:ext cx="2959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ecompress </a:t>
              </a:r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thumb instruction,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Decode </a:t>
              </a:r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ARM </a:t>
              </a: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instruction</a:t>
              </a:r>
              <a:b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Select </a:t>
              </a:r>
              <a:r>
                <a:rPr lang="en-US" sz="14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registers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9400" y="1256040"/>
              <a:ext cx="295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16-bit Instruction fetched </a:t>
              </a:r>
              <a:b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4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from memory</a:t>
              </a:r>
              <a:endParaRPr lang="en-US" sz="1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5900" y="1317595"/>
              <a:ext cx="62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PC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5900" y="2689195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PC - 2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5900" y="4080877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PC - 4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Instruction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56595" y="2162418"/>
            <a:ext cx="7711086" cy="4025689"/>
            <a:chOff x="556595" y="1155940"/>
            <a:chExt cx="7711086" cy="4025689"/>
          </a:xfrm>
        </p:grpSpPr>
        <p:grpSp>
          <p:nvGrpSpPr>
            <p:cNvPr id="27" name="Group 26"/>
            <p:cNvGrpSpPr/>
            <p:nvPr/>
          </p:nvGrpSpPr>
          <p:grpSpPr>
            <a:xfrm>
              <a:off x="1921569" y="2384767"/>
              <a:ext cx="4094922" cy="758483"/>
              <a:chOff x="1921569" y="2384767"/>
              <a:chExt cx="4094922" cy="758483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1921569" y="2564295"/>
                <a:ext cx="409492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2724155" y="2384767"/>
                <a:ext cx="248975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1600" b="0" baseline="300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nd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Instruction (</a:t>
                </a:r>
                <a:r>
                  <a:rPr lang="en-US" sz="1600" b="0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Adrs</a:t>
                </a:r>
                <a:r>
                  <a:rPr lang="en-US" sz="1600" b="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PC+2)</a:t>
                </a:r>
                <a:endParaRPr lang="en-US" sz="16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921569" y="2723321"/>
                <a:ext cx="4094922" cy="419929"/>
                <a:chOff x="1855304" y="1603513"/>
                <a:chExt cx="4094922" cy="419929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1855304" y="1603513"/>
                  <a:ext cx="1364974" cy="4199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Fetch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3220278" y="1603513"/>
                  <a:ext cx="1364974" cy="4199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Decode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585252" y="1603513"/>
                  <a:ext cx="1364974" cy="4199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Execute</a:t>
                  </a: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556595" y="1155940"/>
              <a:ext cx="4094922" cy="758585"/>
              <a:chOff x="556595" y="1155940"/>
              <a:chExt cx="4094922" cy="758585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556595" y="1325217"/>
                <a:ext cx="409492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1441179" y="1155940"/>
                <a:ext cx="232575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1600" b="0" baseline="300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st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Instruction (</a:t>
                </a:r>
                <a:r>
                  <a:rPr lang="en-US" sz="1600" b="0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Adrs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: PC)</a:t>
                </a:r>
                <a:endParaRPr lang="en-US" sz="16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56595" y="1484243"/>
                <a:ext cx="4094922" cy="430282"/>
                <a:chOff x="1855304" y="1603513"/>
                <a:chExt cx="4094922" cy="430282"/>
              </a:xfrm>
            </p:grpSpPr>
            <p:sp>
              <p:nvSpPr>
                <p:cNvPr id="2" name="Rectangle 1"/>
                <p:cNvSpPr/>
                <p:nvPr/>
              </p:nvSpPr>
              <p:spPr bwMode="auto">
                <a:xfrm>
                  <a:off x="1855304" y="1603513"/>
                  <a:ext cx="1364974" cy="4302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Fetch</a:t>
                  </a:r>
                </a:p>
              </p:txBody>
            </p:sp>
            <p:sp>
              <p:nvSpPr>
                <p:cNvPr id="3" name="Rectangle 2"/>
                <p:cNvSpPr/>
                <p:nvPr/>
              </p:nvSpPr>
              <p:spPr bwMode="auto">
                <a:xfrm>
                  <a:off x="3220278" y="1603513"/>
                  <a:ext cx="1364974" cy="4302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Decode</a:t>
                  </a:r>
                </a:p>
              </p:txBody>
            </p:sp>
            <p:sp>
              <p:nvSpPr>
                <p:cNvPr id="4" name="Rectangle 3"/>
                <p:cNvSpPr/>
                <p:nvPr/>
              </p:nvSpPr>
              <p:spPr bwMode="auto">
                <a:xfrm>
                  <a:off x="4585252" y="1603513"/>
                  <a:ext cx="1364974" cy="4302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Execute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3286561" y="3640724"/>
              <a:ext cx="4094922" cy="740776"/>
              <a:chOff x="3286561" y="3640724"/>
              <a:chExt cx="4094922" cy="740776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3286561" y="3810001"/>
                <a:ext cx="409492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4140499" y="3640724"/>
                <a:ext cx="255847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en-US" sz="1600" b="0" baseline="300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rd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Instruction (</a:t>
                </a:r>
                <a:r>
                  <a:rPr lang="en-US" sz="1600" b="0" dirty="0" err="1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Adrs</a:t>
                </a:r>
                <a:r>
                  <a:rPr lang="en-US" sz="1600" b="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: PC+4)</a:t>
                </a:r>
                <a:endParaRPr lang="en-US" sz="1600" b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286561" y="3969027"/>
                <a:ext cx="4094904" cy="412473"/>
                <a:chOff x="1855304" y="1603513"/>
                <a:chExt cx="4094904" cy="412473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1855304" y="1603513"/>
                  <a:ext cx="1364974" cy="4124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Fetch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3220278" y="1603513"/>
                  <a:ext cx="1364974" cy="4124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Decode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4585234" y="1603513"/>
                  <a:ext cx="1364974" cy="4124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Execute</a:t>
                  </a:r>
                </a:p>
              </p:txBody>
            </p:sp>
          </p:grpSp>
        </p:grpSp>
        <p:cxnSp>
          <p:nvCxnSpPr>
            <p:cNvPr id="30" name="Straight Arrow Connector 29"/>
            <p:cNvCxnSpPr/>
            <p:nvPr/>
          </p:nvCxnSpPr>
          <p:spPr bwMode="auto">
            <a:xfrm>
              <a:off x="556595" y="4933950"/>
              <a:ext cx="6824888" cy="2857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838325" y="4819650"/>
              <a:ext cx="0" cy="2667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286543" y="4819650"/>
              <a:ext cx="0" cy="2667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651517" y="4833937"/>
              <a:ext cx="0" cy="2667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029351" y="4848224"/>
              <a:ext cx="0" cy="2667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7381464" y="4781519"/>
              <a:ext cx="8862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Time</a:t>
              </a:r>
              <a:endParaRPr lang="en-US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Instruction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5439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Cortex-M3 Bus Structure</a:t>
            </a:r>
            <a:endParaRPr lang="en-US" dirty="0"/>
          </a:p>
        </p:txBody>
      </p:sp>
      <p:pic>
        <p:nvPicPr>
          <p:cNvPr id="2050" name="Picture 2" descr="C:\FolderShare\PERSONAL\TextBook\Revised Version\Artwork\Chapter 5\Figure 5-15. Cortex-M3 Bus 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1854791"/>
            <a:ext cx="7279622" cy="47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2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082" y="609599"/>
            <a:ext cx="2891117" cy="3182471"/>
          </a:xfrm>
        </p:spPr>
        <p:txBody>
          <a:bodyPr/>
          <a:lstStyle/>
          <a:p>
            <a:r>
              <a:rPr lang="en-US" dirty="0" smtClean="0"/>
              <a:t>ARM Cortex-M3 Memory</a:t>
            </a:r>
            <a:endParaRPr lang="en-US" dirty="0"/>
          </a:p>
        </p:txBody>
      </p:sp>
      <p:pic>
        <p:nvPicPr>
          <p:cNvPr id="3074" name="Picture 2" descr="C:\FolderShare\PERSONAL\TextBook\Revised Version\Artwork\Chapter 5\Figure 5-16. Address 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82388"/>
            <a:ext cx="5336793" cy="59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0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Bit-Banding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word (</a:t>
            </a:r>
            <a:r>
              <a:rPr lang="en-US" sz="2000" b="1">
                <a:solidFill>
                  <a:schemeClr val="accent2"/>
                </a:solidFill>
              </a:rPr>
              <a:t>4</a:t>
            </a:r>
            <a:r>
              <a:rPr lang="en-US" sz="2000"/>
              <a:t> bytes) of address space in the bit-band area</a:t>
            </a:r>
            <a:br>
              <a:rPr lang="en-US" sz="2000"/>
            </a:br>
            <a:r>
              <a:rPr lang="en-US" sz="2000"/>
              <a:t>= 1 bit in the corresponding primary area.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bit-band alias = </a:t>
            </a:r>
            <a:r>
              <a:rPr lang="en-US" sz="2000" b="1"/>
              <a:t>bit-band base</a:t>
            </a:r>
            <a:r>
              <a:rPr lang="en-US" sz="2000"/>
              <a:t> + 128 </a:t>
            </a:r>
            <a:r>
              <a:rPr lang="en-US" sz="2000">
                <a:cs typeface="Arial" charset="0"/>
              </a:rPr>
              <a:t>× </a:t>
            </a:r>
            <a:r>
              <a:rPr lang="en-US" sz="2000" b="1">
                <a:solidFill>
                  <a:srgbClr val="008080"/>
                </a:solidFill>
              </a:rPr>
              <a:t>word offset</a:t>
            </a:r>
            <a:r>
              <a:rPr lang="en-US" sz="2000"/>
              <a:t> + </a:t>
            </a:r>
            <a:r>
              <a:rPr lang="en-US" sz="2000" b="1">
                <a:solidFill>
                  <a:schemeClr val="accent2"/>
                </a:solidFill>
              </a:rPr>
              <a:t>4 </a:t>
            </a:r>
            <a:r>
              <a:rPr lang="en-US" sz="2000">
                <a:cs typeface="Arial" charset="0"/>
              </a:rPr>
              <a:t>× </a:t>
            </a:r>
            <a:r>
              <a:rPr lang="en-US" sz="2000" b="1">
                <a:solidFill>
                  <a:srgbClr val="FF0000"/>
                </a:solidFill>
              </a:rPr>
              <a:t>bit number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For example, if bit </a:t>
            </a:r>
            <a:r>
              <a:rPr lang="en-US" sz="2000" b="1">
                <a:solidFill>
                  <a:srgbClr val="FF0000"/>
                </a:solidFill>
              </a:rPr>
              <a:t>3</a:t>
            </a:r>
            <a:r>
              <a:rPr lang="en-US" sz="2000"/>
              <a:t> at address 2000</a:t>
            </a:r>
            <a:r>
              <a:rPr lang="en-US" sz="2000" b="1">
                <a:solidFill>
                  <a:srgbClr val="008080"/>
                </a:solidFill>
              </a:rPr>
              <a:t>1000</a:t>
            </a:r>
            <a:r>
              <a:rPr lang="en-US" sz="2000" baseline="-25000"/>
              <a:t>16</a:t>
            </a:r>
            <a:r>
              <a:rPr lang="en-US" sz="2000"/>
              <a:t> is to be modified, the bit-band alias is calculated as: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	</a:t>
            </a:r>
            <a:r>
              <a:rPr lang="en-US" sz="2000" b="1"/>
              <a:t>22000000</a:t>
            </a:r>
            <a:r>
              <a:rPr lang="en-US" sz="2000" baseline="-25000"/>
              <a:t>16</a:t>
            </a:r>
            <a:r>
              <a:rPr lang="en-US" sz="2000"/>
              <a:t> + 128</a:t>
            </a:r>
            <a:r>
              <a:rPr lang="en-US" sz="2000" baseline="-25000"/>
              <a:t>10</a:t>
            </a:r>
            <a:r>
              <a:rPr lang="en-US" sz="2000"/>
              <a:t> </a:t>
            </a:r>
            <a:r>
              <a:rPr lang="en-US" sz="2000">
                <a:cs typeface="Arial" charset="0"/>
              </a:rPr>
              <a:t>× </a:t>
            </a:r>
            <a:r>
              <a:rPr lang="en-US" sz="2000" b="1">
                <a:solidFill>
                  <a:srgbClr val="008080"/>
                </a:solidFill>
              </a:rPr>
              <a:t>1000</a:t>
            </a:r>
            <a:r>
              <a:rPr lang="en-US" sz="2000" baseline="-25000"/>
              <a:t>16</a:t>
            </a:r>
            <a:r>
              <a:rPr lang="en-US" sz="2000"/>
              <a:t> + </a:t>
            </a:r>
            <a:r>
              <a:rPr lang="en-US" sz="2000" b="1">
                <a:solidFill>
                  <a:schemeClr val="accent2"/>
                </a:solidFill>
              </a:rPr>
              <a:t>4</a:t>
            </a:r>
            <a:r>
              <a:rPr lang="en-US" sz="2000" baseline="-25000"/>
              <a:t>10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>
                <a:cs typeface="Arial" charset="0"/>
              </a:rPr>
              <a:t>× </a:t>
            </a:r>
            <a:r>
              <a:rPr lang="en-US" sz="2000" b="1">
                <a:solidFill>
                  <a:srgbClr val="FF0000"/>
                </a:solidFill>
              </a:rPr>
              <a:t>3</a:t>
            </a:r>
            <a:r>
              <a:rPr lang="en-US" sz="2000" baseline="-25000"/>
              <a:t>10</a:t>
            </a:r>
            <a:r>
              <a:rPr lang="en-US" sz="2000"/>
              <a:t> = 2208000C</a:t>
            </a:r>
            <a:r>
              <a:rPr lang="en-US" sz="2000" baseline="-25000"/>
              <a:t>16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Address 2208000C allows direct access to </a:t>
            </a:r>
            <a:r>
              <a:rPr lang="en-US" sz="2000" b="1" u="sng"/>
              <a:t>only</a:t>
            </a:r>
            <a:r>
              <a:rPr lang="en-US" sz="2000" b="1"/>
              <a:t> bit 3 of the byte at address 20001000: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accent2"/>
                </a:solidFill>
              </a:rPr>
              <a:t>Read from 2208000C: All other bits will be 0’s</a:t>
            </a:r>
          </a:p>
          <a:p>
            <a:pPr>
              <a:lnSpc>
                <a:spcPct val="80000"/>
              </a:lnSpc>
            </a:pPr>
            <a:endParaRPr lang="en-US" sz="20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accent2"/>
                </a:solidFill>
              </a:rPr>
              <a:t>Write to 2208000C: All other data bits are ignored; hardware performs a read-modify-write.</a:t>
            </a:r>
          </a:p>
        </p:txBody>
      </p:sp>
    </p:spTree>
    <p:extLst>
      <p:ext uri="{BB962C8B-B14F-4D97-AF65-F5344CB8AC3E}">
        <p14:creationId xmlns:p14="http://schemas.microsoft.com/office/powerpoint/2010/main" val="40532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Cortex-M3 Bit-Banding</a:t>
            </a:r>
            <a:endParaRPr lang="en-US" dirty="0"/>
          </a:p>
        </p:txBody>
      </p:sp>
      <p:pic>
        <p:nvPicPr>
          <p:cNvPr id="4098" name="Picture 2" descr="C:\FolderShare\PERSONAL\TextBook\Revised Version\Artwork\Chapter 5\Figure 5-17. Bit Ba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4" y="1730397"/>
            <a:ext cx="6626038" cy="50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4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4850" y="3475167"/>
            <a:ext cx="7721600" cy="1963867"/>
            <a:chOff x="609600" y="1511300"/>
            <a:chExt cx="7721600" cy="1963867"/>
          </a:xfrm>
        </p:grpSpPr>
        <p:sp>
          <p:nvSpPr>
            <p:cNvPr id="4" name="Rectangle 3"/>
            <p:cNvSpPr/>
            <p:nvPr/>
          </p:nvSpPr>
          <p:spPr>
            <a:xfrm>
              <a:off x="800100" y="3075057"/>
              <a:ext cx="75311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0" cap="all" dirty="0">
                  <a:solidFill>
                    <a:srgbClr val="000000"/>
                  </a:solidFill>
                </a:rPr>
                <a:t>L1:</a:t>
              </a:r>
              <a:r>
                <a:rPr lang="en-US" b="0" dirty="0">
                  <a:solidFill>
                    <a:srgbClr val="000000"/>
                  </a:solidFill>
                </a:rPr>
                <a:t> 	ADD	R0,R1,#5	; </a:t>
              </a:r>
              <a:r>
                <a:rPr lang="en-US" b="0" dirty="0" smtClean="0">
                  <a:solidFill>
                    <a:srgbClr val="000000"/>
                  </a:solidFill>
                </a:rPr>
                <a:t>Replace R0 by sum of R1 and </a:t>
              </a:r>
              <a:r>
                <a:rPr lang="en-US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" name="Rectangular Callout 5"/>
            <p:cNvSpPr/>
            <p:nvPr/>
          </p:nvSpPr>
          <p:spPr bwMode="auto">
            <a:xfrm>
              <a:off x="609600" y="1511300"/>
              <a:ext cx="1155700" cy="723900"/>
            </a:xfrm>
            <a:prstGeom prst="wedgeRectCallout">
              <a:avLst>
                <a:gd name="adj1" fmla="val -15338"/>
                <a:gd name="adj2" fmla="val 164254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Label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ular Callout 7"/>
            <p:cNvSpPr/>
            <p:nvPr/>
          </p:nvSpPr>
          <p:spPr bwMode="auto">
            <a:xfrm>
              <a:off x="2184400" y="1511300"/>
              <a:ext cx="1155700" cy="723900"/>
            </a:xfrm>
            <a:prstGeom prst="wedgeRectCallout">
              <a:avLst>
                <a:gd name="adj1" fmla="val -54899"/>
                <a:gd name="adj2" fmla="val 169517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Opcode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ular Callout 8"/>
            <p:cNvSpPr/>
            <p:nvPr/>
          </p:nvSpPr>
          <p:spPr bwMode="auto">
            <a:xfrm>
              <a:off x="3708400" y="1511300"/>
              <a:ext cx="1155700" cy="723900"/>
            </a:xfrm>
            <a:prstGeom prst="wedgeRectCallout">
              <a:avLst>
                <a:gd name="adj1" fmla="val -54899"/>
                <a:gd name="adj2" fmla="val 169517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Operands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ectangular Callout 9"/>
            <p:cNvSpPr/>
            <p:nvPr/>
          </p:nvSpPr>
          <p:spPr bwMode="auto">
            <a:xfrm>
              <a:off x="5283200" y="1511300"/>
              <a:ext cx="1155700" cy="723900"/>
            </a:xfrm>
            <a:prstGeom prst="wedgeRectCallout">
              <a:avLst>
                <a:gd name="adj1" fmla="val -54899"/>
                <a:gd name="adj2" fmla="val 169517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Comment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Memory-Mapped Peripherals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36666" y="2539940"/>
            <a:ext cx="6804022" cy="2349560"/>
            <a:chOff x="409578" y="4190940"/>
            <a:chExt cx="6804022" cy="234956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409579" y="4616450"/>
              <a:ext cx="6804021" cy="635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9579" y="5137150"/>
              <a:ext cx="1655763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CPU</a:t>
              </a:r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(Arithmetic and Logic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Unit, Control Logic,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and Registers)</a:t>
              </a:r>
              <a:endPara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311405" y="5137150"/>
              <a:ext cx="1685925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Memory</a:t>
              </a:r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(Instructions and Data)</a:t>
              </a:r>
              <a:endPara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234657" y="5137150"/>
              <a:ext cx="1654175" cy="140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t"/>
            <a:lstStyle/>
            <a:p>
              <a:pPr algn="ctr"/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I/O</a:t>
              </a:r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sz="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(Disk, keyboard, </a:t>
              </a:r>
              <a:b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1200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display, etc.)</a:t>
              </a:r>
              <a:endParaRPr lang="en-US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Up-Down Arrow 17"/>
            <p:cNvSpPr/>
            <p:nvPr/>
          </p:nvSpPr>
          <p:spPr bwMode="auto">
            <a:xfrm>
              <a:off x="1103316" y="4641850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Up-Down Arrow 18"/>
            <p:cNvSpPr/>
            <p:nvPr/>
          </p:nvSpPr>
          <p:spPr bwMode="auto">
            <a:xfrm>
              <a:off x="3041654" y="4641850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Up-Down Arrow 19"/>
            <p:cNvSpPr/>
            <p:nvPr/>
          </p:nvSpPr>
          <p:spPr bwMode="auto">
            <a:xfrm>
              <a:off x="4831556" y="4641850"/>
              <a:ext cx="266700" cy="4953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9578" y="4190940"/>
              <a:ext cx="371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Memory and I/O Data Transfers</a:t>
              </a:r>
              <a:endParaRPr lang="en-US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46009" y="5472127"/>
              <a:ext cx="1067591" cy="733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DMA Controller</a:t>
              </a:r>
            </a:p>
          </p:txBody>
        </p:sp>
        <p:sp>
          <p:nvSpPr>
            <p:cNvPr id="23" name="Up-Down Arrow 22"/>
            <p:cNvSpPr/>
            <p:nvPr/>
          </p:nvSpPr>
          <p:spPr bwMode="auto">
            <a:xfrm>
              <a:off x="6533358" y="4616450"/>
              <a:ext cx="266700" cy="83027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9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Two-Pass Assembler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" y="1496128"/>
            <a:ext cx="8367568" cy="49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2824163" y="2443163"/>
            <a:ext cx="3371850" cy="2490787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000000"/>
                </a:solidFill>
              </a:rPr>
              <a:t>2</a:t>
            </a:r>
            <a:r>
              <a:rPr lang="en-US" sz="2400" b="0" baseline="30000">
                <a:solidFill>
                  <a:srgbClr val="000000"/>
                </a:solidFill>
              </a:rPr>
              <a:t>N</a:t>
            </a:r>
            <a:r>
              <a:rPr lang="en-US" sz="2400" b="0">
                <a:solidFill>
                  <a:srgbClr val="000000"/>
                </a:solidFill>
              </a:rPr>
              <a:t> bytes</a:t>
            </a:r>
          </a:p>
          <a:p>
            <a:pPr algn="ctr"/>
            <a:r>
              <a:rPr lang="en-US" b="0">
                <a:solidFill>
                  <a:srgbClr val="000000"/>
                </a:solidFill>
              </a:rPr>
              <a:t>Organized into </a:t>
            </a:r>
          </a:p>
          <a:p>
            <a:pPr algn="ctr"/>
            <a:r>
              <a:rPr lang="en-US" b="0">
                <a:solidFill>
                  <a:srgbClr val="000000"/>
                </a:solidFill>
              </a:rPr>
              <a:t>groups of 4 bytes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1814513" y="3133725"/>
            <a:ext cx="977900" cy="15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 flipV="1">
            <a:off x="6189663" y="3571875"/>
            <a:ext cx="977900" cy="15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6" name="AutoShape 8"/>
          <p:cNvSpPr>
            <a:spLocks noChangeArrowheads="1"/>
          </p:cNvSpPr>
          <p:nvPr/>
        </p:nvSpPr>
        <p:spPr bwMode="auto">
          <a:xfrm>
            <a:off x="423863" y="1687513"/>
            <a:ext cx="1911350" cy="706437"/>
          </a:xfrm>
          <a:prstGeom prst="wedgeRectCallout">
            <a:avLst>
              <a:gd name="adj1" fmla="val 39778"/>
              <a:gd name="adj2" fmla="val 149324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1800" b="0">
                <a:solidFill>
                  <a:srgbClr val="000000"/>
                </a:solidFill>
              </a:rPr>
              <a:t>Address Bus: N wires</a:t>
            </a:r>
          </a:p>
        </p:txBody>
      </p:sp>
      <p:sp>
        <p:nvSpPr>
          <p:cNvPr id="329737" name="AutoShape 9"/>
          <p:cNvSpPr>
            <a:spLocks noChangeArrowheads="1"/>
          </p:cNvSpPr>
          <p:nvPr/>
        </p:nvSpPr>
        <p:spPr bwMode="auto">
          <a:xfrm>
            <a:off x="6630988" y="1666875"/>
            <a:ext cx="1909762" cy="706438"/>
          </a:xfrm>
          <a:prstGeom prst="wedgeRectCallout">
            <a:avLst>
              <a:gd name="adj1" fmla="val -51912"/>
              <a:gd name="adj2" fmla="val 211796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1800" b="0">
                <a:solidFill>
                  <a:srgbClr val="000000"/>
                </a:solidFill>
              </a:rPr>
              <a:t>Data Bus: 4x8 wires</a:t>
            </a:r>
          </a:p>
        </p:txBody>
      </p:sp>
      <p:sp>
        <p:nvSpPr>
          <p:cNvPr id="329738" name="AutoShape 10"/>
          <p:cNvSpPr>
            <a:spLocks noChangeArrowheads="1"/>
          </p:cNvSpPr>
          <p:nvPr/>
        </p:nvSpPr>
        <p:spPr bwMode="auto">
          <a:xfrm>
            <a:off x="4446588" y="5186363"/>
            <a:ext cx="3971925" cy="1025525"/>
          </a:xfrm>
          <a:prstGeom prst="wedgeRectCallout">
            <a:avLst>
              <a:gd name="adj1" fmla="val -40769"/>
              <a:gd name="adj2" fmla="val -116097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1800" b="0">
                <a:solidFill>
                  <a:srgbClr val="000000"/>
                </a:solidFill>
              </a:rPr>
              <a:t>Content is 1’s and 0’s. Meaning determined by how data is used (context).</a:t>
            </a:r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 flipV="1">
            <a:off x="1822450" y="4175125"/>
            <a:ext cx="977900" cy="15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355600" y="4960938"/>
            <a:ext cx="1925638" cy="1227137"/>
          </a:xfrm>
          <a:prstGeom prst="wedgeRectCallout">
            <a:avLst>
              <a:gd name="adj1" fmla="val 47199"/>
              <a:gd name="adj2" fmla="val -113778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1800" b="0">
                <a:solidFill>
                  <a:srgbClr val="000000"/>
                </a:solidFill>
              </a:rPr>
              <a:t>Control Bus:</a:t>
            </a:r>
          </a:p>
          <a:p>
            <a:r>
              <a:rPr lang="en-US" sz="1800" b="0">
                <a:solidFill>
                  <a:srgbClr val="000000"/>
                </a:solidFill>
              </a:rPr>
              <a:t>Read vs Write,</a:t>
            </a:r>
          </a:p>
          <a:p>
            <a:r>
              <a:rPr lang="en-US" sz="1800" b="0">
                <a:solidFill>
                  <a:srgbClr val="000000"/>
                </a:solidFill>
              </a:rPr>
              <a:t>Initiate Cycle,</a:t>
            </a:r>
          </a:p>
          <a:p>
            <a:r>
              <a:rPr lang="en-US" sz="1800" b="0">
                <a:solidFill>
                  <a:srgbClr val="000000"/>
                </a:solidFill>
              </a:rPr>
              <a:t>Data Ready</a:t>
            </a:r>
          </a:p>
        </p:txBody>
      </p:sp>
    </p:spTree>
    <p:extLst>
      <p:ext uri="{BB962C8B-B14F-4D97-AF65-F5344CB8AC3E}">
        <p14:creationId xmlns:p14="http://schemas.microsoft.com/office/powerpoint/2010/main" val="796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br>
              <a:rPr lang="en-US" dirty="0" smtClean="0"/>
            </a:br>
            <a:r>
              <a:rPr lang="en-US" dirty="0" smtClean="0"/>
              <a:t>(Little Endian Ordering)</a:t>
            </a:r>
            <a:endParaRPr lang="en-US" dirty="0"/>
          </a:p>
        </p:txBody>
      </p:sp>
      <p:pic>
        <p:nvPicPr>
          <p:cNvPr id="1026" name="Picture 2" descr="C:\FolderShare\PERSONAL\TextBook\Revised Version\Artwork\Chapter 5\Figure 5-4. Little End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2" y="2150129"/>
            <a:ext cx="8501129" cy="41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olderShare\PERSONAL\TextBook\Revised Version\Artwork\Chapter 5\Figure 5-5. Single Accumulator CP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25" y="1497496"/>
            <a:ext cx="6872745" cy="51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Single Accumulator Architecture</a:t>
            </a:r>
            <a:br>
              <a:rPr lang="en-US" dirty="0">
                <a:latin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The Fetch-Execute Cycle</a:t>
            </a:r>
            <a:endParaRPr lang="en-US" smtClean="0"/>
          </a:p>
        </p:txBody>
      </p:sp>
      <p:pic>
        <p:nvPicPr>
          <p:cNvPr id="2050" name="Picture 2" descr="C:\FolderShare\PERSONAL\TextBook\Revised Version\Artwork\Chapter 5\Figure 5-6. Fetch-Execute 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71274"/>
            <a:ext cx="87566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Fetch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781175"/>
            <a:ext cx="7924800" cy="4406900"/>
            <a:chOff x="457200" y="1781175"/>
            <a:chExt cx="7924800" cy="4406900"/>
          </a:xfrm>
        </p:grpSpPr>
        <p:sp>
          <p:nvSpPr>
            <p:cNvPr id="7171" name="Line 10"/>
            <p:cNvSpPr>
              <a:spLocks noChangeShapeType="1"/>
            </p:cNvSpPr>
            <p:nvPr/>
          </p:nvSpPr>
          <p:spPr bwMode="auto">
            <a:xfrm>
              <a:off x="457200" y="5715000"/>
              <a:ext cx="79248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Rectangle 11"/>
            <p:cNvSpPr>
              <a:spLocks noChangeArrowheads="1"/>
            </p:cNvSpPr>
            <p:nvPr/>
          </p:nvSpPr>
          <p:spPr bwMode="auto">
            <a:xfrm>
              <a:off x="6934200" y="2743200"/>
              <a:ext cx="1447800" cy="22098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7173" name="Line 13"/>
            <p:cNvSpPr>
              <a:spLocks noChangeShapeType="1"/>
            </p:cNvSpPr>
            <p:nvPr/>
          </p:nvSpPr>
          <p:spPr bwMode="auto">
            <a:xfrm>
              <a:off x="457200" y="2209800"/>
              <a:ext cx="79248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Line 15"/>
            <p:cNvSpPr>
              <a:spLocks noChangeShapeType="1"/>
            </p:cNvSpPr>
            <p:nvPr/>
          </p:nvSpPr>
          <p:spPr bwMode="auto">
            <a:xfrm flipV="1">
              <a:off x="7696200" y="4953000"/>
              <a:ext cx="0" cy="762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16"/>
            <p:cNvSpPr>
              <a:spLocks noChangeShapeType="1"/>
            </p:cNvSpPr>
            <p:nvPr/>
          </p:nvSpPr>
          <p:spPr bwMode="auto">
            <a:xfrm flipV="1">
              <a:off x="7696200" y="2209800"/>
              <a:ext cx="0" cy="53340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Rectangle 14"/>
            <p:cNvSpPr>
              <a:spLocks noChangeArrowheads="1"/>
            </p:cNvSpPr>
            <p:nvPr/>
          </p:nvSpPr>
          <p:spPr bwMode="auto">
            <a:xfrm>
              <a:off x="525463" y="3505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IR</a:t>
              </a:r>
            </a:p>
          </p:txBody>
        </p:sp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1211263" y="2209800"/>
              <a:ext cx="0" cy="1295400"/>
            </a:xfrm>
            <a:prstGeom prst="lin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1211263" y="3886200"/>
              <a:ext cx="0" cy="1828800"/>
            </a:xfrm>
            <a:prstGeom prst="lin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27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Address Bus</a:t>
              </a:r>
            </a:p>
          </p:txBody>
        </p:sp>
        <p:sp>
          <p:nvSpPr>
            <p:cNvPr id="7178" name="Text Box 28"/>
            <p:cNvSpPr txBox="1">
              <a:spLocks noChangeArrowheads="1"/>
            </p:cNvSpPr>
            <p:nvPr/>
          </p:nvSpPr>
          <p:spPr bwMode="auto">
            <a:xfrm>
              <a:off x="3048000" y="1781175"/>
              <a:ext cx="2819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Data Bus</a:t>
              </a:r>
            </a:p>
          </p:txBody>
        </p:sp>
        <p:sp>
          <p:nvSpPr>
            <p:cNvPr id="7181" name="AutoShape 5"/>
            <p:cNvSpPr>
              <a:spLocks noChangeArrowheads="1"/>
            </p:cNvSpPr>
            <p:nvPr/>
          </p:nvSpPr>
          <p:spPr bwMode="auto">
            <a:xfrm rot="16200000">
              <a:off x="3286125" y="3505200"/>
              <a:ext cx="1752600" cy="838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7182" name="Rectangle 7"/>
            <p:cNvSpPr>
              <a:spLocks noChangeArrowheads="1"/>
            </p:cNvSpPr>
            <p:nvPr/>
          </p:nvSpPr>
          <p:spPr bwMode="auto">
            <a:xfrm>
              <a:off x="4743450" y="2819400"/>
              <a:ext cx="1447800" cy="381000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ACC</a:t>
              </a:r>
            </a:p>
          </p:txBody>
        </p:sp>
        <p:sp>
          <p:nvSpPr>
            <p:cNvPr id="7183" name="Line 17"/>
            <p:cNvSpPr>
              <a:spLocks noChangeShapeType="1"/>
            </p:cNvSpPr>
            <p:nvPr/>
          </p:nvSpPr>
          <p:spPr bwMode="auto">
            <a:xfrm>
              <a:off x="5461000" y="4800600"/>
              <a:ext cx="0" cy="9144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Rectangle 9"/>
            <p:cNvSpPr>
              <a:spLocks noChangeArrowheads="1"/>
            </p:cNvSpPr>
            <p:nvPr/>
          </p:nvSpPr>
          <p:spPr bwMode="auto">
            <a:xfrm>
              <a:off x="4743450" y="4648200"/>
              <a:ext cx="1447800" cy="3810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7185" name="Line 32"/>
            <p:cNvSpPr>
              <a:spLocks noChangeShapeType="1"/>
            </p:cNvSpPr>
            <p:nvPr/>
          </p:nvSpPr>
          <p:spPr bwMode="auto">
            <a:xfrm flipV="1">
              <a:off x="5461000" y="2209800"/>
              <a:ext cx="0" cy="609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3154363" y="4476750"/>
              <a:ext cx="614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3132138" y="3898900"/>
              <a:ext cx="661987" cy="1587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3170238" y="4460875"/>
              <a:ext cx="0" cy="12620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 flipV="1">
              <a:off x="3154363" y="2190750"/>
              <a:ext cx="0" cy="17033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 flipH="1">
              <a:off x="3468688" y="2601913"/>
              <a:ext cx="198755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3452813" y="2586038"/>
              <a:ext cx="0" cy="69373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3436938" y="3295650"/>
              <a:ext cx="300037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93" name="AutoShape 43"/>
            <p:cNvCxnSpPr>
              <a:cxnSpLocks noChangeShapeType="1"/>
              <a:stCxn id="7181" idx="1"/>
              <a:endCxn id="7182" idx="2"/>
            </p:cNvCxnSpPr>
            <p:nvPr/>
          </p:nvCxnSpPr>
          <p:spPr bwMode="auto">
            <a:xfrm flipV="1">
              <a:off x="4581525" y="3200400"/>
              <a:ext cx="885825" cy="723900"/>
            </a:xfrm>
            <a:prstGeom prst="bentConnector2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4" name="AutoShape 44"/>
            <p:cNvCxnSpPr>
              <a:cxnSpLocks noChangeShapeType="1"/>
              <a:stCxn id="7181" idx="1"/>
              <a:endCxn id="7184" idx="0"/>
            </p:cNvCxnSpPr>
            <p:nvPr/>
          </p:nvCxnSpPr>
          <p:spPr bwMode="auto">
            <a:xfrm>
              <a:off x="4581525" y="3924300"/>
              <a:ext cx="885825" cy="723900"/>
            </a:xfrm>
            <a:prstGeom prst="bentConnector2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80" name="Line 47"/>
            <p:cNvSpPr>
              <a:spLocks noChangeShapeType="1"/>
            </p:cNvSpPr>
            <p:nvPr/>
          </p:nvSpPr>
          <p:spPr bwMode="auto">
            <a:xfrm>
              <a:off x="1970088" y="3689350"/>
              <a:ext cx="5048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The Fetch Phase </a:t>
            </a:r>
          </a:p>
        </p:txBody>
      </p:sp>
      <p:sp>
        <p:nvSpPr>
          <p:cNvPr id="8195" name="Rectangle 2051"/>
          <p:cNvSpPr>
            <a:spLocks noChangeArrowheads="1"/>
          </p:cNvSpPr>
          <p:nvPr/>
        </p:nvSpPr>
        <p:spPr bwMode="auto">
          <a:xfrm>
            <a:off x="1219200" y="1600200"/>
            <a:ext cx="7239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</a:rPr>
              <a:t>1.</a:t>
            </a:r>
            <a:r>
              <a:rPr lang="en-US" sz="2400" b="0">
                <a:solidFill>
                  <a:srgbClr val="000000"/>
                </a:solidFill>
                <a:cs typeface="Times New Roman" pitchFamily="18" charset="0"/>
              </a:rPr>
              <a:t>     </a:t>
            </a:r>
            <a:r>
              <a:rPr lang="en-US" sz="2400" b="0">
                <a:solidFill>
                  <a:srgbClr val="000000"/>
                </a:solidFill>
              </a:rPr>
              <a:t>Memory_Address_Bus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400" b="0">
                <a:solidFill>
                  <a:srgbClr val="000000"/>
                </a:solidFill>
              </a:rPr>
              <a:t> Program_Counter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2.</a:t>
            </a:r>
            <a:r>
              <a:rPr lang="en-US" sz="2400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    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Start Memory Read Operation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3.</a:t>
            </a:r>
            <a:r>
              <a:rPr lang="en-US" sz="2400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    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Increment Program_Counter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4.</a:t>
            </a:r>
            <a:r>
              <a:rPr lang="en-US" sz="2400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     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Wait for Memory Read to Complete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5.     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Instruction_Register </a:t>
            </a:r>
            <a:r>
              <a:rPr lang="en-US" sz="2400" b="0">
                <a:solidFill>
                  <a:srgbClr val="000000"/>
                </a:solidFill>
              </a:rPr>
              <a:t> Memory_Data_Bus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r>
              <a:rPr lang="en-US" sz="2400" b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6.     </a:t>
            </a:r>
            <a:r>
              <a:rPr lang="en-US" sz="2400" b="0">
                <a:solidFill>
                  <a:srgbClr val="000000"/>
                </a:solidFill>
                <a:sym typeface="Symbol" pitchFamily="18" charset="2"/>
              </a:rPr>
              <a:t>Go to execute phase.</a:t>
            </a:r>
            <a:endParaRPr lang="en-US" sz="2400" b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indent="-457200">
              <a:tabLst>
                <a:tab pos="914400" algn="l"/>
              </a:tabLst>
            </a:pPr>
            <a:endParaRPr lang="en-US" sz="2400" b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CCECFF"/>
      </a:dk1>
      <a:lt1>
        <a:srgbClr val="FFFFFF"/>
      </a:lt1>
      <a:dk2>
        <a:srgbClr val="3399FF"/>
      </a:dk2>
      <a:lt2>
        <a:srgbClr val="FFFFFF"/>
      </a:lt2>
      <a:accent1>
        <a:srgbClr val="00CC99"/>
      </a:accent1>
      <a:accent2>
        <a:srgbClr val="0000FF"/>
      </a:accent2>
      <a:accent3>
        <a:srgbClr val="ADCAFF"/>
      </a:accent3>
      <a:accent4>
        <a:srgbClr val="DADADA"/>
      </a:accent4>
      <a:accent5>
        <a:srgbClr val="AAE2CA"/>
      </a:accent5>
      <a:accent6>
        <a:srgbClr val="0000E7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4288</TotalTime>
  <Words>679</Words>
  <Application>Microsoft Office PowerPoint</Application>
  <PresentationFormat>On-screen Show (4:3)</PresentationFormat>
  <Paragraphs>280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CHAPTER 5  Programming in Assembly Part 1: Computer Organization</vt:lpstr>
      <vt:lpstr>Separate Memory &amp; I/O Busses</vt:lpstr>
      <vt:lpstr>Memory-Mapped Peripherals</vt:lpstr>
      <vt:lpstr>Memory</vt:lpstr>
      <vt:lpstr>Memory (Little Endian Ordering)</vt:lpstr>
      <vt:lpstr>Single Accumulator Architecture </vt:lpstr>
      <vt:lpstr>The Fetch-Execute Cycle</vt:lpstr>
      <vt:lpstr>Instruction Fetch</vt:lpstr>
      <vt:lpstr>The Fetch Phase </vt:lpstr>
      <vt:lpstr>PowerPoint Presentation</vt:lpstr>
      <vt:lpstr>PowerPoint Presentation</vt:lpstr>
      <vt:lpstr>PowerPoint Presentation</vt:lpstr>
      <vt:lpstr>Execution Phase: Branch</vt:lpstr>
      <vt:lpstr>result  op1 + op2</vt:lpstr>
      <vt:lpstr>The ARM Processor Family</vt:lpstr>
      <vt:lpstr>Three Instruction Sets</vt:lpstr>
      <vt:lpstr>Three Instruction Sets</vt:lpstr>
      <vt:lpstr>Code Density vs. Performance</vt:lpstr>
      <vt:lpstr>The ARMv7-M “Cortex-M3” Architecture used in LM3S811</vt:lpstr>
      <vt:lpstr>ARM Cortex-M3 CPU</vt:lpstr>
      <vt:lpstr>ARM Registers</vt:lpstr>
      <vt:lpstr>Status Registers (xPSR)</vt:lpstr>
      <vt:lpstr>Pipelined Instruction Processing</vt:lpstr>
      <vt:lpstr>Pipelined Instruction Processing</vt:lpstr>
      <vt:lpstr>ARM Cortex-M3 Bus Structure</vt:lpstr>
      <vt:lpstr>ARM Cortex-M3 Memory</vt:lpstr>
      <vt:lpstr>Bit-Banding</vt:lpstr>
      <vt:lpstr>ARM Cortex-M3 Bit-Banding</vt:lpstr>
      <vt:lpstr>Assembler Syntax</vt:lpstr>
      <vt:lpstr>Two-Pass Assembler</vt:lpstr>
    </vt:vector>
  </TitlesOfParts>
  <Company>Key Software Products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COEN 020</dc:title>
  <dc:creator>Daniel W. Lewis</dc:creator>
  <cp:lastModifiedBy>Santa Clara University</cp:lastModifiedBy>
  <cp:revision>399</cp:revision>
  <dcterms:created xsi:type="dcterms:W3CDTF">1999-01-04T11:50:11Z</dcterms:created>
  <dcterms:modified xsi:type="dcterms:W3CDTF">2012-04-20T16:07:20Z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dlewis@scu.edu</vt:lpwstr>
  </property>
  <property fmtid="{D5CDD505-2E9C-101B-9397-08002B2CF9AE}" pid="8" name="HomePage">
    <vt:lpwstr>http://www.cse.scu.edu/dlewis/coen.020/w99</vt:lpwstr>
  </property>
  <property fmtid="{D5CDD505-2E9C-101B-9397-08002B2CF9AE}" pid="9" name="Other">
    <vt:lpwstr>COEN 020 Winter 1999_x000d_
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</vt:lpwstr>
  </property>
</Properties>
</file>