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36"/>
  </p:handoutMasterIdLst>
  <p:sldIdLst>
    <p:sldId id="473" r:id="rId2"/>
    <p:sldId id="474" r:id="rId3"/>
    <p:sldId id="475" r:id="rId4"/>
    <p:sldId id="476" r:id="rId5"/>
    <p:sldId id="477" r:id="rId6"/>
    <p:sldId id="478" r:id="rId7"/>
    <p:sldId id="479" r:id="rId8"/>
    <p:sldId id="480" r:id="rId9"/>
    <p:sldId id="481" r:id="rId10"/>
    <p:sldId id="482" r:id="rId11"/>
    <p:sldId id="483" r:id="rId12"/>
    <p:sldId id="484" r:id="rId13"/>
    <p:sldId id="485" r:id="rId14"/>
    <p:sldId id="486" r:id="rId15"/>
    <p:sldId id="487" r:id="rId16"/>
    <p:sldId id="488" r:id="rId17"/>
    <p:sldId id="489" r:id="rId18"/>
    <p:sldId id="490" r:id="rId19"/>
    <p:sldId id="491" r:id="rId20"/>
    <p:sldId id="492" r:id="rId21"/>
    <p:sldId id="493" r:id="rId22"/>
    <p:sldId id="494" r:id="rId23"/>
    <p:sldId id="495" r:id="rId24"/>
    <p:sldId id="496" r:id="rId25"/>
    <p:sldId id="497" r:id="rId26"/>
    <p:sldId id="498" r:id="rId27"/>
    <p:sldId id="499" r:id="rId28"/>
    <p:sldId id="500" r:id="rId29"/>
    <p:sldId id="501" r:id="rId30"/>
    <p:sldId id="502" r:id="rId31"/>
    <p:sldId id="503" r:id="rId32"/>
    <p:sldId id="504" r:id="rId33"/>
    <p:sldId id="505" r:id="rId34"/>
    <p:sldId id="506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000" b="1" kern="1200">
        <a:solidFill>
          <a:schemeClr val="bg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66FF33"/>
    <a:srgbClr val="00FF00"/>
    <a:srgbClr val="FF0000"/>
    <a:srgbClr val="99FFCC"/>
    <a:srgbClr val="FFFF99"/>
    <a:srgbClr val="FFFF66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-90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-1770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EC5AB-9ABD-4631-B05F-46FAC90D6183}" type="datetimeFigureOut">
              <a:rPr lang="en-US" smtClean="0"/>
              <a:t>4/20/2012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D55C69-938C-47E3-8094-01E3593FFD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999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3B80B-8EBB-4EAE-8AB2-EAFDC9CB12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1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AE470B-FAE9-470B-83FC-0A687BADD7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11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AA3CB-84CB-4D2E-A514-F831DAFB31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3597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3083A4-9012-4F92-8AC9-739FC4D3B1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19003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7204A0-866A-4C6B-ACC6-B587B369E7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794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70D5D-EAE2-4045-9090-F0AB00B096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665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250B5-6249-4CB3-8F62-38413D9819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43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7AE639-0C02-4F3E-A0F7-669FEA935D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696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090691-9988-4E45-A7C1-971733D177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721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43B739-56F2-41EE-BBB5-C352609D83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670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37C3FA-45C9-4666-A5E7-637F30BA626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85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BDE0AF-8B3B-414B-AF62-0678AF328D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9735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AA5024-0C29-4A04-B67E-F0BF510BCC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167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rgbClr val="000000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>
              <a:defRPr/>
            </a:pPr>
            <a:fld id="{7FD49473-76C1-48EC-A353-3AF4A85EDBF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0000"/>
          </a:solidFill>
          <a:latin typeface="Calibri" pitchFamily="34" charset="0"/>
          <a:ea typeface="+mn-ea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0000"/>
          </a:solidFill>
          <a:latin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0000"/>
          </a:solidFill>
          <a:latin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0000"/>
          </a:solidFill>
          <a:latin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Calibri" pitchFamily="34" charset="0"/>
          <a:cs typeface="Calibri" pitchFamily="34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7432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CHAPTER 6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smtClean="0">
                <a:cs typeface="Times New Roman" pitchFamily="18" charset="0"/>
              </a:rPr>
              <a:t>Programming </a:t>
            </a:r>
            <a:r>
              <a:rPr lang="en-US" smtClean="0">
                <a:cs typeface="Times New Roman" pitchFamily="18" charset="0"/>
              </a:rPr>
              <a:t>in Assembly</a:t>
            </a:r>
            <a:r>
              <a:rPr lang="en-US" dirty="0" smtClean="0">
                <a:cs typeface="Times New Roman" pitchFamily="18" charset="0"/>
              </a:rPr>
              <a:t/>
            </a:r>
            <a:br>
              <a:rPr lang="en-US" dirty="0" smtClean="0">
                <a:cs typeface="Times New Roman" pitchFamily="18" charset="0"/>
              </a:rPr>
            </a:br>
            <a:r>
              <a:rPr lang="en-US" dirty="0" smtClean="0">
                <a:cs typeface="Times New Roman" pitchFamily="18" charset="0"/>
              </a:rPr>
              <a:t>Part 2: Data Manipulation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6477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variable </a:t>
            </a:r>
            <a:r>
              <a:rPr lang="en-US" sz="4000" smtClean="0">
                <a:sym typeface="Wingdings" pitchFamily="2" charset="2"/>
              </a:rPr>
              <a:t> variable (same size)</a:t>
            </a:r>
            <a:endParaRPr lang="en-US" sz="4000" smtClean="0"/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488950" y="1860550"/>
            <a:ext cx="816610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</a:rPr>
              <a:t>long a32, b32 ;</a:t>
            </a:r>
            <a:r>
              <a:rPr lang="en-US" dirty="0">
                <a:solidFill>
                  <a:srgbClr val="000000"/>
                </a:solidFill>
              </a:rPr>
              <a:t> 	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	</a:t>
            </a:r>
            <a:r>
              <a:rPr lang="en-US" dirty="0" smtClean="0">
                <a:solidFill>
                  <a:srgbClr val="000000"/>
                </a:solidFill>
              </a:rPr>
              <a:t>R0,b32</a:t>
            </a:r>
            <a:r>
              <a:rPr lang="en-US" dirty="0">
                <a:solidFill>
                  <a:srgbClr val="000000"/>
                </a:solidFill>
              </a:rPr>
              <a:t>	; load 32 bit word</a:t>
            </a:r>
          </a:p>
          <a:p>
            <a:r>
              <a:rPr lang="en-US" dirty="0">
                <a:solidFill>
                  <a:srgbClr val="000000"/>
                </a:solidFill>
              </a:rPr>
              <a:t>a32 = b32 ;			STR	</a:t>
            </a:r>
            <a:r>
              <a:rPr lang="en-US" dirty="0" smtClean="0">
                <a:solidFill>
                  <a:srgbClr val="000000"/>
                </a:solidFill>
              </a:rPr>
              <a:t>R0,a32</a:t>
            </a:r>
            <a:r>
              <a:rPr lang="en-US" dirty="0">
                <a:solidFill>
                  <a:srgbClr val="000000"/>
                </a:solidFill>
              </a:rPr>
              <a:t>	; store all 32 bits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short a16, b16 ;</a:t>
            </a:r>
            <a:r>
              <a:rPr lang="en-US" dirty="0">
                <a:solidFill>
                  <a:srgbClr val="000000"/>
                </a:solidFill>
              </a:rPr>
              <a:t> 	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LDRH	</a:t>
            </a:r>
            <a:r>
              <a:rPr lang="en-US" dirty="0" smtClean="0">
                <a:solidFill>
                  <a:srgbClr val="000000"/>
                </a:solidFill>
              </a:rPr>
              <a:t>R0,b16</a:t>
            </a:r>
            <a:r>
              <a:rPr lang="en-US" dirty="0">
                <a:solidFill>
                  <a:srgbClr val="000000"/>
                </a:solidFill>
              </a:rPr>
              <a:t>	; z-extend 16 to 32</a:t>
            </a:r>
          </a:p>
          <a:p>
            <a:r>
              <a:rPr lang="en-US" dirty="0">
                <a:solidFill>
                  <a:srgbClr val="000000"/>
                </a:solidFill>
              </a:rPr>
              <a:t>a16 = b16 ; 			STRH	</a:t>
            </a:r>
            <a:r>
              <a:rPr lang="en-US" dirty="0" smtClean="0">
                <a:solidFill>
                  <a:srgbClr val="000000"/>
                </a:solidFill>
              </a:rPr>
              <a:t>R0,a16</a:t>
            </a:r>
            <a:r>
              <a:rPr lang="en-US" dirty="0">
                <a:solidFill>
                  <a:srgbClr val="000000"/>
                </a:solidFill>
              </a:rPr>
              <a:t>	; store LS 16 bits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char a8, b8 ;</a:t>
            </a:r>
            <a:r>
              <a:rPr lang="en-US" dirty="0">
                <a:solidFill>
                  <a:srgbClr val="000000"/>
                </a:solidFill>
              </a:rPr>
              <a:t> 		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LDRB	</a:t>
            </a:r>
            <a:r>
              <a:rPr lang="en-US" dirty="0" smtClean="0">
                <a:solidFill>
                  <a:srgbClr val="000000"/>
                </a:solidFill>
              </a:rPr>
              <a:t>R0,b8</a:t>
            </a:r>
            <a:r>
              <a:rPr lang="en-US" dirty="0">
                <a:solidFill>
                  <a:srgbClr val="000000"/>
                </a:solidFill>
              </a:rPr>
              <a:t>	; z-extend 8 to 32</a:t>
            </a:r>
          </a:p>
          <a:p>
            <a:r>
              <a:rPr lang="en-US" dirty="0">
                <a:solidFill>
                  <a:srgbClr val="000000"/>
                </a:solidFill>
              </a:rPr>
              <a:t>a8 = b8 ; 			STRB	</a:t>
            </a:r>
            <a:r>
              <a:rPr lang="en-US" dirty="0" smtClean="0">
                <a:solidFill>
                  <a:srgbClr val="000000"/>
                </a:solidFill>
              </a:rPr>
              <a:t>R0,a8</a:t>
            </a:r>
            <a:r>
              <a:rPr lang="en-US" dirty="0">
                <a:solidFill>
                  <a:srgbClr val="000000"/>
                </a:solidFill>
              </a:rPr>
              <a:t>	; store LS 8 bits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long </a:t>
            </a:r>
            <a:r>
              <a:rPr lang="en-US" dirty="0" err="1">
                <a:solidFill>
                  <a:schemeClr val="accent2"/>
                </a:solidFill>
              </a:rPr>
              <a:t>long</a:t>
            </a:r>
            <a:r>
              <a:rPr lang="en-US" dirty="0">
                <a:solidFill>
                  <a:schemeClr val="accent2"/>
                </a:solidFill>
              </a:rPr>
              <a:t> a64, b64 ;</a:t>
            </a:r>
            <a:r>
              <a:rPr lang="en-US" dirty="0">
                <a:solidFill>
                  <a:srgbClr val="000000"/>
                </a:solidFill>
              </a:rPr>
              <a:t> 	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LDRD	</a:t>
            </a:r>
            <a:r>
              <a:rPr lang="en-US" dirty="0" smtClean="0">
                <a:solidFill>
                  <a:srgbClr val="000000"/>
                </a:solidFill>
              </a:rPr>
              <a:t>R0,R1,b64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a64 = b64 ;			STRD	</a:t>
            </a:r>
            <a:r>
              <a:rPr lang="en-US" dirty="0" smtClean="0">
                <a:solidFill>
                  <a:srgbClr val="000000"/>
                </a:solidFill>
              </a:rPr>
              <a:t>R0,R1,a64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9201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small variable </a:t>
            </a:r>
            <a:r>
              <a:rPr lang="en-US" sz="4000" smtClean="0">
                <a:sym typeface="Wingdings" pitchFamily="2" charset="2"/>
              </a:rPr>
              <a:t> large variable</a:t>
            </a:r>
            <a:br>
              <a:rPr lang="en-US" sz="4000" smtClean="0">
                <a:sym typeface="Wingdings" pitchFamily="2" charset="2"/>
              </a:rPr>
            </a:br>
            <a:r>
              <a:rPr lang="en-US" sz="4000" smtClean="0">
                <a:sym typeface="Wingdings" pitchFamily="2" charset="2"/>
              </a:rPr>
              <a:t>(demotion)</a:t>
            </a:r>
            <a:endParaRPr lang="en-US" sz="4000" smtClean="0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525463" y="2505075"/>
            <a:ext cx="809625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>
              <a:tabLst>
                <a:tab pos="1828800" algn="l"/>
                <a:tab pos="2171700" algn="l"/>
                <a:tab pos="2743200" algn="l"/>
                <a:tab pos="3543300" algn="l"/>
              </a:tabLst>
            </a:pPr>
            <a:r>
              <a:rPr lang="en-US" dirty="0">
                <a:solidFill>
                  <a:schemeClr val="accent2"/>
                </a:solidFill>
              </a:rPr>
              <a:t>long x32 ;		short x16 ;		char x8 ;</a:t>
            </a:r>
          </a:p>
          <a:p>
            <a:pPr>
              <a:tabLst>
                <a:tab pos="1828800" algn="l"/>
                <a:tab pos="2171700" algn="l"/>
                <a:tab pos="2743200" algn="l"/>
                <a:tab pos="3543300" algn="l"/>
              </a:tabLst>
            </a:pPr>
            <a:endParaRPr lang="en-US" dirty="0">
              <a:solidFill>
                <a:schemeClr val="accent2"/>
              </a:solidFill>
            </a:endParaRPr>
          </a:p>
          <a:p>
            <a:pPr>
              <a:tabLst>
                <a:tab pos="1828800" algn="l"/>
                <a:tab pos="2171700" algn="l"/>
                <a:tab pos="2743200" algn="l"/>
                <a:tab pos="3543300" algn="l"/>
              </a:tabLst>
            </a:pPr>
            <a:r>
              <a:rPr lang="en-US" dirty="0">
                <a:solidFill>
                  <a:srgbClr val="000000"/>
                </a:solidFill>
              </a:rPr>
              <a:t>x8 = (char) x32 ;	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LDR	</a:t>
            </a:r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R0,x32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	; load all 32 bits</a:t>
            </a:r>
          </a:p>
          <a:p>
            <a:pPr>
              <a:tabLst>
                <a:tab pos="1828800" algn="l"/>
                <a:tab pos="2171700" algn="l"/>
                <a:tab pos="2743200" algn="l"/>
                <a:tab pos="3543300" algn="l"/>
              </a:tabLst>
            </a:pP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				STRB	</a:t>
            </a:r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R0,x8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	; store LS 8 bits</a:t>
            </a:r>
          </a:p>
          <a:p>
            <a:pPr>
              <a:tabLst>
                <a:tab pos="1828800" algn="l"/>
                <a:tab pos="2171700" algn="l"/>
                <a:tab pos="2743200" algn="l"/>
                <a:tab pos="3543300" algn="l"/>
              </a:tabLst>
            </a:pPr>
            <a:endParaRPr lang="en-US" dirty="0">
              <a:solidFill>
                <a:srgbClr val="000000"/>
              </a:solidFill>
              <a:sym typeface="Wingdings" pitchFamily="2" charset="2"/>
            </a:endParaRPr>
          </a:p>
          <a:p>
            <a:pPr>
              <a:tabLst>
                <a:tab pos="1828800" algn="l"/>
                <a:tab pos="2171700" algn="l"/>
                <a:tab pos="2743200" algn="l"/>
                <a:tab pos="3543300" algn="l"/>
              </a:tabLst>
            </a:pP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x16 = (short) x32 ;	</a:t>
            </a: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LDR	</a:t>
            </a:r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R0,x32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	; load all 32 bits</a:t>
            </a:r>
          </a:p>
          <a:p>
            <a:pPr>
              <a:tabLst>
                <a:tab pos="1828800" algn="l"/>
                <a:tab pos="2171700" algn="l"/>
                <a:tab pos="2743200" algn="l"/>
                <a:tab pos="3543300" algn="l"/>
              </a:tabLst>
            </a:pP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				STRH	</a:t>
            </a:r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R0,x16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	; store LS 16 bits</a:t>
            </a:r>
          </a:p>
          <a:p>
            <a:pPr>
              <a:tabLst>
                <a:tab pos="1828800" algn="l"/>
                <a:tab pos="2171700" algn="l"/>
                <a:tab pos="2743200" algn="l"/>
                <a:tab pos="3543300" algn="l"/>
              </a:tabLst>
            </a:pPr>
            <a:endParaRPr lang="en-US" dirty="0">
              <a:solidFill>
                <a:srgbClr val="000000"/>
              </a:solidFill>
              <a:sym typeface="Wingdings" pitchFamily="2" charset="2"/>
            </a:endParaRPr>
          </a:p>
          <a:p>
            <a:pPr>
              <a:tabLst>
                <a:tab pos="1828800" algn="l"/>
                <a:tab pos="2171700" algn="l"/>
                <a:tab pos="2743200" algn="l"/>
                <a:tab pos="3543300" algn="l"/>
              </a:tabLst>
            </a:pP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x8 = (char) x16 ;	</a:t>
            </a:r>
            <a:r>
              <a:rPr lang="en-US" dirty="0">
                <a:solidFill>
                  <a:srgbClr val="000000"/>
                </a:solidFill>
              </a:rPr>
              <a:t>	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LDRH	</a:t>
            </a:r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R0,x16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	; z-extend 16 to 32</a:t>
            </a:r>
          </a:p>
          <a:p>
            <a:pPr>
              <a:tabLst>
                <a:tab pos="1828800" algn="l"/>
                <a:tab pos="2171700" algn="l"/>
                <a:tab pos="2743200" algn="l"/>
                <a:tab pos="3543300" algn="l"/>
              </a:tabLst>
            </a:pP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				STRB	</a:t>
            </a:r>
            <a:r>
              <a:rPr lang="en-US" dirty="0" smtClean="0">
                <a:solidFill>
                  <a:srgbClr val="000000"/>
                </a:solidFill>
                <a:sym typeface="Wingdings" pitchFamily="2" charset="2"/>
              </a:rPr>
              <a:t>R0,x8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	; store LS 8 bits</a:t>
            </a:r>
          </a:p>
        </p:txBody>
      </p:sp>
    </p:spTree>
    <p:extLst>
      <p:ext uri="{BB962C8B-B14F-4D97-AF65-F5344CB8AC3E}">
        <p14:creationId xmlns:p14="http://schemas.microsoft.com/office/powerpoint/2010/main" val="1150166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large variable </a:t>
            </a:r>
            <a:r>
              <a:rPr lang="en-US" sz="4000" smtClean="0">
                <a:sym typeface="Wingdings" pitchFamily="2" charset="2"/>
              </a:rPr>
              <a:t> small variable</a:t>
            </a:r>
            <a:br>
              <a:rPr lang="en-US" sz="4000" smtClean="0">
                <a:sym typeface="Wingdings" pitchFamily="2" charset="2"/>
              </a:rPr>
            </a:br>
            <a:r>
              <a:rPr lang="en-US" sz="4000" smtClean="0">
                <a:sym typeface="Wingdings" pitchFamily="2" charset="2"/>
              </a:rPr>
              <a:t>(unsigned promotion)</a:t>
            </a:r>
            <a:endParaRPr lang="en-US" sz="4000" smtClean="0"/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582613" y="1985963"/>
            <a:ext cx="8135937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</a:rPr>
              <a:t>unsigned long </a:t>
            </a:r>
            <a:r>
              <a:rPr lang="en-US" dirty="0" err="1">
                <a:solidFill>
                  <a:schemeClr val="accent2"/>
                </a:solidFill>
              </a:rPr>
              <a:t>long</a:t>
            </a:r>
            <a:r>
              <a:rPr lang="en-US" dirty="0">
                <a:solidFill>
                  <a:schemeClr val="accent2"/>
                </a:solidFill>
              </a:rPr>
              <a:t> u64 ;		 unsigned long u32 ;</a:t>
            </a:r>
          </a:p>
          <a:p>
            <a:r>
              <a:rPr lang="en-US" dirty="0">
                <a:solidFill>
                  <a:schemeClr val="accent2"/>
                </a:solidFill>
              </a:rPr>
              <a:t>unsigned short u16 ;			 unsigned char u8 ;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u32 = (unsigned long) u8 ;		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LDRB	</a:t>
            </a:r>
            <a:r>
              <a:rPr lang="en-US" dirty="0" smtClean="0">
                <a:solidFill>
                  <a:srgbClr val="000000"/>
                </a:solidFill>
              </a:rPr>
              <a:t>R0,u8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					STR	</a:t>
            </a:r>
            <a:r>
              <a:rPr lang="en-US" dirty="0" smtClean="0">
                <a:solidFill>
                  <a:srgbClr val="000000"/>
                </a:solidFill>
              </a:rPr>
              <a:t>R0,u32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u32 = (unsigned long) u16 ;		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LDRH	</a:t>
            </a:r>
            <a:r>
              <a:rPr lang="en-US" dirty="0" smtClean="0">
                <a:solidFill>
                  <a:srgbClr val="000000"/>
                </a:solidFill>
              </a:rPr>
              <a:t>R0,u16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					STR	</a:t>
            </a:r>
            <a:r>
              <a:rPr lang="en-US" dirty="0" smtClean="0">
                <a:solidFill>
                  <a:srgbClr val="000000"/>
                </a:solidFill>
              </a:rPr>
              <a:t>R0,u32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u16 = (unsigned short) u8 ;		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LDRB	</a:t>
            </a:r>
            <a:r>
              <a:rPr lang="en-US" dirty="0" smtClean="0">
                <a:solidFill>
                  <a:srgbClr val="000000"/>
                </a:solidFill>
              </a:rPr>
              <a:t>R0,u8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					STRH	</a:t>
            </a:r>
            <a:r>
              <a:rPr lang="en-US" dirty="0" smtClean="0">
                <a:solidFill>
                  <a:srgbClr val="000000"/>
                </a:solidFill>
              </a:rPr>
              <a:t>R0,u16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u64 = (unsigned long long) u32 ;	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	</a:t>
            </a:r>
            <a:r>
              <a:rPr lang="en-US" dirty="0" smtClean="0">
                <a:solidFill>
                  <a:srgbClr val="000000"/>
                </a:solidFill>
              </a:rPr>
              <a:t>R0,u32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					LDR	</a:t>
            </a:r>
            <a:r>
              <a:rPr lang="en-US" dirty="0" smtClean="0">
                <a:solidFill>
                  <a:srgbClr val="000000"/>
                </a:solidFill>
              </a:rPr>
              <a:t>R1,=</a:t>
            </a:r>
            <a:r>
              <a:rPr lang="en-US" dirty="0">
                <a:solidFill>
                  <a:srgbClr val="000000"/>
                </a:solidFill>
              </a:rPr>
              <a:t>0</a:t>
            </a:r>
          </a:p>
          <a:p>
            <a:r>
              <a:rPr lang="en-US" dirty="0">
                <a:solidFill>
                  <a:srgbClr val="000000"/>
                </a:solidFill>
              </a:rPr>
              <a:t>						STRD	</a:t>
            </a:r>
            <a:r>
              <a:rPr lang="en-US" dirty="0" smtClean="0">
                <a:solidFill>
                  <a:srgbClr val="000000"/>
                </a:solidFill>
              </a:rPr>
              <a:t>R0,R1,u64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8767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large variable </a:t>
            </a:r>
            <a:r>
              <a:rPr lang="en-US" sz="4000" smtClean="0">
                <a:sym typeface="Wingdings" pitchFamily="2" charset="2"/>
              </a:rPr>
              <a:t> small variable</a:t>
            </a:r>
            <a:br>
              <a:rPr lang="en-US" sz="4000" smtClean="0">
                <a:sym typeface="Wingdings" pitchFamily="2" charset="2"/>
              </a:rPr>
            </a:br>
            <a:r>
              <a:rPr lang="en-US" sz="4000" smtClean="0">
                <a:sym typeface="Wingdings" pitchFamily="2" charset="2"/>
              </a:rPr>
              <a:t>(signed promotion)</a:t>
            </a:r>
            <a:endParaRPr lang="en-US" sz="4000" smtClean="0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582613" y="1985963"/>
            <a:ext cx="8135937" cy="4664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</a:rPr>
              <a:t>signed long </a:t>
            </a:r>
            <a:r>
              <a:rPr lang="en-US" dirty="0" err="1">
                <a:solidFill>
                  <a:schemeClr val="accent2"/>
                </a:solidFill>
              </a:rPr>
              <a:t>long</a:t>
            </a:r>
            <a:r>
              <a:rPr lang="en-US" dirty="0">
                <a:solidFill>
                  <a:schemeClr val="accent2"/>
                </a:solidFill>
              </a:rPr>
              <a:t> s64 ;		 signed long s32 ;</a:t>
            </a:r>
          </a:p>
          <a:p>
            <a:r>
              <a:rPr lang="en-US" dirty="0">
                <a:solidFill>
                  <a:schemeClr val="accent2"/>
                </a:solidFill>
              </a:rPr>
              <a:t>signed short s16 ;			 signed char s8 ;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s32 = (signed long) s8 ;	   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LDRSB	</a:t>
            </a:r>
            <a:r>
              <a:rPr lang="en-US" dirty="0" smtClean="0">
                <a:solidFill>
                  <a:srgbClr val="000000"/>
                </a:solidFill>
              </a:rPr>
              <a:t>R0,s8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				STR	</a:t>
            </a:r>
            <a:r>
              <a:rPr lang="en-US" dirty="0" smtClean="0">
                <a:solidFill>
                  <a:srgbClr val="000000"/>
                </a:solidFill>
              </a:rPr>
              <a:t>R0,s32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s32 = (signed long) s16 ;	   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LDRSH	</a:t>
            </a:r>
            <a:r>
              <a:rPr lang="en-US" dirty="0" smtClean="0">
                <a:solidFill>
                  <a:srgbClr val="000000"/>
                </a:solidFill>
              </a:rPr>
              <a:t>R0,s16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				STR	</a:t>
            </a:r>
            <a:r>
              <a:rPr lang="en-US" dirty="0" smtClean="0">
                <a:solidFill>
                  <a:srgbClr val="000000"/>
                </a:solidFill>
              </a:rPr>
              <a:t>R0,s32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s16 = (signed short) s8 ;	   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LDRSB	</a:t>
            </a:r>
            <a:r>
              <a:rPr lang="en-US" dirty="0" smtClean="0">
                <a:solidFill>
                  <a:srgbClr val="000000"/>
                </a:solidFill>
              </a:rPr>
              <a:t>R0,s8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				STRH	</a:t>
            </a:r>
            <a:r>
              <a:rPr lang="en-US" dirty="0" smtClean="0">
                <a:solidFill>
                  <a:srgbClr val="000000"/>
                </a:solidFill>
              </a:rPr>
              <a:t>R0,s16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s64 = (signed long long) s32 ; 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/>
              <a:t> </a:t>
            </a:r>
            <a:r>
              <a:rPr lang="en-US" dirty="0">
                <a:solidFill>
                  <a:srgbClr val="000000"/>
                </a:solidFill>
              </a:rPr>
              <a:t>	LDR	</a:t>
            </a:r>
            <a:r>
              <a:rPr lang="en-US" dirty="0" smtClean="0">
                <a:solidFill>
                  <a:srgbClr val="000000"/>
                </a:solidFill>
              </a:rPr>
              <a:t>R0,s32</a:t>
            </a:r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					MOV	</a:t>
            </a:r>
            <a:r>
              <a:rPr lang="en-US" dirty="0" smtClean="0">
                <a:solidFill>
                  <a:srgbClr val="000000"/>
                </a:solidFill>
              </a:rPr>
              <a:t>R1,R0,ASR </a:t>
            </a:r>
            <a:r>
              <a:rPr lang="en-US" dirty="0">
                <a:solidFill>
                  <a:srgbClr val="000000"/>
                </a:solidFill>
              </a:rPr>
              <a:t>#31</a:t>
            </a:r>
          </a:p>
          <a:p>
            <a:r>
              <a:rPr lang="en-US" dirty="0">
                <a:solidFill>
                  <a:srgbClr val="000000"/>
                </a:solidFill>
              </a:rPr>
              <a:t>					STRD	</a:t>
            </a:r>
            <a:r>
              <a:rPr lang="en-US" dirty="0" smtClean="0">
                <a:solidFill>
                  <a:srgbClr val="000000"/>
                </a:solidFill>
              </a:rPr>
              <a:t>R0,R1,s64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59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49300" y="554038"/>
            <a:ext cx="7772400" cy="1470025"/>
          </a:xfrm>
        </p:spPr>
        <p:txBody>
          <a:bodyPr/>
          <a:lstStyle/>
          <a:p>
            <a:r>
              <a:rPr lang="en-US" smtClean="0"/>
              <a:t>Memory Access Modes</a:t>
            </a:r>
          </a:p>
        </p:txBody>
      </p:sp>
      <p:sp>
        <p:nvSpPr>
          <p:cNvPr id="34819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465263" y="5405438"/>
            <a:ext cx="6400800" cy="11541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smtClean="0"/>
              <a:t>Used only w/Load/Store Instructions.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Restrictions on LDRD &amp; STRD</a:t>
            </a:r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1624013" y="2254250"/>
            <a:ext cx="5754687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chemeClr val="accent2"/>
                </a:solidFill>
              </a:rPr>
              <a:t> Offset Addressing Mode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chemeClr val="accent2"/>
                </a:solidFill>
              </a:rPr>
              <a:t> Pre-Indexed Addressing Mode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400">
                <a:solidFill>
                  <a:schemeClr val="accent2"/>
                </a:solidFill>
              </a:rPr>
              <a:t> Post-Indexed Addressing Mode</a:t>
            </a:r>
          </a:p>
        </p:txBody>
      </p:sp>
      <p:sp>
        <p:nvSpPr>
          <p:cNvPr id="34821" name="AutoShape 6"/>
          <p:cNvSpPr>
            <a:spLocks/>
          </p:cNvSpPr>
          <p:nvPr/>
        </p:nvSpPr>
        <p:spPr bwMode="auto">
          <a:xfrm>
            <a:off x="6826250" y="2838450"/>
            <a:ext cx="252413" cy="960438"/>
          </a:xfrm>
          <a:prstGeom prst="rightBrace">
            <a:avLst>
              <a:gd name="adj1" fmla="val 31709"/>
              <a:gd name="adj2" fmla="val 50000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2" name="Text Box 7"/>
          <p:cNvSpPr txBox="1">
            <a:spLocks noChangeArrowheads="1"/>
          </p:cNvSpPr>
          <p:nvPr/>
        </p:nvSpPr>
        <p:spPr bwMode="auto">
          <a:xfrm>
            <a:off x="7346950" y="3027363"/>
            <a:ext cx="1528763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Refers to update of R</a:t>
            </a:r>
            <a:r>
              <a:rPr lang="en-US" baseline="-25000"/>
              <a:t>n</a:t>
            </a:r>
          </a:p>
        </p:txBody>
      </p:sp>
      <p:sp>
        <p:nvSpPr>
          <p:cNvPr id="34823" name="AutoShape 8"/>
          <p:cNvSpPr>
            <a:spLocks/>
          </p:cNvSpPr>
          <p:nvPr/>
        </p:nvSpPr>
        <p:spPr bwMode="auto">
          <a:xfrm>
            <a:off x="1323975" y="2206625"/>
            <a:ext cx="284163" cy="1687513"/>
          </a:xfrm>
          <a:prstGeom prst="leftBrace">
            <a:avLst>
              <a:gd name="adj1" fmla="val 49488"/>
              <a:gd name="adj2" fmla="val 50000"/>
            </a:avLst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4" name="Text Box 9"/>
          <p:cNvSpPr txBox="1">
            <a:spLocks noChangeArrowheads="1"/>
          </p:cNvSpPr>
          <p:nvPr/>
        </p:nvSpPr>
        <p:spPr bwMode="auto">
          <a:xfrm>
            <a:off x="2035175" y="4178300"/>
            <a:ext cx="31543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Each has 3 variations</a:t>
            </a:r>
          </a:p>
        </p:txBody>
      </p:sp>
      <p:cxnSp>
        <p:nvCxnSpPr>
          <p:cNvPr id="34825" name="AutoShape 11"/>
          <p:cNvCxnSpPr>
            <a:cxnSpLocks noChangeShapeType="1"/>
            <a:stCxn id="34824" idx="1"/>
            <a:endCxn id="34823" idx="1"/>
          </p:cNvCxnSpPr>
          <p:nvPr/>
        </p:nvCxnSpPr>
        <p:spPr bwMode="auto">
          <a:xfrm rot="10800000">
            <a:off x="1304925" y="3051175"/>
            <a:ext cx="730250" cy="1325563"/>
          </a:xfrm>
          <a:prstGeom prst="bentConnector3">
            <a:avLst>
              <a:gd name="adj1" fmla="val 128694"/>
            </a:avLst>
          </a:prstGeom>
          <a:noFill/>
          <a:ln w="38100">
            <a:solidFill>
              <a:srgbClr val="000000"/>
            </a:solidFill>
            <a:miter lim="800000"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826" name="AutoShape 13"/>
          <p:cNvSpPr>
            <a:spLocks noChangeArrowheads="1"/>
          </p:cNvSpPr>
          <p:nvPr/>
        </p:nvSpPr>
        <p:spPr bwMode="auto">
          <a:xfrm>
            <a:off x="6180138" y="1703388"/>
            <a:ext cx="2286000" cy="755650"/>
          </a:xfrm>
          <a:prstGeom prst="wedgeRectCallout">
            <a:avLst>
              <a:gd name="adj1" fmla="val -72153"/>
              <a:gd name="adj2" fmla="val 46639"/>
            </a:avLst>
          </a:prstGeom>
          <a:solidFill>
            <a:schemeClr val="tx1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/>
          <a:lstStyle/>
          <a:p>
            <a:pPr algn="ctr"/>
            <a:r>
              <a:rPr lang="en-US">
                <a:solidFill>
                  <a:srgbClr val="000000"/>
                </a:solidFill>
              </a:rPr>
              <a:t>MOST IMPORTANT!</a:t>
            </a:r>
          </a:p>
        </p:txBody>
      </p:sp>
    </p:spTree>
    <p:extLst>
      <p:ext uri="{BB962C8B-B14F-4D97-AF65-F5344CB8AC3E}">
        <p14:creationId xmlns:p14="http://schemas.microsoft.com/office/powerpoint/2010/main" val="2333542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2364" name="Group 2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512966"/>
              </p:ext>
            </p:extLst>
          </p:nvPr>
        </p:nvGraphicFramePr>
        <p:xfrm>
          <a:off x="976313" y="1971675"/>
          <a:ext cx="6634162" cy="3367088"/>
        </p:xfrm>
        <a:graphic>
          <a:graphicData uri="http://schemas.openxmlformats.org/drawingml/2006/table">
            <a:tbl>
              <a:tblPr/>
              <a:tblGrid>
                <a:gridCol w="2987675"/>
                <a:gridCol w="1981200"/>
                <a:gridCol w="1665287"/>
              </a:tblGrid>
              <a:tr h="7207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Syntax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Effective Address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Example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&lt;label&gt;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PC + imm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result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6604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&gt;,#imm]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+ imm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[r5,#100]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6635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&gt;,&lt;R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+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[r4,r5]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661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&gt;,&lt;R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&gt;,LSL #&lt;imm&gt;]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+ (R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m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&lt;&lt; imm)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[r4,r5,LSL #3]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35868" name="Rectangle 262"/>
          <p:cNvSpPr>
            <a:spLocks noGrp="1" noChangeArrowheads="1"/>
          </p:cNvSpPr>
          <p:nvPr>
            <p:ph type="title"/>
          </p:nvPr>
        </p:nvSpPr>
        <p:spPr>
          <a:xfrm>
            <a:off x="676275" y="436563"/>
            <a:ext cx="7772400" cy="1143000"/>
          </a:xfrm>
        </p:spPr>
        <p:txBody>
          <a:bodyPr/>
          <a:lstStyle/>
          <a:p>
            <a:r>
              <a:rPr lang="en-US" sz="4000" smtClean="0"/>
              <a:t>Offset Addressing</a:t>
            </a:r>
            <a:br>
              <a:rPr lang="en-US" sz="4000" smtClean="0"/>
            </a:br>
            <a:r>
              <a:rPr lang="en-US" sz="2400" i="1" smtClean="0"/>
              <a:t>(The Most Important Memory Access Mode!)</a:t>
            </a:r>
          </a:p>
        </p:txBody>
      </p:sp>
      <p:sp>
        <p:nvSpPr>
          <p:cNvPr id="35869" name="Text Box 276"/>
          <p:cNvSpPr txBox="1">
            <a:spLocks noChangeArrowheads="1"/>
          </p:cNvSpPr>
          <p:nvPr/>
        </p:nvSpPr>
        <p:spPr bwMode="auto">
          <a:xfrm>
            <a:off x="990600" y="5437188"/>
            <a:ext cx="6022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Special case of R</a:t>
            </a:r>
            <a:r>
              <a:rPr lang="en-US" baseline="-25000">
                <a:solidFill>
                  <a:srgbClr val="000000"/>
                </a:solidFill>
                <a:sym typeface="Wingdings" pitchFamily="2" charset="2"/>
              </a:rPr>
              <a:t>n</a:t>
            </a:r>
            <a:r>
              <a:rPr lang="en-US">
                <a:solidFill>
                  <a:srgbClr val="000000"/>
                </a:solidFill>
                <a:sym typeface="Wingdings" pitchFamily="2" charset="2"/>
              </a:rPr>
              <a:t> + imm, where R</a:t>
            </a:r>
            <a:r>
              <a:rPr lang="en-US" baseline="-25000">
                <a:solidFill>
                  <a:srgbClr val="000000"/>
                </a:solidFill>
                <a:sym typeface="Wingdings" pitchFamily="2" charset="2"/>
              </a:rPr>
              <a:t>n</a:t>
            </a:r>
            <a:r>
              <a:rPr lang="en-US">
                <a:solidFill>
                  <a:srgbClr val="000000"/>
                </a:solidFill>
                <a:sym typeface="Wingdings" pitchFamily="2" charset="2"/>
              </a:rPr>
              <a:t> = pc</a:t>
            </a:r>
            <a:r>
              <a:rPr lang="en-US">
                <a:solidFill>
                  <a:srgbClr val="000000"/>
                </a:solidFill>
              </a:rPr>
              <a:t> </a:t>
            </a:r>
          </a:p>
        </p:txBody>
      </p:sp>
      <p:cxnSp>
        <p:nvCxnSpPr>
          <p:cNvPr id="35870" name="AutoShape 277"/>
          <p:cNvCxnSpPr>
            <a:cxnSpLocks noChangeShapeType="1"/>
            <a:stCxn id="35869" idx="1"/>
          </p:cNvCxnSpPr>
          <p:nvPr/>
        </p:nvCxnSpPr>
        <p:spPr bwMode="auto">
          <a:xfrm rot="10800000">
            <a:off x="976313" y="3022600"/>
            <a:ext cx="14287" cy="2613025"/>
          </a:xfrm>
          <a:prstGeom prst="bentConnector3">
            <a:avLst>
              <a:gd name="adj1" fmla="val 3588889"/>
            </a:avLst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5871" name="Text Box 278"/>
          <p:cNvSpPr txBox="1">
            <a:spLocks noChangeArrowheads="1"/>
          </p:cNvSpPr>
          <p:nvPr/>
        </p:nvSpPr>
        <p:spPr bwMode="auto">
          <a:xfrm>
            <a:off x="3222625" y="5976938"/>
            <a:ext cx="4506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Not available with LDRD or STRD</a:t>
            </a:r>
          </a:p>
        </p:txBody>
      </p:sp>
      <p:sp>
        <p:nvSpPr>
          <p:cNvPr id="35872" name="AutoShape 279"/>
          <p:cNvSpPr>
            <a:spLocks/>
          </p:cNvSpPr>
          <p:nvPr/>
        </p:nvSpPr>
        <p:spPr bwMode="auto">
          <a:xfrm>
            <a:off x="7686675" y="3983038"/>
            <a:ext cx="217488" cy="1263650"/>
          </a:xfrm>
          <a:prstGeom prst="rightBrace">
            <a:avLst>
              <a:gd name="adj1" fmla="val 48418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35873" name="AutoShape 280"/>
          <p:cNvCxnSpPr>
            <a:cxnSpLocks noChangeShapeType="1"/>
            <a:stCxn id="35871" idx="3"/>
            <a:endCxn id="35872" idx="1"/>
          </p:cNvCxnSpPr>
          <p:nvPr/>
        </p:nvCxnSpPr>
        <p:spPr bwMode="auto">
          <a:xfrm flipV="1">
            <a:off x="7729538" y="4614863"/>
            <a:ext cx="188912" cy="1560512"/>
          </a:xfrm>
          <a:prstGeom prst="bentConnector3">
            <a:avLst>
              <a:gd name="adj1" fmla="val 212606"/>
            </a:avLst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14318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77825" y="2226987"/>
            <a:ext cx="8724900" cy="4085669"/>
            <a:chOff x="377825" y="1411288"/>
            <a:chExt cx="8724900" cy="4085669"/>
          </a:xfrm>
        </p:grpSpPr>
        <p:sp>
          <p:nvSpPr>
            <p:cNvPr id="36866" name="Text Box 2"/>
            <p:cNvSpPr txBox="1">
              <a:spLocks noChangeArrowheads="1"/>
            </p:cNvSpPr>
            <p:nvPr/>
          </p:nvSpPr>
          <p:spPr bwMode="auto">
            <a:xfrm>
              <a:off x="2514601" y="5127625"/>
              <a:ext cx="2706688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1800" b="0" dirty="0" err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</a:t>
              </a:r>
              <a:r>
                <a:rPr lang="en-US" sz="1800" b="0" baseline="-25000" dirty="0" err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m</a:t>
              </a:r>
              <a:r>
                <a:rPr lang="en-US" sz="1800" b="0" dirty="0" err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,LSL</a:t>
              </a:r>
              <a:r>
                <a:rPr lang="en-US" sz="1800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</a:t>
              </a:r>
              <a:r>
                <a:rPr lang="en-US" sz="18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#constant</a:t>
              </a:r>
              <a:endParaRPr lang="en-US" sz="18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6868" name="Rectangle 4"/>
            <p:cNvSpPr>
              <a:spLocks noChangeArrowheads="1"/>
            </p:cNvSpPr>
            <p:nvPr/>
          </p:nvSpPr>
          <p:spPr bwMode="auto">
            <a:xfrm>
              <a:off x="5184775" y="1411288"/>
              <a:ext cx="2363788" cy="3937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none" anchor="ctr"/>
            <a:lstStyle/>
            <a:p>
              <a:pPr algn="ctr"/>
              <a:r>
                <a:rPr lang="en-US" b="0" dirty="0" err="1">
                  <a:solidFill>
                    <a:srgbClr val="000000"/>
                  </a:solidFill>
                </a:rPr>
                <a:t>R</a:t>
              </a:r>
              <a:r>
                <a:rPr lang="en-US" b="0" baseline="-25000" dirty="0" err="1">
                  <a:solidFill>
                    <a:srgbClr val="000000"/>
                  </a:solidFill>
                </a:rPr>
                <a:t>n</a:t>
              </a:r>
              <a:endParaRPr lang="en-US" b="0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36869" name="Oval 5"/>
            <p:cNvSpPr>
              <a:spLocks noChangeArrowheads="1"/>
            </p:cNvSpPr>
            <p:nvPr/>
          </p:nvSpPr>
          <p:spPr bwMode="auto">
            <a:xfrm>
              <a:off x="6000750" y="3657600"/>
              <a:ext cx="741363" cy="677863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round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none" anchor="ctr"/>
            <a:lstStyle/>
            <a:p>
              <a:pPr algn="ctr"/>
              <a:r>
                <a:rPr lang="en-US" sz="3200" b="0" dirty="0">
                  <a:solidFill>
                    <a:srgbClr val="000000"/>
                  </a:solidFill>
                </a:rPr>
                <a:t>+</a:t>
              </a:r>
            </a:p>
          </p:txBody>
        </p:sp>
        <p:cxnSp>
          <p:nvCxnSpPr>
            <p:cNvPr id="36870" name="AutoShape 6"/>
            <p:cNvCxnSpPr>
              <a:cxnSpLocks noChangeShapeType="1"/>
              <a:stCxn id="36868" idx="2"/>
              <a:endCxn id="36869" idx="0"/>
            </p:cNvCxnSpPr>
            <p:nvPr/>
          </p:nvCxnSpPr>
          <p:spPr bwMode="auto">
            <a:xfrm>
              <a:off x="6366669" y="1804988"/>
              <a:ext cx="4763" cy="1852612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871" name="Text Box 7"/>
            <p:cNvSpPr txBox="1">
              <a:spLocks noChangeArrowheads="1"/>
            </p:cNvSpPr>
            <p:nvPr/>
          </p:nvSpPr>
          <p:spPr bwMode="auto">
            <a:xfrm>
              <a:off x="7239794" y="3643829"/>
              <a:ext cx="1504950" cy="10772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 algn="ctr">
                <a:spcBef>
                  <a:spcPct val="50000"/>
                </a:spcBef>
              </a:pPr>
              <a:r>
                <a:rPr lang="en-US" b="0" dirty="0" smtClean="0">
                  <a:solidFill>
                    <a:srgbClr val="000000"/>
                  </a:solidFill>
                </a:rPr>
                <a:t>Memory</a:t>
              </a:r>
              <a:r>
                <a:rPr lang="en-US" b="0" dirty="0">
                  <a:solidFill>
                    <a:srgbClr val="000000"/>
                  </a:solidFill>
                </a:rPr>
                <a:t/>
              </a:r>
              <a:br>
                <a:rPr lang="en-US" b="0" dirty="0">
                  <a:solidFill>
                    <a:srgbClr val="000000"/>
                  </a:solidFill>
                </a:rPr>
              </a:br>
              <a:r>
                <a:rPr lang="en-US" b="0" dirty="0" smtClean="0">
                  <a:solidFill>
                    <a:srgbClr val="000000"/>
                  </a:solidFill>
                </a:rPr>
                <a:t>Address</a:t>
              </a:r>
              <a:r>
                <a:rPr lang="en-US" b="0" dirty="0" smtClean="0">
                  <a:solidFill>
                    <a:schemeClr val="tx1">
                      <a:lumMod val="10000"/>
                    </a:schemeClr>
                  </a:solidFill>
                </a:rPr>
                <a:t/>
              </a:r>
              <a:br>
                <a:rPr lang="en-US" b="0" dirty="0" smtClean="0">
                  <a:solidFill>
                    <a:schemeClr val="tx1">
                      <a:lumMod val="10000"/>
                    </a:schemeClr>
                  </a:solidFill>
                </a:rPr>
              </a:br>
              <a:r>
                <a:rPr lang="en-US" sz="1200" b="0" dirty="0" smtClean="0">
                  <a:solidFill>
                    <a:schemeClr val="tx1">
                      <a:lumMod val="10000"/>
                    </a:schemeClr>
                  </a:solidFill>
                </a:rPr>
                <a:t>(Offset and Pre-Indexed Modes)</a:t>
              </a:r>
            </a:p>
          </p:txBody>
        </p:sp>
        <p:sp>
          <p:nvSpPr>
            <p:cNvPr id="36872" name="Rectangle 8"/>
            <p:cNvSpPr>
              <a:spLocks noChangeArrowheads="1"/>
            </p:cNvSpPr>
            <p:nvPr/>
          </p:nvSpPr>
          <p:spPr bwMode="auto">
            <a:xfrm>
              <a:off x="5170488" y="2632075"/>
              <a:ext cx="504825" cy="2727325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none" anchor="ctr"/>
            <a:lstStyle/>
            <a:p>
              <a:pPr algn="ctr"/>
              <a:r>
                <a:rPr lang="en-US" b="0">
                  <a:solidFill>
                    <a:srgbClr val="000000"/>
                  </a:solidFill>
                </a:rPr>
                <a:t>s</a:t>
              </a:r>
            </a:p>
            <a:p>
              <a:pPr algn="ctr"/>
              <a:r>
                <a:rPr lang="en-US" b="0">
                  <a:solidFill>
                    <a:srgbClr val="000000"/>
                  </a:solidFill>
                </a:rPr>
                <a:t>w</a:t>
              </a:r>
            </a:p>
            <a:p>
              <a:pPr algn="ctr"/>
              <a:r>
                <a:rPr lang="en-US" b="0">
                  <a:solidFill>
                    <a:srgbClr val="000000"/>
                  </a:solidFill>
                </a:rPr>
                <a:t>i</a:t>
              </a:r>
            </a:p>
            <a:p>
              <a:pPr algn="ctr"/>
              <a:r>
                <a:rPr lang="en-US" b="0">
                  <a:solidFill>
                    <a:srgbClr val="000000"/>
                  </a:solidFill>
                </a:rPr>
                <a:t>t</a:t>
              </a:r>
            </a:p>
            <a:p>
              <a:pPr algn="ctr"/>
              <a:r>
                <a:rPr lang="en-US" b="0">
                  <a:solidFill>
                    <a:srgbClr val="000000"/>
                  </a:solidFill>
                </a:rPr>
                <a:t>c</a:t>
              </a:r>
            </a:p>
            <a:p>
              <a:pPr algn="ctr"/>
              <a:r>
                <a:rPr lang="en-US" b="0">
                  <a:solidFill>
                    <a:srgbClr val="000000"/>
                  </a:solidFill>
                </a:rPr>
                <a:t>h</a:t>
              </a:r>
            </a:p>
            <a:p>
              <a:pPr algn="ctr"/>
              <a:endParaRPr lang="en-US" b="0">
                <a:solidFill>
                  <a:srgbClr val="000000"/>
                </a:solidFill>
              </a:endParaRPr>
            </a:p>
          </p:txBody>
        </p:sp>
        <p:cxnSp>
          <p:nvCxnSpPr>
            <p:cNvPr id="36873" name="AutoShape 9"/>
            <p:cNvCxnSpPr>
              <a:cxnSpLocks noChangeShapeType="1"/>
              <a:stCxn id="36872" idx="3"/>
              <a:endCxn id="36869" idx="2"/>
            </p:cNvCxnSpPr>
            <p:nvPr/>
          </p:nvCxnSpPr>
          <p:spPr bwMode="auto">
            <a:xfrm>
              <a:off x="5675313" y="3995738"/>
              <a:ext cx="325437" cy="794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874" name="Rectangle 10"/>
            <p:cNvSpPr>
              <a:spLocks noChangeArrowheads="1"/>
            </p:cNvSpPr>
            <p:nvPr/>
          </p:nvSpPr>
          <p:spPr bwMode="auto">
            <a:xfrm>
              <a:off x="2378075" y="3079750"/>
              <a:ext cx="2363788" cy="3937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none" anchor="ctr"/>
            <a:lstStyle/>
            <a:p>
              <a:pPr algn="ctr"/>
              <a:r>
                <a:rPr lang="en-US" b="0" dirty="0" err="1">
                  <a:solidFill>
                    <a:srgbClr val="000000"/>
                  </a:solidFill>
                </a:rPr>
                <a:t>R</a:t>
              </a:r>
              <a:r>
                <a:rPr lang="en-US" b="0" baseline="-25000" dirty="0" err="1">
                  <a:solidFill>
                    <a:srgbClr val="000000"/>
                  </a:solidFill>
                </a:rPr>
                <a:t>m</a:t>
              </a:r>
              <a:endParaRPr lang="en-US" b="0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36885" name="Line 21"/>
            <p:cNvSpPr>
              <a:spLocks noChangeShapeType="1"/>
            </p:cNvSpPr>
            <p:nvPr/>
          </p:nvSpPr>
          <p:spPr bwMode="auto">
            <a:xfrm>
              <a:off x="2112963" y="2851150"/>
              <a:ext cx="3032125" cy="317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6" name="Rectangle 22"/>
            <p:cNvSpPr>
              <a:spLocks noChangeArrowheads="1"/>
            </p:cNvSpPr>
            <p:nvPr/>
          </p:nvSpPr>
          <p:spPr bwMode="auto">
            <a:xfrm>
              <a:off x="2363788" y="4222750"/>
              <a:ext cx="2395537" cy="55245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none" anchor="ctr"/>
            <a:lstStyle/>
            <a:p>
              <a:pPr algn="ctr"/>
              <a:r>
                <a:rPr lang="en-US" b="0" dirty="0">
                  <a:solidFill>
                    <a:srgbClr val="000000"/>
                  </a:solidFill>
                </a:rPr>
                <a:t>left shifter</a:t>
              </a:r>
            </a:p>
          </p:txBody>
        </p:sp>
        <p:sp>
          <p:nvSpPr>
            <p:cNvPr id="36887" name="Line 23"/>
            <p:cNvSpPr>
              <a:spLocks noChangeShapeType="1"/>
            </p:cNvSpPr>
            <p:nvPr/>
          </p:nvSpPr>
          <p:spPr bwMode="auto">
            <a:xfrm>
              <a:off x="3562350" y="3892550"/>
              <a:ext cx="159067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9" name="Line 25"/>
            <p:cNvSpPr>
              <a:spLocks noChangeShapeType="1"/>
            </p:cNvSpPr>
            <p:nvPr/>
          </p:nvSpPr>
          <p:spPr bwMode="auto">
            <a:xfrm>
              <a:off x="2097088" y="4489450"/>
              <a:ext cx="274637" cy="4763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36890" name="AutoShape 26"/>
            <p:cNvCxnSpPr>
              <a:cxnSpLocks noChangeShapeType="1"/>
              <a:stCxn id="36874" idx="2"/>
              <a:endCxn id="36886" idx="0"/>
            </p:cNvCxnSpPr>
            <p:nvPr/>
          </p:nvCxnSpPr>
          <p:spPr bwMode="auto">
            <a:xfrm>
              <a:off x="3560763" y="3473450"/>
              <a:ext cx="1587" cy="749300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891" name="Line 27"/>
            <p:cNvSpPr>
              <a:spLocks noChangeShapeType="1"/>
            </p:cNvSpPr>
            <p:nvPr/>
          </p:nvSpPr>
          <p:spPr bwMode="auto">
            <a:xfrm>
              <a:off x="3559175" y="5140325"/>
              <a:ext cx="1616075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2" name="Line 28"/>
            <p:cNvSpPr>
              <a:spLocks noChangeShapeType="1"/>
            </p:cNvSpPr>
            <p:nvPr/>
          </p:nvSpPr>
          <p:spPr bwMode="auto">
            <a:xfrm>
              <a:off x="3562350" y="4776788"/>
              <a:ext cx="0" cy="34607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3" name="Text Box 29"/>
            <p:cNvSpPr txBox="1">
              <a:spLocks noChangeArrowheads="1"/>
            </p:cNvSpPr>
            <p:nvPr/>
          </p:nvSpPr>
          <p:spPr bwMode="auto">
            <a:xfrm>
              <a:off x="377825" y="1560513"/>
              <a:ext cx="287020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0" dirty="0">
                  <a:solidFill>
                    <a:srgbClr val="000000"/>
                  </a:solidFill>
                </a:rPr>
                <a:t>Instruction</a:t>
              </a:r>
              <a:r>
                <a:rPr lang="en-US" dirty="0">
                  <a:solidFill>
                    <a:srgbClr val="000000"/>
                  </a:solidFill>
                </a:rPr>
                <a:t> </a:t>
              </a:r>
              <a:r>
                <a:rPr lang="en-US" b="0" dirty="0">
                  <a:solidFill>
                    <a:srgbClr val="000000"/>
                  </a:solidFill>
                </a:rPr>
                <a:t>Register</a:t>
              </a:r>
            </a:p>
          </p:txBody>
        </p:sp>
        <p:sp>
          <p:nvSpPr>
            <p:cNvPr id="36894" name="Text Box 30"/>
            <p:cNvSpPr txBox="1">
              <a:spLocks noChangeArrowheads="1"/>
            </p:cNvSpPr>
            <p:nvPr/>
          </p:nvSpPr>
          <p:spPr bwMode="auto">
            <a:xfrm>
              <a:off x="4208463" y="2643188"/>
              <a:ext cx="184150" cy="39687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endParaRPr lang="en-US"/>
            </a:p>
          </p:txBody>
        </p:sp>
        <p:sp>
          <p:nvSpPr>
            <p:cNvPr id="36895" name="Text Box 31"/>
            <p:cNvSpPr txBox="1">
              <a:spLocks noChangeArrowheads="1"/>
            </p:cNvSpPr>
            <p:nvPr/>
          </p:nvSpPr>
          <p:spPr bwMode="auto">
            <a:xfrm>
              <a:off x="3386138" y="2439988"/>
              <a:ext cx="175101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18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#constant</a:t>
              </a:r>
              <a:endParaRPr lang="en-US" sz="18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6896" name="Text Box 32"/>
            <p:cNvSpPr txBox="1">
              <a:spLocks noChangeArrowheads="1"/>
            </p:cNvSpPr>
            <p:nvPr/>
          </p:nvSpPr>
          <p:spPr bwMode="auto">
            <a:xfrm>
              <a:off x="3411538" y="3459163"/>
              <a:ext cx="1751012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 algn="r">
                <a:spcBef>
                  <a:spcPct val="50000"/>
                </a:spcBef>
              </a:pPr>
              <a:r>
                <a:rPr lang="en-US" sz="1800" dirty="0" err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</a:t>
              </a:r>
              <a:r>
                <a:rPr lang="en-US" sz="1800" baseline="-25000" dirty="0" err="1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m</a:t>
              </a:r>
              <a:endParaRPr lang="en-US" sz="1800" baseline="-25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6897" name="Line 33"/>
            <p:cNvSpPr>
              <a:spLocks noChangeShapeType="1"/>
            </p:cNvSpPr>
            <p:nvPr/>
          </p:nvSpPr>
          <p:spPr bwMode="auto">
            <a:xfrm>
              <a:off x="6735763" y="4003675"/>
              <a:ext cx="254000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98" name="Line 35"/>
            <p:cNvSpPr>
              <a:spLocks noChangeShapeType="1"/>
            </p:cNvSpPr>
            <p:nvPr/>
          </p:nvSpPr>
          <p:spPr bwMode="auto">
            <a:xfrm>
              <a:off x="6980238" y="4002088"/>
              <a:ext cx="519112" cy="158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Rectangle 4"/>
            <p:cNvSpPr>
              <a:spLocks noChangeArrowheads="1"/>
            </p:cNvSpPr>
            <p:nvPr/>
          </p:nvSpPr>
          <p:spPr bwMode="auto">
            <a:xfrm>
              <a:off x="387350" y="1957388"/>
              <a:ext cx="2363788" cy="3937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</p:spPr>
          <p:txBody>
            <a:bodyPr wrap="none" anchor="ctr"/>
            <a:lstStyle/>
            <a:p>
              <a:r>
                <a:rPr lang="en-US" b="0" dirty="0" smtClean="0">
                  <a:solidFill>
                    <a:srgbClr val="000000"/>
                  </a:solidFill>
                </a:rPr>
                <a:t>         </a:t>
              </a:r>
              <a:endParaRPr lang="en-US" b="0" baseline="-25000" dirty="0">
                <a:solidFill>
                  <a:srgbClr val="000000"/>
                </a:solidFill>
              </a:endParaRPr>
            </a:p>
          </p:txBody>
        </p:sp>
        <p:sp>
          <p:nvSpPr>
            <p:cNvPr id="4" name="TextBox 3"/>
            <p:cNvSpPr txBox="1"/>
            <p:nvPr/>
          </p:nvSpPr>
          <p:spPr>
            <a:xfrm>
              <a:off x="1743075" y="2014994"/>
              <a:ext cx="733426" cy="276999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 smtClean="0">
                  <a:solidFill>
                    <a:schemeClr val="tx1">
                      <a:lumMod val="10000"/>
                    </a:schemeClr>
                  </a:solidFill>
                  <a:latin typeface="Calibri" pitchFamily="34" charset="0"/>
                  <a:cs typeface="Calibri" pitchFamily="34" charset="0"/>
                </a:rPr>
                <a:t>constant</a:t>
              </a:r>
              <a:endParaRPr lang="en-US" sz="1200" dirty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6888" name="Line 24"/>
            <p:cNvSpPr>
              <a:spLocks noChangeShapeType="1"/>
            </p:cNvSpPr>
            <p:nvPr/>
          </p:nvSpPr>
          <p:spPr bwMode="auto">
            <a:xfrm flipH="1">
              <a:off x="2097088" y="2301875"/>
              <a:ext cx="0" cy="2174875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cxnSp>
          <p:nvCxnSpPr>
            <p:cNvPr id="30" name="AutoShape 6"/>
            <p:cNvCxnSpPr>
              <a:cxnSpLocks noChangeShapeType="1"/>
            </p:cNvCxnSpPr>
            <p:nvPr/>
          </p:nvCxnSpPr>
          <p:spPr bwMode="auto">
            <a:xfrm>
              <a:off x="6975475" y="1804988"/>
              <a:ext cx="17463" cy="2087562"/>
            </a:xfrm>
            <a:prstGeom prst="straightConnector1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  <a:prstDash val="dash"/>
              <a:round/>
              <a:headEnd type="triangle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2" name="Text Box 7"/>
            <p:cNvSpPr txBox="1">
              <a:spLocks noChangeArrowheads="1"/>
            </p:cNvSpPr>
            <p:nvPr/>
          </p:nvSpPr>
          <p:spPr bwMode="auto">
            <a:xfrm>
              <a:off x="6992938" y="1989921"/>
              <a:ext cx="1655762" cy="738664"/>
            </a:xfrm>
            <a:prstGeom prst="rect">
              <a:avLst/>
            </a:prstGeom>
            <a:noFill/>
            <a:ln w="9525">
              <a:solidFill>
                <a:schemeClr val="bg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 b="0" dirty="0" smtClean="0">
                  <a:solidFill>
                    <a:schemeClr val="tx1">
                      <a:lumMod val="10000"/>
                    </a:schemeClr>
                  </a:solidFill>
                  <a:latin typeface="Calibri" pitchFamily="34" charset="0"/>
                  <a:cs typeface="Calibri" pitchFamily="34" charset="0"/>
                </a:rPr>
                <a:t>Pre- and Post-Indexed modes update </a:t>
              </a:r>
              <a:r>
                <a:rPr lang="en-US" sz="1400" b="0" dirty="0" err="1" smtClean="0">
                  <a:solidFill>
                    <a:schemeClr val="bg2">
                      <a:lumMod val="50000"/>
                    </a:schemeClr>
                  </a:solidFill>
                </a:rPr>
                <a:t>R</a:t>
              </a:r>
              <a:r>
                <a:rPr lang="en-US" sz="1400" b="0" baseline="-25000" dirty="0" err="1" smtClean="0">
                  <a:solidFill>
                    <a:schemeClr val="bg2">
                      <a:lumMod val="50000"/>
                    </a:schemeClr>
                  </a:solidFill>
                </a:rPr>
                <a:t>n</a:t>
              </a:r>
              <a:endParaRPr lang="en-US" sz="1400" b="0" baseline="-25000" dirty="0" smtClean="0">
                <a:solidFill>
                  <a:schemeClr val="bg2">
                    <a:lumMod val="50000"/>
                  </a:schemeClr>
                </a:solidFill>
              </a:endParaRPr>
            </a:p>
          </p:txBody>
        </p:sp>
        <p:sp>
          <p:nvSpPr>
            <p:cNvPr id="34" name="Line 35"/>
            <p:cNvSpPr>
              <a:spLocks noChangeShapeType="1"/>
            </p:cNvSpPr>
            <p:nvPr/>
          </p:nvSpPr>
          <p:spPr bwMode="auto">
            <a:xfrm>
              <a:off x="6371432" y="3189287"/>
              <a:ext cx="1127918" cy="0"/>
            </a:xfrm>
            <a:prstGeom prst="line">
              <a:avLst/>
            </a:prstGeom>
            <a:noFill/>
            <a:ln w="38100">
              <a:solidFill>
                <a:schemeClr val="bg1">
                  <a:lumMod val="50000"/>
                </a:schemeClr>
              </a:solidFill>
              <a:prstDash val="dash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Text Box 7"/>
            <p:cNvSpPr txBox="1">
              <a:spLocks noChangeArrowheads="1"/>
            </p:cNvSpPr>
            <p:nvPr/>
          </p:nvSpPr>
          <p:spPr bwMode="auto">
            <a:xfrm>
              <a:off x="7446963" y="2927350"/>
              <a:ext cx="1655762" cy="52322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1400" b="0" dirty="0" smtClean="0">
                  <a:solidFill>
                    <a:schemeClr val="tx1">
                      <a:lumMod val="10000"/>
                    </a:schemeClr>
                  </a:solidFill>
                  <a:latin typeface="Calibri" pitchFamily="34" charset="0"/>
                  <a:cs typeface="Calibri" pitchFamily="34" charset="0"/>
                </a:rPr>
                <a:t>Post-Indexed address</a:t>
              </a:r>
              <a:endParaRPr lang="en-US" sz="1400" b="0" baseline="-25000" dirty="0" smtClean="0">
                <a:solidFill>
                  <a:schemeClr val="tx1">
                    <a:lumMod val="10000"/>
                  </a:schemeClr>
                </a:solidFill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Calculation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8365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701675" y="325438"/>
            <a:ext cx="7772400" cy="1143000"/>
          </a:xfrm>
        </p:spPr>
        <p:txBody>
          <a:bodyPr/>
          <a:lstStyle/>
          <a:p>
            <a:r>
              <a:rPr lang="en-US" smtClean="0"/>
              <a:t>Using Offset Addressing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65288"/>
            <a:ext cx="7772400" cy="4919662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long *p ;		</a:t>
            </a: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	LDR	R0,=0</a:t>
            </a:r>
          </a:p>
          <a:p>
            <a:pPr marL="609600" indent="-609600"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...					LDR	R1,p</a:t>
            </a:r>
          </a:p>
          <a:p>
            <a:pPr marL="609600" indent="-609600"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*p = 0 ; 			STR	R0,</a:t>
            </a:r>
            <a:r>
              <a:rPr lang="en-US" sz="2000" b="1" dirty="0" smtClean="0">
                <a:solidFill>
                  <a:srgbClr val="FF0000"/>
                </a:solidFill>
                <a:latin typeface="Tahoma" pitchFamily="34" charset="0"/>
              </a:rPr>
              <a:t>[R1]</a:t>
            </a:r>
          </a:p>
          <a:p>
            <a:pPr marL="609600" indent="-609600">
              <a:buFontTx/>
              <a:buNone/>
            </a:pPr>
            <a:endParaRPr lang="en-US" sz="2000" b="1" dirty="0" smtClean="0">
              <a:solidFill>
                <a:srgbClr val="FF0000"/>
              </a:solidFill>
              <a:latin typeface="Tahoma" pitchFamily="34" charset="0"/>
            </a:endParaRPr>
          </a:p>
          <a:p>
            <a:pPr marL="609600" indent="-609600"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long *p ;		</a:t>
            </a: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	LDR	R0,=0</a:t>
            </a:r>
            <a:endParaRPr lang="en-US" sz="2000" b="1" dirty="0" smtClean="0">
              <a:latin typeface="Tahoma" pitchFamily="34" charset="0"/>
            </a:endParaRPr>
          </a:p>
          <a:p>
            <a:pPr marL="609600" indent="-609600"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…					LDR	R1,p</a:t>
            </a:r>
          </a:p>
          <a:p>
            <a:pPr marL="609600" indent="-609600"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*(p + 1) = 0 ; 		STR	R0,</a:t>
            </a:r>
            <a:r>
              <a:rPr lang="en-US" sz="2000" b="1" dirty="0" smtClean="0">
                <a:solidFill>
                  <a:srgbClr val="FF0000"/>
                </a:solidFill>
                <a:latin typeface="Tahoma" pitchFamily="34" charset="0"/>
              </a:rPr>
              <a:t>[R1,#4]</a:t>
            </a:r>
          </a:p>
          <a:p>
            <a:pPr marL="609600" indent="-609600">
              <a:buFontTx/>
              <a:buNone/>
            </a:pPr>
            <a:endParaRPr lang="en-US" sz="2000" b="1" dirty="0" smtClean="0">
              <a:solidFill>
                <a:srgbClr val="FF0000"/>
              </a:solidFill>
              <a:latin typeface="Tahoma" pitchFamily="34" charset="0"/>
            </a:endParaRPr>
          </a:p>
          <a:p>
            <a:pPr marL="609600" indent="-609600"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long *p, k ;		</a:t>
            </a: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	LDR	R0,=0</a:t>
            </a:r>
            <a:endParaRPr lang="en-US" sz="2000" b="1" dirty="0" smtClean="0">
              <a:latin typeface="Tahoma" pitchFamily="34" charset="0"/>
            </a:endParaRPr>
          </a:p>
          <a:p>
            <a:pPr marL="609600" indent="-609600"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…					LDR	R1,p</a:t>
            </a:r>
          </a:p>
          <a:p>
            <a:pPr marL="609600" indent="-609600"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*(p + k) = 0 ;			LDR	R2,k</a:t>
            </a:r>
          </a:p>
          <a:p>
            <a:pPr marL="609600" indent="-609600"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					STR	R0,</a:t>
            </a:r>
            <a:r>
              <a:rPr lang="en-US" sz="2000" b="1" dirty="0" smtClean="0">
                <a:solidFill>
                  <a:srgbClr val="FF0000"/>
                </a:solidFill>
                <a:latin typeface="Tahoma" pitchFamily="34" charset="0"/>
              </a:rPr>
              <a:t>[R1,R2,LSL #2]</a:t>
            </a:r>
          </a:p>
          <a:p>
            <a:pPr marL="609600" indent="-609600">
              <a:buFontTx/>
              <a:buNone/>
            </a:pPr>
            <a:endParaRPr lang="en-US" sz="2000" b="1" dirty="0" smtClean="0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411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701675" y="325438"/>
            <a:ext cx="7772400" cy="1143000"/>
          </a:xfrm>
        </p:spPr>
        <p:txBody>
          <a:bodyPr/>
          <a:lstStyle/>
          <a:p>
            <a:r>
              <a:rPr lang="en-US" sz="4000" smtClean="0"/>
              <a:t>Using Offset Addressing (Cont’d)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65288"/>
            <a:ext cx="7772400" cy="4919662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char a8[100] ; 	</a:t>
            </a: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	LDR	R0,=0</a:t>
            </a:r>
            <a:endParaRPr lang="en-US" sz="2000" b="1" dirty="0" smtClean="0"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long k32 ;			ADR	R1,a8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…					LDR	R2,k32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a8[k32] = 0 ; 			STRB	R0,</a:t>
            </a:r>
            <a:r>
              <a:rPr lang="en-US" sz="2000" b="1" dirty="0" smtClean="0">
                <a:solidFill>
                  <a:srgbClr val="FF0000"/>
                </a:solidFill>
                <a:latin typeface="Tahoma" pitchFamily="34" charset="0"/>
                <a:sym typeface="Wingdings" pitchFamily="2" charset="2"/>
              </a:rPr>
              <a:t>[R1,R2]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000" b="1" dirty="0" smtClean="0"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short a16[100] ; 	</a:t>
            </a: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	LDR	R0,=0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…					ADR	R1,a16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a16[5] = 0 ; 			STRH	R0,</a:t>
            </a:r>
            <a:r>
              <a:rPr lang="en-US" sz="2000" b="1" dirty="0" smtClean="0">
                <a:solidFill>
                  <a:srgbClr val="FF0000"/>
                </a:solidFill>
                <a:latin typeface="Tahoma" pitchFamily="34" charset="0"/>
                <a:sym typeface="Wingdings" pitchFamily="2" charset="2"/>
              </a:rPr>
              <a:t>[R1,#10]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n-US" sz="2000" b="1" dirty="0" smtClean="0">
              <a:latin typeface="Tahoma" pitchFamily="34" charset="0"/>
            </a:endParaRP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Tahoma" pitchFamily="34" charset="0"/>
              </a:rPr>
              <a:t>long a32[100] ; 	</a:t>
            </a: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	LDR	R0,=0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long k32 ; 			ADR	R1,a32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…					LDR	R2,k32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n-US" sz="2000" b="1" dirty="0" smtClean="0">
                <a:latin typeface="Tahoma" pitchFamily="34" charset="0"/>
                <a:sym typeface="Wingdings" pitchFamily="2" charset="2"/>
              </a:rPr>
              <a:t>a32[k32] = 0 ; 		STR	R0,</a:t>
            </a:r>
            <a:r>
              <a:rPr lang="en-US" sz="2000" b="1" dirty="0" smtClean="0">
                <a:solidFill>
                  <a:srgbClr val="FF0000"/>
                </a:solidFill>
                <a:latin typeface="Tahoma" pitchFamily="34" charset="0"/>
                <a:sym typeface="Wingdings" pitchFamily="2" charset="2"/>
              </a:rPr>
              <a:t>[R1,R2,LSL #2]</a:t>
            </a:r>
          </a:p>
        </p:txBody>
      </p:sp>
    </p:spTree>
    <p:extLst>
      <p:ext uri="{BB962C8B-B14F-4D97-AF65-F5344CB8AC3E}">
        <p14:creationId xmlns:p14="http://schemas.microsoft.com/office/powerpoint/2010/main" val="152301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3039" name="Group 6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8144567"/>
              </p:ext>
            </p:extLst>
          </p:nvPr>
        </p:nvGraphicFramePr>
        <p:xfrm>
          <a:off x="835025" y="1727200"/>
          <a:ext cx="7372350" cy="3633789"/>
        </p:xfrm>
        <a:graphic>
          <a:graphicData uri="http://schemas.openxmlformats.org/drawingml/2006/table">
            <a:tbl>
              <a:tblPr/>
              <a:tblGrid>
                <a:gridCol w="2943225"/>
                <a:gridCol w="2644775"/>
                <a:gridCol w="1784350"/>
              </a:tblGrid>
              <a:tr h="10429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Syntax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Effective Address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Example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&gt;,#imm] 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+ imm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EA =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[r5,#100] 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8651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&gt;,&lt;R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&gt;] 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+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  <a:sym typeface="Wingdings" pitchFamily="2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EA =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[r4,r5] 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8604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&gt;,&lt;R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&gt;,LSL #&lt;imm&gt;] 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+ (R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m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&lt;&lt; imm)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EA =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[r4,r5,LSL #3] !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39960" name="Rectangle 55"/>
          <p:cNvSpPr>
            <a:spLocks noGrp="1" noChangeArrowheads="1"/>
          </p:cNvSpPr>
          <p:nvPr>
            <p:ph type="title"/>
          </p:nvPr>
        </p:nvSpPr>
        <p:spPr>
          <a:xfrm>
            <a:off x="773113" y="284163"/>
            <a:ext cx="7772400" cy="1143000"/>
          </a:xfrm>
        </p:spPr>
        <p:txBody>
          <a:bodyPr/>
          <a:lstStyle/>
          <a:p>
            <a:r>
              <a:rPr lang="en-US" sz="4000" smtClean="0"/>
              <a:t>Pre-Indexed Addressing</a:t>
            </a:r>
            <a:br>
              <a:rPr lang="en-US" sz="4000" smtClean="0"/>
            </a:br>
            <a:r>
              <a:rPr lang="en-US" sz="2400" i="1" smtClean="0"/>
              <a:t>(Used Infrequently)</a:t>
            </a:r>
          </a:p>
        </p:txBody>
      </p:sp>
      <p:sp>
        <p:nvSpPr>
          <p:cNvPr id="39961" name="Text Box 58"/>
          <p:cNvSpPr txBox="1">
            <a:spLocks noChangeArrowheads="1"/>
          </p:cNvSpPr>
          <p:nvPr/>
        </p:nvSpPr>
        <p:spPr bwMode="auto">
          <a:xfrm>
            <a:off x="3768725" y="5638800"/>
            <a:ext cx="45069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Not available with LDRD or STRD</a:t>
            </a:r>
          </a:p>
        </p:txBody>
      </p:sp>
      <p:sp>
        <p:nvSpPr>
          <p:cNvPr id="39962" name="AutoShape 59"/>
          <p:cNvSpPr>
            <a:spLocks/>
          </p:cNvSpPr>
          <p:nvPr/>
        </p:nvSpPr>
        <p:spPr bwMode="auto">
          <a:xfrm>
            <a:off x="8251825" y="3675063"/>
            <a:ext cx="217488" cy="1635125"/>
          </a:xfrm>
          <a:prstGeom prst="rightBrace">
            <a:avLst>
              <a:gd name="adj1" fmla="val 62652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39963" name="AutoShape 60"/>
          <p:cNvCxnSpPr>
            <a:cxnSpLocks noChangeShapeType="1"/>
            <a:stCxn id="39961" idx="3"/>
            <a:endCxn id="39962" idx="1"/>
          </p:cNvCxnSpPr>
          <p:nvPr/>
        </p:nvCxnSpPr>
        <p:spPr bwMode="auto">
          <a:xfrm flipV="1">
            <a:off x="8275638" y="4492625"/>
            <a:ext cx="207962" cy="1344613"/>
          </a:xfrm>
          <a:prstGeom prst="bentConnector3">
            <a:avLst>
              <a:gd name="adj1" fmla="val 202292"/>
            </a:avLst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34419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96913" y="163513"/>
            <a:ext cx="7772400" cy="1143000"/>
          </a:xfrm>
        </p:spPr>
        <p:txBody>
          <a:bodyPr/>
          <a:lstStyle/>
          <a:p>
            <a:r>
              <a:rPr lang="en-US" smtClean="0"/>
              <a:t>Loading Constants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349375"/>
            <a:ext cx="7935913" cy="5203825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smtClean="0"/>
              <a:t>MOV  r</a:t>
            </a:r>
            <a:r>
              <a:rPr lang="en-US" sz="2800" baseline="-25000" smtClean="0"/>
              <a:t>d</a:t>
            </a:r>
            <a:r>
              <a:rPr lang="en-US" sz="2800" smtClean="0"/>
              <a:t>,</a:t>
            </a:r>
            <a:r>
              <a:rPr lang="en-US" sz="2800" i="1" smtClean="0"/>
              <a:t>constant</a:t>
            </a:r>
          </a:p>
          <a:p>
            <a:pPr lvl="1"/>
            <a:r>
              <a:rPr lang="en-US" sz="2400" smtClean="0"/>
              <a:t>Works for 0 </a:t>
            </a:r>
            <a:r>
              <a:rPr lang="en-US" sz="2400" smtClean="0">
                <a:cs typeface="Arial" charset="0"/>
              </a:rPr>
              <a:t>- 255 and “some” others</a:t>
            </a:r>
          </a:p>
          <a:p>
            <a:pPr lvl="1"/>
            <a:endParaRPr lang="en-US" sz="2400" smtClean="0">
              <a:cs typeface="Arial" charset="0"/>
            </a:endParaRPr>
          </a:p>
          <a:p>
            <a:pPr>
              <a:buFontTx/>
              <a:buNone/>
            </a:pPr>
            <a:r>
              <a:rPr lang="en-US" sz="2800" smtClean="0"/>
              <a:t>MVN	  r</a:t>
            </a:r>
            <a:r>
              <a:rPr lang="en-US" sz="2800" baseline="-25000" smtClean="0"/>
              <a:t>d</a:t>
            </a:r>
            <a:r>
              <a:rPr lang="en-US" sz="2800" smtClean="0"/>
              <a:t>,</a:t>
            </a:r>
            <a:r>
              <a:rPr lang="en-US" sz="2800" i="1" smtClean="0"/>
              <a:t>constant	; r</a:t>
            </a:r>
            <a:r>
              <a:rPr lang="en-US" sz="2800" i="1" baseline="-25000" smtClean="0"/>
              <a:t>d</a:t>
            </a:r>
            <a:r>
              <a:rPr lang="en-US" sz="2800" i="1" smtClean="0"/>
              <a:t> &lt;- ~constant</a:t>
            </a:r>
            <a:endParaRPr lang="en-US" sz="2800" smtClean="0"/>
          </a:p>
          <a:p>
            <a:pPr lvl="1"/>
            <a:r>
              <a:rPr lang="en-US" sz="2400" smtClean="0"/>
              <a:t>Effectively doubles the # of constants </a:t>
            </a:r>
          </a:p>
          <a:p>
            <a:pPr lvl="1"/>
            <a:r>
              <a:rPr lang="en-US" sz="2400" smtClean="0"/>
              <a:t>Assembler converts MOV w/neg. const to MVN</a:t>
            </a:r>
          </a:p>
          <a:p>
            <a:pPr lvl="1"/>
            <a:endParaRPr lang="en-US" sz="2400" smtClean="0"/>
          </a:p>
          <a:p>
            <a:pPr>
              <a:buFontTx/>
              <a:buNone/>
            </a:pPr>
            <a:r>
              <a:rPr lang="en-US" sz="2800" smtClean="0"/>
              <a:t>LDR	 r</a:t>
            </a:r>
            <a:r>
              <a:rPr lang="en-US" sz="2800" baseline="-25000" smtClean="0"/>
              <a:t>d</a:t>
            </a:r>
            <a:r>
              <a:rPr lang="en-US" sz="2800" smtClean="0"/>
              <a:t>,</a:t>
            </a:r>
            <a:r>
              <a:rPr lang="en-US" sz="2800" i="1" smtClean="0"/>
              <a:t>=constant</a:t>
            </a:r>
          </a:p>
          <a:p>
            <a:pPr lvl="1"/>
            <a:r>
              <a:rPr lang="en-US" sz="2400" smtClean="0"/>
              <a:t>An assembler pseudo-op, not an instruction</a:t>
            </a:r>
          </a:p>
          <a:p>
            <a:pPr lvl="1"/>
            <a:r>
              <a:rPr lang="en-US" sz="2400" smtClean="0"/>
              <a:t>Converted to MOV or MVN if possible</a:t>
            </a:r>
          </a:p>
          <a:p>
            <a:pPr lvl="1"/>
            <a:r>
              <a:rPr lang="en-US" sz="2400" smtClean="0"/>
              <a:t>Else converts to LDR r</a:t>
            </a:r>
            <a:r>
              <a:rPr lang="en-US" sz="2400" baseline="-25000" smtClean="0"/>
              <a:t>d</a:t>
            </a:r>
            <a:r>
              <a:rPr lang="en-US" sz="2400" smtClean="0"/>
              <a:t>,[pc,#imm]</a:t>
            </a:r>
            <a:endParaRPr lang="en-US" sz="2400" i="1" smtClean="0"/>
          </a:p>
        </p:txBody>
      </p:sp>
    </p:spTree>
    <p:extLst>
      <p:ext uri="{BB962C8B-B14F-4D97-AF65-F5344CB8AC3E}">
        <p14:creationId xmlns:p14="http://schemas.microsoft.com/office/powerpoint/2010/main" val="350354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33"/>
          <p:cNvSpPr txBox="1">
            <a:spLocks noChangeArrowheads="1"/>
          </p:cNvSpPr>
          <p:nvPr/>
        </p:nvSpPr>
        <p:spPr bwMode="auto">
          <a:xfrm>
            <a:off x="3186113" y="5668962"/>
            <a:ext cx="20351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b="0">
                <a:solidFill>
                  <a:schemeClr val="accent2"/>
                </a:solidFill>
              </a:rPr>
              <a:t>R</a:t>
            </a:r>
            <a:r>
              <a:rPr lang="en-US" b="0" baseline="-25000">
                <a:solidFill>
                  <a:schemeClr val="accent2"/>
                </a:solidFill>
              </a:rPr>
              <a:t>m</a:t>
            </a:r>
            <a:r>
              <a:rPr lang="en-US" b="0">
                <a:solidFill>
                  <a:schemeClr val="accent2"/>
                </a:solidFill>
              </a:rPr>
              <a:t>,LSL #imm</a:t>
            </a:r>
          </a:p>
        </p:txBody>
      </p:sp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1143000"/>
          </a:xfrm>
        </p:spPr>
        <p:txBody>
          <a:bodyPr/>
          <a:lstStyle/>
          <a:p>
            <a:r>
              <a:rPr lang="en-US" sz="4000" smtClean="0"/>
              <a:t>Pre-Indexed Addressing</a:t>
            </a:r>
            <a:br>
              <a:rPr lang="en-US" sz="4000" smtClean="0"/>
            </a:br>
            <a:r>
              <a:rPr lang="en-US" sz="2400" i="1" smtClean="0"/>
              <a:t>(Used Infrequently)</a:t>
            </a:r>
          </a:p>
        </p:txBody>
      </p:sp>
      <p:sp>
        <p:nvSpPr>
          <p:cNvPr id="40964" name="Rectangle 3"/>
          <p:cNvSpPr>
            <a:spLocks noChangeArrowheads="1"/>
          </p:cNvSpPr>
          <p:nvPr/>
        </p:nvSpPr>
        <p:spPr bwMode="auto">
          <a:xfrm>
            <a:off x="5184775" y="2460625"/>
            <a:ext cx="2363788" cy="3937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R</a:t>
            </a:r>
            <a:r>
              <a:rPr lang="en-US" baseline="-25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40965" name="Oval 4"/>
          <p:cNvSpPr>
            <a:spLocks noChangeArrowheads="1"/>
          </p:cNvSpPr>
          <p:nvPr/>
        </p:nvSpPr>
        <p:spPr bwMode="auto">
          <a:xfrm>
            <a:off x="6000750" y="4198937"/>
            <a:ext cx="741363" cy="6778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>
                <a:lumMod val="10000"/>
              </a:schemeClr>
            </a:solidFill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/>
            <a:r>
              <a:rPr lang="en-US" sz="3200" b="0">
                <a:solidFill>
                  <a:srgbClr val="000000"/>
                </a:solidFill>
              </a:rPr>
              <a:t>+</a:t>
            </a:r>
          </a:p>
        </p:txBody>
      </p:sp>
      <p:cxnSp>
        <p:nvCxnSpPr>
          <p:cNvPr id="40966" name="AutoShape 5"/>
          <p:cNvCxnSpPr>
            <a:cxnSpLocks noChangeShapeType="1"/>
            <a:stCxn id="40964" idx="2"/>
            <a:endCxn id="40965" idx="0"/>
          </p:cNvCxnSpPr>
          <p:nvPr/>
        </p:nvCxnSpPr>
        <p:spPr bwMode="auto">
          <a:xfrm>
            <a:off x="6367463" y="2854325"/>
            <a:ext cx="4762" cy="1344612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67" name="Text Box 6"/>
          <p:cNvSpPr txBox="1">
            <a:spLocks noChangeArrowheads="1"/>
          </p:cNvSpPr>
          <p:nvPr/>
        </p:nvSpPr>
        <p:spPr bwMode="auto">
          <a:xfrm>
            <a:off x="7454900" y="4210050"/>
            <a:ext cx="15049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Effective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Address</a:t>
            </a:r>
          </a:p>
        </p:txBody>
      </p:sp>
      <p:sp>
        <p:nvSpPr>
          <p:cNvPr id="40968" name="Rectangle 8"/>
          <p:cNvSpPr>
            <a:spLocks noChangeArrowheads="1"/>
          </p:cNvSpPr>
          <p:nvPr/>
        </p:nvSpPr>
        <p:spPr bwMode="auto">
          <a:xfrm>
            <a:off x="5170488" y="3173412"/>
            <a:ext cx="504825" cy="2727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/>
            <a:r>
              <a:rPr lang="en-US" b="0">
                <a:solidFill>
                  <a:srgbClr val="000000"/>
                </a:solidFill>
              </a:rPr>
              <a:t>s</a:t>
            </a:r>
          </a:p>
          <a:p>
            <a:pPr algn="ctr"/>
            <a:r>
              <a:rPr lang="en-US" b="0">
                <a:solidFill>
                  <a:srgbClr val="000000"/>
                </a:solidFill>
              </a:rPr>
              <a:t>w</a:t>
            </a:r>
          </a:p>
          <a:p>
            <a:pPr algn="ctr"/>
            <a:r>
              <a:rPr lang="en-US" b="0">
                <a:solidFill>
                  <a:srgbClr val="000000"/>
                </a:solidFill>
              </a:rPr>
              <a:t>i</a:t>
            </a:r>
          </a:p>
          <a:p>
            <a:pPr algn="ctr"/>
            <a:r>
              <a:rPr lang="en-US" b="0">
                <a:solidFill>
                  <a:srgbClr val="000000"/>
                </a:solidFill>
              </a:rPr>
              <a:t>t</a:t>
            </a:r>
          </a:p>
          <a:p>
            <a:pPr algn="ctr"/>
            <a:r>
              <a:rPr lang="en-US" b="0">
                <a:solidFill>
                  <a:srgbClr val="000000"/>
                </a:solidFill>
              </a:rPr>
              <a:t>c</a:t>
            </a:r>
          </a:p>
          <a:p>
            <a:pPr algn="ctr"/>
            <a:r>
              <a:rPr lang="en-US" b="0">
                <a:solidFill>
                  <a:srgbClr val="000000"/>
                </a:solidFill>
              </a:rPr>
              <a:t>h</a:t>
            </a:r>
          </a:p>
          <a:p>
            <a:pPr algn="ctr"/>
            <a:endParaRPr lang="en-US" b="0">
              <a:solidFill>
                <a:srgbClr val="000000"/>
              </a:solidFill>
            </a:endParaRPr>
          </a:p>
        </p:txBody>
      </p:sp>
      <p:cxnSp>
        <p:nvCxnSpPr>
          <p:cNvPr id="40969" name="AutoShape 9"/>
          <p:cNvCxnSpPr>
            <a:cxnSpLocks noChangeShapeType="1"/>
            <a:stCxn id="40968" idx="3"/>
            <a:endCxn id="40965" idx="2"/>
          </p:cNvCxnSpPr>
          <p:nvPr/>
        </p:nvCxnSpPr>
        <p:spPr bwMode="auto">
          <a:xfrm>
            <a:off x="5675313" y="4537075"/>
            <a:ext cx="325437" cy="1587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2378075" y="3621087"/>
            <a:ext cx="2363788" cy="3937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R</a:t>
            </a:r>
            <a:r>
              <a:rPr lang="en-US" baseline="-25000">
                <a:solidFill>
                  <a:srgbClr val="000000"/>
                </a:solidFill>
              </a:rPr>
              <a:t>m</a:t>
            </a:r>
          </a:p>
        </p:txBody>
      </p:sp>
      <p:graphicFrame>
        <p:nvGraphicFramePr>
          <p:cNvPr id="389131" name="Group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6401526"/>
              </p:ext>
            </p:extLst>
          </p:nvPr>
        </p:nvGraphicFramePr>
        <p:xfrm>
          <a:off x="417513" y="2474912"/>
          <a:ext cx="2695575" cy="347663"/>
        </p:xfrm>
        <a:graphic>
          <a:graphicData uri="http://schemas.openxmlformats.org/drawingml/2006/table">
            <a:tbl>
              <a:tblPr/>
              <a:tblGrid>
                <a:gridCol w="1347787"/>
                <a:gridCol w="674688"/>
                <a:gridCol w="673100"/>
              </a:tblGrid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UpDiag">
                      <a:fgClr>
                        <a:schemeClr val="folHlink"/>
                      </a:fgClr>
                      <a:bgClr>
                        <a:schemeClr val="bg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UpDiag">
                      <a:fgClr>
                        <a:schemeClr val="folHlink"/>
                      </a:fgClr>
                      <a:bgClr>
                        <a:schemeClr val="bg2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40981" name="Line 21"/>
          <p:cNvSpPr>
            <a:spLocks noChangeShapeType="1"/>
          </p:cNvSpPr>
          <p:nvPr/>
        </p:nvSpPr>
        <p:spPr bwMode="auto">
          <a:xfrm>
            <a:off x="2112963" y="3392487"/>
            <a:ext cx="3032125" cy="31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2" name="Rectangle 22"/>
          <p:cNvSpPr>
            <a:spLocks noChangeArrowheads="1"/>
          </p:cNvSpPr>
          <p:nvPr/>
        </p:nvSpPr>
        <p:spPr bwMode="auto">
          <a:xfrm>
            <a:off x="2363788" y="4764087"/>
            <a:ext cx="2395537" cy="5524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/>
            <a:r>
              <a:rPr lang="en-US" b="0">
                <a:solidFill>
                  <a:srgbClr val="000000"/>
                </a:solidFill>
              </a:rPr>
              <a:t>left shifter</a:t>
            </a:r>
          </a:p>
        </p:txBody>
      </p:sp>
      <p:sp>
        <p:nvSpPr>
          <p:cNvPr id="40983" name="Line 23"/>
          <p:cNvSpPr>
            <a:spLocks noChangeShapeType="1"/>
          </p:cNvSpPr>
          <p:nvPr/>
        </p:nvSpPr>
        <p:spPr bwMode="auto">
          <a:xfrm>
            <a:off x="3562350" y="4433887"/>
            <a:ext cx="15906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4" name="Line 24"/>
          <p:cNvSpPr>
            <a:spLocks noChangeShapeType="1"/>
          </p:cNvSpPr>
          <p:nvPr/>
        </p:nvSpPr>
        <p:spPr bwMode="auto">
          <a:xfrm flipH="1">
            <a:off x="2097088" y="2843212"/>
            <a:ext cx="0" cy="21748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5" name="Line 25"/>
          <p:cNvSpPr>
            <a:spLocks noChangeShapeType="1"/>
          </p:cNvSpPr>
          <p:nvPr/>
        </p:nvSpPr>
        <p:spPr bwMode="auto">
          <a:xfrm>
            <a:off x="2097088" y="5030787"/>
            <a:ext cx="274637" cy="47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0986" name="AutoShape 26"/>
          <p:cNvCxnSpPr>
            <a:cxnSpLocks noChangeShapeType="1"/>
            <a:stCxn id="40970" idx="2"/>
            <a:endCxn id="40982" idx="0"/>
          </p:cNvCxnSpPr>
          <p:nvPr/>
        </p:nvCxnSpPr>
        <p:spPr bwMode="auto">
          <a:xfrm>
            <a:off x="3560763" y="4014787"/>
            <a:ext cx="1587" cy="74930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0987" name="Line 27"/>
          <p:cNvSpPr>
            <a:spLocks noChangeShapeType="1"/>
          </p:cNvSpPr>
          <p:nvPr/>
        </p:nvSpPr>
        <p:spPr bwMode="auto">
          <a:xfrm>
            <a:off x="3559175" y="5681662"/>
            <a:ext cx="16160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8" name="Line 28"/>
          <p:cNvSpPr>
            <a:spLocks noChangeShapeType="1"/>
          </p:cNvSpPr>
          <p:nvPr/>
        </p:nvSpPr>
        <p:spPr bwMode="auto">
          <a:xfrm>
            <a:off x="3562350" y="5318125"/>
            <a:ext cx="0" cy="3460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9" name="Text Box 29"/>
          <p:cNvSpPr txBox="1">
            <a:spLocks noChangeArrowheads="1"/>
          </p:cNvSpPr>
          <p:nvPr/>
        </p:nvSpPr>
        <p:spPr bwMode="auto">
          <a:xfrm>
            <a:off x="377825" y="2101850"/>
            <a:ext cx="287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Instruction Register</a:t>
            </a:r>
          </a:p>
        </p:txBody>
      </p:sp>
      <p:sp>
        <p:nvSpPr>
          <p:cNvPr id="40990" name="Text Box 30"/>
          <p:cNvSpPr txBox="1">
            <a:spLocks noChangeArrowheads="1"/>
          </p:cNvSpPr>
          <p:nvPr/>
        </p:nvSpPr>
        <p:spPr bwMode="auto">
          <a:xfrm>
            <a:off x="4208463" y="3184525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0991" name="Text Box 31"/>
          <p:cNvSpPr txBox="1">
            <a:spLocks noChangeArrowheads="1"/>
          </p:cNvSpPr>
          <p:nvPr/>
        </p:nvSpPr>
        <p:spPr bwMode="auto">
          <a:xfrm>
            <a:off x="3386138" y="2981325"/>
            <a:ext cx="1751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b="0">
                <a:solidFill>
                  <a:schemeClr val="accent2"/>
                </a:solidFill>
              </a:rPr>
              <a:t>#imm</a:t>
            </a:r>
          </a:p>
        </p:txBody>
      </p:sp>
      <p:sp>
        <p:nvSpPr>
          <p:cNvPr id="40992" name="Text Box 32"/>
          <p:cNvSpPr txBox="1">
            <a:spLocks noChangeArrowheads="1"/>
          </p:cNvSpPr>
          <p:nvPr/>
        </p:nvSpPr>
        <p:spPr bwMode="auto">
          <a:xfrm>
            <a:off x="3411538" y="4000500"/>
            <a:ext cx="1751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b="0">
                <a:solidFill>
                  <a:schemeClr val="accent2"/>
                </a:solidFill>
              </a:rPr>
              <a:t>R</a:t>
            </a:r>
            <a:r>
              <a:rPr lang="en-US" b="0" baseline="-25000">
                <a:solidFill>
                  <a:schemeClr val="accent2"/>
                </a:solidFill>
              </a:rPr>
              <a:t>m</a:t>
            </a:r>
          </a:p>
        </p:txBody>
      </p:sp>
      <p:sp>
        <p:nvSpPr>
          <p:cNvPr id="40993" name="Line 40"/>
          <p:cNvSpPr>
            <a:spLocks noChangeShapeType="1"/>
          </p:cNvSpPr>
          <p:nvPr/>
        </p:nvSpPr>
        <p:spPr bwMode="auto">
          <a:xfrm>
            <a:off x="6735763" y="4545012"/>
            <a:ext cx="254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4" name="Line 41"/>
          <p:cNvSpPr>
            <a:spLocks noChangeShapeType="1"/>
          </p:cNvSpPr>
          <p:nvPr/>
        </p:nvSpPr>
        <p:spPr bwMode="auto">
          <a:xfrm flipV="1">
            <a:off x="6989763" y="2857500"/>
            <a:ext cx="0" cy="167640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5" name="Line 43"/>
          <p:cNvSpPr>
            <a:spLocks noChangeShapeType="1"/>
          </p:cNvSpPr>
          <p:nvPr/>
        </p:nvSpPr>
        <p:spPr bwMode="auto">
          <a:xfrm>
            <a:off x="6980238" y="4543425"/>
            <a:ext cx="519112" cy="158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384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84064" name="Group 6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1583935"/>
              </p:ext>
            </p:extLst>
          </p:nvPr>
        </p:nvGraphicFramePr>
        <p:xfrm>
          <a:off x="849313" y="2027238"/>
          <a:ext cx="7381875" cy="2962276"/>
        </p:xfrm>
        <a:graphic>
          <a:graphicData uri="http://schemas.openxmlformats.org/drawingml/2006/table">
            <a:tbl>
              <a:tblPr/>
              <a:tblGrid>
                <a:gridCol w="2865437"/>
                <a:gridCol w="2808288"/>
                <a:gridCol w="1708150"/>
              </a:tblGrid>
              <a:tr h="633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Syntax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Effective Address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Example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7762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&gt;],#imm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EA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=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  <a:sym typeface="Wingdings" pitchFamily="2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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+ imm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[r5],#100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7747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&gt;],&lt;R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EA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=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  <a:sym typeface="Wingdings" pitchFamily="2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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+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m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[r4],r5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77787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&gt;],&lt;R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&gt;,LSL #&lt;imm&gt;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EA 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=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  <a:sym typeface="Wingdings" pitchFamily="2" charset="2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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 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+ (R</a:t>
                      </a:r>
                      <a:r>
                        <a:rPr kumimoji="0" lang="en-US" sz="18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m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  <a:sym typeface="Wingdings" pitchFamily="2" charset="2"/>
                        </a:rPr>
                        <a:t> &lt;&lt; imm)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[r4],r5,LSL #3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42008" name="Rectangle 54"/>
          <p:cNvSpPr>
            <a:spLocks noGrp="1" noChangeArrowheads="1"/>
          </p:cNvSpPr>
          <p:nvPr>
            <p:ph type="title"/>
          </p:nvPr>
        </p:nvSpPr>
        <p:spPr>
          <a:xfrm>
            <a:off x="696913" y="500063"/>
            <a:ext cx="7772400" cy="1143000"/>
          </a:xfrm>
        </p:spPr>
        <p:txBody>
          <a:bodyPr/>
          <a:lstStyle/>
          <a:p>
            <a:r>
              <a:rPr lang="en-US" sz="4000" smtClean="0"/>
              <a:t>Post-Indexed Addressing</a:t>
            </a:r>
            <a:br>
              <a:rPr lang="en-US" sz="4000" smtClean="0"/>
            </a:br>
            <a:r>
              <a:rPr lang="en-US" sz="2400" i="1" smtClean="0"/>
              <a:t>(Used Infrequently)</a:t>
            </a:r>
          </a:p>
        </p:txBody>
      </p:sp>
      <p:sp>
        <p:nvSpPr>
          <p:cNvPr id="42009" name="Text Box 59"/>
          <p:cNvSpPr txBox="1">
            <a:spLocks noChangeArrowheads="1"/>
          </p:cNvSpPr>
          <p:nvPr/>
        </p:nvSpPr>
        <p:spPr bwMode="auto">
          <a:xfrm>
            <a:off x="3233738" y="5616575"/>
            <a:ext cx="45069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Not available with LDRD or STRD</a:t>
            </a:r>
          </a:p>
        </p:txBody>
      </p:sp>
      <p:sp>
        <p:nvSpPr>
          <p:cNvPr id="42010" name="AutoShape 60"/>
          <p:cNvSpPr>
            <a:spLocks/>
          </p:cNvSpPr>
          <p:nvPr/>
        </p:nvSpPr>
        <p:spPr bwMode="auto">
          <a:xfrm>
            <a:off x="8328025" y="3438525"/>
            <a:ext cx="217488" cy="1535113"/>
          </a:xfrm>
          <a:prstGeom prst="rightBrace">
            <a:avLst>
              <a:gd name="adj1" fmla="val 58820"/>
              <a:gd name="adj2" fmla="val 50000"/>
            </a:avLst>
          </a:prstGeom>
          <a:noFill/>
          <a:ln w="2857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cxnSp>
        <p:nvCxnSpPr>
          <p:cNvPr id="42011" name="AutoShape 61"/>
          <p:cNvCxnSpPr>
            <a:cxnSpLocks noChangeShapeType="1"/>
            <a:stCxn id="42009" idx="3"/>
            <a:endCxn id="42010" idx="1"/>
          </p:cNvCxnSpPr>
          <p:nvPr/>
        </p:nvCxnSpPr>
        <p:spPr bwMode="auto">
          <a:xfrm flipV="1">
            <a:off x="7740650" y="4206875"/>
            <a:ext cx="819150" cy="1608138"/>
          </a:xfrm>
          <a:prstGeom prst="bentConnector3">
            <a:avLst>
              <a:gd name="adj1" fmla="val 125968"/>
            </a:avLst>
          </a:prstGeom>
          <a:noFill/>
          <a:ln w="28575">
            <a:solidFill>
              <a:srgbClr val="0000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9545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3186113" y="5748337"/>
            <a:ext cx="20351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b="0">
                <a:solidFill>
                  <a:schemeClr val="accent2"/>
                </a:solidFill>
              </a:rPr>
              <a:t>R</a:t>
            </a:r>
            <a:r>
              <a:rPr lang="en-US" b="0" baseline="-25000">
                <a:solidFill>
                  <a:schemeClr val="accent2"/>
                </a:solidFill>
              </a:rPr>
              <a:t>m</a:t>
            </a:r>
            <a:r>
              <a:rPr lang="en-US" b="0">
                <a:solidFill>
                  <a:schemeClr val="accent2"/>
                </a:solidFill>
              </a:rPr>
              <a:t>,LSL #imm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301625"/>
            <a:ext cx="7772400" cy="1143000"/>
          </a:xfrm>
        </p:spPr>
        <p:txBody>
          <a:bodyPr/>
          <a:lstStyle/>
          <a:p>
            <a:r>
              <a:rPr lang="en-US" sz="4000" smtClean="0"/>
              <a:t>Post-Indexed Addressing</a:t>
            </a:r>
            <a:br>
              <a:rPr lang="en-US" sz="4000" smtClean="0"/>
            </a:br>
            <a:r>
              <a:rPr lang="en-US" sz="2400" i="1" smtClean="0"/>
              <a:t>(Used Infrequently)</a:t>
            </a:r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5184775" y="2540000"/>
            <a:ext cx="2363788" cy="3937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R</a:t>
            </a:r>
            <a:r>
              <a:rPr lang="en-US" baseline="-25000">
                <a:solidFill>
                  <a:srgbClr val="000000"/>
                </a:solidFill>
              </a:rPr>
              <a:t>n</a:t>
            </a:r>
          </a:p>
        </p:txBody>
      </p:sp>
      <p:sp>
        <p:nvSpPr>
          <p:cNvPr id="43013" name="Oval 5"/>
          <p:cNvSpPr>
            <a:spLocks noChangeArrowheads="1"/>
          </p:cNvSpPr>
          <p:nvPr/>
        </p:nvSpPr>
        <p:spPr bwMode="auto">
          <a:xfrm>
            <a:off x="6000750" y="4278312"/>
            <a:ext cx="741363" cy="677863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>
                <a:lumMod val="10000"/>
              </a:schemeClr>
            </a:solidFill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/>
            <a:r>
              <a:rPr lang="en-US" sz="3200" b="0">
                <a:solidFill>
                  <a:srgbClr val="000000"/>
                </a:solidFill>
              </a:rPr>
              <a:t>+</a:t>
            </a:r>
          </a:p>
        </p:txBody>
      </p:sp>
      <p:cxnSp>
        <p:nvCxnSpPr>
          <p:cNvPr id="43014" name="AutoShape 6"/>
          <p:cNvCxnSpPr>
            <a:cxnSpLocks noChangeShapeType="1"/>
            <a:stCxn id="43012" idx="2"/>
            <a:endCxn id="43013" idx="0"/>
          </p:cNvCxnSpPr>
          <p:nvPr/>
        </p:nvCxnSpPr>
        <p:spPr bwMode="auto">
          <a:xfrm>
            <a:off x="6367463" y="2933700"/>
            <a:ext cx="4762" cy="1344612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15" name="Text Box 7"/>
          <p:cNvSpPr txBox="1">
            <a:spLocks noChangeArrowheads="1"/>
          </p:cNvSpPr>
          <p:nvPr/>
        </p:nvSpPr>
        <p:spPr bwMode="auto">
          <a:xfrm>
            <a:off x="7454900" y="3384550"/>
            <a:ext cx="15049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Effective</a:t>
            </a:r>
            <a:br>
              <a:rPr lang="en-US">
                <a:solidFill>
                  <a:srgbClr val="000000"/>
                </a:solidFill>
              </a:rPr>
            </a:br>
            <a:r>
              <a:rPr lang="en-US">
                <a:solidFill>
                  <a:srgbClr val="000000"/>
                </a:solidFill>
              </a:rPr>
              <a:t>Address</a:t>
            </a:r>
          </a:p>
        </p:txBody>
      </p:sp>
      <p:sp>
        <p:nvSpPr>
          <p:cNvPr id="43016" name="Rectangle 8"/>
          <p:cNvSpPr>
            <a:spLocks noChangeArrowheads="1"/>
          </p:cNvSpPr>
          <p:nvPr/>
        </p:nvSpPr>
        <p:spPr bwMode="auto">
          <a:xfrm>
            <a:off x="5170488" y="3252787"/>
            <a:ext cx="504825" cy="2727325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/>
            <a:r>
              <a:rPr lang="en-US" b="0">
                <a:solidFill>
                  <a:srgbClr val="000000"/>
                </a:solidFill>
              </a:rPr>
              <a:t>s</a:t>
            </a:r>
          </a:p>
          <a:p>
            <a:pPr algn="ctr"/>
            <a:r>
              <a:rPr lang="en-US" b="0">
                <a:solidFill>
                  <a:srgbClr val="000000"/>
                </a:solidFill>
              </a:rPr>
              <a:t>w</a:t>
            </a:r>
          </a:p>
          <a:p>
            <a:pPr algn="ctr"/>
            <a:r>
              <a:rPr lang="en-US" b="0">
                <a:solidFill>
                  <a:srgbClr val="000000"/>
                </a:solidFill>
              </a:rPr>
              <a:t>i</a:t>
            </a:r>
          </a:p>
          <a:p>
            <a:pPr algn="ctr"/>
            <a:r>
              <a:rPr lang="en-US" b="0">
                <a:solidFill>
                  <a:srgbClr val="000000"/>
                </a:solidFill>
              </a:rPr>
              <a:t>t</a:t>
            </a:r>
          </a:p>
          <a:p>
            <a:pPr algn="ctr"/>
            <a:r>
              <a:rPr lang="en-US" b="0">
                <a:solidFill>
                  <a:srgbClr val="000000"/>
                </a:solidFill>
              </a:rPr>
              <a:t>c</a:t>
            </a:r>
          </a:p>
          <a:p>
            <a:pPr algn="ctr"/>
            <a:r>
              <a:rPr lang="en-US" b="0">
                <a:solidFill>
                  <a:srgbClr val="000000"/>
                </a:solidFill>
              </a:rPr>
              <a:t>h</a:t>
            </a:r>
          </a:p>
          <a:p>
            <a:pPr algn="ctr"/>
            <a:endParaRPr lang="en-US" b="0">
              <a:solidFill>
                <a:srgbClr val="000000"/>
              </a:solidFill>
            </a:endParaRPr>
          </a:p>
        </p:txBody>
      </p:sp>
      <p:cxnSp>
        <p:nvCxnSpPr>
          <p:cNvPr id="43017" name="AutoShape 9"/>
          <p:cNvCxnSpPr>
            <a:cxnSpLocks noChangeShapeType="1"/>
            <a:stCxn id="43016" idx="3"/>
            <a:endCxn id="43013" idx="2"/>
          </p:cNvCxnSpPr>
          <p:nvPr/>
        </p:nvCxnSpPr>
        <p:spPr bwMode="auto">
          <a:xfrm>
            <a:off x="5675313" y="4616450"/>
            <a:ext cx="325437" cy="1587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18" name="Rectangle 10"/>
          <p:cNvSpPr>
            <a:spLocks noChangeArrowheads="1"/>
          </p:cNvSpPr>
          <p:nvPr/>
        </p:nvSpPr>
        <p:spPr bwMode="auto">
          <a:xfrm>
            <a:off x="2378075" y="3700462"/>
            <a:ext cx="2363788" cy="393700"/>
          </a:xfrm>
          <a:prstGeom prst="rect">
            <a:avLst/>
          </a:prstGeom>
          <a:solidFill>
            <a:schemeClr val="bg2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00"/>
                </a:solidFill>
              </a:rPr>
              <a:t>R</a:t>
            </a:r>
            <a:r>
              <a:rPr lang="en-US" baseline="-25000">
                <a:solidFill>
                  <a:srgbClr val="000000"/>
                </a:solidFill>
              </a:rPr>
              <a:t>m</a:t>
            </a:r>
          </a:p>
        </p:txBody>
      </p:sp>
      <p:graphicFrame>
        <p:nvGraphicFramePr>
          <p:cNvPr id="392203" name="Group 1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9665671"/>
              </p:ext>
            </p:extLst>
          </p:nvPr>
        </p:nvGraphicFramePr>
        <p:xfrm>
          <a:off x="417513" y="2554287"/>
          <a:ext cx="2695575" cy="347663"/>
        </p:xfrm>
        <a:graphic>
          <a:graphicData uri="http://schemas.openxmlformats.org/drawingml/2006/table">
            <a:tbl>
              <a:tblPr/>
              <a:tblGrid>
                <a:gridCol w="1347787"/>
                <a:gridCol w="674688"/>
                <a:gridCol w="673100"/>
              </a:tblGrid>
              <a:tr h="3476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UpDiag">
                      <a:fgClr>
                        <a:schemeClr val="folHlink"/>
                      </a:fgClr>
                      <a:bgClr>
                        <a:schemeClr val="bg2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imm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pattFill prst="dkUpDiag">
                      <a:fgClr>
                        <a:schemeClr val="folHlink"/>
                      </a:fgClr>
                      <a:bgClr>
                        <a:schemeClr val="bg2"/>
                      </a:bgClr>
                    </a:pattFill>
                  </a:tcPr>
                </a:tc>
              </a:tr>
            </a:tbl>
          </a:graphicData>
        </a:graphic>
      </p:graphicFrame>
      <p:sp>
        <p:nvSpPr>
          <p:cNvPr id="43029" name="Line 21"/>
          <p:cNvSpPr>
            <a:spLocks noChangeShapeType="1"/>
          </p:cNvSpPr>
          <p:nvPr/>
        </p:nvSpPr>
        <p:spPr bwMode="auto">
          <a:xfrm>
            <a:off x="2112963" y="3471862"/>
            <a:ext cx="3032125" cy="31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0" name="Rectangle 22"/>
          <p:cNvSpPr>
            <a:spLocks noChangeArrowheads="1"/>
          </p:cNvSpPr>
          <p:nvPr/>
        </p:nvSpPr>
        <p:spPr bwMode="auto">
          <a:xfrm>
            <a:off x="2363788" y="4843462"/>
            <a:ext cx="2395537" cy="5524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>
                <a:lumMod val="10000"/>
              </a:schemeClr>
            </a:solidFill>
            <a:miter lim="800000"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wrap="none" anchor="ctr"/>
          <a:lstStyle/>
          <a:p>
            <a:pPr algn="ctr"/>
            <a:r>
              <a:rPr lang="en-US" b="0">
                <a:solidFill>
                  <a:srgbClr val="000000"/>
                </a:solidFill>
              </a:rPr>
              <a:t>left shifter</a:t>
            </a:r>
          </a:p>
        </p:txBody>
      </p:sp>
      <p:sp>
        <p:nvSpPr>
          <p:cNvPr id="43031" name="Line 23"/>
          <p:cNvSpPr>
            <a:spLocks noChangeShapeType="1"/>
          </p:cNvSpPr>
          <p:nvPr/>
        </p:nvSpPr>
        <p:spPr bwMode="auto">
          <a:xfrm>
            <a:off x="3562350" y="4513262"/>
            <a:ext cx="15906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2" name="Line 24"/>
          <p:cNvSpPr>
            <a:spLocks noChangeShapeType="1"/>
          </p:cNvSpPr>
          <p:nvPr/>
        </p:nvSpPr>
        <p:spPr bwMode="auto">
          <a:xfrm flipH="1">
            <a:off x="2097088" y="2922587"/>
            <a:ext cx="0" cy="21748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3" name="Line 25"/>
          <p:cNvSpPr>
            <a:spLocks noChangeShapeType="1"/>
          </p:cNvSpPr>
          <p:nvPr/>
        </p:nvSpPr>
        <p:spPr bwMode="auto">
          <a:xfrm>
            <a:off x="2097088" y="5110162"/>
            <a:ext cx="274637" cy="4763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cxnSp>
        <p:nvCxnSpPr>
          <p:cNvPr id="43034" name="AutoShape 26"/>
          <p:cNvCxnSpPr>
            <a:cxnSpLocks noChangeShapeType="1"/>
            <a:stCxn id="43018" idx="2"/>
            <a:endCxn id="43030" idx="0"/>
          </p:cNvCxnSpPr>
          <p:nvPr/>
        </p:nvCxnSpPr>
        <p:spPr bwMode="auto">
          <a:xfrm>
            <a:off x="3560763" y="4094162"/>
            <a:ext cx="1587" cy="749300"/>
          </a:xfrm>
          <a:prstGeom prst="straightConnector1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3035" name="Line 27"/>
          <p:cNvSpPr>
            <a:spLocks noChangeShapeType="1"/>
          </p:cNvSpPr>
          <p:nvPr/>
        </p:nvSpPr>
        <p:spPr bwMode="auto">
          <a:xfrm>
            <a:off x="3559175" y="5761037"/>
            <a:ext cx="1616075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6" name="Line 28"/>
          <p:cNvSpPr>
            <a:spLocks noChangeShapeType="1"/>
          </p:cNvSpPr>
          <p:nvPr/>
        </p:nvSpPr>
        <p:spPr bwMode="auto">
          <a:xfrm>
            <a:off x="3562350" y="5397500"/>
            <a:ext cx="0" cy="346075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37" name="Text Box 29"/>
          <p:cNvSpPr txBox="1">
            <a:spLocks noChangeArrowheads="1"/>
          </p:cNvSpPr>
          <p:nvPr/>
        </p:nvSpPr>
        <p:spPr bwMode="auto">
          <a:xfrm>
            <a:off x="377825" y="2181225"/>
            <a:ext cx="2870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Instruction Register</a:t>
            </a:r>
          </a:p>
        </p:txBody>
      </p:sp>
      <p:sp>
        <p:nvSpPr>
          <p:cNvPr id="43038" name="Text Box 30"/>
          <p:cNvSpPr txBox="1">
            <a:spLocks noChangeArrowheads="1"/>
          </p:cNvSpPr>
          <p:nvPr/>
        </p:nvSpPr>
        <p:spPr bwMode="auto">
          <a:xfrm>
            <a:off x="4208463" y="3263900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43039" name="Text Box 31"/>
          <p:cNvSpPr txBox="1">
            <a:spLocks noChangeArrowheads="1"/>
          </p:cNvSpPr>
          <p:nvPr/>
        </p:nvSpPr>
        <p:spPr bwMode="auto">
          <a:xfrm>
            <a:off x="3386138" y="3060700"/>
            <a:ext cx="1751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b="0">
                <a:solidFill>
                  <a:schemeClr val="accent2"/>
                </a:solidFill>
              </a:rPr>
              <a:t>#imm</a:t>
            </a:r>
          </a:p>
        </p:txBody>
      </p:sp>
      <p:sp>
        <p:nvSpPr>
          <p:cNvPr id="43040" name="Text Box 32"/>
          <p:cNvSpPr txBox="1">
            <a:spLocks noChangeArrowheads="1"/>
          </p:cNvSpPr>
          <p:nvPr/>
        </p:nvSpPr>
        <p:spPr bwMode="auto">
          <a:xfrm>
            <a:off x="3411538" y="4079875"/>
            <a:ext cx="1751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r">
              <a:spcBef>
                <a:spcPct val="50000"/>
              </a:spcBef>
            </a:pPr>
            <a:r>
              <a:rPr lang="en-US" b="0">
                <a:solidFill>
                  <a:schemeClr val="accent2"/>
                </a:solidFill>
              </a:rPr>
              <a:t>R</a:t>
            </a:r>
            <a:r>
              <a:rPr lang="en-US" b="0" baseline="-25000">
                <a:solidFill>
                  <a:schemeClr val="accent2"/>
                </a:solidFill>
              </a:rPr>
              <a:t>m</a:t>
            </a:r>
          </a:p>
        </p:txBody>
      </p:sp>
      <p:sp>
        <p:nvSpPr>
          <p:cNvPr id="43041" name="Line 33"/>
          <p:cNvSpPr>
            <a:spLocks noChangeShapeType="1"/>
          </p:cNvSpPr>
          <p:nvPr/>
        </p:nvSpPr>
        <p:spPr bwMode="auto">
          <a:xfrm>
            <a:off x="6735763" y="4624387"/>
            <a:ext cx="2540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2" name="Line 34"/>
          <p:cNvSpPr>
            <a:spLocks noChangeShapeType="1"/>
          </p:cNvSpPr>
          <p:nvPr/>
        </p:nvSpPr>
        <p:spPr bwMode="auto">
          <a:xfrm flipV="1">
            <a:off x="6989763" y="2936875"/>
            <a:ext cx="0" cy="16764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43" name="Rectangle 36"/>
          <p:cNvSpPr>
            <a:spLocks noChangeArrowheads="1"/>
          </p:cNvSpPr>
          <p:nvPr/>
        </p:nvSpPr>
        <p:spPr bwMode="auto">
          <a:xfrm>
            <a:off x="6889750" y="3554412"/>
            <a:ext cx="204788" cy="220663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43044" name="Line 37"/>
          <p:cNvSpPr>
            <a:spLocks noChangeShapeType="1"/>
          </p:cNvSpPr>
          <p:nvPr/>
        </p:nvSpPr>
        <p:spPr bwMode="auto">
          <a:xfrm>
            <a:off x="6370638" y="3678237"/>
            <a:ext cx="1138237" cy="0"/>
          </a:xfrm>
          <a:prstGeom prst="line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886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FolderShare\PERSONAL\TextBook\Revised Version\Artwork\Chapter 6\Figure 6-5. Stack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3393" y="2406029"/>
            <a:ext cx="6510787" cy="33321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Operations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5738191"/>
            <a:ext cx="60953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 smtClean="0">
                <a:solidFill>
                  <a:srgbClr val="000000"/>
                </a:solidFill>
              </a:rPr>
              <a:t>Stack grows down (towards lower memory addresses) </a:t>
            </a:r>
            <a:r>
              <a:rPr lang="en-US" sz="1600" b="0" dirty="0" smtClean="0">
                <a:solidFill>
                  <a:srgbClr val="000000"/>
                </a:solidFill>
                <a:sym typeface="Wingdings" pitchFamily="2" charset="2"/>
              </a:rPr>
              <a:t></a:t>
            </a:r>
            <a:endParaRPr lang="en-US" sz="1600" b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8516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311"/>
          <p:cNvSpPr>
            <a:spLocks noGrp="1" noChangeArrowheads="1"/>
          </p:cNvSpPr>
          <p:nvPr>
            <p:ph type="title"/>
          </p:nvPr>
        </p:nvSpPr>
        <p:spPr>
          <a:xfrm>
            <a:off x="558800" y="0"/>
            <a:ext cx="7772400" cy="1143000"/>
          </a:xfrm>
        </p:spPr>
        <p:txBody>
          <a:bodyPr/>
          <a:lstStyle/>
          <a:p>
            <a:r>
              <a:rPr lang="en-US" sz="4000" smtClean="0"/>
              <a:t>Move/Add/Subtract Instructions</a:t>
            </a:r>
          </a:p>
        </p:txBody>
      </p:sp>
      <p:graphicFrame>
        <p:nvGraphicFramePr>
          <p:cNvPr id="277888" name="Group 384"/>
          <p:cNvGraphicFramePr>
            <a:graphicFrameLocks noGrp="1"/>
          </p:cNvGraphicFramePr>
          <p:nvPr>
            <p:ph idx="4294967295"/>
          </p:nvPr>
        </p:nvGraphicFramePr>
        <p:xfrm>
          <a:off x="708025" y="1063625"/>
          <a:ext cx="7772400" cy="5272090"/>
        </p:xfrm>
        <a:graphic>
          <a:graphicData uri="http://schemas.openxmlformats.org/drawingml/2006/table">
            <a:tbl>
              <a:tblPr/>
              <a:tblGrid>
                <a:gridCol w="2208213"/>
                <a:gridCol w="2074862"/>
                <a:gridCol w="822325"/>
                <a:gridCol w="1295400"/>
                <a:gridCol w="1371600"/>
              </a:tblGrid>
              <a:tr h="4746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Move / Add / Subtract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{S}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&lt;op&gt;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Notes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ADR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,&lt;label&gt;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PC + imm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n/a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n/a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MOV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&lt;op&gt;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imm. const.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-or-</a:t>
                      </a:r>
                    </a:p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reg{,&lt;shift&gt;}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ADD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+ &lt;op&gt;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NZCV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ADD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,SP,&lt;op&gt;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+ SP + &lt;op&gt;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NZCV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ADC 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+ &lt;op&gt; + 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NZCV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SUB 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– &lt;op&gt;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NZCV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SUB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,SP,&lt;op&gt;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SP – &lt;op&gt;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  <a:cs typeface="Times New Roman" pitchFamily="18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NZCV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46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SBC 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– &lt;op&gt; + C – 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NZCV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6250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RSB 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&lt;op&gt; –R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NZCV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175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NEG 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n/a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updates NZCV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098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073150" y="2161382"/>
            <a:ext cx="7143198" cy="3815348"/>
            <a:chOff x="1384300" y="412751"/>
            <a:chExt cx="6197600" cy="2489200"/>
          </a:xfrm>
        </p:grpSpPr>
        <p:sp>
          <p:nvSpPr>
            <p:cNvPr id="46083" name="Rectangle 13"/>
            <p:cNvSpPr>
              <a:spLocks noChangeArrowheads="1"/>
            </p:cNvSpPr>
            <p:nvPr/>
          </p:nvSpPr>
          <p:spPr bwMode="auto">
            <a:xfrm>
              <a:off x="3022600" y="966789"/>
              <a:ext cx="381000" cy="30480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b="0" dirty="0">
                  <a:solidFill>
                    <a:srgbClr val="000000"/>
                  </a:solidFill>
                </a:rPr>
                <a:t>C</a:t>
              </a:r>
            </a:p>
          </p:txBody>
        </p:sp>
        <p:sp>
          <p:nvSpPr>
            <p:cNvPr id="46086" name="Rectangle 23"/>
            <p:cNvSpPr>
              <a:spLocks noChangeArrowheads="1"/>
            </p:cNvSpPr>
            <p:nvPr/>
          </p:nvSpPr>
          <p:spPr bwMode="auto">
            <a:xfrm>
              <a:off x="3763963" y="2438401"/>
              <a:ext cx="1365250" cy="4635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R4:</a:t>
              </a:r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  <a:sym typeface="Wingdings" pitchFamily="2" charset="2"/>
                </a:rPr>
                <a:t> </a:t>
              </a:r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z</a:t>
              </a:r>
              <a:r>
                <a:rPr lang="en-US" b="0" baseline="-250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31</a:t>
              </a:r>
              <a:r>
                <a:rPr lang="en-US" b="0" baseline="-250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..0</a:t>
              </a:r>
            </a:p>
          </p:txBody>
        </p:sp>
        <p:sp>
          <p:nvSpPr>
            <p:cNvPr id="46087" name="Rectangle 10"/>
            <p:cNvSpPr>
              <a:spLocks noChangeArrowheads="1"/>
            </p:cNvSpPr>
            <p:nvPr/>
          </p:nvSpPr>
          <p:spPr bwMode="auto">
            <a:xfrm>
              <a:off x="3752850" y="1417639"/>
              <a:ext cx="1363663" cy="4476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R2: y</a:t>
              </a:r>
              <a:r>
                <a:rPr lang="en-US" b="0" baseline="-250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31</a:t>
              </a:r>
              <a:r>
                <a:rPr lang="en-US" b="0" baseline="-250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..</a:t>
              </a:r>
              <a:r>
                <a:rPr lang="en-US" b="0" baseline="-250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0</a:t>
              </a:r>
              <a:endParaRPr lang="en-US" b="0" baseline="-2500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6088" name="Rectangle 20"/>
            <p:cNvSpPr>
              <a:spLocks noChangeArrowheads="1"/>
            </p:cNvSpPr>
            <p:nvPr/>
          </p:nvSpPr>
          <p:spPr bwMode="auto">
            <a:xfrm>
              <a:off x="3746500" y="412751"/>
              <a:ext cx="1363663" cy="44608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R0: x</a:t>
              </a:r>
              <a:r>
                <a:rPr lang="en-US" b="0" baseline="-250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31</a:t>
              </a:r>
              <a:r>
                <a:rPr lang="en-US" b="0" baseline="-250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..0</a:t>
              </a:r>
            </a:p>
          </p:txBody>
        </p:sp>
        <p:sp>
          <p:nvSpPr>
            <p:cNvPr id="46089" name="Text Box 22"/>
            <p:cNvSpPr txBox="1">
              <a:spLocks noChangeArrowheads="1"/>
            </p:cNvSpPr>
            <p:nvPr/>
          </p:nvSpPr>
          <p:spPr bwMode="auto">
            <a:xfrm>
              <a:off x="4089107" y="918111"/>
              <a:ext cx="631825" cy="3815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+</a:t>
              </a:r>
              <a:endParaRPr lang="en-US" sz="3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6090" name="Line 25"/>
            <p:cNvSpPr>
              <a:spLocks noChangeShapeType="1"/>
            </p:cNvSpPr>
            <p:nvPr/>
          </p:nvSpPr>
          <p:spPr bwMode="auto">
            <a:xfrm>
              <a:off x="4446588" y="1971676"/>
              <a:ext cx="0" cy="3794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1" name="Rectangle 33"/>
            <p:cNvSpPr>
              <a:spLocks noChangeArrowheads="1"/>
            </p:cNvSpPr>
            <p:nvPr/>
          </p:nvSpPr>
          <p:spPr bwMode="auto">
            <a:xfrm>
              <a:off x="1390650" y="1417639"/>
              <a:ext cx="1363663" cy="44767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R3: y</a:t>
              </a:r>
              <a:r>
                <a:rPr lang="en-US" b="0" baseline="-250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63</a:t>
              </a:r>
              <a:r>
                <a:rPr lang="en-US" b="0" baseline="-250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..32</a:t>
              </a:r>
            </a:p>
          </p:txBody>
        </p:sp>
        <p:sp>
          <p:nvSpPr>
            <p:cNvPr id="46092" name="Rectangle 34"/>
            <p:cNvSpPr>
              <a:spLocks noChangeArrowheads="1"/>
            </p:cNvSpPr>
            <p:nvPr/>
          </p:nvSpPr>
          <p:spPr bwMode="auto">
            <a:xfrm>
              <a:off x="1384300" y="412751"/>
              <a:ext cx="1363663" cy="44608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R1: x</a:t>
              </a:r>
              <a:r>
                <a:rPr lang="en-US" b="0" baseline="-250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63</a:t>
              </a:r>
              <a:r>
                <a:rPr lang="en-US" b="0" baseline="-250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..32</a:t>
              </a:r>
            </a:p>
          </p:txBody>
        </p:sp>
        <p:sp>
          <p:nvSpPr>
            <p:cNvPr id="46093" name="Text Box 35"/>
            <p:cNvSpPr txBox="1">
              <a:spLocks noChangeArrowheads="1"/>
            </p:cNvSpPr>
            <p:nvPr/>
          </p:nvSpPr>
          <p:spPr bwMode="auto">
            <a:xfrm>
              <a:off x="1726908" y="918111"/>
              <a:ext cx="631825" cy="3815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 anchorCtr="1"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sz="32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+</a:t>
              </a:r>
              <a:endParaRPr lang="en-US" sz="32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46094" name="Rectangle 36"/>
            <p:cNvSpPr>
              <a:spLocks noChangeArrowheads="1"/>
            </p:cNvSpPr>
            <p:nvPr/>
          </p:nvSpPr>
          <p:spPr bwMode="auto">
            <a:xfrm>
              <a:off x="1387475" y="2400301"/>
              <a:ext cx="1365250" cy="463550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190500" dist="228600" dir="2700000" algn="ctr">
                <a:srgbClr val="000000">
                  <a:alpha val="30000"/>
                </a:srgbClr>
              </a:outerShdw>
            </a:effectLst>
            <a:scene3d>
              <a:camera prst="orthographicFront">
                <a:rot lat="0" lon="0" rev="0"/>
              </a:camera>
              <a:lightRig rig="glow" dir="t">
                <a:rot lat="0" lon="0" rev="4800000"/>
              </a:lightRig>
            </a:scene3d>
            <a:sp3d prstMaterial="matte">
              <a:bevelT w="127000" h="63500"/>
            </a:sp3d>
            <a:extLst/>
          </p:spPr>
          <p:txBody>
            <a:bodyPr wrap="none" anchor="ctr"/>
            <a:lstStyle/>
            <a:p>
              <a:pPr algn="ctr"/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R5:</a:t>
              </a:r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  <a:sym typeface="Wingdings" pitchFamily="2" charset="2"/>
                </a:rPr>
                <a:t> </a:t>
              </a:r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z</a:t>
              </a:r>
              <a:r>
                <a:rPr lang="en-US" b="0" baseline="-250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63</a:t>
              </a:r>
              <a:r>
                <a:rPr lang="en-US" b="0" baseline="-250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..32</a:t>
              </a:r>
            </a:p>
          </p:txBody>
        </p:sp>
        <p:sp>
          <p:nvSpPr>
            <p:cNvPr id="46095" name="Line 37"/>
            <p:cNvSpPr>
              <a:spLocks noChangeShapeType="1"/>
            </p:cNvSpPr>
            <p:nvPr/>
          </p:nvSpPr>
          <p:spPr bwMode="auto">
            <a:xfrm>
              <a:off x="2084388" y="1971676"/>
              <a:ext cx="0" cy="37941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6" name="Line 42"/>
            <p:cNvSpPr>
              <a:spLocks noChangeShapeType="1"/>
            </p:cNvSpPr>
            <p:nvPr/>
          </p:nvSpPr>
          <p:spPr bwMode="auto">
            <a:xfrm flipH="1">
              <a:off x="3478212" y="1123952"/>
              <a:ext cx="69373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7" name="Line 43"/>
            <p:cNvSpPr>
              <a:spLocks noChangeShapeType="1"/>
            </p:cNvSpPr>
            <p:nvPr/>
          </p:nvSpPr>
          <p:spPr bwMode="auto">
            <a:xfrm flipH="1" flipV="1">
              <a:off x="2403475" y="1122364"/>
              <a:ext cx="492125" cy="47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6099" name="Text Box 47"/>
            <p:cNvSpPr txBox="1">
              <a:spLocks noChangeArrowheads="1"/>
            </p:cNvSpPr>
            <p:nvPr/>
          </p:nvSpPr>
          <p:spPr bwMode="auto">
            <a:xfrm>
              <a:off x="5454650" y="807185"/>
              <a:ext cx="2127250" cy="16312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1pPr>
              <a:lvl2pPr marL="742950" indent="-28575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2pPr>
              <a:lvl3pPr marL="11430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3pPr>
              <a:lvl4pPr marL="16002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4pPr>
              <a:lvl5pPr marL="2057400" indent="-228600"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bg1"/>
                  </a:solidFill>
                  <a:latin typeface="Tahoma" pitchFamily="34" charset="0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LDRD</a:t>
              </a:r>
              <a:r>
                <a: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	</a:t>
              </a:r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R0,R1,x</a:t>
              </a:r>
              <a:r>
                <a: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/>
              </a:r>
              <a:br>
                <a: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</a:br>
              <a:r>
                <a: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LDRD	</a:t>
              </a:r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R2,R3,y</a:t>
              </a:r>
              <a:r>
                <a: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/>
              </a:r>
              <a:br>
                <a: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</a:br>
              <a:r>
                <a:rPr lang="en-US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ADDS	</a:t>
              </a:r>
              <a:r>
                <a:rPr lang="en-US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R4,R0,R2</a:t>
              </a:r>
              <a:r>
                <a:rPr lang="en-US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/>
              </a:r>
              <a:br>
                <a:rPr lang="en-US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</a:br>
              <a:r>
                <a:rPr lang="en-US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ADC	</a:t>
              </a:r>
              <a:r>
                <a:rPr lang="en-US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R5,R1,R3</a:t>
              </a:r>
              <a:r>
                <a: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/>
              </a:r>
              <a:br>
                <a: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</a:br>
              <a:r>
                <a: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STRD	</a:t>
              </a:r>
              <a:r>
                <a:rPr lang="en-US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R4,R5,z</a:t>
              </a:r>
              <a:endParaRPr lang="en-US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Double-Precision Addition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06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148" name="Group 284"/>
          <p:cNvGraphicFramePr>
            <a:graphicFrameLocks noGrp="1"/>
          </p:cNvGraphicFramePr>
          <p:nvPr/>
        </p:nvGraphicFramePr>
        <p:xfrm>
          <a:off x="506413" y="2000250"/>
          <a:ext cx="8153400" cy="4125971"/>
        </p:xfrm>
        <a:graphic>
          <a:graphicData uri="http://schemas.openxmlformats.org/drawingml/2006/table">
            <a:tbl>
              <a:tblPr/>
              <a:tblGrid>
                <a:gridCol w="2378075"/>
                <a:gridCol w="2411412"/>
                <a:gridCol w="473075"/>
                <a:gridCol w="2890838"/>
              </a:tblGrid>
              <a:tr h="3174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Multiply / Divide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{S}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Notes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5181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MUL 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x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32-bit product; C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undefined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  <a:sym typeface="Wingdings" pitchFamily="2" charset="2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62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MLA 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 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+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(R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x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32-bit product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96207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MLS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– (R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x 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m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)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5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UMULL 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dlo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dhi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dhi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dlo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x 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Unsigned 64-bit product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5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UMLAL 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dlo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dhi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dhi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dlo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dhi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dlo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+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x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6661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SMULL 	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dlo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dhi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dhi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dlo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x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Signed 64-bit product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65031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SMLAL 	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dlo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dhi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dhi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dlo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dhi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dlo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+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x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181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UDIV 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÷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Unsigned 32-bit quotient; no remainder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1812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SDIV 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  <a:sym typeface="Wingdings" pitchFamily="2" charset="2"/>
                        </a:rPr>
                        <a:t>÷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25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</a:t>
                      </a: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Signed 32-bit quotient; no remainder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marT="45708" marB="45708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2280" name="Rectangle 26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Multiply/Divide Instructions</a:t>
            </a:r>
          </a:p>
        </p:txBody>
      </p:sp>
    </p:spTree>
    <p:extLst>
      <p:ext uri="{BB962C8B-B14F-4D97-AF65-F5344CB8AC3E}">
        <p14:creationId xmlns:p14="http://schemas.microsoft.com/office/powerpoint/2010/main" val="3053803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Remainder (C </a:t>
            </a:r>
            <a:r>
              <a:rPr lang="en-US" smtClean="0">
                <a:sym typeface="Wingdings" pitchFamily="2" charset="2"/>
              </a:rPr>
              <a:t></a:t>
            </a:r>
            <a:r>
              <a:rPr lang="en-US" smtClean="0"/>
              <a:t> A % B)</a:t>
            </a:r>
          </a:p>
        </p:txBody>
      </p:sp>
      <p:sp>
        <p:nvSpPr>
          <p:cNvPr id="53251" name="Text Box 4"/>
          <p:cNvSpPr txBox="1">
            <a:spLocks noChangeArrowheads="1"/>
          </p:cNvSpPr>
          <p:nvPr/>
        </p:nvSpPr>
        <p:spPr bwMode="auto">
          <a:xfrm>
            <a:off x="1104900" y="2570163"/>
            <a:ext cx="6524625" cy="22467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LDR	</a:t>
            </a:r>
            <a:r>
              <a:rPr lang="en-US" dirty="0" smtClean="0">
                <a:solidFill>
                  <a:srgbClr val="000000"/>
                </a:solidFill>
              </a:rPr>
              <a:t>R0,A</a:t>
            </a:r>
            <a:r>
              <a:rPr lang="en-US" dirty="0">
                <a:solidFill>
                  <a:srgbClr val="000000"/>
                </a:solidFill>
              </a:rPr>
              <a:t>		; </a:t>
            </a:r>
            <a:r>
              <a:rPr lang="en-US" dirty="0" smtClean="0">
                <a:solidFill>
                  <a:srgbClr val="000000"/>
                </a:solidFill>
              </a:rPr>
              <a:t>R0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 dividend (A)</a:t>
            </a: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LDR	</a:t>
            </a:r>
            <a:r>
              <a:rPr lang="en-US" dirty="0" smtClean="0">
                <a:solidFill>
                  <a:srgbClr val="000000"/>
                </a:solidFill>
              </a:rPr>
              <a:t>R1,B</a:t>
            </a:r>
            <a:r>
              <a:rPr lang="en-US" dirty="0">
                <a:solidFill>
                  <a:srgbClr val="000000"/>
                </a:solidFill>
              </a:rPr>
              <a:t>		; </a:t>
            </a:r>
            <a:r>
              <a:rPr lang="en-US" dirty="0" smtClean="0">
                <a:solidFill>
                  <a:srgbClr val="000000"/>
                </a:solidFill>
              </a:rPr>
              <a:t>R1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 divisor (B)</a:t>
            </a: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accent2"/>
                </a:solidFill>
              </a:rPr>
              <a:t>UDIV	</a:t>
            </a:r>
            <a:r>
              <a:rPr lang="en-US" dirty="0" smtClean="0">
                <a:solidFill>
                  <a:schemeClr val="accent2"/>
                </a:solidFill>
              </a:rPr>
              <a:t>R2,R0,R1</a:t>
            </a:r>
            <a:r>
              <a:rPr lang="en-US" dirty="0">
                <a:solidFill>
                  <a:schemeClr val="accent2"/>
                </a:solidFill>
              </a:rPr>
              <a:t>	; </a:t>
            </a:r>
            <a:r>
              <a:rPr lang="en-US" dirty="0" smtClean="0">
                <a:solidFill>
                  <a:schemeClr val="accent2"/>
                </a:solidFill>
              </a:rPr>
              <a:t>R2 </a:t>
            </a:r>
            <a:r>
              <a:rPr lang="en-US" dirty="0">
                <a:solidFill>
                  <a:schemeClr val="accent2"/>
                </a:solidFill>
                <a:sym typeface="Wingdings" pitchFamily="2" charset="2"/>
              </a:rPr>
              <a:t> quotient (A/B)</a:t>
            </a:r>
            <a:endParaRPr lang="en-US" dirty="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chemeClr val="accent2"/>
                </a:solidFill>
              </a:rPr>
              <a:t>MLS	</a:t>
            </a:r>
            <a:r>
              <a:rPr lang="en-US" dirty="0" smtClean="0">
                <a:solidFill>
                  <a:schemeClr val="accent2"/>
                </a:solidFill>
              </a:rPr>
              <a:t>R0,R2,R1,R0</a:t>
            </a:r>
            <a:r>
              <a:rPr lang="en-US" dirty="0">
                <a:solidFill>
                  <a:schemeClr val="accent2"/>
                </a:solidFill>
              </a:rPr>
              <a:t>	; </a:t>
            </a:r>
            <a:r>
              <a:rPr lang="en-US" dirty="0" smtClean="0">
                <a:solidFill>
                  <a:schemeClr val="accent2"/>
                </a:solidFill>
              </a:rPr>
              <a:t>R0 </a:t>
            </a:r>
            <a:r>
              <a:rPr lang="en-US" dirty="0">
                <a:solidFill>
                  <a:schemeClr val="accent2"/>
                </a:solidFill>
                <a:sym typeface="Wingdings" pitchFamily="2" charset="2"/>
              </a:rPr>
              <a:t> A – B×(A/B)</a:t>
            </a:r>
            <a:endParaRPr lang="en-US" dirty="0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</a:rPr>
              <a:t>STR	</a:t>
            </a:r>
            <a:r>
              <a:rPr lang="en-US" dirty="0" smtClean="0">
                <a:solidFill>
                  <a:srgbClr val="000000"/>
                </a:solidFill>
              </a:rPr>
              <a:t>R0,C</a:t>
            </a:r>
            <a:r>
              <a:rPr lang="en-US" dirty="0">
                <a:solidFill>
                  <a:srgbClr val="000000"/>
                </a:solidFill>
              </a:rPr>
              <a:t>		; C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 remainder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6070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1035" name="Group 219"/>
          <p:cNvGraphicFramePr>
            <a:graphicFrameLocks noGrp="1"/>
          </p:cNvGraphicFramePr>
          <p:nvPr/>
        </p:nvGraphicFramePr>
        <p:xfrm>
          <a:off x="1098550" y="1630363"/>
          <a:ext cx="7004050" cy="3914777"/>
        </p:xfrm>
        <a:graphic>
          <a:graphicData uri="http://schemas.openxmlformats.org/drawingml/2006/table">
            <a:tbl>
              <a:tblPr/>
              <a:tblGrid>
                <a:gridCol w="1785938"/>
                <a:gridCol w="1944687"/>
                <a:gridCol w="800100"/>
                <a:gridCol w="1512888"/>
                <a:gridCol w="960437"/>
              </a:tblGrid>
              <a:tr h="87629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Bitwise Instructions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{S}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Notes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AND 	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&amp; &lt;op&gt;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imm. const.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-or-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reg{,&lt;shift&gt;}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ORR 	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| &lt;op&gt;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EOR 	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^ &lt;op&gt;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BIC 	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&amp; ~&lt;op&gt;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ORN 	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,&lt;op&gt;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 | ~&lt;op&gt;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064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MVN 	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~R</a:t>
                      </a:r>
                      <a:r>
                        <a:rPr kumimoji="0" lang="en-US" sz="16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NZC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47156" name="Rectangle 220"/>
          <p:cNvSpPr>
            <a:spLocks noGrp="1" noChangeArrowheads="1"/>
          </p:cNvSpPr>
          <p:nvPr>
            <p:ph type="title"/>
          </p:nvPr>
        </p:nvSpPr>
        <p:spPr>
          <a:xfrm>
            <a:off x="685800" y="293688"/>
            <a:ext cx="7772400" cy="1143000"/>
          </a:xfrm>
        </p:spPr>
        <p:txBody>
          <a:bodyPr/>
          <a:lstStyle/>
          <a:p>
            <a:r>
              <a:rPr lang="en-US" smtClean="0"/>
              <a:t>Bitwise Instructions</a:t>
            </a:r>
          </a:p>
        </p:txBody>
      </p:sp>
    </p:spTree>
    <p:extLst>
      <p:ext uri="{BB962C8B-B14F-4D97-AF65-F5344CB8AC3E}">
        <p14:creationId xmlns:p14="http://schemas.microsoft.com/office/powerpoint/2010/main" val="1837415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5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Bitwise Instructions</a:t>
            </a:r>
          </a:p>
        </p:txBody>
      </p:sp>
      <p:graphicFrame>
        <p:nvGraphicFramePr>
          <p:cNvPr id="405584" name="Group 80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772400" cy="4114800"/>
        </p:xfrm>
        <a:graphic>
          <a:graphicData uri="http://schemas.openxmlformats.org/drawingml/2006/table">
            <a:tbl>
              <a:tblPr/>
              <a:tblGrid>
                <a:gridCol w="3886200"/>
                <a:gridCol w="3886200"/>
              </a:tblGrid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long a, b 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 = b &amp; (1 &lt;&lt; 4) ;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LDR	R0,b</a:t>
                      </a:r>
                      <a:b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AND	R0,R0,#16</a:t>
                      </a:r>
                      <a:b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STR	R0,a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long a ;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 &amp;= ~(1 &lt;&lt; 4) ;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LDR	R0,a</a:t>
                      </a:r>
                      <a:b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BIC	R0,R0,#16</a:t>
                      </a:r>
                      <a:b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</a:b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STR	R0,a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716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0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8138" name="AutoShape 69"/>
          <p:cNvSpPr>
            <a:spLocks noChangeArrowheads="1"/>
          </p:cNvSpPr>
          <p:nvPr/>
        </p:nvSpPr>
        <p:spPr bwMode="auto">
          <a:xfrm>
            <a:off x="3705225" y="2332038"/>
            <a:ext cx="677863" cy="268287"/>
          </a:xfrm>
          <a:prstGeom prst="rightArrow">
            <a:avLst>
              <a:gd name="adj1" fmla="val 50000"/>
              <a:gd name="adj2" fmla="val 631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9" name="AutoShape 81"/>
          <p:cNvSpPr>
            <a:spLocks noChangeArrowheads="1"/>
          </p:cNvSpPr>
          <p:nvPr/>
        </p:nvSpPr>
        <p:spPr bwMode="auto">
          <a:xfrm>
            <a:off x="3714750" y="3706813"/>
            <a:ext cx="677863" cy="268287"/>
          </a:xfrm>
          <a:prstGeom prst="rightArrow">
            <a:avLst>
              <a:gd name="adj1" fmla="val 50000"/>
              <a:gd name="adj2" fmla="val 6316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408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8320" name="Group 336"/>
          <p:cNvGraphicFramePr>
            <a:graphicFrameLocks noGrp="1"/>
          </p:cNvGraphicFramePr>
          <p:nvPr/>
        </p:nvGraphicFramePr>
        <p:xfrm>
          <a:off x="393700" y="1801813"/>
          <a:ext cx="8335963" cy="3295652"/>
        </p:xfrm>
        <a:graphic>
          <a:graphicData uri="http://schemas.openxmlformats.org/drawingml/2006/table">
            <a:tbl>
              <a:tblPr/>
              <a:tblGrid>
                <a:gridCol w="2913063"/>
                <a:gridCol w="2644775"/>
                <a:gridCol w="2778125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1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Load/Store Memory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Notes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LDR 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,&lt;mem&gt;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mem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32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[address]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LDRB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,&lt;mem&gt;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mem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8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[address]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Zero fills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LDRH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,&lt;mem&gt;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mem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16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[address]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Zero fills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LDRSB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,&lt;mem&gt;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mem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8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[address]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Sign extends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LDRSH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,&lt;mem&gt;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mem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16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[address]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Sign extends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699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LDRD 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t2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,&lt;mem&gt;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t2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mem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64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[address]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Addr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 Offset must be </a:t>
                      </a:r>
                      <a:r>
                        <a:rPr kumimoji="0" lang="en-US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imm</a:t>
                      </a:r>
                      <a:r>
                        <a:rPr kumimoji="0" 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 </a:t>
                      </a:r>
                      <a:endParaRPr kumimoji="0" lang="en-US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24612" name="Rectangle 329"/>
          <p:cNvSpPr>
            <a:spLocks noGrp="1" noChangeArrowheads="1"/>
          </p:cNvSpPr>
          <p:nvPr>
            <p:ph type="title"/>
          </p:nvPr>
        </p:nvSpPr>
        <p:spPr>
          <a:xfrm>
            <a:off x="685800" y="203200"/>
            <a:ext cx="7772400" cy="1143000"/>
          </a:xfrm>
        </p:spPr>
        <p:txBody>
          <a:bodyPr/>
          <a:lstStyle/>
          <a:p>
            <a:r>
              <a:rPr lang="en-US" sz="4000" smtClean="0"/>
              <a:t>Load (from memory) Instructions</a:t>
            </a:r>
          </a:p>
        </p:txBody>
      </p:sp>
      <p:sp>
        <p:nvSpPr>
          <p:cNvPr id="24613" name="Text Box 335"/>
          <p:cNvSpPr txBox="1">
            <a:spLocks noChangeArrowheads="1"/>
          </p:cNvSpPr>
          <p:nvPr/>
        </p:nvSpPr>
        <p:spPr bwMode="auto">
          <a:xfrm>
            <a:off x="757238" y="5454650"/>
            <a:ext cx="7424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These instructions never affect flags in xPSR!</a:t>
            </a:r>
          </a:p>
        </p:txBody>
      </p:sp>
    </p:spTree>
    <p:extLst>
      <p:ext uri="{BB962C8B-B14F-4D97-AF65-F5344CB8AC3E}">
        <p14:creationId xmlns:p14="http://schemas.microsoft.com/office/powerpoint/2010/main" val="1473891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1982" name="Group 142"/>
          <p:cNvGraphicFramePr>
            <a:graphicFrameLocks noGrp="1"/>
          </p:cNvGraphicFramePr>
          <p:nvPr/>
        </p:nvGraphicFramePr>
        <p:xfrm>
          <a:off x="411163" y="2251075"/>
          <a:ext cx="8382000" cy="3505202"/>
        </p:xfrm>
        <a:graphic>
          <a:graphicData uri="http://schemas.openxmlformats.org/drawingml/2006/table">
            <a:tbl>
              <a:tblPr/>
              <a:tblGrid>
                <a:gridCol w="2474912"/>
                <a:gridCol w="1944688"/>
                <a:gridCol w="571500"/>
                <a:gridCol w="3390900"/>
              </a:tblGrid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Bitfield Instructions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{S}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Notes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69850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BFC 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,#lsb,#width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&lt;bits&gt;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0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  <a:sym typeface="Wingdings" pitchFamily="2" charset="2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BFI 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,#lsb,#width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&lt;bits&gt;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&lt;lsb’s&gt;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SBFX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,#lsb,#width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&lt;bits&gt;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Sign extends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715963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UBFX	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,#lsb,#width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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n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&lt;bits&gt;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n/a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Zero extends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9186" name="Rectangle 14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Bitfield Instructions</a:t>
            </a:r>
          </a:p>
        </p:txBody>
      </p:sp>
    </p:spTree>
    <p:extLst>
      <p:ext uri="{BB962C8B-B14F-4D97-AF65-F5344CB8AC3E}">
        <p14:creationId xmlns:p14="http://schemas.microsoft.com/office/powerpoint/2010/main" val="203782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7776" name="Group 22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93624060"/>
              </p:ext>
            </p:extLst>
          </p:nvPr>
        </p:nvGraphicFramePr>
        <p:xfrm>
          <a:off x="754063" y="2295525"/>
          <a:ext cx="7815262" cy="3883025"/>
        </p:xfrm>
        <a:graphic>
          <a:graphicData uri="http://schemas.openxmlformats.org/drawingml/2006/table">
            <a:tbl>
              <a:tblPr/>
              <a:tblGrid>
                <a:gridCol w="3908425"/>
                <a:gridCol w="3906837"/>
              </a:tblGrid>
              <a:tr h="1149350">
                <a:tc gridSpan="2"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struct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{ uint16_t  hours:5,  mins:6,  secs:5; } time ;</a:t>
                      </a:r>
                      <a:b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uint32_t  minutes ;</a:t>
                      </a:r>
                      <a:b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541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minutes = </a:t>
                      </a: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time.mins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;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LDRH	R0,time</a:t>
                      </a:r>
                      <a:b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UBFX	R0,R0,#5,#6</a:t>
                      </a:r>
                      <a:b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STR	R0,minutes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4795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time.mins = 55 ;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LDRH	R0,time</a:t>
                      </a:r>
                      <a:b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LDR	R1,=55</a:t>
                      </a:r>
                      <a:b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BFI	R0,R1,#5,#6</a:t>
                      </a:r>
                      <a:b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</a:b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STRH	R0,time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0185" name="Line 144"/>
          <p:cNvSpPr>
            <a:spLocks noChangeShapeType="1"/>
          </p:cNvSpPr>
          <p:nvPr/>
        </p:nvSpPr>
        <p:spPr bwMode="auto">
          <a:xfrm>
            <a:off x="3452813" y="1993900"/>
            <a:ext cx="25384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186" name="Text Box 145"/>
          <p:cNvSpPr txBox="1">
            <a:spLocks noChangeArrowheads="1"/>
          </p:cNvSpPr>
          <p:nvPr/>
        </p:nvSpPr>
        <p:spPr bwMode="auto">
          <a:xfrm>
            <a:off x="4510088" y="1778000"/>
            <a:ext cx="377825" cy="40011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rPr>
              <a:t>6</a:t>
            </a:r>
          </a:p>
        </p:txBody>
      </p:sp>
      <p:graphicFrame>
        <p:nvGraphicFramePr>
          <p:cNvPr id="407759" name="Group 20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80624725"/>
              </p:ext>
            </p:extLst>
          </p:nvPr>
        </p:nvGraphicFramePr>
        <p:xfrm>
          <a:off x="827088" y="1035050"/>
          <a:ext cx="7720012" cy="792308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287462"/>
                <a:gridCol w="1335088"/>
                <a:gridCol w="1238250"/>
                <a:gridCol w="1285875"/>
                <a:gridCol w="1285875"/>
                <a:gridCol w="1287462"/>
              </a:tblGrid>
              <a:tr h="396082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15</a:t>
                      </a:r>
                    </a:p>
                  </a:txBody>
                  <a:tcPr marT="45677" marB="45677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11</a:t>
                      </a:r>
                    </a:p>
                  </a:txBody>
                  <a:tcPr marT="45677" marB="45677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10</a:t>
                      </a:r>
                    </a:p>
                  </a:txBody>
                  <a:tcPr marT="45677" marB="45677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ysClr val="windowText" lastClr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5</a:t>
                      </a:r>
                    </a:p>
                  </a:txBody>
                  <a:tcPr marT="45677" marB="45677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4</a:t>
                      </a:r>
                    </a:p>
                  </a:txBody>
                  <a:tcPr marT="45677" marB="45677" anchor="b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0</a:t>
                      </a:r>
                    </a:p>
                  </a:txBody>
                  <a:tcPr marT="45677" marB="45677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6082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hours</a:t>
                      </a:r>
                    </a:p>
                  </a:txBody>
                  <a:tcPr marT="45677" marB="4567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mins</a:t>
                      </a: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 marT="45677" marB="4567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0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secs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Calibri" pitchFamily="34" charset="0"/>
                        </a:rPr>
                        <a:t> (÷ 2)</a:t>
                      </a:r>
                    </a:p>
                  </a:txBody>
                  <a:tcPr marT="45677" marB="45677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0205" name="AutoShape 225"/>
          <p:cNvSpPr>
            <a:spLocks noChangeArrowheads="1"/>
          </p:cNvSpPr>
          <p:nvPr/>
        </p:nvSpPr>
        <p:spPr bwMode="auto">
          <a:xfrm>
            <a:off x="3784600" y="3522663"/>
            <a:ext cx="677863" cy="268287"/>
          </a:xfrm>
          <a:prstGeom prst="rightArrow">
            <a:avLst>
              <a:gd name="adj1" fmla="val 50000"/>
              <a:gd name="adj2" fmla="val 63166"/>
            </a:avLst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206" name="AutoShape 226"/>
          <p:cNvSpPr>
            <a:spLocks noChangeArrowheads="1"/>
          </p:cNvSpPr>
          <p:nvPr/>
        </p:nvSpPr>
        <p:spPr bwMode="auto">
          <a:xfrm>
            <a:off x="3778250" y="5040313"/>
            <a:ext cx="677863" cy="268287"/>
          </a:xfrm>
          <a:prstGeom prst="rightArrow">
            <a:avLst>
              <a:gd name="adj1" fmla="val 50000"/>
              <a:gd name="adj2" fmla="val 63166"/>
            </a:avLst>
          </a:prstGeom>
          <a:solidFill>
            <a:schemeClr val="bg1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266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1180" name="Group 124"/>
          <p:cNvGraphicFramePr>
            <a:graphicFrameLocks noGrp="1"/>
          </p:cNvGraphicFramePr>
          <p:nvPr/>
        </p:nvGraphicFramePr>
        <p:xfrm>
          <a:off x="457200" y="2133600"/>
          <a:ext cx="8305800" cy="3308352"/>
        </p:xfrm>
        <a:graphic>
          <a:graphicData uri="http://schemas.openxmlformats.org/drawingml/2006/table">
            <a:tbl>
              <a:tblPr/>
              <a:tblGrid>
                <a:gridCol w="1430338"/>
                <a:gridCol w="3516312"/>
                <a:gridCol w="3359150"/>
              </a:tblGrid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&lt;shift&gt;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Meaning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Notes</a:t>
                      </a: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ea typeface="Times New Roman" pitchFamily="18" charset="0"/>
                        <a:cs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LSL #n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Logical shift left by n bits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Zero fills; 0 ≤ n ≤ 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LSR #n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Logical shift right by n bits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Zero fills; 1 ≤ n ≤ 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ASR #n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Arithmetic shift right by n bits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Sign extends; 1 ≤ n ≤ 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ROR #n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Rotate right by n bits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1 ≤ n ≤ 32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55086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RRX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Times New Roman" pitchFamily="18" charset="0"/>
                          <a:cs typeface="Arial" charset="0"/>
                        </a:rPr>
                        <a:t>Rotate right w/C by 1 bit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51232" name="Text Box 120"/>
          <p:cNvSpPr txBox="1">
            <a:spLocks noChangeArrowheads="1"/>
          </p:cNvSpPr>
          <p:nvPr/>
        </p:nvSpPr>
        <p:spPr bwMode="auto">
          <a:xfrm>
            <a:off x="228600" y="533400"/>
            <a:ext cx="86106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r>
              <a:rPr lang="en-US">
                <a:solidFill>
                  <a:srgbClr val="000000"/>
                </a:solidFill>
              </a:rPr>
              <a:t>Shift Codes:</a:t>
            </a:r>
          </a:p>
          <a:p>
            <a:r>
              <a:rPr lang="en-US">
                <a:solidFill>
                  <a:srgbClr val="000000"/>
                </a:solidFill>
              </a:rPr>
              <a:t>Any of these may be applied to the register option of “&lt;op&gt;” in Move / Add / Subtract, Compare, and Bitwise Groups.</a:t>
            </a:r>
          </a:p>
        </p:txBody>
      </p:sp>
    </p:spTree>
    <p:extLst>
      <p:ext uri="{BB962C8B-B14F-4D97-AF65-F5344CB8AC3E}">
        <p14:creationId xmlns:p14="http://schemas.microsoft.com/office/powerpoint/2010/main" val="1416545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26435" y="2544762"/>
            <a:ext cx="7248939" cy="3829534"/>
            <a:chOff x="2460625" y="2544762"/>
            <a:chExt cx="5426075" cy="2328863"/>
          </a:xfrm>
        </p:grpSpPr>
        <p:grpSp>
          <p:nvGrpSpPr>
            <p:cNvPr id="54278" name="Group 76"/>
            <p:cNvGrpSpPr>
              <a:grpSpLocks/>
            </p:cNvGrpSpPr>
            <p:nvPr/>
          </p:nvGrpSpPr>
          <p:grpSpPr bwMode="auto">
            <a:xfrm>
              <a:off x="5473700" y="3516313"/>
              <a:ext cx="2209800" cy="533400"/>
              <a:chOff x="3448" y="2450"/>
              <a:chExt cx="1392" cy="336"/>
            </a:xfrm>
          </p:grpSpPr>
          <p:sp>
            <p:nvSpPr>
              <p:cNvPr id="54302" name="Rectangle 17"/>
              <p:cNvSpPr>
                <a:spLocks noChangeArrowheads="1"/>
              </p:cNvSpPr>
              <p:nvPr/>
            </p:nvSpPr>
            <p:spPr bwMode="auto">
              <a:xfrm>
                <a:off x="4600" y="2460"/>
                <a:ext cx="144" cy="19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  <a:extLst/>
            </p:spPr>
            <p:txBody>
              <a:bodyPr wrap="none" anchor="ctr"/>
              <a:lstStyle/>
              <a:p>
                <a:r>
                  <a:rPr lang="en-US" sz="1200" dirty="0" smtClean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C</a:t>
                </a:r>
                <a:endParaRPr lang="en-US" sz="12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4303" name="Line 48"/>
              <p:cNvSpPr>
                <a:spLocks noChangeShapeType="1"/>
              </p:cNvSpPr>
              <p:nvPr/>
            </p:nvSpPr>
            <p:spPr bwMode="auto">
              <a:xfrm>
                <a:off x="4840" y="2546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04" name="Rectangle 9"/>
              <p:cNvSpPr>
                <a:spLocks noChangeArrowheads="1"/>
              </p:cNvSpPr>
              <p:nvPr/>
            </p:nvSpPr>
            <p:spPr bwMode="auto">
              <a:xfrm>
                <a:off x="3592" y="2450"/>
                <a:ext cx="768" cy="19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  <a:extLst/>
            </p:spPr>
            <p:txBody>
              <a:bodyPr wrap="none" anchor="ctr"/>
              <a:lstStyle/>
              <a:p>
                <a:pPr algn="ctr"/>
                <a:r>
                  <a:rPr lang="en-US" b="0" dirty="0" smtClean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RRX</a:t>
                </a:r>
                <a:endPara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4305" name="Line 25"/>
              <p:cNvSpPr>
                <a:spLocks noChangeShapeType="1"/>
              </p:cNvSpPr>
              <p:nvPr/>
            </p:nvSpPr>
            <p:spPr bwMode="auto">
              <a:xfrm>
                <a:off x="4360" y="2546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sys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06" name="Line 33"/>
              <p:cNvSpPr>
                <a:spLocks noChangeShapeType="1"/>
              </p:cNvSpPr>
              <p:nvPr/>
            </p:nvSpPr>
            <p:spPr bwMode="auto">
              <a:xfrm>
                <a:off x="3448" y="2546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07" name="Line 46"/>
              <p:cNvSpPr>
                <a:spLocks noChangeShapeType="1"/>
              </p:cNvSpPr>
              <p:nvPr/>
            </p:nvSpPr>
            <p:spPr bwMode="auto">
              <a:xfrm>
                <a:off x="3448" y="2546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08" name="Line 47"/>
              <p:cNvSpPr>
                <a:spLocks noChangeShapeType="1"/>
              </p:cNvSpPr>
              <p:nvPr/>
            </p:nvSpPr>
            <p:spPr bwMode="auto">
              <a:xfrm>
                <a:off x="4744" y="2546"/>
                <a:ext cx="96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09" name="Line 49"/>
              <p:cNvSpPr>
                <a:spLocks noChangeShapeType="1"/>
              </p:cNvSpPr>
              <p:nvPr/>
            </p:nvSpPr>
            <p:spPr bwMode="auto">
              <a:xfrm>
                <a:off x="3448" y="2786"/>
                <a:ext cx="139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4281" name="Line 34"/>
            <p:cNvSpPr>
              <a:spLocks noChangeShapeType="1"/>
            </p:cNvSpPr>
            <p:nvPr/>
          </p:nvSpPr>
          <p:spPr bwMode="auto">
            <a:xfrm>
              <a:off x="5473700" y="2743200"/>
              <a:ext cx="2286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2" name="Line 50"/>
            <p:cNvSpPr>
              <a:spLocks noChangeShapeType="1"/>
            </p:cNvSpPr>
            <p:nvPr/>
          </p:nvSpPr>
          <p:spPr bwMode="auto">
            <a:xfrm>
              <a:off x="5473700" y="2743200"/>
              <a:ext cx="0" cy="381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4284" name="Line 52"/>
            <p:cNvSpPr>
              <a:spLocks noChangeShapeType="1"/>
            </p:cNvSpPr>
            <p:nvPr/>
          </p:nvSpPr>
          <p:spPr bwMode="auto">
            <a:xfrm>
              <a:off x="7073900" y="2743200"/>
              <a:ext cx="0" cy="38100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54285" name="Group 71"/>
            <p:cNvGrpSpPr>
              <a:grpSpLocks/>
            </p:cNvGrpSpPr>
            <p:nvPr/>
          </p:nvGrpSpPr>
          <p:grpSpPr bwMode="auto">
            <a:xfrm>
              <a:off x="2808288" y="4340225"/>
              <a:ext cx="2057400" cy="533400"/>
              <a:chOff x="1476" y="3452"/>
              <a:chExt cx="1296" cy="336"/>
            </a:xfrm>
          </p:grpSpPr>
          <p:sp>
            <p:nvSpPr>
              <p:cNvPr id="54295" name="Rectangle 11"/>
              <p:cNvSpPr>
                <a:spLocks noChangeArrowheads="1"/>
              </p:cNvSpPr>
              <p:nvPr/>
            </p:nvSpPr>
            <p:spPr bwMode="auto">
              <a:xfrm>
                <a:off x="1620" y="3452"/>
                <a:ext cx="768" cy="19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  <a:extLst/>
            </p:spPr>
            <p:txBody>
              <a:bodyPr wrap="none" anchor="ctr"/>
              <a:lstStyle/>
              <a:p>
                <a:pPr algn="ctr"/>
                <a:r>
                  <a:rPr lang="en-US" b="0" dirty="0" smtClean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ASR</a:t>
                </a:r>
                <a:endPara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4296" name="Rectangle 19"/>
              <p:cNvSpPr>
                <a:spLocks noChangeArrowheads="1"/>
              </p:cNvSpPr>
              <p:nvPr/>
            </p:nvSpPr>
            <p:spPr bwMode="auto">
              <a:xfrm>
                <a:off x="2628" y="3452"/>
                <a:ext cx="144" cy="19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  <a:extLst/>
            </p:spPr>
            <p:txBody>
              <a:bodyPr wrap="none" anchor="ctr"/>
              <a:lstStyle/>
              <a:p>
                <a:r>
                  <a:rPr lang="en-US" sz="1200" dirty="0" smtClean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C</a:t>
                </a:r>
                <a:endParaRPr lang="en-US" sz="12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4297" name="Line 27"/>
              <p:cNvSpPr>
                <a:spLocks noChangeShapeType="1"/>
              </p:cNvSpPr>
              <p:nvPr/>
            </p:nvSpPr>
            <p:spPr bwMode="auto">
              <a:xfrm>
                <a:off x="2388" y="3548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sys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298" name="Line 35"/>
              <p:cNvSpPr>
                <a:spLocks noChangeShapeType="1"/>
              </p:cNvSpPr>
              <p:nvPr/>
            </p:nvSpPr>
            <p:spPr bwMode="auto">
              <a:xfrm>
                <a:off x="1476" y="3548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299" name="Line 53"/>
              <p:cNvSpPr>
                <a:spLocks noChangeShapeType="1"/>
              </p:cNvSpPr>
              <p:nvPr/>
            </p:nvSpPr>
            <p:spPr bwMode="auto">
              <a:xfrm>
                <a:off x="1476" y="3548"/>
                <a:ext cx="0" cy="24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00" name="Line 54"/>
              <p:cNvSpPr>
                <a:spLocks noChangeShapeType="1"/>
              </p:cNvSpPr>
              <p:nvPr/>
            </p:nvSpPr>
            <p:spPr bwMode="auto">
              <a:xfrm>
                <a:off x="1476" y="3788"/>
                <a:ext cx="24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301" name="Line 55"/>
              <p:cNvSpPr>
                <a:spLocks noChangeShapeType="1"/>
              </p:cNvSpPr>
              <p:nvPr/>
            </p:nvSpPr>
            <p:spPr bwMode="auto">
              <a:xfrm>
                <a:off x="1716" y="3644"/>
                <a:ext cx="0" cy="14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4286" name="Group 70"/>
            <p:cNvGrpSpPr>
              <a:grpSpLocks/>
            </p:cNvGrpSpPr>
            <p:nvPr/>
          </p:nvGrpSpPr>
          <p:grpSpPr bwMode="auto">
            <a:xfrm>
              <a:off x="2540794" y="3424238"/>
              <a:ext cx="2362200" cy="396875"/>
              <a:chOff x="1294" y="2765"/>
              <a:chExt cx="1488" cy="250"/>
            </a:xfrm>
          </p:grpSpPr>
          <p:sp>
            <p:nvSpPr>
              <p:cNvPr id="54290" name="Rectangle 12"/>
              <p:cNvSpPr>
                <a:spLocks noChangeArrowheads="1"/>
              </p:cNvSpPr>
              <p:nvPr/>
            </p:nvSpPr>
            <p:spPr bwMode="auto">
              <a:xfrm>
                <a:off x="1630" y="2813"/>
                <a:ext cx="768" cy="19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  <a:extLst/>
            </p:spPr>
            <p:txBody>
              <a:bodyPr wrap="none" anchor="ctr"/>
              <a:lstStyle/>
              <a:p>
                <a:pPr algn="ctr"/>
                <a:r>
                  <a:rPr lang="en-US" b="0" dirty="0" smtClean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LSR</a:t>
                </a:r>
                <a:endPara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4291" name="Rectangle 20"/>
              <p:cNvSpPr>
                <a:spLocks noChangeArrowheads="1"/>
              </p:cNvSpPr>
              <p:nvPr/>
            </p:nvSpPr>
            <p:spPr bwMode="auto">
              <a:xfrm>
                <a:off x="2638" y="2813"/>
                <a:ext cx="144" cy="192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  <a:extLst/>
            </p:spPr>
            <p:txBody>
              <a:bodyPr wrap="none" anchor="ctr"/>
              <a:lstStyle/>
              <a:p>
                <a:r>
                  <a:rPr lang="en-US" sz="1200" dirty="0" smtClean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C</a:t>
                </a:r>
                <a:endParaRPr lang="en-US" sz="12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4292" name="Line 28"/>
              <p:cNvSpPr>
                <a:spLocks noChangeShapeType="1"/>
              </p:cNvSpPr>
              <p:nvPr/>
            </p:nvSpPr>
            <p:spPr bwMode="auto">
              <a:xfrm>
                <a:off x="2398" y="2909"/>
                <a:ext cx="240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sys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293" name="Line 36"/>
              <p:cNvSpPr>
                <a:spLocks noChangeShapeType="1"/>
              </p:cNvSpPr>
              <p:nvPr/>
            </p:nvSpPr>
            <p:spPr bwMode="auto">
              <a:xfrm>
                <a:off x="1486" y="2909"/>
                <a:ext cx="144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294" name="Text Box 56"/>
              <p:cNvSpPr txBox="1">
                <a:spLocks noChangeArrowheads="1"/>
              </p:cNvSpPr>
              <p:nvPr/>
            </p:nvSpPr>
            <p:spPr bwMode="auto">
              <a:xfrm>
                <a:off x="1294" y="2765"/>
                <a:ext cx="24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1pPr>
                <a:lvl2pPr marL="742950" indent="-285750"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2pPr>
                <a:lvl3pPr marL="1143000" indent="-228600"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3pPr>
                <a:lvl4pPr marL="1600200" indent="-228600"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4pPr>
                <a:lvl5pPr marL="2057400" indent="-228600"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</a:p>
            </p:txBody>
          </p:sp>
        </p:grpSp>
        <p:grpSp>
          <p:nvGrpSpPr>
            <p:cNvPr id="6" name="Group 5"/>
            <p:cNvGrpSpPr/>
            <p:nvPr/>
          </p:nvGrpSpPr>
          <p:grpSpPr>
            <a:xfrm>
              <a:off x="5473700" y="2590800"/>
              <a:ext cx="2060575" cy="533400"/>
              <a:chOff x="5473700" y="2590800"/>
              <a:chExt cx="2060575" cy="533400"/>
            </a:xfrm>
          </p:grpSpPr>
          <p:sp>
            <p:nvSpPr>
              <p:cNvPr id="54279" name="Rectangle 10"/>
              <p:cNvSpPr>
                <a:spLocks noChangeArrowheads="1"/>
              </p:cNvSpPr>
              <p:nvPr/>
            </p:nvSpPr>
            <p:spPr bwMode="auto">
              <a:xfrm>
                <a:off x="5702300" y="2590800"/>
                <a:ext cx="1219200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rgbClr val="000000"/>
                </a:solidFill>
                <a:miter lim="800000"/>
                <a:headEnd/>
                <a:tailEnd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  <a:extLst/>
            </p:spPr>
            <p:txBody>
              <a:bodyPr wrap="none" anchor="ctr"/>
              <a:lstStyle/>
              <a:p>
                <a:pPr algn="ctr"/>
                <a:r>
                  <a:rPr lang="en-US" b="0" dirty="0" smtClean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ROR</a:t>
                </a:r>
                <a:endParaRPr lang="en-US" b="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4280" name="Rectangle 18"/>
              <p:cNvSpPr>
                <a:spLocks noChangeArrowheads="1"/>
              </p:cNvSpPr>
              <p:nvPr/>
            </p:nvSpPr>
            <p:spPr bwMode="auto">
              <a:xfrm>
                <a:off x="7305675" y="2590800"/>
                <a:ext cx="228600" cy="304800"/>
              </a:xfrm>
              <a:prstGeom prst="rect">
                <a:avLst/>
              </a:prstGeom>
              <a:solidFill>
                <a:schemeClr val="bg1">
                  <a:lumMod val="75000"/>
                </a:schemeClr>
              </a:solidFill>
              <a:ln w="9525">
                <a:solidFill>
                  <a:srgbClr val="000000"/>
                </a:solidFill>
                <a:prstDash val="sysDash"/>
                <a:miter lim="800000"/>
                <a:headEnd/>
                <a:tailEnd/>
              </a:ln>
              <a:effectLst>
                <a:outerShdw blurRad="190500" dist="228600" dir="270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glow" dir="t">
                  <a:rot lat="0" lon="0" rev="4800000"/>
                </a:lightRig>
              </a:scene3d>
              <a:sp3d prstMaterial="matte">
                <a:bevelT w="127000" h="63500"/>
              </a:sp3d>
              <a:extLst/>
            </p:spPr>
            <p:txBody>
              <a:bodyPr wrap="none" anchor="ctr"/>
              <a:lstStyle/>
              <a:p>
                <a:r>
                  <a:rPr lang="en-US" sz="1200" dirty="0" smtClean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rPr>
                  <a:t>C</a:t>
                </a:r>
                <a:endParaRPr lang="en-US" sz="1200" dirty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54283" name="Line 51"/>
              <p:cNvSpPr>
                <a:spLocks noChangeShapeType="1"/>
              </p:cNvSpPr>
              <p:nvPr/>
            </p:nvSpPr>
            <p:spPr bwMode="auto">
              <a:xfrm>
                <a:off x="5473700" y="3124200"/>
                <a:ext cx="1600200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4288" name="Line 77"/>
              <p:cNvSpPr>
                <a:spLocks noChangeShapeType="1"/>
              </p:cNvSpPr>
              <p:nvPr/>
            </p:nvSpPr>
            <p:spPr bwMode="auto">
              <a:xfrm>
                <a:off x="7070725" y="2743200"/>
                <a:ext cx="225425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prstDash val="sysDash"/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54289" name="Line 78"/>
            <p:cNvSpPr>
              <a:spLocks noChangeShapeType="1"/>
            </p:cNvSpPr>
            <p:nvPr/>
          </p:nvSpPr>
          <p:spPr bwMode="auto">
            <a:xfrm>
              <a:off x="6923088" y="2743200"/>
              <a:ext cx="152400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5" name="Group 4"/>
            <p:cNvGrpSpPr/>
            <p:nvPr/>
          </p:nvGrpSpPr>
          <p:grpSpPr>
            <a:xfrm>
              <a:off x="2460625" y="2544762"/>
              <a:ext cx="2451100" cy="396875"/>
              <a:chOff x="1139825" y="2527300"/>
              <a:chExt cx="2451100" cy="396875"/>
            </a:xfrm>
          </p:grpSpPr>
          <p:grpSp>
            <p:nvGrpSpPr>
              <p:cNvPr id="54277" name="Group 69"/>
              <p:cNvGrpSpPr>
                <a:grpSpLocks/>
              </p:cNvGrpSpPr>
              <p:nvPr/>
            </p:nvGrpSpPr>
            <p:grpSpPr bwMode="auto">
              <a:xfrm>
                <a:off x="1139825" y="2578100"/>
                <a:ext cx="2057400" cy="304800"/>
                <a:chOff x="1248" y="2184"/>
                <a:chExt cx="1296" cy="192"/>
              </a:xfrm>
            </p:grpSpPr>
            <p:sp>
              <p:nvSpPr>
                <p:cNvPr id="54310" name="Rectangle 8"/>
                <p:cNvSpPr>
                  <a:spLocks noChangeArrowheads="1"/>
                </p:cNvSpPr>
                <p:nvPr/>
              </p:nvSpPr>
              <p:spPr bwMode="auto">
                <a:xfrm>
                  <a:off x="1632" y="2184"/>
                  <a:ext cx="768" cy="192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ffectLst>
                  <a:outerShdw blurRad="190500" dist="228600" dir="270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glow" dir="t">
                    <a:rot lat="0" lon="0" rev="4800000"/>
                  </a:lightRig>
                </a:scene3d>
                <a:sp3d prstMaterial="matte">
                  <a:bevelT w="127000" h="63500"/>
                </a:sp3d>
                <a:extLst/>
              </p:spPr>
              <p:txBody>
                <a:bodyPr wrap="none" anchor="ctr"/>
                <a:lstStyle/>
                <a:p>
                  <a:pPr algn="ctr"/>
                  <a:r>
                    <a:rPr lang="en-US" b="0" dirty="0" smtClean="0">
                      <a:solidFill>
                        <a:srgbClr val="000000"/>
                      </a:solidFill>
                      <a:latin typeface="Calibri" pitchFamily="34" charset="0"/>
                      <a:cs typeface="Calibri" pitchFamily="34" charset="0"/>
                    </a:rPr>
                    <a:t>LSL</a:t>
                  </a:r>
                  <a:endParaRPr lang="en-US" b="0" dirty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54311" name="Rectangle 16"/>
                <p:cNvSpPr>
                  <a:spLocks noChangeArrowheads="1"/>
                </p:cNvSpPr>
                <p:nvPr/>
              </p:nvSpPr>
              <p:spPr bwMode="auto">
                <a:xfrm>
                  <a:off x="1248" y="2184"/>
                  <a:ext cx="144" cy="192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9525">
                  <a:solidFill>
                    <a:srgbClr val="000000"/>
                  </a:solidFill>
                  <a:prstDash val="sysDash"/>
                  <a:miter lim="800000"/>
                  <a:headEnd/>
                  <a:tailEnd/>
                </a:ln>
                <a:effectLst>
                  <a:outerShdw blurRad="190500" dist="228600" dir="270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glow" dir="t">
                    <a:rot lat="0" lon="0" rev="4800000"/>
                  </a:lightRig>
                </a:scene3d>
                <a:sp3d prstMaterial="matte">
                  <a:bevelT w="127000" h="63500"/>
                </a:sp3d>
                <a:extLst/>
              </p:spPr>
              <p:txBody>
                <a:bodyPr wrap="none" anchor="ctr"/>
                <a:lstStyle/>
                <a:p>
                  <a:r>
                    <a:rPr lang="en-US" sz="1200" dirty="0" smtClean="0">
                      <a:solidFill>
                        <a:srgbClr val="000000"/>
                      </a:solidFill>
                      <a:latin typeface="Calibri" pitchFamily="34" charset="0"/>
                      <a:cs typeface="Calibri" pitchFamily="34" charset="0"/>
                    </a:rPr>
                    <a:t>C</a:t>
                  </a:r>
                  <a:endParaRPr lang="en-US" sz="1200" dirty="0">
                    <a:solidFill>
                      <a:srgbClr val="000000"/>
                    </a:solidFill>
                    <a:latin typeface="Calibri" pitchFamily="34" charset="0"/>
                    <a:cs typeface="Calibri" pitchFamily="34" charset="0"/>
                  </a:endParaRPr>
                </a:p>
              </p:txBody>
            </p:sp>
            <p:sp>
              <p:nvSpPr>
                <p:cNvPr id="54312" name="Line 24"/>
                <p:cNvSpPr>
                  <a:spLocks noChangeShapeType="1"/>
                </p:cNvSpPr>
                <p:nvPr/>
              </p:nvSpPr>
              <p:spPr bwMode="auto">
                <a:xfrm flipH="1">
                  <a:off x="1401" y="2280"/>
                  <a:ext cx="231" cy="0"/>
                </a:xfrm>
                <a:prstGeom prst="line">
                  <a:avLst/>
                </a:prstGeom>
                <a:noFill/>
                <a:ln w="28575">
                  <a:solidFill>
                    <a:srgbClr val="000000"/>
                  </a:solidFill>
                  <a:prstDash val="sysDash"/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54313" name="Line 32"/>
                <p:cNvSpPr>
                  <a:spLocks noChangeShapeType="1"/>
                </p:cNvSpPr>
                <p:nvPr/>
              </p:nvSpPr>
              <p:spPr bwMode="auto">
                <a:xfrm flipH="1">
                  <a:off x="2400" y="2280"/>
                  <a:ext cx="144" cy="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 type="triangle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43" name="Text Box 56"/>
              <p:cNvSpPr txBox="1">
                <a:spLocks noChangeArrowheads="1"/>
              </p:cNvSpPr>
              <p:nvPr/>
            </p:nvSpPr>
            <p:spPr bwMode="auto">
              <a:xfrm>
                <a:off x="3209925" y="2527300"/>
                <a:ext cx="381000" cy="39687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1pPr>
                <a:lvl2pPr marL="742950" indent="-285750"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2pPr>
                <a:lvl3pPr marL="1143000" indent="-228600"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3pPr>
                <a:lvl4pPr marL="1600200" indent="-228600"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4pPr>
                <a:lvl5pPr marL="2057400" indent="-228600"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bg1"/>
                    </a:solidFill>
                    <a:latin typeface="Tahoma" pitchFamily="34" charset="0"/>
                  </a:defRPr>
                </a:lvl9pPr>
              </a:lstStyle>
              <a:p>
                <a:pPr>
                  <a:spcBef>
                    <a:spcPct val="50000"/>
                  </a:spcBef>
                </a:pPr>
                <a:r>
                  <a:rPr lang="en-US" dirty="0">
                    <a:solidFill>
                      <a:srgbClr val="000000"/>
                    </a:solidFill>
                    <a:latin typeface="Times New Roman" pitchFamily="18" charset="0"/>
                  </a:rPr>
                  <a:t>0</a:t>
                </a: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5473700" y="4200525"/>
              <a:ext cx="2413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RRX only shifts by 1 bit, 3</a:t>
              </a:r>
              <a:r>
                <a:rPr lang="en-US" sz="1800" b="0" baseline="3000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rd</a:t>
              </a:r>
              <a:r>
                <a:rPr lang="en-US" sz="1800" b="0" dirty="0" smtClean="0">
                  <a:solidFill>
                    <a:srgbClr val="000000"/>
                  </a:solidFill>
                  <a:latin typeface="Calibri" pitchFamily="34" charset="0"/>
                  <a:cs typeface="Calibri" pitchFamily="34" charset="0"/>
                </a:rPr>
                <a:t> operand omitted</a:t>
              </a:r>
              <a:endParaRPr lang="en-US" sz="1800" b="0" dirty="0">
                <a:solidFill>
                  <a:srgbClr val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</p:grp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Shift Instructions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0333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Double Precision Left Shift</a:t>
            </a:r>
            <a:endParaRPr lang="en-US" dirty="0"/>
          </a:p>
        </p:txBody>
      </p:sp>
      <p:pic>
        <p:nvPicPr>
          <p:cNvPr id="9" name="Picture 8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03" y="1722783"/>
            <a:ext cx="8163339" cy="4492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4394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LDRH</a:t>
            </a:r>
            <a:br>
              <a:rPr lang="en-US" dirty="0" smtClean="0"/>
            </a:br>
            <a:r>
              <a:rPr lang="en-US" dirty="0" smtClean="0"/>
              <a:t>(Load </a:t>
            </a:r>
            <a:r>
              <a:rPr lang="en-US" dirty="0" err="1" smtClean="0"/>
              <a:t>Halfword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364547" name="Group 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3562419653"/>
              </p:ext>
            </p:extLst>
          </p:nvPr>
        </p:nvGraphicFramePr>
        <p:xfrm>
          <a:off x="861392" y="5503517"/>
          <a:ext cx="7183437" cy="1008063"/>
        </p:xfrm>
        <a:graphic>
          <a:graphicData uri="http://schemas.openxmlformats.org/drawingml/2006/table">
            <a:tbl>
              <a:tblPr/>
              <a:tblGrid>
                <a:gridCol w="898525"/>
                <a:gridCol w="896937"/>
                <a:gridCol w="898525"/>
                <a:gridCol w="898525"/>
                <a:gridCol w="896938"/>
                <a:gridCol w="898525"/>
                <a:gridCol w="896937"/>
                <a:gridCol w="898525"/>
              </a:tblGrid>
              <a:tr h="504825">
                <a:tc gridSpan="8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32-bit Register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64603" name="Group 59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147509209"/>
              </p:ext>
            </p:extLst>
          </p:nvPr>
        </p:nvGraphicFramePr>
        <p:xfrm>
          <a:off x="4517231" y="2039592"/>
          <a:ext cx="3578225" cy="1108075"/>
        </p:xfrm>
        <a:graphic>
          <a:graphicData uri="http://schemas.openxmlformats.org/drawingml/2006/table">
            <a:tbl>
              <a:tblPr/>
              <a:tblGrid>
                <a:gridCol w="1789113"/>
                <a:gridCol w="1789112"/>
              </a:tblGrid>
              <a:tr h="52878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T="45733" marB="45733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3" marB="45733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286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16-bit Memory Half-Word (unmodified)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624" name="Line 39"/>
          <p:cNvSpPr>
            <a:spLocks noChangeShapeType="1"/>
          </p:cNvSpPr>
          <p:nvPr/>
        </p:nvSpPr>
        <p:spPr bwMode="auto">
          <a:xfrm>
            <a:off x="4635500" y="3154017"/>
            <a:ext cx="0" cy="220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5" name="Line 40"/>
          <p:cNvSpPr>
            <a:spLocks noChangeShapeType="1"/>
          </p:cNvSpPr>
          <p:nvPr/>
        </p:nvSpPr>
        <p:spPr bwMode="auto">
          <a:xfrm>
            <a:off x="7899400" y="3179417"/>
            <a:ext cx="0" cy="2174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26" name="Line 41"/>
          <p:cNvSpPr>
            <a:spLocks noChangeShapeType="1"/>
          </p:cNvSpPr>
          <p:nvPr/>
        </p:nvSpPr>
        <p:spPr bwMode="auto">
          <a:xfrm>
            <a:off x="4248150" y="4030317"/>
            <a:ext cx="0" cy="1323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aphicFrame>
        <p:nvGraphicFramePr>
          <p:cNvPr id="364586" name="Group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6603935"/>
              </p:ext>
            </p:extLst>
          </p:nvPr>
        </p:nvGraphicFramePr>
        <p:xfrm>
          <a:off x="860425" y="3431830"/>
          <a:ext cx="3575050" cy="517880"/>
        </p:xfrm>
        <a:graphic>
          <a:graphicData uri="http://schemas.openxmlformats.org/drawingml/2006/table">
            <a:tbl>
              <a:tblPr/>
              <a:tblGrid>
                <a:gridCol w="1787525"/>
                <a:gridCol w="1787525"/>
              </a:tblGrid>
              <a:tr h="5175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0 0</a:t>
                      </a:r>
                    </a:p>
                  </a:txBody>
                  <a:tcPr marT="45580" marB="45580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0 0</a:t>
                      </a:r>
                    </a:p>
                  </a:txBody>
                  <a:tcPr marT="45580" marB="45580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5630" name="Line 51"/>
          <p:cNvSpPr>
            <a:spLocks noChangeShapeType="1"/>
          </p:cNvSpPr>
          <p:nvPr/>
        </p:nvSpPr>
        <p:spPr bwMode="auto">
          <a:xfrm>
            <a:off x="1050925" y="4023967"/>
            <a:ext cx="0" cy="1323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1" name="Line 52"/>
          <p:cNvSpPr>
            <a:spLocks noChangeShapeType="1"/>
          </p:cNvSpPr>
          <p:nvPr/>
        </p:nvSpPr>
        <p:spPr bwMode="auto">
          <a:xfrm>
            <a:off x="4978400" y="3147667"/>
            <a:ext cx="0" cy="220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2" name="Line 53"/>
          <p:cNvSpPr>
            <a:spLocks noChangeShapeType="1"/>
          </p:cNvSpPr>
          <p:nvPr/>
        </p:nvSpPr>
        <p:spPr bwMode="auto">
          <a:xfrm>
            <a:off x="7591425" y="3173067"/>
            <a:ext cx="0" cy="2174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3" name="Text Box 54"/>
          <p:cNvSpPr txBox="1">
            <a:spLocks noChangeArrowheads="1"/>
          </p:cNvSpPr>
          <p:nvPr/>
        </p:nvSpPr>
        <p:spPr bwMode="auto">
          <a:xfrm>
            <a:off x="5233988" y="3895380"/>
            <a:ext cx="2144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. . . . . . . . . .</a:t>
            </a:r>
          </a:p>
        </p:txBody>
      </p:sp>
      <p:sp>
        <p:nvSpPr>
          <p:cNvPr id="25634" name="Line 55"/>
          <p:cNvSpPr>
            <a:spLocks noChangeShapeType="1"/>
          </p:cNvSpPr>
          <p:nvPr/>
        </p:nvSpPr>
        <p:spPr bwMode="auto">
          <a:xfrm>
            <a:off x="3956050" y="4023967"/>
            <a:ext cx="0" cy="1323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5" name="Line 56"/>
          <p:cNvSpPr>
            <a:spLocks noChangeShapeType="1"/>
          </p:cNvSpPr>
          <p:nvPr/>
        </p:nvSpPr>
        <p:spPr bwMode="auto">
          <a:xfrm>
            <a:off x="1330325" y="4017617"/>
            <a:ext cx="0" cy="1323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36" name="Text Box 57"/>
          <p:cNvSpPr txBox="1">
            <a:spLocks noChangeArrowheads="1"/>
          </p:cNvSpPr>
          <p:nvPr/>
        </p:nvSpPr>
        <p:spPr bwMode="auto">
          <a:xfrm>
            <a:off x="1601788" y="4316067"/>
            <a:ext cx="2144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. . . . . . . . . .</a:t>
            </a:r>
          </a:p>
        </p:txBody>
      </p:sp>
    </p:spTree>
    <p:extLst>
      <p:ext uri="{BB962C8B-B14F-4D97-AF65-F5344CB8AC3E}">
        <p14:creationId xmlns:p14="http://schemas.microsoft.com/office/powerpoint/2010/main" val="384294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LDRSH</a:t>
            </a:r>
            <a:br>
              <a:rPr lang="en-US" dirty="0" smtClean="0"/>
            </a:br>
            <a:r>
              <a:rPr lang="en-US" dirty="0" smtClean="0"/>
              <a:t>(Load Signed </a:t>
            </a:r>
            <a:r>
              <a:rPr lang="en-US" dirty="0" err="1" smtClean="0"/>
              <a:t>Halfword</a:t>
            </a:r>
            <a:r>
              <a:rPr lang="en-US" dirty="0"/>
              <a:t>)</a:t>
            </a:r>
          </a:p>
        </p:txBody>
      </p:sp>
      <p:graphicFrame>
        <p:nvGraphicFramePr>
          <p:cNvPr id="353613" name="Group 33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598046356"/>
              </p:ext>
            </p:extLst>
          </p:nvPr>
        </p:nvGraphicFramePr>
        <p:xfrm>
          <a:off x="848139" y="5463760"/>
          <a:ext cx="7183437" cy="1008063"/>
        </p:xfrm>
        <a:graphic>
          <a:graphicData uri="http://schemas.openxmlformats.org/drawingml/2006/table">
            <a:tbl>
              <a:tblPr/>
              <a:tblGrid>
                <a:gridCol w="898525"/>
                <a:gridCol w="896937"/>
                <a:gridCol w="898525"/>
                <a:gridCol w="898525"/>
                <a:gridCol w="896938"/>
                <a:gridCol w="898525"/>
                <a:gridCol w="896937"/>
                <a:gridCol w="898525"/>
              </a:tblGrid>
              <a:tr h="504825">
                <a:tc gridSpan="8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32-bit Register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0323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53682" name="Group 402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182191011"/>
              </p:ext>
            </p:extLst>
          </p:nvPr>
        </p:nvGraphicFramePr>
        <p:xfrm>
          <a:off x="4517231" y="2026340"/>
          <a:ext cx="3578225" cy="1108075"/>
        </p:xfrm>
        <a:graphic>
          <a:graphicData uri="http://schemas.openxmlformats.org/drawingml/2006/table">
            <a:tbl>
              <a:tblPr/>
              <a:tblGrid>
                <a:gridCol w="1789113"/>
                <a:gridCol w="1789112"/>
              </a:tblGrid>
              <a:tr h="528789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marT="45733" marB="45733" anchor="b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marT="45733" marB="45733" anchor="b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286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16-bit Memory Half-Word (unmodified)</a:t>
                      </a:r>
                    </a:p>
                  </a:txBody>
                  <a:tcPr marT="45733" marB="45733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6648" name="Line 330"/>
          <p:cNvSpPr>
            <a:spLocks noChangeShapeType="1"/>
          </p:cNvSpPr>
          <p:nvPr/>
        </p:nvSpPr>
        <p:spPr bwMode="auto">
          <a:xfrm>
            <a:off x="4635500" y="3140765"/>
            <a:ext cx="0" cy="220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9" name="Line 331"/>
          <p:cNvSpPr>
            <a:spLocks noChangeShapeType="1"/>
          </p:cNvSpPr>
          <p:nvPr/>
        </p:nvSpPr>
        <p:spPr bwMode="auto">
          <a:xfrm>
            <a:off x="7899400" y="3166165"/>
            <a:ext cx="0" cy="2174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0" name="Line 335"/>
          <p:cNvSpPr>
            <a:spLocks noChangeShapeType="1"/>
          </p:cNvSpPr>
          <p:nvPr/>
        </p:nvSpPr>
        <p:spPr bwMode="auto">
          <a:xfrm>
            <a:off x="4248150" y="4017065"/>
            <a:ext cx="0" cy="1323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1" name="Line 389"/>
          <p:cNvSpPr>
            <a:spLocks noChangeShapeType="1"/>
          </p:cNvSpPr>
          <p:nvPr/>
        </p:nvSpPr>
        <p:spPr bwMode="auto">
          <a:xfrm>
            <a:off x="1050925" y="4010715"/>
            <a:ext cx="0" cy="1323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Line 390"/>
          <p:cNvSpPr>
            <a:spLocks noChangeShapeType="1"/>
          </p:cNvSpPr>
          <p:nvPr/>
        </p:nvSpPr>
        <p:spPr bwMode="auto">
          <a:xfrm>
            <a:off x="4978400" y="3134415"/>
            <a:ext cx="0" cy="220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3" name="Line 391"/>
          <p:cNvSpPr>
            <a:spLocks noChangeShapeType="1"/>
          </p:cNvSpPr>
          <p:nvPr/>
        </p:nvSpPr>
        <p:spPr bwMode="auto">
          <a:xfrm>
            <a:off x="7591425" y="3159815"/>
            <a:ext cx="0" cy="2174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4" name="Text Box 392"/>
          <p:cNvSpPr txBox="1">
            <a:spLocks noChangeArrowheads="1"/>
          </p:cNvSpPr>
          <p:nvPr/>
        </p:nvSpPr>
        <p:spPr bwMode="auto">
          <a:xfrm>
            <a:off x="5233988" y="3882128"/>
            <a:ext cx="2144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. . . . . . . . . .</a:t>
            </a:r>
          </a:p>
        </p:txBody>
      </p:sp>
      <p:sp>
        <p:nvSpPr>
          <p:cNvPr id="26655" name="Line 396"/>
          <p:cNvSpPr>
            <a:spLocks noChangeShapeType="1"/>
          </p:cNvSpPr>
          <p:nvPr/>
        </p:nvSpPr>
        <p:spPr bwMode="auto">
          <a:xfrm>
            <a:off x="3956050" y="4010715"/>
            <a:ext cx="0" cy="1323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6" name="Line 397"/>
          <p:cNvSpPr>
            <a:spLocks noChangeShapeType="1"/>
          </p:cNvSpPr>
          <p:nvPr/>
        </p:nvSpPr>
        <p:spPr bwMode="auto">
          <a:xfrm>
            <a:off x="1330325" y="4004365"/>
            <a:ext cx="0" cy="1323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7" name="Text Box 398"/>
          <p:cNvSpPr txBox="1">
            <a:spLocks noChangeArrowheads="1"/>
          </p:cNvSpPr>
          <p:nvPr/>
        </p:nvSpPr>
        <p:spPr bwMode="auto">
          <a:xfrm>
            <a:off x="1601788" y="4302815"/>
            <a:ext cx="2144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. . . . . . . . . .</a:t>
            </a:r>
          </a:p>
        </p:txBody>
      </p:sp>
      <p:sp>
        <p:nvSpPr>
          <p:cNvPr id="26658" name="Line 399"/>
          <p:cNvSpPr>
            <a:spLocks noChangeShapeType="1"/>
          </p:cNvSpPr>
          <p:nvPr/>
        </p:nvSpPr>
        <p:spPr bwMode="auto">
          <a:xfrm>
            <a:off x="1039813" y="4007540"/>
            <a:ext cx="3595687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880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4308" name="Group 68"/>
          <p:cNvGraphicFramePr>
            <a:graphicFrameLocks noGrp="1"/>
          </p:cNvGraphicFramePr>
          <p:nvPr/>
        </p:nvGraphicFramePr>
        <p:xfrm>
          <a:off x="377825" y="2339975"/>
          <a:ext cx="8272463" cy="2357440"/>
        </p:xfrm>
        <a:graphic>
          <a:graphicData uri="http://schemas.openxmlformats.org/drawingml/2006/table">
            <a:tbl>
              <a:tblPr/>
              <a:tblGrid>
                <a:gridCol w="2890838"/>
                <a:gridCol w="2624137"/>
                <a:gridCol w="2757488"/>
              </a:tblGrid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Load/Store Memory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Operation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Notes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E6E6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STR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,&lt;mem&gt;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mem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32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[address]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STRB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,&lt;mem&gt;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mem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8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[address]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STRH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,&lt;mem&gt;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mem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16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[address]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  <a:tr h="471488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571500" algn="l"/>
                        </a:tabLst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STRD	</a:t>
                      </a:r>
                      <a:r>
                        <a:rPr kumimoji="0" lang="en-US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ahoma" pitchFamily="34" charset="0"/>
                        </a:rPr>
                        <a:t>	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t2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,&lt;mem&gt;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t2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.R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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mem</a:t>
                      </a:r>
                      <a:r>
                        <a:rPr kumimoji="0" lang="en-US" sz="1400" b="0" i="0" u="none" strike="noStrike" cap="none" normalizeH="0" baseline="-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64</a:t>
                      </a: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  <a:sym typeface="Wingdings" pitchFamily="2" charset="2"/>
                        </a:rPr>
                        <a:t>[address]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Addr. Offset must be imm.</a:t>
                      </a:r>
                      <a:endParaRPr kumimoji="0" lang="en-US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</a:tr>
            </a:tbl>
          </a:graphicData>
        </a:graphic>
      </p:graphicFrame>
      <p:sp>
        <p:nvSpPr>
          <p:cNvPr id="27676" name="Rectangle 64"/>
          <p:cNvSpPr>
            <a:spLocks noGrp="1" noChangeArrowheads="1"/>
          </p:cNvSpPr>
          <p:nvPr>
            <p:ph type="title"/>
          </p:nvPr>
        </p:nvSpPr>
        <p:spPr>
          <a:xfrm>
            <a:off x="685800" y="582613"/>
            <a:ext cx="7772400" cy="1143000"/>
          </a:xfrm>
        </p:spPr>
        <p:txBody>
          <a:bodyPr/>
          <a:lstStyle/>
          <a:p>
            <a:r>
              <a:rPr lang="en-US" smtClean="0"/>
              <a:t>Store (to memory) Instructions</a:t>
            </a:r>
          </a:p>
        </p:txBody>
      </p:sp>
      <p:sp>
        <p:nvSpPr>
          <p:cNvPr id="27677" name="Text Box 69"/>
          <p:cNvSpPr txBox="1">
            <a:spLocks noChangeArrowheads="1"/>
          </p:cNvSpPr>
          <p:nvPr/>
        </p:nvSpPr>
        <p:spPr bwMode="auto">
          <a:xfrm>
            <a:off x="757238" y="5454650"/>
            <a:ext cx="7424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FF0000"/>
                </a:solidFill>
              </a:rPr>
              <a:t>These instructions never affect flags in xPSR!</a:t>
            </a:r>
          </a:p>
        </p:txBody>
      </p:sp>
    </p:spTree>
    <p:extLst>
      <p:ext uri="{BB962C8B-B14F-4D97-AF65-F5344CB8AC3E}">
        <p14:creationId xmlns:p14="http://schemas.microsoft.com/office/powerpoint/2010/main" val="23754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STRH</a:t>
            </a:r>
            <a:br>
              <a:rPr lang="en-US" dirty="0" smtClean="0"/>
            </a:br>
            <a:r>
              <a:rPr lang="en-US" dirty="0" smtClean="0"/>
              <a:t>(Store </a:t>
            </a:r>
            <a:r>
              <a:rPr lang="en-US" dirty="0" err="1" smtClean="0"/>
              <a:t>Halfword</a:t>
            </a:r>
            <a:r>
              <a:rPr lang="en-US" dirty="0" smtClean="0"/>
              <a:t>)</a:t>
            </a:r>
            <a:endParaRPr lang="en-US" dirty="0"/>
          </a:p>
        </p:txBody>
      </p:sp>
      <p:graphicFrame>
        <p:nvGraphicFramePr>
          <p:cNvPr id="365571" name="Group 3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1505829733"/>
              </p:ext>
            </p:extLst>
          </p:nvPr>
        </p:nvGraphicFramePr>
        <p:xfrm>
          <a:off x="956469" y="2225123"/>
          <a:ext cx="7183437" cy="1009650"/>
        </p:xfrm>
        <a:graphic>
          <a:graphicData uri="http://schemas.openxmlformats.org/drawingml/2006/table">
            <a:tbl>
              <a:tblPr/>
              <a:tblGrid>
                <a:gridCol w="898525"/>
                <a:gridCol w="896937"/>
                <a:gridCol w="898525"/>
                <a:gridCol w="898525"/>
                <a:gridCol w="896938"/>
                <a:gridCol w="898525"/>
                <a:gridCol w="896937"/>
                <a:gridCol w="898525"/>
              </a:tblGrid>
              <a:tr h="50482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31</a:t>
                      </a:r>
                    </a:p>
                  </a:txBody>
                  <a:tcPr anchor="b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anchor="b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anchor="b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anchor="b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anchor="b" horzOverflow="overflow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4825">
                <a:tc gridSpan="8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32-bit Register (unmodified)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5595" name="Group 2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799183343"/>
              </p:ext>
            </p:extLst>
          </p:nvPr>
        </p:nvGraphicFramePr>
        <p:xfrm>
          <a:off x="4548188" y="5580062"/>
          <a:ext cx="3578225" cy="1054100"/>
        </p:xfrm>
        <a:graphic>
          <a:graphicData uri="http://schemas.openxmlformats.org/drawingml/2006/table">
            <a:tbl>
              <a:tblPr/>
              <a:tblGrid>
                <a:gridCol w="1789113"/>
                <a:gridCol w="1789112"/>
              </a:tblGrid>
              <a:tr h="527050">
                <a:tc gridSpan="2"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16-bit Memory Half-Word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7050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15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8696" name="Line 39"/>
          <p:cNvSpPr>
            <a:spLocks noChangeShapeType="1"/>
          </p:cNvSpPr>
          <p:nvPr/>
        </p:nvSpPr>
        <p:spPr bwMode="auto">
          <a:xfrm>
            <a:off x="4635500" y="3360737"/>
            <a:ext cx="0" cy="220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lg" len="lg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97" name="Text Box 45"/>
          <p:cNvSpPr txBox="1">
            <a:spLocks noChangeArrowheads="1"/>
          </p:cNvSpPr>
          <p:nvPr/>
        </p:nvSpPr>
        <p:spPr bwMode="auto">
          <a:xfrm>
            <a:off x="5233988" y="4102100"/>
            <a:ext cx="21447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>
                <a:solidFill>
                  <a:srgbClr val="000000"/>
                </a:solidFill>
              </a:rPr>
              <a:t>. . . . . . . . . .</a:t>
            </a:r>
          </a:p>
        </p:txBody>
      </p:sp>
      <p:sp>
        <p:nvSpPr>
          <p:cNvPr id="28698" name="AutoShape 50"/>
          <p:cNvSpPr>
            <a:spLocks/>
          </p:cNvSpPr>
          <p:nvPr/>
        </p:nvSpPr>
        <p:spPr bwMode="auto">
          <a:xfrm rot="-5400000">
            <a:off x="2388394" y="1875631"/>
            <a:ext cx="520700" cy="3516312"/>
          </a:xfrm>
          <a:prstGeom prst="leftBrace">
            <a:avLst>
              <a:gd name="adj1" fmla="val 56275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9" name="Text Box 51"/>
          <p:cNvSpPr txBox="1">
            <a:spLocks noChangeArrowheads="1"/>
          </p:cNvSpPr>
          <p:nvPr/>
        </p:nvSpPr>
        <p:spPr bwMode="auto">
          <a:xfrm>
            <a:off x="747713" y="3949700"/>
            <a:ext cx="38004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b="0">
                <a:solidFill>
                  <a:srgbClr val="000000"/>
                </a:solidFill>
              </a:rPr>
              <a:t>Most-significant 16 bits are </a:t>
            </a:r>
            <a:br>
              <a:rPr lang="en-US" b="0">
                <a:solidFill>
                  <a:srgbClr val="000000"/>
                </a:solidFill>
              </a:rPr>
            </a:br>
            <a:r>
              <a:rPr lang="en-US" b="0" u="sng">
                <a:solidFill>
                  <a:srgbClr val="000000"/>
                </a:solidFill>
              </a:rPr>
              <a:t>not</a:t>
            </a:r>
            <a:r>
              <a:rPr lang="en-US" b="0">
                <a:solidFill>
                  <a:srgbClr val="000000"/>
                </a:solidFill>
              </a:rPr>
              <a:t> written into memory</a:t>
            </a:r>
          </a:p>
        </p:txBody>
      </p:sp>
      <p:sp>
        <p:nvSpPr>
          <p:cNvPr id="28700" name="Line 39"/>
          <p:cNvSpPr>
            <a:spLocks noChangeShapeType="1"/>
          </p:cNvSpPr>
          <p:nvPr/>
        </p:nvSpPr>
        <p:spPr bwMode="auto">
          <a:xfrm>
            <a:off x="4914900" y="3373437"/>
            <a:ext cx="0" cy="220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lg" len="lg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1" name="Line 39"/>
          <p:cNvSpPr>
            <a:spLocks noChangeShapeType="1"/>
          </p:cNvSpPr>
          <p:nvPr/>
        </p:nvSpPr>
        <p:spPr bwMode="auto">
          <a:xfrm>
            <a:off x="7607300" y="3373437"/>
            <a:ext cx="0" cy="220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lg" len="lg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702" name="Line 39"/>
          <p:cNvSpPr>
            <a:spLocks noChangeShapeType="1"/>
          </p:cNvSpPr>
          <p:nvPr/>
        </p:nvSpPr>
        <p:spPr bwMode="auto">
          <a:xfrm>
            <a:off x="7899400" y="3360737"/>
            <a:ext cx="0" cy="22066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lg" len="lg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32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 bwMode="auto">
          <a:xfrm>
            <a:off x="3120829" y="2817252"/>
            <a:ext cx="2702859" cy="62080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32-bit register(s)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3108497" y="818451"/>
            <a:ext cx="2702859" cy="620807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int_32, uint_32</a:t>
            </a:r>
          </a:p>
        </p:txBody>
      </p:sp>
      <p:sp>
        <p:nvSpPr>
          <p:cNvPr id="5" name="Rectangle 4"/>
          <p:cNvSpPr/>
          <p:nvPr/>
        </p:nvSpPr>
        <p:spPr bwMode="auto">
          <a:xfrm>
            <a:off x="1781735" y="5460626"/>
            <a:ext cx="5405718" cy="620807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int_64, uint_64</a:t>
            </a:r>
          </a:p>
        </p:txBody>
      </p:sp>
      <p:sp>
        <p:nvSpPr>
          <p:cNvPr id="7" name="Rectangle 6"/>
          <p:cNvSpPr/>
          <p:nvPr/>
        </p:nvSpPr>
        <p:spPr bwMode="auto">
          <a:xfrm>
            <a:off x="7288301" y="1633353"/>
            <a:ext cx="1351429" cy="620807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uint_16</a:t>
            </a:r>
          </a:p>
        </p:txBody>
      </p:sp>
      <p:sp>
        <p:nvSpPr>
          <p:cNvPr id="8" name="Rectangle 7"/>
          <p:cNvSpPr/>
          <p:nvPr/>
        </p:nvSpPr>
        <p:spPr bwMode="auto">
          <a:xfrm>
            <a:off x="582706" y="1633353"/>
            <a:ext cx="1052233" cy="620807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u</a:t>
            </a: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int_8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582703" y="4094625"/>
            <a:ext cx="1052233" cy="620807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int_8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>
                  <a:lumMod val="10000"/>
                </a:schemeClr>
              </a:solidFill>
              <a:effectLst/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7288299" y="4094625"/>
            <a:ext cx="1351429" cy="620807"/>
          </a:xfrm>
          <a:prstGeom prst="rect">
            <a:avLst/>
          </a:prstGeom>
          <a:solidFill>
            <a:schemeClr val="tx1"/>
          </a:solidFill>
          <a:ln w="9525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chemeClr val="tx1">
                    <a:lumMod val="10000"/>
                  </a:schemeClr>
                </a:solidFill>
                <a:effectLst/>
                <a:latin typeface="Calibri" pitchFamily="34" charset="0"/>
                <a:cs typeface="Calibri" pitchFamily="34" charset="0"/>
              </a:rPr>
              <a:t>int_16</a:t>
            </a:r>
          </a:p>
        </p:txBody>
      </p:sp>
      <p:cxnSp>
        <p:nvCxnSpPr>
          <p:cNvPr id="13" name="Straight Arrow Connector 12"/>
          <p:cNvCxnSpPr>
            <a:endCxn id="9" idx="3"/>
          </p:cNvCxnSpPr>
          <p:nvPr/>
        </p:nvCxnSpPr>
        <p:spPr bwMode="auto">
          <a:xfrm flipH="1">
            <a:off x="1634936" y="3438059"/>
            <a:ext cx="1473561" cy="96697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  <a:extLst/>
        </p:spPr>
      </p:cxnSp>
      <p:cxnSp>
        <p:nvCxnSpPr>
          <p:cNvPr id="17" name="Straight Arrow Connector 16"/>
          <p:cNvCxnSpPr>
            <a:endCxn id="8" idx="3"/>
          </p:cNvCxnSpPr>
          <p:nvPr/>
        </p:nvCxnSpPr>
        <p:spPr bwMode="auto">
          <a:xfrm flipH="1" flipV="1">
            <a:off x="1634939" y="1943757"/>
            <a:ext cx="1487578" cy="873495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  <a:extLst/>
        </p:spPr>
      </p:cxnSp>
      <p:cxnSp>
        <p:nvCxnSpPr>
          <p:cNvPr id="19" name="Straight Arrow Connector 18"/>
          <p:cNvCxnSpPr/>
          <p:nvPr/>
        </p:nvCxnSpPr>
        <p:spPr bwMode="auto">
          <a:xfrm flipH="1">
            <a:off x="5823688" y="1870918"/>
            <a:ext cx="1464614" cy="94633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  <a:extLst/>
        </p:spPr>
      </p:cxnSp>
      <p:cxnSp>
        <p:nvCxnSpPr>
          <p:cNvPr id="22" name="Straight Arrow Connector 21"/>
          <p:cNvCxnSpPr>
            <a:endCxn id="10" idx="1"/>
          </p:cNvCxnSpPr>
          <p:nvPr/>
        </p:nvCxnSpPr>
        <p:spPr bwMode="auto">
          <a:xfrm>
            <a:off x="5823688" y="3334871"/>
            <a:ext cx="1464611" cy="1070158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  <a:extLst/>
        </p:spPr>
      </p:cxnSp>
      <p:cxnSp>
        <p:nvCxnSpPr>
          <p:cNvPr id="33" name="Straight Arrow Connector 32"/>
          <p:cNvCxnSpPr>
            <a:stCxn id="4" idx="2"/>
            <a:endCxn id="3" idx="0"/>
          </p:cNvCxnSpPr>
          <p:nvPr/>
        </p:nvCxnSpPr>
        <p:spPr bwMode="auto">
          <a:xfrm>
            <a:off x="4459927" y="1439258"/>
            <a:ext cx="12332" cy="137799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  <a:extLst/>
        </p:spPr>
      </p:cxnSp>
      <p:cxnSp>
        <p:nvCxnSpPr>
          <p:cNvPr id="36" name="Straight Arrow Connector 35"/>
          <p:cNvCxnSpPr>
            <a:stCxn id="3" idx="2"/>
            <a:endCxn id="5" idx="0"/>
          </p:cNvCxnSpPr>
          <p:nvPr/>
        </p:nvCxnSpPr>
        <p:spPr bwMode="auto">
          <a:xfrm>
            <a:off x="4472259" y="3438059"/>
            <a:ext cx="12335" cy="2022567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chemeClr val="tx1">
                <a:lumMod val="10000"/>
              </a:schemeClr>
            </a:solidFill>
            <a:prstDash val="solid"/>
            <a:round/>
            <a:headEnd type="triangle" w="med" len="med"/>
            <a:tailEnd type="triangle" w="med" len="med"/>
          </a:ln>
          <a:effectLst/>
          <a:extLst/>
        </p:spPr>
      </p:cxnSp>
      <p:sp>
        <p:nvSpPr>
          <p:cNvPr id="39" name="TextBox 38"/>
          <p:cNvSpPr txBox="1"/>
          <p:nvPr/>
        </p:nvSpPr>
        <p:spPr>
          <a:xfrm>
            <a:off x="1896035" y="2195838"/>
            <a:ext cx="1322296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LDRB/STRB</a:t>
            </a:r>
            <a:endParaRPr lang="en-US" sz="1800" b="0" dirty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1785373" y="3689252"/>
            <a:ext cx="1358717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r"/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LDRSB/STRB</a:t>
            </a:r>
            <a:endParaRPr lang="en-US" sz="1800" b="0" dirty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862914" y="2222453"/>
            <a:ext cx="1358156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LDRH/STRH</a:t>
            </a:r>
            <a:endParaRPr lang="en-US" sz="1800" b="0" dirty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863465" y="3689709"/>
            <a:ext cx="1424838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LDRSH/STRH</a:t>
            </a:r>
            <a:endParaRPr lang="en-US" sz="1800" b="0" dirty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873592" y="1947250"/>
            <a:ext cx="1222003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LDR/STR</a:t>
            </a:r>
            <a:endParaRPr lang="en-US" sz="1800" b="0" dirty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3747238" y="4228086"/>
            <a:ext cx="1476937" cy="36933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LDRD/STRD</a:t>
            </a:r>
            <a:endParaRPr lang="en-US" sz="1800" b="0" dirty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242047" y="1254592"/>
            <a:ext cx="18153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unsigned char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89965" y="3725292"/>
            <a:ext cx="1452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signed char</a:t>
            </a:r>
            <a:endParaRPr lang="en-US" sz="1800" b="0" dirty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952129" y="1254592"/>
            <a:ext cx="20305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unsigned short </a:t>
            </a:r>
            <a:r>
              <a:rPr lang="en-US" sz="1800" b="0" dirty="0" err="1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int</a:t>
            </a:r>
            <a:endParaRPr lang="en-US" sz="1800" b="0" dirty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113488" y="3740520"/>
            <a:ext cx="1694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s</a:t>
            </a:r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igned short </a:t>
            </a:r>
            <a:r>
              <a:rPr lang="en-US" sz="1800" b="0" dirty="0" err="1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int</a:t>
            </a:r>
            <a:endParaRPr lang="en-US" sz="1800" b="0" dirty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063408" y="199431"/>
            <a:ext cx="2747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signed </a:t>
            </a:r>
            <a:r>
              <a:rPr lang="en-US" sz="1800" b="0" dirty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long </a:t>
            </a:r>
            <a:r>
              <a:rPr lang="en-US" sz="1800" b="0" dirty="0" err="1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int</a:t>
            </a:r>
            <a:endParaRPr lang="en-US" sz="1800" b="0" dirty="0" smtClean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ctr"/>
            <a:r>
              <a:rPr lang="en-US" sz="1800" b="0" dirty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u</a:t>
            </a:r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nsigned long </a:t>
            </a:r>
            <a:r>
              <a:rPr lang="en-US" sz="1800" b="0" dirty="0" err="1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int</a:t>
            </a:r>
            <a:endParaRPr lang="en-US" sz="1800" b="0" dirty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4437382" y="4812570"/>
            <a:ext cx="27479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signed long </a:t>
            </a:r>
            <a:r>
              <a:rPr lang="en-US" sz="1800" b="0" dirty="0" err="1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long</a:t>
            </a:r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="0" dirty="0" err="1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int</a:t>
            </a:r>
            <a:endParaRPr lang="en-US" sz="1800" b="0" dirty="0" smtClean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algn="r"/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unsigned long </a:t>
            </a:r>
            <a:r>
              <a:rPr lang="en-US" sz="1800" b="0" dirty="0" err="1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long</a:t>
            </a:r>
            <a:r>
              <a:rPr lang="en-US" sz="1800" b="0" dirty="0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800" b="0" dirty="0" err="1" smtClean="0">
                <a:solidFill>
                  <a:schemeClr val="tx1">
                    <a:lumMod val="10000"/>
                  </a:schemeClr>
                </a:solidFill>
                <a:latin typeface="Calibri" pitchFamily="34" charset="0"/>
                <a:cs typeface="Calibri" pitchFamily="34" charset="0"/>
              </a:rPr>
              <a:t>int</a:t>
            </a:r>
            <a:endParaRPr lang="en-US" sz="1800" b="0" dirty="0">
              <a:solidFill>
                <a:schemeClr val="tx1">
                  <a:lumMod val="10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0031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variable </a:t>
            </a:r>
            <a:r>
              <a:rPr lang="en-US" smtClean="0">
                <a:sym typeface="Wingdings" pitchFamily="2" charset="2"/>
              </a:rPr>
              <a:t> constant</a:t>
            </a:r>
            <a:endParaRPr lang="en-US" smtClean="0"/>
          </a:p>
        </p:txBody>
      </p:sp>
      <p:sp>
        <p:nvSpPr>
          <p:cNvPr id="29699" name="Text Box 5"/>
          <p:cNvSpPr txBox="1">
            <a:spLocks noChangeArrowheads="1"/>
          </p:cNvSpPr>
          <p:nvPr/>
        </p:nvSpPr>
        <p:spPr bwMode="auto">
          <a:xfrm>
            <a:off x="552450" y="1828800"/>
            <a:ext cx="8086725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000" b="1">
                <a:solidFill>
                  <a:schemeClr val="bg1"/>
                </a:solidFill>
                <a:latin typeface="Tahoma" pitchFamily="34" charset="0"/>
              </a:defRPr>
            </a:lvl1pPr>
            <a:lvl2pPr marL="742950" indent="-285750">
              <a:defRPr sz="2000" b="1">
                <a:solidFill>
                  <a:schemeClr val="bg1"/>
                </a:solidFill>
                <a:latin typeface="Tahoma" pitchFamily="34" charset="0"/>
              </a:defRPr>
            </a:lvl2pPr>
            <a:lvl3pPr marL="11430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3pPr>
            <a:lvl4pPr marL="16002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4pPr>
            <a:lvl5pPr marL="2057400" indent="-228600">
              <a:defRPr sz="2000" b="1">
                <a:solidFill>
                  <a:schemeClr val="bg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1"/>
                </a:solidFill>
                <a:latin typeface="Tahoma" pitchFamily="34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</a:rPr>
              <a:t>long x32 ;</a:t>
            </a:r>
            <a:r>
              <a:rPr lang="en-US" dirty="0">
                <a:solidFill>
                  <a:srgbClr val="000000"/>
                </a:solidFill>
              </a:rPr>
              <a:t> 	  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	</a:t>
            </a:r>
            <a:r>
              <a:rPr lang="en-US" dirty="0" smtClean="0">
                <a:solidFill>
                  <a:srgbClr val="000000"/>
                </a:solidFill>
              </a:rPr>
              <a:t>R0,=</a:t>
            </a:r>
            <a:r>
              <a:rPr lang="en-US" dirty="0">
                <a:solidFill>
                  <a:srgbClr val="000000"/>
                </a:solidFill>
              </a:rPr>
              <a:t>0	; load constant zero</a:t>
            </a:r>
          </a:p>
          <a:p>
            <a:r>
              <a:rPr lang="en-US" dirty="0">
                <a:solidFill>
                  <a:srgbClr val="000000"/>
                </a:solidFill>
              </a:rPr>
              <a:t>x32 = 0 ; 		STR	</a:t>
            </a:r>
            <a:r>
              <a:rPr lang="en-US" dirty="0" smtClean="0">
                <a:solidFill>
                  <a:srgbClr val="000000"/>
                </a:solidFill>
              </a:rPr>
              <a:t>R0,x32</a:t>
            </a:r>
            <a:r>
              <a:rPr lang="en-US" dirty="0">
                <a:solidFill>
                  <a:srgbClr val="000000"/>
                </a:solidFill>
              </a:rPr>
              <a:t>	; store all 32 bits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short x16 ;</a:t>
            </a:r>
            <a:r>
              <a:rPr lang="en-US" dirty="0">
                <a:solidFill>
                  <a:srgbClr val="000000"/>
                </a:solidFill>
              </a:rPr>
              <a:t> 	  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	</a:t>
            </a:r>
            <a:r>
              <a:rPr lang="en-US" dirty="0" smtClean="0">
                <a:solidFill>
                  <a:srgbClr val="000000"/>
                </a:solidFill>
              </a:rPr>
              <a:t>R0,=</a:t>
            </a:r>
            <a:r>
              <a:rPr lang="en-US" dirty="0">
                <a:solidFill>
                  <a:srgbClr val="000000"/>
                </a:solidFill>
              </a:rPr>
              <a:t>0	; load constant zero</a:t>
            </a:r>
          </a:p>
          <a:p>
            <a:r>
              <a:rPr lang="en-US" dirty="0">
                <a:solidFill>
                  <a:srgbClr val="000000"/>
                </a:solidFill>
              </a:rPr>
              <a:t>x16 = 0 ; 		STRH	</a:t>
            </a:r>
            <a:r>
              <a:rPr lang="en-US" dirty="0" smtClean="0">
                <a:solidFill>
                  <a:srgbClr val="000000"/>
                </a:solidFill>
              </a:rPr>
              <a:t>R0,x16</a:t>
            </a:r>
            <a:r>
              <a:rPr lang="en-US" dirty="0">
                <a:solidFill>
                  <a:srgbClr val="000000"/>
                </a:solidFill>
              </a:rPr>
              <a:t>	; store LS 16 bits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char x8 ;</a:t>
            </a:r>
            <a:r>
              <a:rPr lang="en-US" dirty="0">
                <a:solidFill>
                  <a:srgbClr val="000000"/>
                </a:solidFill>
              </a:rPr>
              <a:t> 	  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	</a:t>
            </a:r>
            <a:r>
              <a:rPr lang="en-US" dirty="0" smtClean="0">
                <a:solidFill>
                  <a:srgbClr val="000000"/>
                </a:solidFill>
              </a:rPr>
              <a:t>R0,=</a:t>
            </a:r>
            <a:r>
              <a:rPr lang="en-US" dirty="0">
                <a:solidFill>
                  <a:srgbClr val="000000"/>
                </a:solidFill>
              </a:rPr>
              <a:t>0	; load constant zero</a:t>
            </a:r>
          </a:p>
          <a:p>
            <a:r>
              <a:rPr lang="en-US" dirty="0">
                <a:solidFill>
                  <a:srgbClr val="000000"/>
                </a:solidFill>
              </a:rPr>
              <a:t>x8 = 0 ;		STRB	</a:t>
            </a:r>
            <a:r>
              <a:rPr lang="en-US" dirty="0" smtClean="0">
                <a:solidFill>
                  <a:srgbClr val="000000"/>
                </a:solidFill>
              </a:rPr>
              <a:t>R0,x8</a:t>
            </a:r>
            <a:r>
              <a:rPr lang="en-US" dirty="0">
                <a:solidFill>
                  <a:srgbClr val="000000"/>
                </a:solidFill>
              </a:rPr>
              <a:t>	; store LS 8 bits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chemeClr val="accent2"/>
                </a:solidFill>
              </a:rPr>
              <a:t>long </a:t>
            </a:r>
            <a:r>
              <a:rPr lang="en-US" dirty="0" err="1">
                <a:solidFill>
                  <a:schemeClr val="accent2"/>
                </a:solidFill>
              </a:rPr>
              <a:t>long</a:t>
            </a:r>
            <a:r>
              <a:rPr lang="en-US" dirty="0">
                <a:solidFill>
                  <a:schemeClr val="accent2"/>
                </a:solidFill>
              </a:rPr>
              <a:t> x64 ;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dirty="0">
                <a:solidFill>
                  <a:srgbClr val="000000"/>
                </a:solidFill>
                <a:sym typeface="Wingdings" pitchFamily="2" charset="2"/>
              </a:rPr>
              <a:t></a:t>
            </a:r>
            <a:r>
              <a:rPr lang="en-US" dirty="0">
                <a:solidFill>
                  <a:srgbClr val="000000"/>
                </a:solidFill>
              </a:rPr>
              <a:t>	LDR	</a:t>
            </a:r>
            <a:r>
              <a:rPr lang="en-US" dirty="0" smtClean="0">
                <a:solidFill>
                  <a:srgbClr val="000000"/>
                </a:solidFill>
              </a:rPr>
              <a:t>R0,=</a:t>
            </a:r>
            <a:r>
              <a:rPr lang="en-US" dirty="0">
                <a:solidFill>
                  <a:srgbClr val="000000"/>
                </a:solidFill>
              </a:rPr>
              <a:t>0	; load constant zero</a:t>
            </a:r>
          </a:p>
          <a:p>
            <a:r>
              <a:rPr lang="en-US" dirty="0">
                <a:solidFill>
                  <a:srgbClr val="000000"/>
                </a:solidFill>
              </a:rPr>
              <a:t>x64 = 0 ; 		STRD	</a:t>
            </a:r>
            <a:r>
              <a:rPr lang="en-US" dirty="0" smtClean="0">
                <a:solidFill>
                  <a:srgbClr val="000000"/>
                </a:solidFill>
              </a:rPr>
              <a:t>R0,R0,x64 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543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">
      <a:dk1>
        <a:srgbClr val="CCECFF"/>
      </a:dk1>
      <a:lt1>
        <a:srgbClr val="FFFFFF"/>
      </a:lt1>
      <a:dk2>
        <a:srgbClr val="3399FF"/>
      </a:dk2>
      <a:lt2>
        <a:srgbClr val="FFFFFF"/>
      </a:lt2>
      <a:accent1>
        <a:srgbClr val="00CC99"/>
      </a:accent1>
      <a:accent2>
        <a:srgbClr val="0000FF"/>
      </a:accent2>
      <a:accent3>
        <a:srgbClr val="ADCAFF"/>
      </a:accent3>
      <a:accent4>
        <a:srgbClr val="DADADA"/>
      </a:accent4>
      <a:accent5>
        <a:srgbClr val="AAE2CA"/>
      </a:accent5>
      <a:accent6>
        <a:srgbClr val="0000E7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0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4289</TotalTime>
  <Words>1273</Words>
  <Application>Microsoft Office PowerPoint</Application>
  <PresentationFormat>On-screen Show (4:3)</PresentationFormat>
  <Paragraphs>520</Paragraphs>
  <Slides>34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Blank Presentation</vt:lpstr>
      <vt:lpstr>CHAPTER 6  Programming in Assembly Part 2: Data Manipulation</vt:lpstr>
      <vt:lpstr>Loading Constants</vt:lpstr>
      <vt:lpstr>Load (from memory) Instructions</vt:lpstr>
      <vt:lpstr>LDRH (Load Halfword)</vt:lpstr>
      <vt:lpstr>LDRSH (Load Signed Halfword)</vt:lpstr>
      <vt:lpstr>Store (to memory) Instructions</vt:lpstr>
      <vt:lpstr>STRH (Store Halfword)</vt:lpstr>
      <vt:lpstr>PowerPoint Presentation</vt:lpstr>
      <vt:lpstr>variable  constant</vt:lpstr>
      <vt:lpstr>variable  variable (same size)</vt:lpstr>
      <vt:lpstr>small variable  large variable (demotion)</vt:lpstr>
      <vt:lpstr>large variable  small variable (unsigned promotion)</vt:lpstr>
      <vt:lpstr>large variable  small variable (signed promotion)</vt:lpstr>
      <vt:lpstr>Memory Access Modes</vt:lpstr>
      <vt:lpstr>Offset Addressing (The Most Important Memory Access Mode!)</vt:lpstr>
      <vt:lpstr>Address Calculation</vt:lpstr>
      <vt:lpstr>Using Offset Addressing</vt:lpstr>
      <vt:lpstr>Using Offset Addressing (Cont’d)</vt:lpstr>
      <vt:lpstr>Pre-Indexed Addressing (Used Infrequently)</vt:lpstr>
      <vt:lpstr>Pre-Indexed Addressing (Used Infrequently)</vt:lpstr>
      <vt:lpstr>Post-Indexed Addressing (Used Infrequently)</vt:lpstr>
      <vt:lpstr>Post-Indexed Addressing (Used Infrequently)</vt:lpstr>
      <vt:lpstr>Stack Operations</vt:lpstr>
      <vt:lpstr>Move/Add/Subtract Instructions</vt:lpstr>
      <vt:lpstr>Double-Precision Addition</vt:lpstr>
      <vt:lpstr>Multiply/Divide Instructions</vt:lpstr>
      <vt:lpstr>Remainder (C  A % B)</vt:lpstr>
      <vt:lpstr>Bitwise Instructions</vt:lpstr>
      <vt:lpstr>Bitwise Instructions</vt:lpstr>
      <vt:lpstr>Bitfield Instructions</vt:lpstr>
      <vt:lpstr>PowerPoint Presentation</vt:lpstr>
      <vt:lpstr>PowerPoint Presentation</vt:lpstr>
      <vt:lpstr>Shift Instructions</vt:lpstr>
      <vt:lpstr>Double Precision Left Shift</vt:lpstr>
    </vt:vector>
  </TitlesOfParts>
  <Company>Key Software Products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COEN 020</dc:title>
  <dc:creator>Daniel W. Lewis</dc:creator>
  <cp:lastModifiedBy>Santa Clara University</cp:lastModifiedBy>
  <cp:revision>401</cp:revision>
  <dcterms:created xsi:type="dcterms:W3CDTF">1999-01-04T11:50:11Z</dcterms:created>
  <dcterms:modified xsi:type="dcterms:W3CDTF">2012-04-20T16:10:52Z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80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dlewis@scu.edu</vt:lpwstr>
  </property>
  <property fmtid="{D5CDD505-2E9C-101B-9397-08002B2CF9AE}" pid="8" name="HomePage">
    <vt:lpwstr>http://www.cse.scu.edu/dlewis/coen.020/w99</vt:lpwstr>
  </property>
  <property fmtid="{D5CDD505-2E9C-101B-9397-08002B2CF9AE}" pid="9" name="Other">
    <vt:lpwstr>COEN 020 Winter 1999_x000d_
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C:\TEMP</vt:lpwstr>
  </property>
</Properties>
</file>