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33"/>
  </p:handoutMasterIdLst>
  <p:sldIdLst>
    <p:sldId id="507" r:id="rId2"/>
    <p:sldId id="508" r:id="rId3"/>
    <p:sldId id="509" r:id="rId4"/>
    <p:sldId id="510" r:id="rId5"/>
    <p:sldId id="511" r:id="rId6"/>
    <p:sldId id="512" r:id="rId7"/>
    <p:sldId id="513" r:id="rId8"/>
    <p:sldId id="514" r:id="rId9"/>
    <p:sldId id="515" r:id="rId10"/>
    <p:sldId id="516" r:id="rId11"/>
    <p:sldId id="517" r:id="rId12"/>
    <p:sldId id="518" r:id="rId13"/>
    <p:sldId id="519" r:id="rId14"/>
    <p:sldId id="520" r:id="rId15"/>
    <p:sldId id="521" r:id="rId16"/>
    <p:sldId id="522" r:id="rId17"/>
    <p:sldId id="523" r:id="rId18"/>
    <p:sldId id="524" r:id="rId19"/>
    <p:sldId id="525" r:id="rId20"/>
    <p:sldId id="526" r:id="rId21"/>
    <p:sldId id="527" r:id="rId22"/>
    <p:sldId id="528" r:id="rId23"/>
    <p:sldId id="529" r:id="rId24"/>
    <p:sldId id="530" r:id="rId25"/>
    <p:sldId id="531" r:id="rId26"/>
    <p:sldId id="532" r:id="rId27"/>
    <p:sldId id="533" r:id="rId28"/>
    <p:sldId id="534" r:id="rId29"/>
    <p:sldId id="535" r:id="rId30"/>
    <p:sldId id="536" r:id="rId31"/>
    <p:sldId id="537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6FF33"/>
    <a:srgbClr val="00FF00"/>
    <a:srgbClr val="FF0000"/>
    <a:srgbClr val="99FFCC"/>
    <a:srgbClr val="FFFF99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-9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-177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EC5AB-9ABD-4631-B05F-46FAC90D6183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55C69-938C-47E3-8094-01E3593FF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99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3B80B-8EBB-4EAE-8AB2-EAFDC9CB12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E470B-FAE9-470B-83FC-0A687BADD7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11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AA3CB-84CB-4D2E-A514-F831DAFB31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359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083A4-9012-4F92-8AC9-739FC4D3B1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00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204A0-866A-4C6B-ACC6-B587B369E7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942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70D5D-EAE2-4045-9090-F0AB00B09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6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250B5-6249-4CB3-8F62-38413D981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3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AE639-0C02-4F3E-A0F7-669FEA935D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69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90691-9988-4E45-A7C1-971733D17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72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3B739-56F2-41EE-BBB5-C352609D8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7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7C3FA-45C9-4666-A5E7-637F30BA62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85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DE0AF-8B3B-414B-AF62-0678AF328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73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A5024-0C29-4A04-B67E-F0BF510BC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167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000000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fld id="{7FD49473-76C1-48EC-A353-3AF4A85EDB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Calibri" pitchFamily="34" charset="0"/>
          <a:cs typeface="Calibri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43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CHAPTER 7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cs typeface="Times New Roman" pitchFamily="18" charset="0"/>
              </a:rPr>
              <a:t>Programming in Assembly </a:t>
            </a:r>
            <a:br>
              <a:rPr lang="en-US" dirty="0" smtClean="0">
                <a:cs typeface="Times New Roman" pitchFamily="18" charset="0"/>
              </a:rPr>
            </a:br>
            <a:r>
              <a:rPr lang="en-US" smtClean="0">
                <a:cs typeface="Times New Roman" pitchFamily="18" charset="0"/>
              </a:rPr>
              <a:t>Part </a:t>
            </a:r>
            <a:r>
              <a:rPr lang="en-US" smtClean="0">
                <a:cs typeface="Times New Roman" pitchFamily="18" charset="0"/>
              </a:rPr>
              <a:t>3: </a:t>
            </a:r>
            <a:r>
              <a:rPr lang="en-US" dirty="0" smtClean="0">
                <a:cs typeface="Times New Roman" pitchFamily="18" charset="0"/>
              </a:rPr>
              <a:t>Control Structures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21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55638" y="0"/>
            <a:ext cx="7772400" cy="1143000"/>
          </a:xfrm>
        </p:spPr>
        <p:txBody>
          <a:bodyPr/>
          <a:lstStyle/>
          <a:p>
            <a:r>
              <a:rPr lang="en-US" smtClean="0"/>
              <a:t>Loops: Basic Structure</a:t>
            </a:r>
          </a:p>
        </p:txBody>
      </p:sp>
      <p:sp>
        <p:nvSpPr>
          <p:cNvPr id="64515" name="Rectangle 1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 smtClean="0"/>
              <a:t>		…</a:t>
            </a:r>
          </a:p>
          <a:p>
            <a:pPr>
              <a:buFontTx/>
              <a:buNone/>
            </a:pPr>
            <a:r>
              <a:rPr lang="en-US" sz="2800" smtClean="0">
                <a:solidFill>
                  <a:srgbClr val="FF0000"/>
                </a:solidFill>
              </a:rPr>
              <a:t>top:</a:t>
            </a:r>
            <a:r>
              <a:rPr lang="en-US" sz="2800" smtClean="0"/>
              <a:t>	</a:t>
            </a:r>
            <a:r>
              <a:rPr lang="en-US" sz="2800" smtClean="0">
                <a:solidFill>
                  <a:schemeClr val="accent2"/>
                </a:solidFill>
              </a:rPr>
              <a:t>CMP		…</a:t>
            </a:r>
          </a:p>
          <a:p>
            <a:pPr>
              <a:buFontTx/>
              <a:buNone/>
            </a:pPr>
            <a:r>
              <a:rPr lang="en-US" sz="2800" smtClean="0">
                <a:solidFill>
                  <a:schemeClr val="accent2"/>
                </a:solidFill>
              </a:rPr>
              <a:t>		B{cond}	</a:t>
            </a:r>
            <a:r>
              <a:rPr lang="en-US" sz="2800" smtClean="0">
                <a:solidFill>
                  <a:srgbClr val="33CC33"/>
                </a:solidFill>
              </a:rPr>
              <a:t>done</a:t>
            </a:r>
          </a:p>
          <a:p>
            <a:pPr>
              <a:buFontTx/>
              <a:buNone/>
            </a:pPr>
            <a:r>
              <a:rPr lang="en-US" sz="2800" smtClean="0"/>
              <a:t>		…</a:t>
            </a:r>
            <a:br>
              <a:rPr lang="en-US" sz="2800" smtClean="0"/>
            </a:br>
            <a:r>
              <a:rPr lang="en-US" sz="2800" smtClean="0"/>
              <a:t>	…</a:t>
            </a:r>
          </a:p>
          <a:p>
            <a:pPr>
              <a:buFontTx/>
              <a:buNone/>
            </a:pPr>
            <a:r>
              <a:rPr lang="en-US" sz="2800" smtClean="0"/>
              <a:t>		</a:t>
            </a:r>
            <a:r>
              <a:rPr lang="en-US" sz="2800" smtClean="0">
                <a:solidFill>
                  <a:srgbClr val="FF0000"/>
                </a:solidFill>
              </a:rPr>
              <a:t>B		top</a:t>
            </a:r>
          </a:p>
          <a:p>
            <a:pPr>
              <a:buFontTx/>
              <a:buNone/>
            </a:pPr>
            <a:r>
              <a:rPr lang="en-US" sz="2800" smtClean="0">
                <a:solidFill>
                  <a:srgbClr val="33CC33"/>
                </a:solidFill>
              </a:rPr>
              <a:t>done</a:t>
            </a:r>
            <a:r>
              <a:rPr lang="en-US" sz="2800" smtClean="0"/>
              <a:t>:</a:t>
            </a:r>
          </a:p>
        </p:txBody>
      </p:sp>
      <p:grpSp>
        <p:nvGrpSpPr>
          <p:cNvPr id="64516" name="Group 33"/>
          <p:cNvGrpSpPr>
            <a:grpSpLocks/>
          </p:cNvGrpSpPr>
          <p:nvPr/>
        </p:nvGrpSpPr>
        <p:grpSpPr bwMode="auto">
          <a:xfrm>
            <a:off x="449263" y="1557338"/>
            <a:ext cx="2579687" cy="4814887"/>
            <a:chOff x="634" y="981"/>
            <a:chExt cx="1625" cy="3033"/>
          </a:xfrm>
        </p:grpSpPr>
        <p:sp>
          <p:nvSpPr>
            <p:cNvPr id="64524" name="Rectangle 17"/>
            <p:cNvSpPr>
              <a:spLocks noChangeArrowheads="1"/>
            </p:cNvSpPr>
            <p:nvPr/>
          </p:nvSpPr>
          <p:spPr bwMode="auto">
            <a:xfrm>
              <a:off x="1095" y="1114"/>
              <a:ext cx="1143" cy="47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>
                  <a:lumMod val="10000"/>
                </a:schemeClr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000000"/>
                  </a:solidFill>
                </a:rPr>
                <a:t>initialization</a:t>
              </a:r>
            </a:p>
          </p:txBody>
        </p:sp>
        <p:sp>
          <p:nvSpPr>
            <p:cNvPr id="64525" name="AutoShape 18"/>
            <p:cNvSpPr>
              <a:spLocks noChangeArrowheads="1"/>
            </p:cNvSpPr>
            <p:nvPr/>
          </p:nvSpPr>
          <p:spPr bwMode="auto">
            <a:xfrm>
              <a:off x="1069" y="1955"/>
              <a:ext cx="1190" cy="538"/>
            </a:xfrm>
            <a:prstGeom prst="diamond">
              <a:avLst/>
            </a:prstGeom>
            <a:solidFill>
              <a:schemeClr val="bg2"/>
            </a:solidFill>
            <a:ln w="9525">
              <a:solidFill>
                <a:schemeClr val="tx1">
                  <a:lumMod val="10000"/>
                </a:schemeClr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accent2"/>
                  </a:solidFill>
                </a:rPr>
                <a:t>done?</a:t>
              </a:r>
            </a:p>
          </p:txBody>
        </p:sp>
        <p:sp>
          <p:nvSpPr>
            <p:cNvPr id="64526" name="Rectangle 20"/>
            <p:cNvSpPr>
              <a:spLocks noChangeArrowheads="1"/>
            </p:cNvSpPr>
            <p:nvPr/>
          </p:nvSpPr>
          <p:spPr bwMode="auto">
            <a:xfrm>
              <a:off x="1103" y="2665"/>
              <a:ext cx="1123" cy="47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>
                  <a:lumMod val="10000"/>
                </a:schemeClr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000000"/>
                  </a:solidFill>
                </a:rPr>
                <a:t>body of loop</a:t>
              </a:r>
            </a:p>
          </p:txBody>
        </p:sp>
        <p:cxnSp>
          <p:nvCxnSpPr>
            <p:cNvPr id="64527" name="AutoShape 21"/>
            <p:cNvCxnSpPr>
              <a:cxnSpLocks noChangeShapeType="1"/>
              <a:endCxn id="64524" idx="0"/>
            </p:cNvCxnSpPr>
            <p:nvPr/>
          </p:nvCxnSpPr>
          <p:spPr bwMode="auto">
            <a:xfrm flipH="1">
              <a:off x="1667" y="981"/>
              <a:ext cx="4" cy="13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528" name="AutoShape 22"/>
            <p:cNvCxnSpPr>
              <a:cxnSpLocks noChangeShapeType="1"/>
              <a:stCxn id="64524" idx="2"/>
              <a:endCxn id="64525" idx="0"/>
            </p:cNvCxnSpPr>
            <p:nvPr/>
          </p:nvCxnSpPr>
          <p:spPr bwMode="auto">
            <a:xfrm flipH="1">
              <a:off x="1664" y="1586"/>
              <a:ext cx="3" cy="36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529" name="AutoShape 23"/>
            <p:cNvCxnSpPr>
              <a:cxnSpLocks noChangeShapeType="1"/>
              <a:stCxn id="64525" idx="2"/>
              <a:endCxn id="64526" idx="0"/>
            </p:cNvCxnSpPr>
            <p:nvPr/>
          </p:nvCxnSpPr>
          <p:spPr bwMode="auto">
            <a:xfrm>
              <a:off x="1664" y="2493"/>
              <a:ext cx="1" cy="17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530" name="AutoShape 24"/>
            <p:cNvCxnSpPr>
              <a:cxnSpLocks noChangeShapeType="1"/>
              <a:stCxn id="64525" idx="3"/>
            </p:cNvCxnSpPr>
            <p:nvPr/>
          </p:nvCxnSpPr>
          <p:spPr bwMode="auto">
            <a:xfrm flipH="1">
              <a:off x="1669" y="2224"/>
              <a:ext cx="590" cy="1790"/>
            </a:xfrm>
            <a:prstGeom prst="bentConnector4">
              <a:avLst>
                <a:gd name="adj1" fmla="val -24407"/>
                <a:gd name="adj2" fmla="val 81449"/>
              </a:avLst>
            </a:prstGeom>
            <a:noFill/>
            <a:ln w="38100">
              <a:solidFill>
                <a:srgbClr val="33CC33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531" name="AutoShape 25"/>
            <p:cNvCxnSpPr>
              <a:cxnSpLocks noChangeShapeType="1"/>
              <a:stCxn id="64526" idx="2"/>
            </p:cNvCxnSpPr>
            <p:nvPr/>
          </p:nvCxnSpPr>
          <p:spPr bwMode="auto">
            <a:xfrm rot="16200000" flipV="1">
              <a:off x="459" y="1930"/>
              <a:ext cx="1382" cy="1031"/>
            </a:xfrm>
            <a:prstGeom prst="bentConnector3">
              <a:avLst>
                <a:gd name="adj1" fmla="val -20120"/>
              </a:avLst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4532" name="Line 26"/>
            <p:cNvSpPr>
              <a:spLocks noChangeShapeType="1"/>
            </p:cNvSpPr>
            <p:nvPr/>
          </p:nvSpPr>
          <p:spPr bwMode="auto">
            <a:xfrm flipV="1">
              <a:off x="640" y="1759"/>
              <a:ext cx="101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17" name="Line 28"/>
          <p:cNvSpPr>
            <a:spLocks noChangeShapeType="1"/>
          </p:cNvSpPr>
          <p:nvPr/>
        </p:nvSpPr>
        <p:spPr bwMode="auto">
          <a:xfrm flipH="1">
            <a:off x="4332288" y="4706938"/>
            <a:ext cx="122872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8" name="Line 29"/>
          <p:cNvSpPr>
            <a:spLocks noChangeShapeType="1"/>
          </p:cNvSpPr>
          <p:nvPr/>
        </p:nvSpPr>
        <p:spPr bwMode="auto">
          <a:xfrm flipV="1">
            <a:off x="4332288" y="2771775"/>
            <a:ext cx="14287" cy="19351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9" name="Line 30"/>
          <p:cNvSpPr>
            <a:spLocks noChangeShapeType="1"/>
          </p:cNvSpPr>
          <p:nvPr/>
        </p:nvSpPr>
        <p:spPr bwMode="auto">
          <a:xfrm flipV="1">
            <a:off x="8378825" y="3297238"/>
            <a:ext cx="195263" cy="0"/>
          </a:xfrm>
          <a:prstGeom prst="line">
            <a:avLst/>
          </a:prstGeom>
          <a:noFill/>
          <a:ln w="9525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0" name="Line 31"/>
          <p:cNvSpPr>
            <a:spLocks noChangeShapeType="1"/>
          </p:cNvSpPr>
          <p:nvPr/>
        </p:nvSpPr>
        <p:spPr bwMode="auto">
          <a:xfrm>
            <a:off x="8572500" y="3292475"/>
            <a:ext cx="0" cy="1973263"/>
          </a:xfrm>
          <a:prstGeom prst="line">
            <a:avLst/>
          </a:prstGeom>
          <a:noFill/>
          <a:ln w="9525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1" name="Line 32"/>
          <p:cNvSpPr>
            <a:spLocks noChangeShapeType="1"/>
          </p:cNvSpPr>
          <p:nvPr/>
        </p:nvSpPr>
        <p:spPr bwMode="auto">
          <a:xfrm flipH="1">
            <a:off x="6081713" y="5265738"/>
            <a:ext cx="2490787" cy="1587"/>
          </a:xfrm>
          <a:prstGeom prst="line">
            <a:avLst/>
          </a:prstGeom>
          <a:noFill/>
          <a:ln w="9525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2" name="Line 34"/>
          <p:cNvSpPr>
            <a:spLocks noChangeShapeType="1"/>
          </p:cNvSpPr>
          <p:nvPr/>
        </p:nvSpPr>
        <p:spPr bwMode="auto">
          <a:xfrm flipV="1">
            <a:off x="4346575" y="2771775"/>
            <a:ext cx="368300" cy="15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3" name="Line 35"/>
          <p:cNvSpPr>
            <a:spLocks noChangeShapeType="1"/>
          </p:cNvSpPr>
          <p:nvPr/>
        </p:nvSpPr>
        <p:spPr bwMode="auto">
          <a:xfrm>
            <a:off x="6073775" y="5257800"/>
            <a:ext cx="0" cy="312738"/>
          </a:xfrm>
          <a:prstGeom prst="line">
            <a:avLst/>
          </a:prstGeom>
          <a:noFill/>
          <a:ln w="9525">
            <a:solidFill>
              <a:srgbClr val="33CC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Loops: Predetermined #Iterations</a:t>
            </a:r>
          </a:p>
        </p:txBody>
      </p:sp>
      <p:graphicFrame>
        <p:nvGraphicFramePr>
          <p:cNvPr id="422933" name="Group 21"/>
          <p:cNvGraphicFramePr>
            <a:graphicFrameLocks noGrp="1"/>
          </p:cNvGraphicFramePr>
          <p:nvPr>
            <p:ph idx="1"/>
          </p:nvPr>
        </p:nvGraphicFramePr>
        <p:xfrm>
          <a:off x="685800" y="2328863"/>
          <a:ext cx="7772400" cy="3184525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3184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for (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n = 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;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n &lt; 100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;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</a:rPr>
                        <a:t>n++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)</a:t>
                      </a:r>
                      <a:b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n = 0,1,…,99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}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LDR	R0,=0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top:	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CMP	R0,#100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	BGE	done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…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</a:rPr>
                        <a:t>ADD	R0,R0,#1</a:t>
                      </a:r>
                      <a:b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B	top</a:t>
                      </a:r>
                      <a:b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done: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5542" name="Line 11"/>
          <p:cNvSpPr>
            <a:spLocks noChangeShapeType="1"/>
          </p:cNvSpPr>
          <p:nvPr/>
        </p:nvSpPr>
        <p:spPr bwMode="auto">
          <a:xfrm>
            <a:off x="2316163" y="4151313"/>
            <a:ext cx="1587" cy="6826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3" name="Line 12"/>
          <p:cNvSpPr>
            <a:spLocks noChangeShapeType="1"/>
          </p:cNvSpPr>
          <p:nvPr/>
        </p:nvSpPr>
        <p:spPr bwMode="auto">
          <a:xfrm>
            <a:off x="2311400" y="3046413"/>
            <a:ext cx="1588" cy="6826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697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Loops: Variable #Iterations</a:t>
            </a:r>
            <a:br>
              <a:rPr lang="en-US" sz="4000" smtClean="0"/>
            </a:br>
            <a:r>
              <a:rPr lang="en-US" sz="2800" smtClean="0"/>
              <a:t>Ex: GCD(a,b)</a:t>
            </a:r>
          </a:p>
        </p:txBody>
      </p:sp>
      <p:graphicFrame>
        <p:nvGraphicFramePr>
          <p:cNvPr id="433171" name="Group 1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9678327"/>
              </p:ext>
            </p:extLst>
          </p:nvPr>
        </p:nvGraphicFramePr>
        <p:xfrm>
          <a:off x="685800" y="2328863"/>
          <a:ext cx="7772400" cy="3538537"/>
        </p:xfrm>
        <a:graphic>
          <a:graphicData uri="http://schemas.openxmlformats.org/drawingml/2006/table">
            <a:tbl>
              <a:tblPr/>
              <a:tblGrid>
                <a:gridCol w="3334871"/>
                <a:gridCol w="4437529"/>
              </a:tblGrid>
              <a:tr h="353853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while (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a != b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)</a:t>
                      </a:r>
                      <a:b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{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if (a &gt; b)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a = a – b ;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else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</a:rPr>
                        <a:t>b = b – a ;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}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LDR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	R0,a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LDR		R1,b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top:	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CMP	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R0,R1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	BEQ	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done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ITE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	GT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SUBGT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R0,R0,R1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</a:rPr>
                        <a:t>SUBLE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	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</a:rPr>
                        <a:t>R1,R1,R0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B	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top</a:t>
                      </a:r>
                      <a:b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done: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; R0 = R1 = GCD(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a,b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116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5170" name="Group 258"/>
          <p:cNvGraphicFramePr>
            <a:graphicFrameLocks noGrp="1"/>
          </p:cNvGraphicFramePr>
          <p:nvPr/>
        </p:nvGraphicFramePr>
        <p:xfrm>
          <a:off x="685800" y="1668463"/>
          <a:ext cx="7766050" cy="4648204"/>
        </p:xfrm>
        <a:graphic>
          <a:graphicData uri="http://schemas.openxmlformats.org/drawingml/2006/table">
            <a:tbl>
              <a:tblPr/>
              <a:tblGrid>
                <a:gridCol w="1979613"/>
                <a:gridCol w="2157412"/>
                <a:gridCol w="633413"/>
                <a:gridCol w="2995612"/>
              </a:tblGrid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Bits / Bytes / Words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Operation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{S}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Notes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CLZ 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CountZeroes(R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# leading zeroes (0-32)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RBIT 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RevBits(R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Reverses bit order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REV 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RevByteOrder(R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Reverses byte order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REV16 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RevHalfWords(R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Reverses half words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REVSH 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RevLoHalf(R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Reverses 2 LSbytes, sign extends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SXTB 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SignedByte(R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Sign extends, may pre-rotate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SXTH 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SignedHalf(R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UXTB 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UnsignedByte(R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Zero extends, may pre-rotate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UXTH 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UnsignedHalf(R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7641" name="Rectangle 25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Miscellaneous Instructions</a:t>
            </a:r>
          </a:p>
        </p:txBody>
      </p:sp>
    </p:spTree>
    <p:extLst>
      <p:ext uri="{BB962C8B-B14F-4D97-AF65-F5344CB8AC3E}">
        <p14:creationId xmlns:p14="http://schemas.microsoft.com/office/powerpoint/2010/main" val="32404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30489" y="2754488"/>
            <a:ext cx="714586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en-US" sz="2800" b="0" dirty="0" smtClean="0">
                <a:solidFill>
                  <a:srgbClr val="000000"/>
                </a:solidFill>
              </a:rPr>
              <a:t>Size: Byte, Half-word, Word, or Double-word?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en-US" sz="2800" b="0" dirty="0" smtClean="0">
                <a:solidFill>
                  <a:srgbClr val="000000"/>
                </a:solidFill>
              </a:rPr>
              <a:t>Unsigned or 2’s complement signed?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en-US" sz="2800" b="0" dirty="0" smtClean="0">
                <a:solidFill>
                  <a:srgbClr val="000000"/>
                </a:solidFill>
              </a:rPr>
              <a:t>Update the flags (NZCV)?</a:t>
            </a:r>
            <a:endParaRPr lang="en-US" sz="2800" b="0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89378" y="457199"/>
            <a:ext cx="71458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0"/>
              </a:spcBef>
            </a:pPr>
            <a:r>
              <a:rPr lang="en-US" sz="4000" b="0" dirty="0" smtClean="0">
                <a:solidFill>
                  <a:srgbClr val="000000"/>
                </a:solidFill>
              </a:rPr>
              <a:t>TIP: 3 THINGS TO CHECK WHEN WRITING ARM CODE</a:t>
            </a:r>
            <a:endParaRPr lang="en-US" sz="4000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100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/>
              <a:t>ARM Procedure Call Standard</a:t>
            </a:r>
          </a:p>
        </p:txBody>
      </p:sp>
      <p:graphicFrame>
        <p:nvGraphicFramePr>
          <p:cNvPr id="264269" name="Object 77"/>
          <p:cNvGraphicFramePr>
            <a:graphicFrameLocks noGrp="1" noChangeAspect="1"/>
          </p:cNvGraphicFramePr>
          <p:nvPr>
            <p:ph idx="1"/>
          </p:nvPr>
        </p:nvGraphicFramePr>
        <p:xfrm>
          <a:off x="533400" y="1006475"/>
          <a:ext cx="7924800" cy="514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Photo Editor Photo" r:id="rId3" imgW="6811326" imgH="5533333" progId="MSPhotoEd.3">
                  <p:embed/>
                </p:oleObj>
              </mc:Choice>
              <mc:Fallback>
                <p:oleObj name="Photo Editor Photo" r:id="rId3" imgW="6811326" imgH="553333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19987"/>
                      <a:stretch>
                        <a:fillRect/>
                      </a:stretch>
                    </p:blipFill>
                    <p:spPr bwMode="auto">
                      <a:xfrm>
                        <a:off x="533400" y="1006475"/>
                        <a:ext cx="7924800" cy="514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99CC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4271" name="AutoShape 79"/>
          <p:cNvSpPr>
            <a:spLocks/>
          </p:cNvSpPr>
          <p:nvPr/>
        </p:nvSpPr>
        <p:spPr bwMode="auto">
          <a:xfrm>
            <a:off x="6934200" y="190500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272" name="AutoShape 80"/>
          <p:cNvSpPr>
            <a:spLocks/>
          </p:cNvSpPr>
          <p:nvPr/>
        </p:nvSpPr>
        <p:spPr bwMode="auto">
          <a:xfrm>
            <a:off x="4495800" y="3048000"/>
            <a:ext cx="228600" cy="1219200"/>
          </a:xfrm>
          <a:prstGeom prst="rightBrace">
            <a:avLst>
              <a:gd name="adj1" fmla="val 44444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273" name="AutoShape 81"/>
          <p:cNvSpPr>
            <a:spLocks/>
          </p:cNvSpPr>
          <p:nvPr/>
        </p:nvSpPr>
        <p:spPr bwMode="auto">
          <a:xfrm>
            <a:off x="7086600" y="4419600"/>
            <a:ext cx="152400" cy="1676400"/>
          </a:xfrm>
          <a:prstGeom prst="rightBrace">
            <a:avLst>
              <a:gd name="adj1" fmla="val 91667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4274" name="Text Box 82"/>
          <p:cNvSpPr txBox="1">
            <a:spLocks noChangeArrowheads="1"/>
          </p:cNvSpPr>
          <p:nvPr/>
        </p:nvSpPr>
        <p:spPr bwMode="auto">
          <a:xfrm>
            <a:off x="7162800" y="1905000"/>
            <a:ext cx="12192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FF0000"/>
                </a:solidFill>
                <a:latin typeface="Arial" charset="0"/>
              </a:rPr>
              <a:t>Use these to pass parameters to functions or to hold temporaries</a:t>
            </a:r>
          </a:p>
        </p:txBody>
      </p:sp>
      <p:sp>
        <p:nvSpPr>
          <p:cNvPr id="264275" name="Text Box 83"/>
          <p:cNvSpPr txBox="1">
            <a:spLocks noChangeArrowheads="1"/>
          </p:cNvSpPr>
          <p:nvPr/>
        </p:nvSpPr>
        <p:spPr bwMode="auto">
          <a:xfrm>
            <a:off x="4800600" y="3200400"/>
            <a:ext cx="19812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rgbClr val="FF0000"/>
                </a:solidFill>
                <a:latin typeface="Arial" charset="0"/>
              </a:rPr>
              <a:t>Use these as temporaries, but preserve original contents!</a:t>
            </a:r>
          </a:p>
        </p:txBody>
      </p:sp>
      <p:sp>
        <p:nvSpPr>
          <p:cNvPr id="264276" name="Text Box 84"/>
          <p:cNvSpPr txBox="1">
            <a:spLocks noChangeArrowheads="1"/>
          </p:cNvSpPr>
          <p:nvPr/>
        </p:nvSpPr>
        <p:spPr bwMode="auto">
          <a:xfrm>
            <a:off x="7239000" y="4876800"/>
            <a:ext cx="12954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FF0000"/>
                </a:solidFill>
                <a:latin typeface="Arial" charset="0"/>
              </a:rPr>
              <a:t>In general, don’t modify these!</a:t>
            </a:r>
          </a:p>
        </p:txBody>
      </p:sp>
    </p:spTree>
    <p:extLst>
      <p:ext uri="{BB962C8B-B14F-4D97-AF65-F5344CB8AC3E}">
        <p14:creationId xmlns:p14="http://schemas.microsoft.com/office/powerpoint/2010/main" val="113964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Function Call and Return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buFontTx/>
              <a:buNone/>
            </a:pPr>
            <a:r>
              <a:rPr lang="en-US" b="1">
                <a:solidFill>
                  <a:schemeClr val="accent2"/>
                </a:solidFill>
              </a:rPr>
              <a:t>Function Call:	“BL  function”</a:t>
            </a:r>
          </a:p>
          <a:p>
            <a:pPr marL="990600" lvl="1" indent="-533400"/>
            <a:r>
              <a:rPr lang="en-US"/>
              <a:t>Loads program counter (pc) with entry point address of function.</a:t>
            </a:r>
          </a:p>
          <a:p>
            <a:pPr marL="990600" lvl="1" indent="-533400"/>
            <a:r>
              <a:rPr lang="en-US"/>
              <a:t>Saves return address in the link register.</a:t>
            </a:r>
            <a:endParaRPr lang="en-US" b="1"/>
          </a:p>
          <a:p>
            <a:pPr marL="990600" lvl="1" indent="-533400"/>
            <a:endParaRPr lang="en-US" b="1"/>
          </a:p>
          <a:p>
            <a:pPr marL="609600" indent="-609600">
              <a:buFontTx/>
              <a:buNone/>
            </a:pPr>
            <a:r>
              <a:rPr lang="en-US" b="1">
                <a:solidFill>
                  <a:schemeClr val="accent2"/>
                </a:solidFill>
              </a:rPr>
              <a:t>Function Return: “BX lr”</a:t>
            </a:r>
          </a:p>
          <a:p>
            <a:pPr marL="990600" lvl="1" indent="-533400"/>
            <a:r>
              <a:rPr lang="en-US"/>
              <a:t>copies link register back into program counter.</a:t>
            </a:r>
          </a:p>
        </p:txBody>
      </p:sp>
    </p:spTree>
    <p:extLst>
      <p:ext uri="{BB962C8B-B14F-4D97-AF65-F5344CB8AC3E}">
        <p14:creationId xmlns:p14="http://schemas.microsoft.com/office/powerpoint/2010/main" val="180677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330" name="Rectangle 66"/>
          <p:cNvSpPr>
            <a:spLocks noChangeArrowheads="1"/>
          </p:cNvSpPr>
          <p:nvPr/>
        </p:nvSpPr>
        <p:spPr bwMode="auto">
          <a:xfrm>
            <a:off x="4572000" y="3581400"/>
            <a:ext cx="3429000" cy="19812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267328" name="Group 6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6068758"/>
              </p:ext>
            </p:extLst>
          </p:nvPr>
        </p:nvGraphicFramePr>
        <p:xfrm>
          <a:off x="685800" y="1295400"/>
          <a:ext cx="7772400" cy="44196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362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void enable(void) 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enable() 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BL	enable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   export   enable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enable	  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  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   BX	   LR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7313" name="AutoShape 49"/>
          <p:cNvSpPr>
            <a:spLocks noChangeArrowheads="1"/>
          </p:cNvSpPr>
          <p:nvPr/>
        </p:nvSpPr>
        <p:spPr bwMode="auto">
          <a:xfrm>
            <a:off x="1866900" y="3022600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67322" name="Line 58"/>
          <p:cNvSpPr>
            <a:spLocks noChangeShapeType="1"/>
          </p:cNvSpPr>
          <p:nvPr/>
        </p:nvSpPr>
        <p:spPr bwMode="auto">
          <a:xfrm>
            <a:off x="3581400" y="4267200"/>
            <a:ext cx="8382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67323" name="Line 59"/>
          <p:cNvSpPr>
            <a:spLocks noChangeShapeType="1"/>
          </p:cNvSpPr>
          <p:nvPr/>
        </p:nvSpPr>
        <p:spPr bwMode="auto">
          <a:xfrm flipH="1" flipV="1">
            <a:off x="2286000" y="4648200"/>
            <a:ext cx="3352800" cy="304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67333" name="Text Box 69"/>
          <p:cNvSpPr txBox="1">
            <a:spLocks noChangeArrowheads="1"/>
          </p:cNvSpPr>
          <p:nvPr/>
        </p:nvSpPr>
        <p:spPr bwMode="auto">
          <a:xfrm>
            <a:off x="2286000" y="2976562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 i="1" dirty="0">
                <a:solidFill>
                  <a:srgbClr val="000000"/>
                </a:solidFill>
              </a:rPr>
              <a:t>Compiler</a:t>
            </a:r>
          </a:p>
        </p:txBody>
      </p:sp>
    </p:spTree>
    <p:extLst>
      <p:ext uri="{BB962C8B-B14F-4D97-AF65-F5344CB8AC3E}">
        <p14:creationId xmlns:p14="http://schemas.microsoft.com/office/powerpoint/2010/main" val="137906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3" name="Text Box 5"/>
          <p:cNvSpPr txBox="1">
            <a:spLocks noChangeArrowheads="1"/>
          </p:cNvSpPr>
          <p:nvPr/>
        </p:nvSpPr>
        <p:spPr bwMode="auto">
          <a:xfrm>
            <a:off x="381000" y="2057400"/>
            <a:ext cx="2286000" cy="1927225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sz="1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● ● ●</a:t>
            </a:r>
            <a:br>
              <a:rPr lang="en-US" sz="1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sz="1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● ● ●</a:t>
            </a:r>
            <a:br>
              <a:rPr lang="en-US" sz="1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BL   foo</a:t>
            </a:r>
            <a:b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sz="1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● ● ●</a:t>
            </a:r>
            <a:br>
              <a:rPr lang="en-US" sz="1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sz="1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● ● ●</a:t>
            </a:r>
          </a:p>
        </p:txBody>
      </p:sp>
      <p:sp>
        <p:nvSpPr>
          <p:cNvPr id="288774" name="Text Box 6"/>
          <p:cNvSpPr txBox="1">
            <a:spLocks noChangeArrowheads="1"/>
          </p:cNvSpPr>
          <p:nvPr/>
        </p:nvSpPr>
        <p:spPr bwMode="auto">
          <a:xfrm>
            <a:off x="3048000" y="2819400"/>
            <a:ext cx="3124200" cy="3095625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foo</a:t>
            </a: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PUSH  </a:t>
            </a:r>
            <a:r>
              <a:rPr lang="en-US" sz="2000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{LR}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sz="1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● ● ●</a:t>
            </a:r>
            <a:br>
              <a:rPr lang="en-US" sz="1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sz="1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● ● ●</a:t>
            </a:r>
          </a:p>
          <a:p>
            <a:pPr>
              <a:spcBef>
                <a:spcPct val="20000"/>
              </a:spcBef>
            </a:pP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BL        bar</a:t>
            </a:r>
            <a:b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sz="1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● ● ●</a:t>
            </a:r>
            <a:br>
              <a:rPr lang="en-US" sz="1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sz="1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● ● ●</a:t>
            </a: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POP     </a:t>
            </a:r>
            <a:r>
              <a:rPr lang="en-US" sz="2000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{LR}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BX        </a:t>
            </a:r>
            <a:r>
              <a:rPr lang="en-US" sz="2000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LR</a:t>
            </a:r>
            <a:endParaRPr lang="en-US" sz="2000" b="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8775" name="Text Box 7"/>
          <p:cNvSpPr txBox="1">
            <a:spLocks noChangeArrowheads="1"/>
          </p:cNvSpPr>
          <p:nvPr/>
        </p:nvSpPr>
        <p:spPr bwMode="auto">
          <a:xfrm>
            <a:off x="6553200" y="3994150"/>
            <a:ext cx="2209800" cy="1016000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bar	</a:t>
            </a:r>
            <a:r>
              <a:rPr lang="en-US" sz="1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● ● ●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sz="1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● ● ●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BX   </a:t>
            </a:r>
            <a:r>
              <a:rPr lang="en-US" sz="2000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LR</a:t>
            </a:r>
            <a:endParaRPr lang="en-US" sz="2000" b="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8776" name="Line 8"/>
          <p:cNvSpPr>
            <a:spLocks noChangeShapeType="1"/>
          </p:cNvSpPr>
          <p:nvPr/>
        </p:nvSpPr>
        <p:spPr bwMode="auto">
          <a:xfrm>
            <a:off x="2438400" y="3048000"/>
            <a:ext cx="5334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8777" name="Line 9"/>
          <p:cNvSpPr>
            <a:spLocks noChangeShapeType="1"/>
          </p:cNvSpPr>
          <p:nvPr/>
        </p:nvSpPr>
        <p:spPr bwMode="auto">
          <a:xfrm flipH="1" flipV="1">
            <a:off x="1905000" y="3505200"/>
            <a:ext cx="2057400" cy="2133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8778" name="Line 10"/>
          <p:cNvSpPr>
            <a:spLocks noChangeShapeType="1"/>
          </p:cNvSpPr>
          <p:nvPr/>
        </p:nvSpPr>
        <p:spPr bwMode="auto">
          <a:xfrm flipV="1">
            <a:off x="5562600" y="4267200"/>
            <a:ext cx="9144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8779" name="Line 11"/>
          <p:cNvSpPr>
            <a:spLocks noChangeShapeType="1"/>
          </p:cNvSpPr>
          <p:nvPr/>
        </p:nvSpPr>
        <p:spPr bwMode="auto">
          <a:xfrm flipH="1" flipV="1">
            <a:off x="4648200" y="4648200"/>
            <a:ext cx="281940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8780" name="AutoShape 12"/>
          <p:cNvSpPr>
            <a:spLocks noChangeArrowheads="1"/>
          </p:cNvSpPr>
          <p:nvPr/>
        </p:nvSpPr>
        <p:spPr bwMode="auto">
          <a:xfrm>
            <a:off x="5562600" y="1752600"/>
            <a:ext cx="1219200" cy="381000"/>
          </a:xfrm>
          <a:prstGeom prst="wedgeRectCallout">
            <a:avLst>
              <a:gd name="adj1" fmla="val -77976"/>
              <a:gd name="adj2" fmla="val 260523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 anchorCtr="1"/>
          <a:lstStyle/>
          <a:p>
            <a:pPr algn="ctr"/>
            <a:r>
              <a:rPr lang="en-US" sz="16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Preserve </a:t>
            </a:r>
            <a:r>
              <a:rPr lang="en-US" sz="1600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LR</a:t>
            </a:r>
            <a:endParaRPr lang="en-US" sz="1600" b="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8781" name="AutoShape 13"/>
          <p:cNvSpPr>
            <a:spLocks noChangeArrowheads="1"/>
          </p:cNvSpPr>
          <p:nvPr/>
        </p:nvSpPr>
        <p:spPr bwMode="auto">
          <a:xfrm>
            <a:off x="6743700" y="5597525"/>
            <a:ext cx="1219200" cy="342900"/>
          </a:xfrm>
          <a:prstGeom prst="wedgeRectCallout">
            <a:avLst>
              <a:gd name="adj1" fmla="val -170088"/>
              <a:gd name="adj2" fmla="val -132292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 anchorCtr="1"/>
          <a:lstStyle/>
          <a:p>
            <a:pPr algn="ctr"/>
            <a:r>
              <a:rPr lang="en-US" sz="16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Restore </a:t>
            </a:r>
            <a:r>
              <a:rPr lang="en-US" sz="1600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LR</a:t>
            </a:r>
            <a:endParaRPr lang="en-US" sz="1600" b="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5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3" name="Rectangle 23"/>
          <p:cNvSpPr>
            <a:spLocks noChangeArrowheads="1"/>
          </p:cNvSpPr>
          <p:nvPr/>
        </p:nvSpPr>
        <p:spPr bwMode="auto">
          <a:xfrm>
            <a:off x="4572000" y="3886200"/>
            <a:ext cx="3429000" cy="19812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286746" name="Group 2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2808036"/>
              </p:ext>
            </p:extLst>
          </p:nvPr>
        </p:nvGraphicFramePr>
        <p:xfrm>
          <a:off x="0" y="838200"/>
          <a:ext cx="9144000" cy="4663440"/>
        </p:xfrm>
        <a:graphic>
          <a:graphicData uri="http://schemas.openxmlformats.org/drawingml/2006/table">
            <a:tbl>
              <a:tblPr/>
              <a:tblGrid>
                <a:gridCol w="4572000"/>
                <a:gridCol w="4572000"/>
              </a:tblGrid>
              <a:tr h="2438400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void display(uint8_t char [ ], int32_t) 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display(buffer, 5) 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9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ADR	R0,buffer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LDR	R1,=5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BL	display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export	display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display	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BX	LR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6737" name="AutoShape 17"/>
          <p:cNvSpPr>
            <a:spLocks noChangeArrowheads="1"/>
          </p:cNvSpPr>
          <p:nvPr/>
        </p:nvSpPr>
        <p:spPr bwMode="auto">
          <a:xfrm>
            <a:off x="1600200" y="2638425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86738" name="Line 18"/>
          <p:cNvSpPr>
            <a:spLocks noChangeShapeType="1"/>
          </p:cNvSpPr>
          <p:nvPr/>
        </p:nvSpPr>
        <p:spPr bwMode="auto">
          <a:xfrm flipV="1">
            <a:off x="3124200" y="4572000"/>
            <a:ext cx="9906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86739" name="Line 19"/>
          <p:cNvSpPr>
            <a:spLocks noChangeShapeType="1"/>
          </p:cNvSpPr>
          <p:nvPr/>
        </p:nvSpPr>
        <p:spPr bwMode="auto">
          <a:xfrm flipH="1" flipV="1">
            <a:off x="1676400" y="5029200"/>
            <a:ext cx="3733800" cy="228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86740" name="Text Box 20"/>
          <p:cNvSpPr txBox="1">
            <a:spLocks noChangeArrowheads="1"/>
          </p:cNvSpPr>
          <p:nvPr/>
        </p:nvSpPr>
        <p:spPr bwMode="auto">
          <a:xfrm>
            <a:off x="2057400" y="2562225"/>
            <a:ext cx="12954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 i="1">
                <a:solidFill>
                  <a:srgbClr val="000000"/>
                </a:solidFill>
              </a:rPr>
              <a:t>Compiler</a:t>
            </a:r>
          </a:p>
        </p:txBody>
      </p:sp>
      <p:sp>
        <p:nvSpPr>
          <p:cNvPr id="286745" name="AutoShape 25"/>
          <p:cNvSpPr>
            <a:spLocks noChangeArrowheads="1"/>
          </p:cNvSpPr>
          <p:nvPr/>
        </p:nvSpPr>
        <p:spPr bwMode="auto">
          <a:xfrm>
            <a:off x="4419600" y="1905000"/>
            <a:ext cx="1981200" cy="1371600"/>
          </a:xfrm>
          <a:prstGeom prst="wedgeRectCallout">
            <a:avLst>
              <a:gd name="adj1" fmla="val -72917"/>
              <a:gd name="adj2" fmla="val 87269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Registers </a:t>
            </a:r>
            <a:r>
              <a:rPr lang="en-US" sz="1600" b="0" dirty="0" smtClean="0">
                <a:solidFill>
                  <a:srgbClr val="000000"/>
                </a:solidFill>
                <a:latin typeface="Arial" charset="0"/>
              </a:rPr>
              <a:t>R0-R3 used </a:t>
            </a:r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for first 4 parameters; any more have to be pushed on stack</a:t>
            </a:r>
          </a:p>
        </p:txBody>
      </p:sp>
    </p:spTree>
    <p:extLst>
      <p:ext uri="{BB962C8B-B14F-4D97-AF65-F5344CB8AC3E}">
        <p14:creationId xmlns:p14="http://schemas.microsoft.com/office/powerpoint/2010/main" val="314993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57"/>
          <p:cNvSpPr>
            <a:spLocks noGrp="1" noChangeArrowheads="1"/>
          </p:cNvSpPr>
          <p:nvPr>
            <p:ph type="title"/>
          </p:nvPr>
        </p:nvSpPr>
        <p:spPr>
          <a:xfrm>
            <a:off x="590550" y="198438"/>
            <a:ext cx="7772400" cy="1143000"/>
          </a:xfrm>
        </p:spPr>
        <p:txBody>
          <a:bodyPr/>
          <a:lstStyle/>
          <a:p>
            <a:r>
              <a:rPr lang="en-US" smtClean="0"/>
              <a:t>Compare/Test Instructions</a:t>
            </a:r>
          </a:p>
        </p:txBody>
      </p:sp>
      <p:graphicFrame>
        <p:nvGraphicFramePr>
          <p:cNvPr id="287900" name="Group 156"/>
          <p:cNvGraphicFramePr>
            <a:graphicFrameLocks noGrp="1"/>
          </p:cNvGraphicFramePr>
          <p:nvPr>
            <p:ph idx="4294967295"/>
          </p:nvPr>
        </p:nvGraphicFramePr>
        <p:xfrm>
          <a:off x="693738" y="1312863"/>
          <a:ext cx="7772400" cy="4114801"/>
        </p:xfrm>
        <a:graphic>
          <a:graphicData uri="http://schemas.openxmlformats.org/drawingml/2006/table">
            <a:tbl>
              <a:tblPr/>
              <a:tblGrid>
                <a:gridCol w="1981200"/>
                <a:gridCol w="1668462"/>
                <a:gridCol w="661988"/>
                <a:gridCol w="1603375"/>
                <a:gridCol w="1857375"/>
              </a:tblGrid>
              <a:tr h="8223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Compare Instructions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Operation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{S}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&lt;op&gt;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Notes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CMP 	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,&lt;op&gt;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– &lt;op&gt;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imm. const.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-or-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reg{,&lt;shift&gt;}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Always updates: NZCV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CMN 	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,&lt;op&gt;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+ &lt;op&gt;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Always updates: NZCV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TST 	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,&lt;op&gt;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&amp; &lt;op&gt;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Always updates: NZC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TEQ 	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,&lt;op&gt;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^ &lt;op&gt;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Always updates: NZC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56361" name="Text Box 158"/>
          <p:cNvSpPr txBox="1">
            <a:spLocks noChangeArrowheads="1"/>
          </p:cNvSpPr>
          <p:nvPr/>
        </p:nvSpPr>
        <p:spPr bwMode="auto">
          <a:xfrm>
            <a:off x="646113" y="5721350"/>
            <a:ext cx="789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/>
              <a:t>Note: Assembler converts CMP w/neg constant to CMN</a:t>
            </a:r>
          </a:p>
        </p:txBody>
      </p:sp>
    </p:spTree>
    <p:extLst>
      <p:ext uri="{BB962C8B-B14F-4D97-AF65-F5344CB8AC3E}">
        <p14:creationId xmlns:p14="http://schemas.microsoft.com/office/powerpoint/2010/main" val="309553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65" name="Rectangle 21"/>
          <p:cNvSpPr>
            <a:spLocks noChangeArrowheads="1"/>
          </p:cNvSpPr>
          <p:nvPr/>
        </p:nvSpPr>
        <p:spPr bwMode="auto">
          <a:xfrm>
            <a:off x="4572000" y="3581400"/>
            <a:ext cx="3429000" cy="1981200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87767" name="Group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8105474"/>
              </p:ext>
            </p:extLst>
          </p:nvPr>
        </p:nvGraphicFramePr>
        <p:xfrm>
          <a:off x="685800" y="990600"/>
          <a:ext cx="7772400" cy="47244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667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int32_t  random(void) 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numb = random() 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BL	random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STR	R0,numb</a:t>
                      </a:r>
                      <a:b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   export  random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random	  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  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   MOV	  R0,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   BX	  LR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761" name="AutoShape 17"/>
          <p:cNvSpPr>
            <a:spLocks noChangeArrowheads="1"/>
          </p:cNvSpPr>
          <p:nvPr/>
        </p:nvSpPr>
        <p:spPr bwMode="auto">
          <a:xfrm>
            <a:off x="1905000" y="2971800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762" name="Line 18"/>
          <p:cNvSpPr>
            <a:spLocks noChangeShapeType="1"/>
          </p:cNvSpPr>
          <p:nvPr/>
        </p:nvSpPr>
        <p:spPr bwMode="auto">
          <a:xfrm>
            <a:off x="3581400" y="4267200"/>
            <a:ext cx="9144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63" name="Line 19"/>
          <p:cNvSpPr>
            <a:spLocks noChangeShapeType="1"/>
          </p:cNvSpPr>
          <p:nvPr/>
        </p:nvSpPr>
        <p:spPr bwMode="auto">
          <a:xfrm flipH="1" flipV="1">
            <a:off x="3581400" y="4648200"/>
            <a:ext cx="2057400" cy="685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64" name="Text Box 20"/>
          <p:cNvSpPr txBox="1">
            <a:spLocks noChangeArrowheads="1"/>
          </p:cNvSpPr>
          <p:nvPr/>
        </p:nvSpPr>
        <p:spPr bwMode="auto">
          <a:xfrm>
            <a:off x="2133600" y="28194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 i="1" dirty="0">
                <a:solidFill>
                  <a:srgbClr val="000000"/>
                </a:solidFill>
              </a:rPr>
              <a:t>Compiler</a:t>
            </a:r>
          </a:p>
        </p:txBody>
      </p:sp>
    </p:spTree>
    <p:extLst>
      <p:ext uri="{BB962C8B-B14F-4D97-AF65-F5344CB8AC3E}">
        <p14:creationId xmlns:p14="http://schemas.microsoft.com/office/powerpoint/2010/main" val="141942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21" name="Rectangle 5"/>
          <p:cNvSpPr>
            <a:spLocks noChangeArrowheads="1"/>
          </p:cNvSpPr>
          <p:nvPr/>
        </p:nvSpPr>
        <p:spPr bwMode="auto">
          <a:xfrm>
            <a:off x="4572000" y="4267200"/>
            <a:ext cx="3810000" cy="1295400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290843" name="Group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910499"/>
              </p:ext>
            </p:extLst>
          </p:nvPr>
        </p:nvGraphicFramePr>
        <p:xfrm>
          <a:off x="685800" y="1066800"/>
          <a:ext cx="7772400" cy="475488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590800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sint64_t multiply(sint32_t, sint32_t) 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product = multiply(a, b) 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LDR	R0,a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LDR	R1,b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BL	multiply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STRD	R0,R1,product</a:t>
                      </a:r>
                      <a:b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	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● ●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   export  multiply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multiply	   SMULL  R0,R1,R0,R1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   BX	    LR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0835" name="AutoShape 19"/>
          <p:cNvSpPr>
            <a:spLocks noChangeArrowheads="1"/>
          </p:cNvSpPr>
          <p:nvPr/>
        </p:nvSpPr>
        <p:spPr bwMode="auto">
          <a:xfrm>
            <a:off x="1905000" y="2895600"/>
            <a:ext cx="3048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0836" name="Line 20"/>
          <p:cNvSpPr>
            <a:spLocks noChangeShapeType="1"/>
          </p:cNvSpPr>
          <p:nvPr/>
        </p:nvSpPr>
        <p:spPr bwMode="auto">
          <a:xfrm>
            <a:off x="3581400" y="4953000"/>
            <a:ext cx="9144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0837" name="Line 21"/>
          <p:cNvSpPr>
            <a:spLocks noChangeShapeType="1"/>
          </p:cNvSpPr>
          <p:nvPr/>
        </p:nvSpPr>
        <p:spPr bwMode="auto">
          <a:xfrm flipH="1" flipV="1">
            <a:off x="4343400" y="5334000"/>
            <a:ext cx="12954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0838" name="Text Box 22"/>
          <p:cNvSpPr txBox="1">
            <a:spLocks noChangeArrowheads="1"/>
          </p:cNvSpPr>
          <p:nvPr/>
        </p:nvSpPr>
        <p:spPr bwMode="auto">
          <a:xfrm>
            <a:off x="2133600" y="2743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 i="1">
                <a:solidFill>
                  <a:srgbClr val="000000"/>
                </a:solidFill>
              </a:rPr>
              <a:t>Compiler</a:t>
            </a:r>
          </a:p>
        </p:txBody>
      </p:sp>
    </p:spTree>
    <p:extLst>
      <p:ext uri="{BB962C8B-B14F-4D97-AF65-F5344CB8AC3E}">
        <p14:creationId xmlns:p14="http://schemas.microsoft.com/office/powerpoint/2010/main" val="361033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33413" y="239713"/>
            <a:ext cx="7772400" cy="1143000"/>
          </a:xfrm>
        </p:spPr>
        <p:txBody>
          <a:bodyPr/>
          <a:lstStyle/>
          <a:p>
            <a:r>
              <a:rPr lang="en-US"/>
              <a:t>Temporary Variables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6875463" cy="3886200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en-US"/>
              <a:t>Registers:</a:t>
            </a:r>
          </a:p>
          <a:p>
            <a:pPr marL="914400" lvl="1" indent="-457200">
              <a:buFontTx/>
              <a:buAutoNum type="arabicPeriod"/>
            </a:pPr>
            <a:r>
              <a:rPr lang="en-US" sz="2400"/>
              <a:t>r0 - r3 (those not used for parameters)</a:t>
            </a:r>
          </a:p>
          <a:p>
            <a:pPr marL="1295400" lvl="2" indent="-381000">
              <a:buFontTx/>
              <a:buNone/>
            </a:pPr>
            <a:r>
              <a:rPr lang="en-US" sz="2000"/>
              <a:t>Must preserve and restore around any call</a:t>
            </a:r>
          </a:p>
          <a:p>
            <a:pPr marL="914400" lvl="1" indent="-457200">
              <a:buFontTx/>
              <a:buAutoNum type="arabicPeriod"/>
            </a:pPr>
            <a:r>
              <a:rPr lang="en-US" sz="2400"/>
              <a:t>r4 – r8 (must always preserve and restore)</a:t>
            </a:r>
          </a:p>
          <a:p>
            <a:pPr marL="914400" lvl="1" indent="-457200">
              <a:buFontTx/>
              <a:buAutoNum type="arabicPeriod"/>
            </a:pPr>
            <a:endParaRPr lang="en-US" sz="2400"/>
          </a:p>
          <a:p>
            <a:pPr marL="533400" indent="-533400">
              <a:buFontTx/>
              <a:buNone/>
            </a:pPr>
            <a:endParaRPr lang="en-US"/>
          </a:p>
          <a:p>
            <a:pPr marL="533400" indent="-533400"/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40319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Temporaries in Registers</a:t>
            </a:r>
          </a:p>
        </p:txBody>
      </p:sp>
      <p:graphicFrame>
        <p:nvGraphicFramePr>
          <p:cNvPr id="292980" name="Group 116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5102352"/>
        </p:xfrm>
        <a:graphic>
          <a:graphicData uri="http://schemas.openxmlformats.org/drawingml/2006/table">
            <a:tbl>
              <a:tblPr/>
              <a:tblGrid>
                <a:gridCol w="2339975"/>
                <a:gridCol w="2917825"/>
                <a:gridCol w="2971800"/>
              </a:tblGrid>
              <a:tr h="411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func1	…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…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  <a:t>          no function calls;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  <a:t>          OK to use r0 – r3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…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BX	lr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func2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PUSH	{r4,..,r8}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	…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…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777777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  <a:t> ; registers r4 – r8 may be in use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  <a:t> ; by the function that called this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  <a:t> ; function, so their values must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  <a:t> ; be preserved if these registers</a:t>
                      </a:r>
                      <a:b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  <a:t> ; are used here.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…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…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POP	{r4,..,r8}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	BX	lr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func3	PUSH	{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lr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,..}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…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  <a:t>; Since functions are not required</a:t>
                      </a:r>
                      <a:b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  <a:t>; to preserve r0 – r3, then if used</a:t>
                      </a:r>
                      <a:b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  <a:t>; here, you must preserve/restore</a:t>
                      </a:r>
                      <a:b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  <a:t>; their values wherever this function</a:t>
                      </a:r>
                      <a:b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</a:rPr>
                        <a:t>; calls other functions.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66"/>
                          </a:solidFill>
                          <a:effectLst/>
                          <a:latin typeface="Arial" charset="0"/>
                        </a:rPr>
                        <a:t>   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…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66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PUSH	{r0,..,r3}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BL	func4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POP	{r0,..,r3}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…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POP	{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lr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,…}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	BX	lr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292915" name="Line 51"/>
          <p:cNvSpPr>
            <a:spLocks noChangeShapeType="1"/>
          </p:cNvSpPr>
          <p:nvPr/>
        </p:nvSpPr>
        <p:spPr bwMode="auto">
          <a:xfrm flipV="1">
            <a:off x="1600200" y="2286000"/>
            <a:ext cx="0" cy="990600"/>
          </a:xfrm>
          <a:prstGeom prst="line">
            <a:avLst/>
          </a:prstGeom>
          <a:noFill/>
          <a:ln w="28575">
            <a:solidFill>
              <a:srgbClr val="77777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2916" name="Line 52"/>
          <p:cNvSpPr>
            <a:spLocks noChangeShapeType="1"/>
          </p:cNvSpPr>
          <p:nvPr/>
        </p:nvSpPr>
        <p:spPr bwMode="auto">
          <a:xfrm flipV="1">
            <a:off x="1600200" y="3962400"/>
            <a:ext cx="0" cy="990600"/>
          </a:xfrm>
          <a:prstGeom prst="line">
            <a:avLst/>
          </a:prstGeom>
          <a:noFill/>
          <a:ln w="28575">
            <a:solidFill>
              <a:srgbClr val="777777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0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5" name="Rectangle 5"/>
          <p:cNvSpPr>
            <a:spLocks noChangeArrowheads="1"/>
          </p:cNvSpPr>
          <p:nvPr/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200" b="0">
                <a:solidFill>
                  <a:srgbClr val="000000"/>
                </a:solidFill>
                <a:latin typeface="Arial" charset="0"/>
              </a:rPr>
              <a:t>void strcpy(char *dst, char *src) ;</a:t>
            </a:r>
          </a:p>
        </p:txBody>
      </p:sp>
      <p:sp>
        <p:nvSpPr>
          <p:cNvPr id="296968" name="Text Box 8"/>
          <p:cNvSpPr txBox="1">
            <a:spLocks noChangeArrowheads="1"/>
          </p:cNvSpPr>
          <p:nvPr/>
        </p:nvSpPr>
        <p:spPr bwMode="auto">
          <a:xfrm>
            <a:off x="685800" y="1981200"/>
            <a:ext cx="82296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000000"/>
                </a:solidFill>
              </a:rPr>
              <a:t>		export		strcpy</a:t>
            </a:r>
          </a:p>
          <a:p>
            <a:pPr>
              <a:spcBef>
                <a:spcPct val="50000"/>
              </a:spcBef>
            </a:pPr>
            <a:r>
              <a:rPr lang="en-US" b="0">
                <a:solidFill>
                  <a:srgbClr val="000000"/>
                </a:solidFill>
              </a:rPr>
              <a:t>strcpy		LDRB		</a:t>
            </a:r>
            <a:r>
              <a:rPr lang="en-US" b="0">
                <a:solidFill>
                  <a:srgbClr val="FF0000"/>
                </a:solidFill>
              </a:rPr>
              <a:t>r2</a:t>
            </a:r>
            <a:r>
              <a:rPr lang="en-US" b="0">
                <a:solidFill>
                  <a:srgbClr val="000000"/>
                </a:solidFill>
              </a:rPr>
              <a:t>,[r1],#1	; increments r1</a:t>
            </a:r>
          </a:p>
          <a:p>
            <a:pPr>
              <a:spcBef>
                <a:spcPct val="50000"/>
              </a:spcBef>
            </a:pPr>
            <a:r>
              <a:rPr lang="en-US" b="0">
                <a:solidFill>
                  <a:srgbClr val="000000"/>
                </a:solidFill>
              </a:rPr>
              <a:t>		STRB		</a:t>
            </a:r>
            <a:r>
              <a:rPr lang="en-US" b="0">
                <a:solidFill>
                  <a:srgbClr val="FF0000"/>
                </a:solidFill>
              </a:rPr>
              <a:t>r2</a:t>
            </a:r>
            <a:r>
              <a:rPr lang="en-US" b="0">
                <a:solidFill>
                  <a:srgbClr val="000000"/>
                </a:solidFill>
              </a:rPr>
              <a:t>,[r0],#1	; increments r0</a:t>
            </a:r>
          </a:p>
          <a:p>
            <a:pPr>
              <a:spcBef>
                <a:spcPct val="50000"/>
              </a:spcBef>
            </a:pPr>
            <a:r>
              <a:rPr lang="en-US" b="0">
                <a:solidFill>
                  <a:srgbClr val="000000"/>
                </a:solidFill>
              </a:rPr>
              <a:t>		CMP		</a:t>
            </a:r>
            <a:r>
              <a:rPr lang="en-US" b="0">
                <a:solidFill>
                  <a:srgbClr val="FF0000"/>
                </a:solidFill>
              </a:rPr>
              <a:t>r2</a:t>
            </a:r>
            <a:r>
              <a:rPr lang="en-US" b="0">
                <a:solidFill>
                  <a:srgbClr val="000000"/>
                </a:solidFill>
              </a:rPr>
              <a:t>,#0		; trailing NUL?</a:t>
            </a:r>
          </a:p>
          <a:p>
            <a:pPr>
              <a:spcBef>
                <a:spcPct val="50000"/>
              </a:spcBef>
            </a:pPr>
            <a:r>
              <a:rPr lang="en-US" b="0">
                <a:solidFill>
                  <a:srgbClr val="000000"/>
                </a:solidFill>
              </a:rPr>
              <a:t>		BNE		strcpy</a:t>
            </a:r>
          </a:p>
          <a:p>
            <a:pPr>
              <a:spcBef>
                <a:spcPct val="50000"/>
              </a:spcBef>
            </a:pPr>
            <a:r>
              <a:rPr lang="en-US" b="0">
                <a:solidFill>
                  <a:srgbClr val="000000"/>
                </a:solidFill>
              </a:rPr>
              <a:t>		BX		lr		; return</a:t>
            </a:r>
          </a:p>
        </p:txBody>
      </p:sp>
    </p:spTree>
    <p:extLst>
      <p:ext uri="{BB962C8B-B14F-4D97-AF65-F5344CB8AC3E}">
        <p14:creationId xmlns:p14="http://schemas.microsoft.com/office/powerpoint/2010/main" val="304564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/>
              <a:t>Register Assignment</a:t>
            </a:r>
          </a:p>
        </p:txBody>
      </p:sp>
      <p:sp>
        <p:nvSpPr>
          <p:cNvPr id="294915" name="Text Box 3"/>
          <p:cNvSpPr txBox="1">
            <a:spLocks noChangeArrowheads="1"/>
          </p:cNvSpPr>
          <p:nvPr/>
        </p:nvSpPr>
        <p:spPr bwMode="auto">
          <a:xfrm>
            <a:off x="685800" y="1524000"/>
            <a:ext cx="8458200" cy="520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0">
                <a:solidFill>
                  <a:srgbClr val="000000"/>
                </a:solidFill>
              </a:rPr>
              <a:t>void DumbSort(int data[], int items)</a:t>
            </a:r>
          </a:p>
          <a:p>
            <a:r>
              <a:rPr lang="en-US" b="0">
                <a:solidFill>
                  <a:srgbClr val="000000"/>
                </a:solidFill>
              </a:rPr>
              <a:t>	{</a:t>
            </a:r>
          </a:p>
          <a:p>
            <a:r>
              <a:rPr lang="en-US" b="0">
                <a:solidFill>
                  <a:srgbClr val="000000"/>
                </a:solidFill>
              </a:rPr>
              <a:t>	int j, k ;</a:t>
            </a:r>
          </a:p>
          <a:p>
            <a:r>
              <a:rPr lang="en-US" b="0">
                <a:solidFill>
                  <a:srgbClr val="000000"/>
                </a:solidFill>
              </a:rPr>
              <a:t>	for (j = 0; j &lt; items – 1; j++)</a:t>
            </a:r>
          </a:p>
          <a:p>
            <a:r>
              <a:rPr lang="en-US" b="0">
                <a:solidFill>
                  <a:srgbClr val="000000"/>
                </a:solidFill>
              </a:rPr>
              <a:t>		{</a:t>
            </a:r>
          </a:p>
          <a:p>
            <a:r>
              <a:rPr lang="en-US" b="0">
                <a:solidFill>
                  <a:srgbClr val="000000"/>
                </a:solidFill>
              </a:rPr>
              <a:t>		for (k = j + 1; k &lt; items; k++)</a:t>
            </a:r>
          </a:p>
          <a:p>
            <a:r>
              <a:rPr lang="en-US" b="0">
                <a:solidFill>
                  <a:srgbClr val="000000"/>
                </a:solidFill>
              </a:rPr>
              <a:t>			{</a:t>
            </a:r>
          </a:p>
          <a:p>
            <a:r>
              <a:rPr lang="en-US" b="0">
                <a:solidFill>
                  <a:srgbClr val="000000"/>
                </a:solidFill>
              </a:rPr>
              <a:t>			if (Reversed(data, j, k))</a:t>
            </a:r>
          </a:p>
          <a:p>
            <a:r>
              <a:rPr lang="en-US" b="0">
                <a:solidFill>
                  <a:srgbClr val="000000"/>
                </a:solidFill>
              </a:rPr>
              <a:t>				{</a:t>
            </a:r>
          </a:p>
          <a:p>
            <a:r>
              <a:rPr lang="en-US" b="0">
                <a:solidFill>
                  <a:srgbClr val="000000"/>
                </a:solidFill>
              </a:rPr>
              <a:t>				Exchange(&amp;data[j], &amp;data[k]) ;</a:t>
            </a:r>
          </a:p>
          <a:p>
            <a:r>
              <a:rPr lang="en-US" b="0">
                <a:solidFill>
                  <a:srgbClr val="000000"/>
                </a:solidFill>
              </a:rPr>
              <a:t>				}</a:t>
            </a:r>
          </a:p>
          <a:p>
            <a:r>
              <a:rPr lang="en-US" b="0">
                <a:solidFill>
                  <a:srgbClr val="000000"/>
                </a:solidFill>
              </a:rPr>
              <a:t>			}</a:t>
            </a:r>
          </a:p>
          <a:p>
            <a:r>
              <a:rPr lang="en-US" b="0">
                <a:solidFill>
                  <a:srgbClr val="000000"/>
                </a:solidFill>
              </a:rPr>
              <a:t>		}</a:t>
            </a:r>
          </a:p>
          <a:p>
            <a:r>
              <a:rPr lang="en-US" b="0">
                <a:solidFill>
                  <a:srgbClr val="000000"/>
                </a:solidFill>
              </a:rPr>
              <a:t>	}</a:t>
            </a:r>
          </a:p>
        </p:txBody>
      </p:sp>
      <p:sp>
        <p:nvSpPr>
          <p:cNvPr id="294916" name="AutoShape 4"/>
          <p:cNvSpPr>
            <a:spLocks noChangeArrowheads="1"/>
          </p:cNvSpPr>
          <p:nvPr/>
        </p:nvSpPr>
        <p:spPr bwMode="auto">
          <a:xfrm>
            <a:off x="6629400" y="1447800"/>
            <a:ext cx="1524000" cy="1143000"/>
          </a:xfrm>
          <a:prstGeom prst="wedgeRectCallout">
            <a:avLst>
              <a:gd name="adj1" fmla="val -110106"/>
              <a:gd name="adj2" fmla="val -17222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000" b="0">
                <a:solidFill>
                  <a:srgbClr val="000000"/>
                </a:solidFill>
              </a:rPr>
              <a:t>On entry:</a:t>
            </a:r>
          </a:p>
          <a:p>
            <a:pPr algn="ctr"/>
            <a:r>
              <a:rPr lang="en-US" sz="2000" b="0">
                <a:solidFill>
                  <a:srgbClr val="000000"/>
                </a:solidFill>
              </a:rPr>
              <a:t>R0: &amp;data</a:t>
            </a:r>
          </a:p>
          <a:p>
            <a:pPr algn="ctr"/>
            <a:r>
              <a:rPr lang="en-US" sz="2000" b="0">
                <a:solidFill>
                  <a:srgbClr val="000000"/>
                </a:solidFill>
              </a:rPr>
              <a:t>R1: items</a:t>
            </a:r>
          </a:p>
        </p:txBody>
      </p:sp>
      <p:sp>
        <p:nvSpPr>
          <p:cNvPr id="294917" name="AutoShape 5"/>
          <p:cNvSpPr>
            <a:spLocks/>
          </p:cNvSpPr>
          <p:nvPr/>
        </p:nvSpPr>
        <p:spPr bwMode="auto">
          <a:xfrm>
            <a:off x="3352800" y="4114800"/>
            <a:ext cx="76200" cy="1600200"/>
          </a:xfrm>
          <a:prstGeom prst="leftBrace">
            <a:avLst>
              <a:gd name="adj1" fmla="val 175000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918" name="AutoShape 6"/>
          <p:cNvSpPr>
            <a:spLocks noChangeArrowheads="1"/>
          </p:cNvSpPr>
          <p:nvPr/>
        </p:nvSpPr>
        <p:spPr bwMode="auto">
          <a:xfrm>
            <a:off x="457200" y="4191000"/>
            <a:ext cx="1828800" cy="1143000"/>
          </a:xfrm>
          <a:prstGeom prst="wedgeRectCallout">
            <a:avLst>
              <a:gd name="adj1" fmla="val 105468"/>
              <a:gd name="adj2" fmla="val 15278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000" b="0">
                <a:solidFill>
                  <a:srgbClr val="000000"/>
                </a:solidFill>
              </a:rPr>
              <a:t>These routines may destroy R0-R3</a:t>
            </a:r>
          </a:p>
        </p:txBody>
      </p:sp>
      <p:sp>
        <p:nvSpPr>
          <p:cNvPr id="294919" name="Oval 7"/>
          <p:cNvSpPr>
            <a:spLocks noChangeArrowheads="1"/>
          </p:cNvSpPr>
          <p:nvPr/>
        </p:nvSpPr>
        <p:spPr bwMode="auto">
          <a:xfrm>
            <a:off x="3581400" y="2514600"/>
            <a:ext cx="1295400" cy="6858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4920" name="AutoShape 8"/>
          <p:cNvSpPr>
            <a:spLocks noChangeArrowheads="1"/>
          </p:cNvSpPr>
          <p:nvPr/>
        </p:nvSpPr>
        <p:spPr bwMode="auto">
          <a:xfrm>
            <a:off x="7010400" y="2971800"/>
            <a:ext cx="1905000" cy="1143000"/>
          </a:xfrm>
          <a:prstGeom prst="wedgeRectCallout">
            <a:avLst>
              <a:gd name="adj1" fmla="val -167667"/>
              <a:gd name="adj2" fmla="val -43056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000" b="0">
                <a:solidFill>
                  <a:srgbClr val="000000"/>
                </a:solidFill>
              </a:rPr>
              <a:t>This expression will need a register</a:t>
            </a:r>
          </a:p>
        </p:txBody>
      </p:sp>
      <p:sp>
        <p:nvSpPr>
          <p:cNvPr id="294921" name="AutoShape 9"/>
          <p:cNvSpPr>
            <a:spLocks noChangeArrowheads="1"/>
          </p:cNvSpPr>
          <p:nvPr/>
        </p:nvSpPr>
        <p:spPr bwMode="auto">
          <a:xfrm>
            <a:off x="4419600" y="5943600"/>
            <a:ext cx="4419600" cy="457200"/>
          </a:xfrm>
          <a:prstGeom prst="wedgeRectCallout">
            <a:avLst>
              <a:gd name="adj1" fmla="val -20977"/>
              <a:gd name="adj2" fmla="val -195486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000" b="0">
                <a:solidFill>
                  <a:srgbClr val="000000"/>
                </a:solidFill>
              </a:rPr>
              <a:t>R0 &amp; R1 needed to pass parameters</a:t>
            </a:r>
          </a:p>
        </p:txBody>
      </p:sp>
      <p:sp>
        <p:nvSpPr>
          <p:cNvPr id="294922" name="AutoShape 10"/>
          <p:cNvSpPr>
            <a:spLocks noChangeArrowheads="1"/>
          </p:cNvSpPr>
          <p:nvPr/>
        </p:nvSpPr>
        <p:spPr bwMode="auto">
          <a:xfrm>
            <a:off x="228600" y="3048000"/>
            <a:ext cx="1447800" cy="990600"/>
          </a:xfrm>
          <a:prstGeom prst="wedgeRectCallout">
            <a:avLst>
              <a:gd name="adj1" fmla="val 42213"/>
              <a:gd name="adj2" fmla="val -105931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000" b="0">
                <a:solidFill>
                  <a:srgbClr val="000000"/>
                </a:solidFill>
              </a:rPr>
              <a:t>j and k will need registers</a:t>
            </a:r>
          </a:p>
        </p:txBody>
      </p:sp>
    </p:spTree>
    <p:extLst>
      <p:ext uri="{BB962C8B-B14F-4D97-AF65-F5344CB8AC3E}">
        <p14:creationId xmlns:p14="http://schemas.microsoft.com/office/powerpoint/2010/main" val="87161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4" name="Rectangle 8"/>
          <p:cNvSpPr>
            <a:spLocks noChangeArrowheads="1"/>
          </p:cNvSpPr>
          <p:nvPr/>
        </p:nvSpPr>
        <p:spPr bwMode="auto">
          <a:xfrm>
            <a:off x="4495800" y="3657600"/>
            <a:ext cx="4419600" cy="2362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183" name="Rectangle 7"/>
          <p:cNvSpPr>
            <a:spLocks noChangeArrowheads="1"/>
          </p:cNvSpPr>
          <p:nvPr/>
        </p:nvSpPr>
        <p:spPr bwMode="auto">
          <a:xfrm>
            <a:off x="4495800" y="1828800"/>
            <a:ext cx="44196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 Assignment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4191000" cy="41148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b="1" dirty="0"/>
              <a:t>If writing a routine in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b="1" dirty="0"/>
              <a:t>assembly that does NOT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b="1" dirty="0"/>
              <a:t>call another routine, then …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endParaRPr lang="en-US" sz="2000" dirty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000" dirty="0"/>
              <a:t>If you need to use R4-R8, preserve </a:t>
            </a:r>
            <a:r>
              <a:rPr lang="en-US" sz="2000" dirty="0" smtClean="0"/>
              <a:t>(PUSH) them </a:t>
            </a:r>
            <a:r>
              <a:rPr lang="en-US" sz="2000" dirty="0"/>
              <a:t>on entry, restore </a:t>
            </a:r>
            <a:r>
              <a:rPr lang="en-US" sz="2000" dirty="0" smtClean="0"/>
              <a:t>(POP) them </a:t>
            </a:r>
            <a:br>
              <a:rPr lang="en-US" sz="2000" dirty="0" smtClean="0"/>
            </a:br>
            <a:r>
              <a:rPr lang="en-US" sz="2000" dirty="0" smtClean="0"/>
              <a:t>on return.</a:t>
            </a:r>
            <a:endParaRPr lang="en-US" sz="2000" dirty="0"/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2000" dirty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000" dirty="0"/>
              <a:t>No need to </a:t>
            </a:r>
            <a:r>
              <a:rPr lang="en-US" sz="2000" dirty="0" smtClean="0"/>
              <a:t>PUSH &amp; POP </a:t>
            </a:r>
            <a:br>
              <a:rPr lang="en-US" sz="2000" dirty="0" smtClean="0"/>
            </a:br>
            <a:r>
              <a:rPr lang="en-US" sz="2000" dirty="0" smtClean="0"/>
              <a:t>the link </a:t>
            </a:r>
            <a:r>
              <a:rPr lang="en-US" sz="2000" dirty="0"/>
              <a:t>register (LR).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endParaRPr lang="en-US" sz="2000" dirty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000" dirty="0"/>
              <a:t>Try to use only R0-R3</a:t>
            </a:r>
            <a:br>
              <a:rPr lang="en-US" sz="2000" dirty="0"/>
            </a:br>
            <a:r>
              <a:rPr lang="en-US" sz="2000" dirty="0"/>
              <a:t>for temporaries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306180" name="Text Box 4"/>
          <p:cNvSpPr txBox="1">
            <a:spLocks noChangeArrowheads="1"/>
          </p:cNvSpPr>
          <p:nvPr/>
        </p:nvSpPr>
        <p:spPr bwMode="auto">
          <a:xfrm>
            <a:off x="4495800" y="1828800"/>
            <a:ext cx="4648200" cy="405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Function: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	  …	</a:t>
            </a:r>
            <a:r>
              <a:rPr lang="en-US" sz="2000">
                <a:solidFill>
                  <a:schemeClr val="tx1"/>
                </a:solidFill>
                <a:sym typeface="Wingdings" pitchFamily="2" charset="2"/>
              </a:rPr>
              <a:t> use only R0-R3</a:t>
            </a:r>
            <a:endParaRPr lang="en-US" sz="200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	BX	lr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</a:rPr>
              <a:t>	</a:t>
            </a:r>
            <a:r>
              <a:rPr lang="en-US" sz="2000">
                <a:solidFill>
                  <a:srgbClr val="000000"/>
                </a:solidFill>
              </a:rPr>
              <a:t>-or-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Function: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	PUSH	{r4,r5,r6,r7,r8}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	  …	</a:t>
            </a:r>
            <a:r>
              <a:rPr lang="en-US" sz="2000">
                <a:solidFill>
                  <a:schemeClr val="tx1"/>
                </a:solidFill>
                <a:sym typeface="Wingdings" pitchFamily="2" charset="2"/>
              </a:rPr>
              <a:t> may use R0-R8</a:t>
            </a:r>
            <a:endParaRPr lang="en-US" sz="200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	POP	{r4,r5,r6,r7,r8}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	BX	lr</a:t>
            </a:r>
          </a:p>
        </p:txBody>
      </p:sp>
    </p:spTree>
    <p:extLst>
      <p:ext uri="{BB962C8B-B14F-4D97-AF65-F5344CB8AC3E}">
        <p14:creationId xmlns:p14="http://schemas.microsoft.com/office/powerpoint/2010/main" val="200435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60" name="Rectangle 8"/>
          <p:cNvSpPr>
            <a:spLocks noChangeArrowheads="1"/>
          </p:cNvSpPr>
          <p:nvPr/>
        </p:nvSpPr>
        <p:spPr bwMode="auto">
          <a:xfrm>
            <a:off x="4800600" y="1981200"/>
            <a:ext cx="3886200" cy="381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 Assignment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4191000" cy="41148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dirty="0"/>
              <a:t>If writing a routine in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dirty="0"/>
              <a:t>assembly that calls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dirty="0"/>
              <a:t>another routine</a:t>
            </a:r>
            <a:r>
              <a:rPr lang="en-US" sz="2400" dirty="0" smtClean="0"/>
              <a:t>, then </a:t>
            </a:r>
            <a:r>
              <a:rPr lang="en-US" sz="2400" dirty="0"/>
              <a:t>…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2400" dirty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400" dirty="0" smtClean="0"/>
              <a:t>Preserve (PUSH) LR </a:t>
            </a:r>
            <a:r>
              <a:rPr lang="en-US" sz="2400" dirty="0"/>
              <a:t>and R4-R8 on entry, restore </a:t>
            </a:r>
            <a:r>
              <a:rPr lang="en-US" sz="2400" dirty="0" smtClean="0"/>
              <a:t>(POP) on </a:t>
            </a:r>
            <a:r>
              <a:rPr lang="en-US" sz="2400" dirty="0"/>
              <a:t>return</a:t>
            </a:r>
            <a:r>
              <a:rPr lang="en-US" sz="2400" dirty="0" smtClean="0"/>
              <a:t>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endParaRPr lang="en-US" sz="2400" dirty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400" dirty="0" smtClean="0"/>
              <a:t>Use R4-R8 </a:t>
            </a:r>
            <a:r>
              <a:rPr lang="en-US" sz="2400" dirty="0"/>
              <a:t>for temps and </a:t>
            </a:r>
            <a:r>
              <a:rPr lang="en-US" sz="2400" dirty="0" smtClean="0"/>
              <a:t>to hold copies </a:t>
            </a:r>
            <a:r>
              <a:rPr lang="en-US" sz="2400" dirty="0"/>
              <a:t>of input parameters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305156" name="Text Box 4"/>
          <p:cNvSpPr txBox="1">
            <a:spLocks noChangeArrowheads="1"/>
          </p:cNvSpPr>
          <p:nvPr/>
        </p:nvSpPr>
        <p:spPr bwMode="auto">
          <a:xfrm>
            <a:off x="5029200" y="2057400"/>
            <a:ext cx="3505200" cy="359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PUSH	{lr,r4,r5,r6,r7,r8}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MOV	r4,r0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MOV	r5,r1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  …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  …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  …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POP	{lr,r4,r5,r6,r7,r8}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BX	lr</a:t>
            </a:r>
          </a:p>
        </p:txBody>
      </p:sp>
      <p:sp>
        <p:nvSpPr>
          <p:cNvPr id="305157" name="AutoShape 5"/>
          <p:cNvSpPr>
            <a:spLocks/>
          </p:cNvSpPr>
          <p:nvPr/>
        </p:nvSpPr>
        <p:spPr bwMode="auto">
          <a:xfrm>
            <a:off x="6019800" y="3505200"/>
            <a:ext cx="228600" cy="1143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5158" name="Text Box 6"/>
          <p:cNvSpPr txBox="1">
            <a:spLocks noChangeArrowheads="1"/>
          </p:cNvSpPr>
          <p:nvPr/>
        </p:nvSpPr>
        <p:spPr bwMode="auto">
          <a:xfrm>
            <a:off x="6400800" y="3505200"/>
            <a:ext cx="2286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Use r0-r3 to pass params and to compute expressions</a:t>
            </a:r>
          </a:p>
        </p:txBody>
      </p:sp>
    </p:spTree>
    <p:extLst>
      <p:ext uri="{BB962C8B-B14F-4D97-AF65-F5344CB8AC3E}">
        <p14:creationId xmlns:p14="http://schemas.microsoft.com/office/powerpoint/2010/main" val="276467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7" name="Rectangle 5"/>
          <p:cNvSpPr>
            <a:spLocks noChangeArrowheads="1"/>
          </p:cNvSpPr>
          <p:nvPr/>
        </p:nvSpPr>
        <p:spPr bwMode="auto">
          <a:xfrm>
            <a:off x="1295400" y="517525"/>
            <a:ext cx="53371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>
                <a:solidFill>
                  <a:srgbClr val="000000"/>
                </a:solidFill>
              </a:rPr>
              <a:t>int Reversed(int data[], int index1, int index2)</a:t>
            </a:r>
          </a:p>
          <a:p>
            <a:r>
              <a:rPr lang="en-US" sz="2000" b="0">
                <a:solidFill>
                  <a:srgbClr val="000000"/>
                </a:solidFill>
              </a:rPr>
              <a:t>	{</a:t>
            </a:r>
          </a:p>
          <a:p>
            <a:r>
              <a:rPr lang="en-US" sz="2000" b="0">
                <a:solidFill>
                  <a:srgbClr val="000000"/>
                </a:solidFill>
              </a:rPr>
              <a:t>	return data[index1] &gt; data[index2] ;</a:t>
            </a:r>
          </a:p>
          <a:p>
            <a:r>
              <a:rPr lang="en-US" sz="2000" b="0">
                <a:solidFill>
                  <a:srgbClr val="000000"/>
                </a:solidFill>
              </a:rPr>
              <a:t>	}</a:t>
            </a:r>
          </a:p>
        </p:txBody>
      </p:sp>
      <p:sp>
        <p:nvSpPr>
          <p:cNvPr id="300038" name="Rectangle 6"/>
          <p:cNvSpPr>
            <a:spLocks noChangeArrowheads="1"/>
          </p:cNvSpPr>
          <p:nvPr/>
        </p:nvSpPr>
        <p:spPr bwMode="auto">
          <a:xfrm>
            <a:off x="381000" y="2209800"/>
            <a:ext cx="8382000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000" b="0">
                <a:solidFill>
                  <a:srgbClr val="000000"/>
                </a:solidFill>
              </a:rPr>
              <a:t>		EXPORT	Reversed</a:t>
            </a:r>
          </a:p>
          <a:p>
            <a:endParaRPr lang="en-US" sz="2000" b="0">
              <a:solidFill>
                <a:srgbClr val="000000"/>
              </a:solidFill>
            </a:endParaRPr>
          </a:p>
          <a:p>
            <a:r>
              <a:rPr lang="en-US" sz="2000" b="0">
                <a:solidFill>
                  <a:srgbClr val="000000"/>
                </a:solidFill>
              </a:rPr>
              <a:t>	; r0 = &amp;data</a:t>
            </a:r>
          </a:p>
          <a:p>
            <a:r>
              <a:rPr lang="en-US" sz="2000" b="0">
                <a:solidFill>
                  <a:srgbClr val="000000"/>
                </a:solidFill>
              </a:rPr>
              <a:t>	; r1 = index1</a:t>
            </a:r>
          </a:p>
          <a:p>
            <a:r>
              <a:rPr lang="en-US" sz="2000" b="0">
                <a:solidFill>
                  <a:srgbClr val="000000"/>
                </a:solidFill>
              </a:rPr>
              <a:t>	; r2 = index2</a:t>
            </a:r>
          </a:p>
          <a:p>
            <a:endParaRPr lang="en-US" sz="2000" b="0">
              <a:solidFill>
                <a:srgbClr val="000000"/>
              </a:solidFill>
            </a:endParaRPr>
          </a:p>
          <a:p>
            <a:r>
              <a:rPr lang="en-US" sz="2000" b="0">
                <a:solidFill>
                  <a:srgbClr val="000000"/>
                </a:solidFill>
              </a:rPr>
              <a:t>Reversed	LDR		r1,[r0,r1,LSL #2]     ; r1 </a:t>
            </a:r>
            <a:r>
              <a:rPr lang="en-US" sz="2000" b="0">
                <a:solidFill>
                  <a:srgbClr val="000000"/>
                </a:solidFill>
                <a:sym typeface="Wingdings" pitchFamily="2" charset="2"/>
              </a:rPr>
              <a:t> data[index1]</a:t>
            </a:r>
            <a:endParaRPr lang="en-US" sz="2000" b="0">
              <a:solidFill>
                <a:srgbClr val="000000"/>
              </a:solidFill>
            </a:endParaRPr>
          </a:p>
          <a:p>
            <a:r>
              <a:rPr lang="en-US" sz="2000" b="0">
                <a:solidFill>
                  <a:srgbClr val="000000"/>
                </a:solidFill>
              </a:rPr>
              <a:t>		LDR		r2,[r0,r2,LSL #2]     ; r2 </a:t>
            </a:r>
            <a:r>
              <a:rPr lang="en-US" sz="2000" b="0">
                <a:solidFill>
                  <a:srgbClr val="000000"/>
                </a:solidFill>
                <a:sym typeface="Wingdings" pitchFamily="2" charset="2"/>
              </a:rPr>
              <a:t> data[index2]</a:t>
            </a:r>
            <a:endParaRPr lang="en-US" sz="2000" b="0">
              <a:solidFill>
                <a:srgbClr val="000000"/>
              </a:solidFill>
            </a:endParaRPr>
          </a:p>
          <a:p>
            <a:r>
              <a:rPr lang="en-US" sz="2000" b="0">
                <a:solidFill>
                  <a:srgbClr val="000000"/>
                </a:solidFill>
              </a:rPr>
              <a:t>		CMP		r1,r2</a:t>
            </a:r>
          </a:p>
          <a:p>
            <a:r>
              <a:rPr lang="en-US" sz="2000" b="0">
                <a:solidFill>
                  <a:srgbClr val="000000"/>
                </a:solidFill>
              </a:rPr>
              <a:t>		ITE		GT</a:t>
            </a:r>
          </a:p>
          <a:p>
            <a:r>
              <a:rPr lang="en-US" sz="2000" b="0">
                <a:solidFill>
                  <a:srgbClr val="000000"/>
                </a:solidFill>
              </a:rPr>
              <a:t>		LDRGT		r0,=1</a:t>
            </a:r>
          </a:p>
          <a:p>
            <a:r>
              <a:rPr lang="en-US" sz="2000" b="0">
                <a:solidFill>
                  <a:srgbClr val="000000"/>
                </a:solidFill>
              </a:rPr>
              <a:t>		LDRLE		r0,=0</a:t>
            </a:r>
          </a:p>
          <a:p>
            <a:r>
              <a:rPr lang="en-US" sz="2000" b="0">
                <a:solidFill>
                  <a:srgbClr val="000000"/>
                </a:solidFill>
              </a:rPr>
              <a:t>		BX		lr</a:t>
            </a:r>
          </a:p>
          <a:p>
            <a:endParaRPr lang="en-US" sz="2000" b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264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3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4" name="Rectangle 4"/>
          <p:cNvSpPr>
            <a:spLocks noChangeArrowheads="1"/>
          </p:cNvSpPr>
          <p:nvPr/>
        </p:nvSpPr>
        <p:spPr bwMode="auto">
          <a:xfrm>
            <a:off x="1295400" y="228600"/>
            <a:ext cx="4767263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>
                <a:solidFill>
                  <a:srgbClr val="000000"/>
                </a:solidFill>
              </a:rPr>
              <a:t>void Exchange(int *pItem1, int *pItem2)</a:t>
            </a:r>
          </a:p>
          <a:p>
            <a:r>
              <a:rPr lang="en-US" sz="2000" b="0">
                <a:solidFill>
                  <a:srgbClr val="000000"/>
                </a:solidFill>
              </a:rPr>
              <a:t>	{</a:t>
            </a:r>
          </a:p>
          <a:p>
            <a:r>
              <a:rPr lang="en-US" sz="2000" b="0">
                <a:solidFill>
                  <a:srgbClr val="000000"/>
                </a:solidFill>
              </a:rPr>
              <a:t>	int temp1 = *pItem1 ;</a:t>
            </a:r>
          </a:p>
          <a:p>
            <a:r>
              <a:rPr lang="en-US" sz="2000" b="0">
                <a:solidFill>
                  <a:srgbClr val="000000"/>
                </a:solidFill>
              </a:rPr>
              <a:t>	int temp2 = *pItem2 ;</a:t>
            </a:r>
          </a:p>
          <a:p>
            <a:r>
              <a:rPr lang="en-US" sz="2000" b="0">
                <a:solidFill>
                  <a:srgbClr val="000000"/>
                </a:solidFill>
              </a:rPr>
              <a:t>	*pItem1 = temp2 ;</a:t>
            </a:r>
          </a:p>
          <a:p>
            <a:r>
              <a:rPr lang="en-US" sz="2000" b="0">
                <a:solidFill>
                  <a:srgbClr val="000000"/>
                </a:solidFill>
              </a:rPr>
              <a:t>	*pItem2 = temp1 ;</a:t>
            </a:r>
          </a:p>
          <a:p>
            <a:r>
              <a:rPr lang="en-US" sz="2000" b="0">
                <a:solidFill>
                  <a:srgbClr val="000000"/>
                </a:solidFill>
              </a:rPr>
              <a:t>	}</a:t>
            </a:r>
          </a:p>
        </p:txBody>
      </p:sp>
      <p:sp>
        <p:nvSpPr>
          <p:cNvPr id="302085" name="Rectangle 5"/>
          <p:cNvSpPr>
            <a:spLocks noChangeArrowheads="1"/>
          </p:cNvSpPr>
          <p:nvPr/>
        </p:nvSpPr>
        <p:spPr bwMode="auto">
          <a:xfrm>
            <a:off x="533400" y="3048000"/>
            <a:ext cx="82296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indent="457200"/>
            <a:r>
              <a:rPr lang="en-US" sz="2000" b="0">
                <a:solidFill>
                  <a:srgbClr val="000000"/>
                </a:solidFill>
              </a:rPr>
              <a:t>		EXPORT	Exchange</a:t>
            </a:r>
          </a:p>
          <a:p>
            <a:pPr indent="457200"/>
            <a:endParaRPr lang="en-US" sz="2000" b="0">
              <a:solidFill>
                <a:srgbClr val="000000"/>
              </a:solidFill>
            </a:endParaRPr>
          </a:p>
          <a:p>
            <a:pPr indent="457200"/>
            <a:r>
              <a:rPr lang="en-US" sz="2000" b="0">
                <a:solidFill>
                  <a:srgbClr val="000000"/>
                </a:solidFill>
              </a:rPr>
              <a:t>	; r0 = pItem1</a:t>
            </a:r>
          </a:p>
          <a:p>
            <a:pPr indent="457200"/>
            <a:r>
              <a:rPr lang="en-US" sz="2000" b="0">
                <a:solidFill>
                  <a:srgbClr val="000000"/>
                </a:solidFill>
              </a:rPr>
              <a:t>	; r1 = pItem2</a:t>
            </a:r>
          </a:p>
          <a:p>
            <a:pPr indent="457200"/>
            <a:endParaRPr lang="en-US" sz="2000" b="0">
              <a:solidFill>
                <a:srgbClr val="000000"/>
              </a:solidFill>
            </a:endParaRPr>
          </a:p>
          <a:p>
            <a:pPr indent="457200"/>
            <a:r>
              <a:rPr lang="en-US" sz="2000" b="0">
                <a:solidFill>
                  <a:srgbClr val="000000"/>
                </a:solidFill>
              </a:rPr>
              <a:t>Exchange	LDR		r2,[r0]		; r2 = temp1</a:t>
            </a:r>
          </a:p>
          <a:p>
            <a:pPr indent="457200"/>
            <a:r>
              <a:rPr lang="en-US" sz="2000" b="0">
                <a:solidFill>
                  <a:srgbClr val="000000"/>
                </a:solidFill>
              </a:rPr>
              <a:t>		LDR		r3,[r1]		; r3 = temp2</a:t>
            </a:r>
          </a:p>
          <a:p>
            <a:pPr indent="457200"/>
            <a:r>
              <a:rPr lang="en-US" sz="2000" b="0">
                <a:solidFill>
                  <a:srgbClr val="000000"/>
                </a:solidFill>
              </a:rPr>
              <a:t>		STR		r3,[r0]</a:t>
            </a:r>
          </a:p>
          <a:p>
            <a:pPr indent="457200"/>
            <a:r>
              <a:rPr lang="en-US" sz="2000" b="0">
                <a:solidFill>
                  <a:srgbClr val="000000"/>
                </a:solidFill>
              </a:rPr>
              <a:t>		STR		r2,[r1]</a:t>
            </a:r>
          </a:p>
          <a:p>
            <a:pPr indent="457200"/>
            <a:r>
              <a:rPr lang="en-US" sz="2000" b="0">
                <a:solidFill>
                  <a:srgbClr val="000000"/>
                </a:solidFill>
              </a:rPr>
              <a:t>		BX		lr</a:t>
            </a:r>
          </a:p>
        </p:txBody>
      </p:sp>
    </p:spTree>
    <p:extLst>
      <p:ext uri="{BB962C8B-B14F-4D97-AF65-F5344CB8AC3E}">
        <p14:creationId xmlns:p14="http://schemas.microsoft.com/office/powerpoint/2010/main" val="2576759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115" name="Group 179"/>
          <p:cNvGraphicFramePr>
            <a:graphicFrameLocks noGrp="1"/>
          </p:cNvGraphicFramePr>
          <p:nvPr/>
        </p:nvGraphicFramePr>
        <p:xfrm>
          <a:off x="436563" y="1768475"/>
          <a:ext cx="8229600" cy="4575177"/>
        </p:xfrm>
        <a:graphic>
          <a:graphicData uri="http://schemas.openxmlformats.org/drawingml/2006/table">
            <a:tbl>
              <a:tblPr/>
              <a:tblGrid>
                <a:gridCol w="2098675"/>
                <a:gridCol w="2284412"/>
                <a:gridCol w="671513"/>
                <a:gridCol w="3175000"/>
              </a:tblGrid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Branch Instructions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Operation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{S}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Notes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B{c}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label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PC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PC + imm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“c” is an </a:t>
                      </a: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optional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condition code</a:t>
                      </a:r>
                      <a:b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(see next slide)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BL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label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PC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PC + imm;</a:t>
                      </a:r>
                      <a:b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LR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rtn adr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Subroutine call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BX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PC  reg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n/a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“BX LR” often used as function return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CBZ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,label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If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=0, PC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PC + imm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  <a:cs typeface="Times New Roman" pitchFamily="18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Cannot append condition code to CBZ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CBNZ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,label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If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≠0, PC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PC + imm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  <a:cs typeface="Times New Roman" pitchFamily="18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Cannot append condition code to CBNZ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IT</a:t>
                      </a: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US" sz="1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US" sz="1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US" sz="1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	cond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Each </a:t>
                      </a: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US" sz="1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is one of T, E, or </a:t>
                      </a: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empty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Controls 1-4 instructions in “IT block”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388" name="Rectangle 16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Branch Instructions</a:t>
            </a:r>
          </a:p>
        </p:txBody>
      </p:sp>
    </p:spTree>
    <p:extLst>
      <p:ext uri="{BB962C8B-B14F-4D97-AF65-F5344CB8AC3E}">
        <p14:creationId xmlns:p14="http://schemas.microsoft.com/office/powerpoint/2010/main" val="213370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8" name="Rectangle 4"/>
          <p:cNvSpPr>
            <a:spLocks noChangeArrowheads="1"/>
          </p:cNvSpPr>
          <p:nvPr/>
        </p:nvSpPr>
        <p:spPr bwMode="auto">
          <a:xfrm>
            <a:off x="914400" y="381000"/>
            <a:ext cx="7670800" cy="618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>
                <a:solidFill>
                  <a:srgbClr val="000000"/>
                </a:solidFill>
              </a:rPr>
              <a:t>		EXPORT	DumbSort</a:t>
            </a:r>
          </a:p>
          <a:p>
            <a:endParaRPr lang="en-US" sz="2000" b="0">
              <a:solidFill>
                <a:srgbClr val="000000"/>
              </a:solidFill>
            </a:endParaRPr>
          </a:p>
          <a:p>
            <a:r>
              <a:rPr lang="en-US" sz="2000" b="0">
                <a:solidFill>
                  <a:srgbClr val="000000"/>
                </a:solidFill>
              </a:rPr>
              <a:t>	; Parameters:	r0 = &amp;data, r1 = items</a:t>
            </a:r>
          </a:p>
          <a:p>
            <a:r>
              <a:rPr lang="en-US" sz="2000" b="0">
                <a:solidFill>
                  <a:srgbClr val="000000"/>
                </a:solidFill>
              </a:rPr>
              <a:t>	; Temporaries:	r4 = &amp;data, r5 = items, r6 = j, r7 = k</a:t>
            </a:r>
          </a:p>
          <a:p>
            <a:endParaRPr lang="en-US" sz="2000" b="0">
              <a:solidFill>
                <a:srgbClr val="000000"/>
              </a:solidFill>
            </a:endParaRPr>
          </a:p>
          <a:p>
            <a:r>
              <a:rPr lang="en-US" sz="2000" b="0">
                <a:solidFill>
                  <a:srgbClr val="000000"/>
                </a:solidFill>
              </a:rPr>
              <a:t>DumbSort	PUSH		{r4,r5,r6,r7,lr}</a:t>
            </a:r>
          </a:p>
          <a:p>
            <a:r>
              <a:rPr lang="en-US" sz="2000" b="0">
                <a:solidFill>
                  <a:srgbClr val="000000"/>
                </a:solidFill>
              </a:rPr>
              <a:t>		MOV		r4,r0		; use r4 for &amp;data</a:t>
            </a:r>
          </a:p>
          <a:p>
            <a:r>
              <a:rPr lang="en-US" sz="2000" b="0">
                <a:solidFill>
                  <a:srgbClr val="000000"/>
                </a:solidFill>
              </a:rPr>
              <a:t>		MOV		r5,r1		; use r5 for items</a:t>
            </a:r>
          </a:p>
          <a:p>
            <a:r>
              <a:rPr lang="en-US" sz="2000" b="0">
                <a:solidFill>
                  <a:srgbClr val="000000"/>
                </a:solidFill>
              </a:rPr>
              <a:t>		LDR		r6,=0		; j = 0 ;</a:t>
            </a:r>
          </a:p>
          <a:p>
            <a:r>
              <a:rPr lang="en-US" sz="2000" b="0">
                <a:solidFill>
                  <a:srgbClr val="000000"/>
                </a:solidFill>
              </a:rPr>
              <a:t>OuterTop:	SUB		r0,r5,#1	; r0 = items – 1</a:t>
            </a:r>
          </a:p>
          <a:p>
            <a:r>
              <a:rPr lang="en-US" sz="2000" b="0">
                <a:solidFill>
                  <a:srgbClr val="000000"/>
                </a:solidFill>
              </a:rPr>
              <a:t>		CMP		r6,r0		; j &lt; items – 1 ?</a:t>
            </a:r>
          </a:p>
          <a:p>
            <a:r>
              <a:rPr lang="en-US" sz="2000" b="0">
                <a:solidFill>
                  <a:srgbClr val="000000"/>
                </a:solidFill>
              </a:rPr>
              <a:t>		BGE		OuterDone</a:t>
            </a:r>
          </a:p>
          <a:p>
            <a:endParaRPr lang="en-US" sz="2000" b="0">
              <a:solidFill>
                <a:srgbClr val="000000"/>
              </a:solidFill>
            </a:endParaRPr>
          </a:p>
          <a:p>
            <a:r>
              <a:rPr lang="en-US" sz="2000" b="0">
                <a:solidFill>
                  <a:srgbClr val="000000"/>
                </a:solidFill>
              </a:rPr>
              <a:t>	; inner loop goes here …</a:t>
            </a:r>
          </a:p>
          <a:p>
            <a:endParaRPr lang="en-US" sz="2000" b="0">
              <a:solidFill>
                <a:srgbClr val="000000"/>
              </a:solidFill>
            </a:endParaRPr>
          </a:p>
          <a:p>
            <a:r>
              <a:rPr lang="en-US" sz="2000" b="0">
                <a:solidFill>
                  <a:srgbClr val="000000"/>
                </a:solidFill>
              </a:rPr>
              <a:t>		ADD		r6,r6,#1	; j++</a:t>
            </a:r>
          </a:p>
          <a:p>
            <a:r>
              <a:rPr lang="en-US" sz="2000" b="0">
                <a:solidFill>
                  <a:srgbClr val="000000"/>
                </a:solidFill>
              </a:rPr>
              <a:t>		B		OuterTop</a:t>
            </a:r>
          </a:p>
          <a:p>
            <a:r>
              <a:rPr lang="en-US" sz="2000" b="0">
                <a:solidFill>
                  <a:srgbClr val="000000"/>
                </a:solidFill>
              </a:rPr>
              <a:t>OuterDone:</a:t>
            </a:r>
          </a:p>
          <a:p>
            <a:r>
              <a:rPr lang="en-US" sz="2000" b="0">
                <a:solidFill>
                  <a:srgbClr val="000000"/>
                </a:solidFill>
              </a:rPr>
              <a:t>		POP		{r4,r5,r6,r7,lr}</a:t>
            </a:r>
          </a:p>
          <a:p>
            <a:r>
              <a:rPr lang="en-US" sz="2000" b="0">
                <a:solidFill>
                  <a:srgbClr val="000000"/>
                </a:solidFill>
              </a:rPr>
              <a:t>		BX		lr</a:t>
            </a:r>
          </a:p>
        </p:txBody>
      </p:sp>
    </p:spTree>
    <p:extLst>
      <p:ext uri="{BB962C8B-B14F-4D97-AF65-F5344CB8AC3E}">
        <p14:creationId xmlns:p14="http://schemas.microsoft.com/office/powerpoint/2010/main" val="251876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2" name="Rectangle 4"/>
          <p:cNvSpPr>
            <a:spLocks noChangeArrowheads="1"/>
          </p:cNvSpPr>
          <p:nvPr/>
        </p:nvSpPr>
        <p:spPr bwMode="auto">
          <a:xfrm>
            <a:off x="457200" y="533400"/>
            <a:ext cx="8077200" cy="557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0">
                <a:solidFill>
                  <a:srgbClr val="000000"/>
                </a:solidFill>
              </a:rPr>
              <a:t>; Inner Loop …</a:t>
            </a:r>
          </a:p>
          <a:p>
            <a:endParaRPr lang="en-US" sz="2000" b="0">
              <a:solidFill>
                <a:srgbClr val="000000"/>
              </a:solidFill>
            </a:endParaRPr>
          </a:p>
          <a:p>
            <a:r>
              <a:rPr lang="en-US" sz="2000" b="0">
                <a:solidFill>
                  <a:srgbClr val="000000"/>
                </a:solidFill>
              </a:rPr>
              <a:t>		ADD	r7,r6,#1		; k = j + 1</a:t>
            </a:r>
          </a:p>
          <a:p>
            <a:r>
              <a:rPr lang="en-US" sz="2000" b="0">
                <a:solidFill>
                  <a:srgbClr val="000000"/>
                </a:solidFill>
              </a:rPr>
              <a:t>InnerTop:	CMP	r7,r5			; k &lt; items?</a:t>
            </a:r>
          </a:p>
          <a:p>
            <a:r>
              <a:rPr lang="en-US" sz="2000" b="0">
                <a:solidFill>
                  <a:srgbClr val="000000"/>
                </a:solidFill>
              </a:rPr>
              <a:t>		BGE	InnerDone</a:t>
            </a:r>
          </a:p>
          <a:p>
            <a:r>
              <a:rPr lang="en-US" sz="2000" b="0">
                <a:solidFill>
                  <a:srgbClr val="000000"/>
                </a:solidFill>
              </a:rPr>
              <a:t>		MOV	r0,r4			; r0 </a:t>
            </a:r>
            <a:r>
              <a:rPr lang="en-US" sz="2000" b="0">
                <a:solidFill>
                  <a:srgbClr val="000000"/>
                </a:solidFill>
                <a:sym typeface="Wingdings" pitchFamily="2" charset="2"/>
              </a:rPr>
              <a:t> &amp;data</a:t>
            </a:r>
            <a:endParaRPr lang="en-US" sz="2000" b="0">
              <a:solidFill>
                <a:srgbClr val="000000"/>
              </a:solidFill>
            </a:endParaRPr>
          </a:p>
          <a:p>
            <a:r>
              <a:rPr lang="en-US" sz="2000" b="0">
                <a:solidFill>
                  <a:srgbClr val="000000"/>
                </a:solidFill>
              </a:rPr>
              <a:t>		MOV	r1,r6			; r1 </a:t>
            </a:r>
            <a:r>
              <a:rPr lang="en-US" sz="2000" b="0">
                <a:solidFill>
                  <a:srgbClr val="000000"/>
                </a:solidFill>
                <a:sym typeface="Wingdings" pitchFamily="2" charset="2"/>
              </a:rPr>
              <a:t> j</a:t>
            </a:r>
            <a:endParaRPr lang="en-US" sz="2000" b="0">
              <a:solidFill>
                <a:srgbClr val="000000"/>
              </a:solidFill>
            </a:endParaRPr>
          </a:p>
          <a:p>
            <a:r>
              <a:rPr lang="en-US" sz="2000" b="0">
                <a:solidFill>
                  <a:srgbClr val="000000"/>
                </a:solidFill>
              </a:rPr>
              <a:t>		MOV	r2,r7			; r2 </a:t>
            </a:r>
            <a:r>
              <a:rPr lang="en-US" sz="2000" b="0">
                <a:solidFill>
                  <a:srgbClr val="000000"/>
                </a:solidFill>
                <a:sym typeface="Wingdings" pitchFamily="2" charset="2"/>
              </a:rPr>
              <a:t> k</a:t>
            </a:r>
            <a:endParaRPr lang="en-US" sz="2000" b="0">
              <a:solidFill>
                <a:srgbClr val="000000"/>
              </a:solidFill>
            </a:endParaRPr>
          </a:p>
          <a:p>
            <a:r>
              <a:rPr lang="en-US" sz="2000" b="0">
                <a:solidFill>
                  <a:srgbClr val="000000"/>
                </a:solidFill>
              </a:rPr>
              <a:t>		BL	Reversed		; Reversed?</a:t>
            </a:r>
          </a:p>
          <a:p>
            <a:r>
              <a:rPr lang="en-US" sz="2000" b="0">
                <a:solidFill>
                  <a:srgbClr val="000000"/>
                </a:solidFill>
              </a:rPr>
              <a:t>		CMP	r0,#1</a:t>
            </a:r>
          </a:p>
          <a:p>
            <a:r>
              <a:rPr lang="en-US" sz="2000" b="0">
                <a:solidFill>
                  <a:srgbClr val="000000"/>
                </a:solidFill>
              </a:rPr>
              <a:t>		BNE	NoExchange</a:t>
            </a:r>
          </a:p>
          <a:p>
            <a:r>
              <a:rPr lang="en-US" sz="2000" b="0">
                <a:solidFill>
                  <a:srgbClr val="000000"/>
                </a:solidFill>
              </a:rPr>
              <a:t>		ADD	r0,r4,r6,LSL #2		; r0 </a:t>
            </a:r>
            <a:r>
              <a:rPr lang="en-US" sz="2000" b="0">
                <a:solidFill>
                  <a:srgbClr val="000000"/>
                </a:solidFill>
                <a:sym typeface="Wingdings" pitchFamily="2" charset="2"/>
              </a:rPr>
              <a:t></a:t>
            </a:r>
            <a:r>
              <a:rPr lang="en-US" sz="2000" b="0">
                <a:solidFill>
                  <a:srgbClr val="000000"/>
                </a:solidFill>
              </a:rPr>
              <a:t> &amp;data[j]</a:t>
            </a:r>
          </a:p>
          <a:p>
            <a:r>
              <a:rPr lang="en-US" sz="2000" b="0">
                <a:solidFill>
                  <a:srgbClr val="000000"/>
                </a:solidFill>
              </a:rPr>
              <a:t>		ADD	r1,r4,r7,LSL #2		; r1 </a:t>
            </a:r>
            <a:r>
              <a:rPr lang="en-US" sz="2000" b="0">
                <a:solidFill>
                  <a:srgbClr val="000000"/>
                </a:solidFill>
                <a:sym typeface="Wingdings" pitchFamily="2" charset="2"/>
              </a:rPr>
              <a:t> &amp;data[k]</a:t>
            </a:r>
            <a:endParaRPr lang="en-US" sz="2000" b="0">
              <a:solidFill>
                <a:srgbClr val="000000"/>
              </a:solidFill>
            </a:endParaRPr>
          </a:p>
          <a:p>
            <a:r>
              <a:rPr lang="en-US" sz="2000" b="0">
                <a:solidFill>
                  <a:srgbClr val="000000"/>
                </a:solidFill>
              </a:rPr>
              <a:t>		BL	Exchange		; Exchange!</a:t>
            </a:r>
          </a:p>
          <a:p>
            <a:r>
              <a:rPr lang="en-US" sz="2000" b="0">
                <a:solidFill>
                  <a:srgbClr val="000000"/>
                </a:solidFill>
              </a:rPr>
              <a:t>NoExchange:</a:t>
            </a:r>
          </a:p>
          <a:p>
            <a:r>
              <a:rPr lang="en-US" sz="2000" b="0">
                <a:solidFill>
                  <a:srgbClr val="000000"/>
                </a:solidFill>
              </a:rPr>
              <a:t>		ADD	r7,r7,#1		; k++</a:t>
            </a:r>
          </a:p>
          <a:p>
            <a:r>
              <a:rPr lang="en-US" sz="2000" b="0">
                <a:solidFill>
                  <a:srgbClr val="000000"/>
                </a:solidFill>
              </a:rPr>
              <a:t>		B	InnerTop</a:t>
            </a:r>
          </a:p>
          <a:p>
            <a:r>
              <a:rPr lang="en-US" sz="2000" b="0">
                <a:solidFill>
                  <a:srgbClr val="000000"/>
                </a:solidFill>
              </a:rPr>
              <a:t>InnerDone:</a:t>
            </a:r>
          </a:p>
        </p:txBody>
      </p:sp>
    </p:spTree>
    <p:extLst>
      <p:ext uri="{BB962C8B-B14F-4D97-AF65-F5344CB8AC3E}">
        <p14:creationId xmlns:p14="http://schemas.microsoft.com/office/powerpoint/2010/main" val="344495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0346" name="Group 314"/>
          <p:cNvGraphicFramePr>
            <a:graphicFrameLocks noGrp="1"/>
          </p:cNvGraphicFramePr>
          <p:nvPr/>
        </p:nvGraphicFramePr>
        <p:xfrm>
          <a:off x="304800" y="1143000"/>
          <a:ext cx="8610600" cy="5089744"/>
        </p:xfrm>
        <a:graphic>
          <a:graphicData uri="http://schemas.openxmlformats.org/drawingml/2006/table">
            <a:tbl>
              <a:tblPr/>
              <a:tblGrid>
                <a:gridCol w="1482725"/>
                <a:gridCol w="3646488"/>
                <a:gridCol w="3481387"/>
              </a:tblGrid>
              <a:tr h="51810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Condition Code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Meaning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Requirements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EQ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Equal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 = 1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NE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Not equal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 = 0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CS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Carry set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 = 1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CC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Carry clear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 = 0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MI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Minus/negative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 = 1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PL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Plus/positive or zero (non-negative)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 = 0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VS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Overflow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 = 1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VC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No overflow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 = 0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HI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Unsigned &gt; (“Higher”)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 = 1 &amp;&amp; Z = 0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LS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Unsigned ≤ (“Lower or Same”)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 = 0 || Z = 1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GE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Signed ≥ (“Greater than or Equal”)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 = V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LT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Signed &lt; (“Less Than”)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 ≠ V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GT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Signed &gt; (“Greater Than”)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 = 0 &amp;&amp; N = V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LE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Signed ≤ (“Less than or Equal”)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 = 1 || N ≠ V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AL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Always (unconditional)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only used with IT instruction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58440" name="Text Box 310"/>
          <p:cNvSpPr txBox="1">
            <a:spLocks noChangeArrowheads="1"/>
          </p:cNvSpPr>
          <p:nvPr/>
        </p:nvSpPr>
        <p:spPr bwMode="auto">
          <a:xfrm>
            <a:off x="304800" y="381000"/>
            <a:ext cx="86106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Any one of these may be appended to any instruction mnemonic when used inside an If-Then-Else (IT) block. (E.g., “IT NE followed by ADDNE” would add only if Z ≠ 0.)</a:t>
            </a:r>
          </a:p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Exceptions: CBZ, CBNZ, CMP, CMN, NEG, TST, or TEQ. </a:t>
            </a:r>
          </a:p>
        </p:txBody>
      </p:sp>
    </p:spTree>
    <p:extLst>
      <p:ext uri="{BB962C8B-B14F-4D97-AF65-F5344CB8AC3E}">
        <p14:creationId xmlns:p14="http://schemas.microsoft.com/office/powerpoint/2010/main" val="176073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4"/>
          <p:cNvSpPr>
            <a:spLocks noGrp="1" noChangeArrowheads="1"/>
          </p:cNvSpPr>
          <p:nvPr>
            <p:ph type="title"/>
          </p:nvPr>
        </p:nvSpPr>
        <p:spPr>
          <a:xfrm>
            <a:off x="622300" y="0"/>
            <a:ext cx="7772400" cy="1143000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if-then statement</a:t>
            </a:r>
          </a:p>
        </p:txBody>
      </p:sp>
      <p:sp>
        <p:nvSpPr>
          <p:cNvPr id="59395" name="Text Box 11"/>
          <p:cNvSpPr txBox="1">
            <a:spLocks noChangeArrowheads="1"/>
          </p:cNvSpPr>
          <p:nvPr/>
        </p:nvSpPr>
        <p:spPr bwMode="auto">
          <a:xfrm>
            <a:off x="5008563" y="1400175"/>
            <a:ext cx="39116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LDR		</a:t>
            </a:r>
            <a:r>
              <a:rPr lang="en-US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R0,A</a:t>
            </a: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CMP		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R0,#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0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	L1</a:t>
            </a: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LDR		</a:t>
            </a:r>
            <a:r>
              <a:rPr lang="en-US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R0,=</a:t>
            </a: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1</a:t>
            </a:r>
            <a:b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STR		</a:t>
            </a:r>
            <a:r>
              <a:rPr lang="en-US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R0,B</a:t>
            </a: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L1:</a:t>
            </a: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…</a:t>
            </a:r>
            <a:b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endParaRPr lang="en-US" b="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- or –</a:t>
            </a:r>
            <a:b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endParaRPr lang="en-US" b="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LDR		</a:t>
            </a:r>
            <a:r>
              <a:rPr lang="en-US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R0,A</a:t>
            </a: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CMP		</a:t>
            </a:r>
            <a:r>
              <a:rPr lang="en-US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R0,#</a:t>
            </a: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0</a:t>
            </a:r>
            <a:b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ITT		</a:t>
            </a:r>
            <a:r>
              <a:rPr lang="en-US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EQ</a:t>
            </a: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LDREQ</a:t>
            </a: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	</a:t>
            </a:r>
            <a:r>
              <a:rPr lang="en-US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R0,=</a:t>
            </a: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1</a:t>
            </a:r>
            <a:b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STREQ</a:t>
            </a:r>
            <a:r>
              <a: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	</a:t>
            </a:r>
            <a:r>
              <a:rPr lang="en-US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R0,B</a:t>
            </a:r>
            <a:endParaRPr lang="en-US" b="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9396" name="AutoShape 5"/>
          <p:cNvSpPr>
            <a:spLocks noChangeArrowheads="1"/>
          </p:cNvSpPr>
          <p:nvPr/>
        </p:nvSpPr>
        <p:spPr bwMode="auto">
          <a:xfrm>
            <a:off x="1162050" y="2935288"/>
            <a:ext cx="1419225" cy="1276350"/>
          </a:xfrm>
          <a:prstGeom prst="diamond">
            <a:avLst/>
          </a:prstGeom>
          <a:solidFill>
            <a:schemeClr val="bg2"/>
          </a:solidFill>
          <a:ln w="9525">
            <a:solidFill>
              <a:schemeClr val="tx1">
                <a:lumMod val="1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none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 =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0?</a:t>
            </a:r>
          </a:p>
        </p:txBody>
      </p:sp>
      <p:sp>
        <p:nvSpPr>
          <p:cNvPr id="59397" name="Rectangle 6"/>
          <p:cNvSpPr>
            <a:spLocks noChangeArrowheads="1"/>
          </p:cNvSpPr>
          <p:nvPr/>
        </p:nvSpPr>
        <p:spPr bwMode="auto">
          <a:xfrm>
            <a:off x="3148013" y="3314700"/>
            <a:ext cx="1387475" cy="534988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>
                <a:lumMod val="1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none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 1</a:t>
            </a:r>
            <a:endParaRPr lang="en-US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59398" name="AutoShape 7"/>
          <p:cNvCxnSpPr>
            <a:cxnSpLocks noChangeShapeType="1"/>
            <a:endCxn id="59396" idx="0"/>
          </p:cNvCxnSpPr>
          <p:nvPr/>
        </p:nvCxnSpPr>
        <p:spPr bwMode="auto">
          <a:xfrm>
            <a:off x="1871663" y="2493963"/>
            <a:ext cx="0" cy="4413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399" name="AutoShape 8"/>
          <p:cNvCxnSpPr>
            <a:cxnSpLocks noChangeShapeType="1"/>
            <a:stCxn id="59396" idx="3"/>
            <a:endCxn id="59397" idx="1"/>
          </p:cNvCxnSpPr>
          <p:nvPr/>
        </p:nvCxnSpPr>
        <p:spPr bwMode="auto">
          <a:xfrm>
            <a:off x="2581275" y="3573463"/>
            <a:ext cx="566738" cy="9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00" name="AutoShape 9"/>
          <p:cNvCxnSpPr>
            <a:cxnSpLocks noChangeShapeType="1"/>
            <a:stCxn id="59396" idx="2"/>
          </p:cNvCxnSpPr>
          <p:nvPr/>
        </p:nvCxnSpPr>
        <p:spPr bwMode="auto">
          <a:xfrm>
            <a:off x="1871663" y="4211638"/>
            <a:ext cx="0" cy="11509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01" name="AutoShape 10"/>
          <p:cNvCxnSpPr>
            <a:cxnSpLocks noChangeShapeType="1"/>
            <a:stCxn id="59397" idx="2"/>
          </p:cNvCxnSpPr>
          <p:nvPr/>
        </p:nvCxnSpPr>
        <p:spPr bwMode="auto">
          <a:xfrm rot="5400000">
            <a:off x="2374900" y="3376613"/>
            <a:ext cx="993775" cy="1939925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402" name="Text Box 12"/>
          <p:cNvSpPr txBox="1">
            <a:spLocks noChangeArrowheads="1"/>
          </p:cNvSpPr>
          <p:nvPr/>
        </p:nvSpPr>
        <p:spPr bwMode="auto">
          <a:xfrm>
            <a:off x="2355849" y="3083867"/>
            <a:ext cx="10318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Yes</a:t>
            </a:r>
            <a:endParaRPr lang="en-US" sz="2400" b="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9403" name="Text Box 14"/>
          <p:cNvSpPr txBox="1">
            <a:spLocks noChangeArrowheads="1"/>
          </p:cNvSpPr>
          <p:nvPr/>
        </p:nvSpPr>
        <p:spPr bwMode="auto">
          <a:xfrm>
            <a:off x="1901825" y="4103984"/>
            <a:ext cx="5524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No</a:t>
            </a:r>
            <a:endParaRPr lang="en-US" sz="2400" b="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1252537" y="4612630"/>
            <a:ext cx="5524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L1:</a:t>
            </a:r>
            <a:endParaRPr lang="en-US" sz="2400" b="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1219199" y="1610667"/>
            <a:ext cx="29003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sz="2400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f (a == 0) b = 1 ;</a:t>
            </a:r>
            <a:endParaRPr lang="en-US" sz="2400" b="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59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Signed vs. Unsigned</a:t>
            </a:r>
          </a:p>
        </p:txBody>
      </p:sp>
      <p:graphicFrame>
        <p:nvGraphicFramePr>
          <p:cNvPr id="449628" name="Group 92"/>
          <p:cNvGraphicFramePr>
            <a:graphicFrameLocks noGrp="1"/>
          </p:cNvGraphicFramePr>
          <p:nvPr>
            <p:ph idx="1"/>
          </p:nvPr>
        </p:nvGraphicFramePr>
        <p:xfrm>
          <a:off x="733425" y="1758950"/>
          <a:ext cx="7772400" cy="4114803"/>
        </p:xfrm>
        <a:graphic>
          <a:graphicData uri="http://schemas.openxmlformats.org/drawingml/2006/table">
            <a:tbl>
              <a:tblPr/>
              <a:tblGrid>
                <a:gridCol w="1741488"/>
                <a:gridCol w="1435100"/>
                <a:gridCol w="4595812"/>
              </a:tblGrid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Compare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Signed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Unsigned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==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!=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BGT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BHI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&gt;=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Reverse Operands &amp; Use BLS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&lt;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Reverse Operands &amp; Use BHI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&lt;=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91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58800" y="0"/>
            <a:ext cx="7772400" cy="1143000"/>
          </a:xfrm>
        </p:spPr>
        <p:txBody>
          <a:bodyPr/>
          <a:lstStyle/>
          <a:p>
            <a:r>
              <a:rPr lang="en-US" smtClean="0"/>
              <a:t>if-then-else statement</a:t>
            </a:r>
          </a:p>
        </p:txBody>
      </p:sp>
      <p:sp>
        <p:nvSpPr>
          <p:cNvPr id="61443" name="Text Box 9"/>
          <p:cNvSpPr txBox="1">
            <a:spLocks noChangeArrowheads="1"/>
          </p:cNvSpPr>
          <p:nvPr/>
        </p:nvSpPr>
        <p:spPr bwMode="auto">
          <a:xfrm>
            <a:off x="4518025" y="1117600"/>
            <a:ext cx="4352925" cy="558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C0066"/>
                </a:solidFill>
              </a:rPr>
              <a:t>	</a:t>
            </a:r>
            <a:r>
              <a:rPr lang="en-US" sz="1800" dirty="0">
                <a:solidFill>
                  <a:srgbClr val="000000"/>
                </a:solidFill>
              </a:rPr>
              <a:t>LDR		</a:t>
            </a:r>
            <a:r>
              <a:rPr lang="en-US" sz="1800" dirty="0" smtClean="0">
                <a:solidFill>
                  <a:srgbClr val="000000"/>
                </a:solidFill>
              </a:rPr>
              <a:t>R0,A</a:t>
            </a:r>
            <a:r>
              <a:rPr lang="en-US" sz="1800" dirty="0">
                <a:solidFill>
                  <a:srgbClr val="000000"/>
                </a:solidFill>
              </a:rPr>
              <a:t/>
            </a:r>
            <a:br>
              <a:rPr lang="en-US" sz="1800" dirty="0">
                <a:solidFill>
                  <a:srgbClr val="000000"/>
                </a:solidFill>
              </a:rPr>
            </a:br>
            <a:r>
              <a:rPr lang="en-US" sz="1800" dirty="0">
                <a:solidFill>
                  <a:srgbClr val="000000"/>
                </a:solidFill>
              </a:rPr>
              <a:t>	LDR		</a:t>
            </a:r>
            <a:r>
              <a:rPr lang="en-US" sz="1800" dirty="0" smtClean="0">
                <a:solidFill>
                  <a:srgbClr val="000000"/>
                </a:solidFill>
              </a:rPr>
              <a:t>R1,B</a:t>
            </a:r>
            <a:r>
              <a:rPr lang="en-US" sz="1800" dirty="0">
                <a:solidFill>
                  <a:schemeClr val="accent2"/>
                </a:solidFill>
              </a:rPr>
              <a:t/>
            </a:r>
            <a:br>
              <a:rPr lang="en-US" sz="1800" dirty="0">
                <a:solidFill>
                  <a:schemeClr val="accent2"/>
                </a:solidFill>
              </a:rPr>
            </a:br>
            <a:r>
              <a:rPr lang="en-US" sz="1800" dirty="0">
                <a:solidFill>
                  <a:schemeClr val="accent2"/>
                </a:solidFill>
              </a:rPr>
              <a:t>	CMP		</a:t>
            </a:r>
            <a:r>
              <a:rPr lang="en-US" sz="1800" dirty="0" smtClean="0">
                <a:solidFill>
                  <a:schemeClr val="accent2"/>
                </a:solidFill>
              </a:rPr>
              <a:t>R0,R1</a:t>
            </a:r>
            <a:r>
              <a:rPr lang="en-US" sz="1800" dirty="0">
                <a:solidFill>
                  <a:schemeClr val="accent2"/>
                </a:solidFill>
              </a:rPr>
              <a:t/>
            </a:r>
            <a:br>
              <a:rPr lang="en-US" sz="1800" dirty="0">
                <a:solidFill>
                  <a:schemeClr val="accent2"/>
                </a:solidFill>
              </a:rPr>
            </a:br>
            <a:r>
              <a:rPr lang="en-US" sz="1800" dirty="0">
                <a:solidFill>
                  <a:schemeClr val="accent2"/>
                </a:solidFill>
              </a:rPr>
              <a:t>	BLE		L1</a:t>
            </a:r>
            <a:br>
              <a:rPr lang="en-US" sz="1800" dirty="0">
                <a:solidFill>
                  <a:schemeClr val="accent2"/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	LDR		</a:t>
            </a:r>
            <a:r>
              <a:rPr lang="en-US" sz="1800" dirty="0" smtClean="0">
                <a:solidFill>
                  <a:srgbClr val="FF0000"/>
                </a:solidFill>
              </a:rPr>
              <a:t>R0,=</a:t>
            </a:r>
            <a:r>
              <a:rPr lang="en-US" sz="1800" dirty="0">
                <a:solidFill>
                  <a:srgbClr val="FF0000"/>
                </a:solidFill>
              </a:rPr>
              <a:t>1</a:t>
            </a:r>
            <a:br>
              <a:rPr lang="en-US" sz="1800" dirty="0">
                <a:solidFill>
                  <a:srgbClr val="FF0000"/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	</a:t>
            </a:r>
            <a:r>
              <a:rPr lang="en-US" sz="1800" dirty="0">
                <a:solidFill>
                  <a:srgbClr val="000000"/>
                </a:solidFill>
              </a:rPr>
              <a:t>B		L2</a:t>
            </a:r>
            <a:br>
              <a:rPr lang="en-US" sz="1800" dirty="0">
                <a:solidFill>
                  <a:srgbClr val="000000"/>
                </a:solidFill>
              </a:rPr>
            </a:br>
            <a:r>
              <a:rPr lang="en-US" sz="1800" dirty="0">
                <a:solidFill>
                  <a:srgbClr val="000000"/>
                </a:solidFill>
              </a:rPr>
              <a:t>L1:	</a:t>
            </a:r>
            <a:r>
              <a:rPr lang="en-US" sz="1800" dirty="0">
                <a:solidFill>
                  <a:srgbClr val="00CC00"/>
                </a:solidFill>
              </a:rPr>
              <a:t>LDR		</a:t>
            </a:r>
            <a:r>
              <a:rPr lang="en-US" sz="1800" dirty="0" smtClean="0">
                <a:solidFill>
                  <a:srgbClr val="00CC00"/>
                </a:solidFill>
              </a:rPr>
              <a:t>R0,=</a:t>
            </a:r>
            <a:r>
              <a:rPr lang="en-US" sz="1800" dirty="0">
                <a:solidFill>
                  <a:srgbClr val="00CC00"/>
                </a:solidFill>
              </a:rPr>
              <a:t>0</a:t>
            </a:r>
            <a:br>
              <a:rPr lang="en-US" sz="1800" dirty="0">
                <a:solidFill>
                  <a:srgbClr val="00CC00"/>
                </a:solidFill>
              </a:rPr>
            </a:br>
            <a:r>
              <a:rPr lang="en-US" sz="1800" dirty="0">
                <a:solidFill>
                  <a:srgbClr val="000000"/>
                </a:solidFill>
              </a:rPr>
              <a:t>L2: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00CC00"/>
                </a:solidFill>
              </a:rPr>
              <a:t>	</a:t>
            </a:r>
            <a:r>
              <a:rPr lang="en-US" sz="1800" dirty="0">
                <a:solidFill>
                  <a:srgbClr val="000000"/>
                </a:solidFill>
              </a:rPr>
              <a:t>STR		</a:t>
            </a:r>
            <a:r>
              <a:rPr lang="en-US" sz="1800" dirty="0" smtClean="0">
                <a:solidFill>
                  <a:srgbClr val="000000"/>
                </a:solidFill>
              </a:rPr>
              <a:t>R0,C</a:t>
            </a:r>
            <a:r>
              <a:rPr lang="en-US" sz="1800" dirty="0">
                <a:solidFill>
                  <a:srgbClr val="000000"/>
                </a:solidFill>
              </a:rPr>
              <a:t/>
            </a:r>
            <a:br>
              <a:rPr lang="en-US" sz="1800" dirty="0">
                <a:solidFill>
                  <a:srgbClr val="000000"/>
                </a:solidFill>
              </a:rPr>
            </a:br>
            <a:r>
              <a:rPr lang="en-US" sz="1800" dirty="0">
                <a:solidFill>
                  <a:srgbClr val="000000"/>
                </a:solidFill>
              </a:rPr>
              <a:t>	…</a:t>
            </a:r>
            <a:br>
              <a:rPr lang="en-US" sz="1800" dirty="0">
                <a:solidFill>
                  <a:srgbClr val="000000"/>
                </a:solidFill>
              </a:rPr>
            </a:br>
            <a:endParaRPr lang="en-US" sz="18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00"/>
                </a:solidFill>
              </a:rPr>
              <a:t>	- or –</a:t>
            </a:r>
            <a:br>
              <a:rPr lang="en-US" sz="1800" dirty="0">
                <a:solidFill>
                  <a:srgbClr val="000000"/>
                </a:solidFill>
              </a:rPr>
            </a:br>
            <a:endParaRPr lang="en-US" sz="18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00"/>
                </a:solidFill>
              </a:rPr>
              <a:t>	LDR		</a:t>
            </a:r>
            <a:r>
              <a:rPr lang="en-US" sz="1800" dirty="0" smtClean="0">
                <a:solidFill>
                  <a:srgbClr val="000000"/>
                </a:solidFill>
              </a:rPr>
              <a:t>R0,A</a:t>
            </a:r>
            <a:r>
              <a:rPr lang="en-US" sz="1800" dirty="0">
                <a:solidFill>
                  <a:srgbClr val="000000"/>
                </a:solidFill>
              </a:rPr>
              <a:t/>
            </a:r>
            <a:br>
              <a:rPr lang="en-US" sz="1800" dirty="0">
                <a:solidFill>
                  <a:srgbClr val="000000"/>
                </a:solidFill>
              </a:rPr>
            </a:br>
            <a:r>
              <a:rPr lang="en-US" sz="1800" dirty="0">
                <a:solidFill>
                  <a:srgbClr val="000000"/>
                </a:solidFill>
              </a:rPr>
              <a:t>	LDR		</a:t>
            </a:r>
            <a:r>
              <a:rPr lang="en-US" sz="1800" dirty="0" smtClean="0">
                <a:solidFill>
                  <a:srgbClr val="000000"/>
                </a:solidFill>
              </a:rPr>
              <a:t>R1,B</a:t>
            </a:r>
            <a:r>
              <a:rPr lang="en-US" sz="1800" dirty="0">
                <a:solidFill>
                  <a:schemeClr val="accent2"/>
                </a:solidFill>
              </a:rPr>
              <a:t/>
            </a:r>
            <a:br>
              <a:rPr lang="en-US" sz="1800" dirty="0">
                <a:solidFill>
                  <a:schemeClr val="accent2"/>
                </a:solidFill>
              </a:rPr>
            </a:br>
            <a:r>
              <a:rPr lang="en-US" sz="1800" dirty="0">
                <a:solidFill>
                  <a:schemeClr val="accent2"/>
                </a:solidFill>
              </a:rPr>
              <a:t>	CMP		</a:t>
            </a:r>
            <a:r>
              <a:rPr lang="en-US" sz="1800" dirty="0" smtClean="0">
                <a:solidFill>
                  <a:schemeClr val="accent2"/>
                </a:solidFill>
              </a:rPr>
              <a:t>R0,R1</a:t>
            </a:r>
            <a:r>
              <a:rPr lang="en-US" sz="1800" dirty="0">
                <a:solidFill>
                  <a:schemeClr val="accent2"/>
                </a:solidFill>
              </a:rPr>
              <a:t/>
            </a:r>
            <a:br>
              <a:rPr lang="en-US" sz="1800" dirty="0">
                <a:solidFill>
                  <a:schemeClr val="accent2"/>
                </a:solidFill>
              </a:rPr>
            </a:br>
            <a:r>
              <a:rPr lang="en-US" sz="1800" dirty="0">
                <a:solidFill>
                  <a:schemeClr val="accent2"/>
                </a:solidFill>
              </a:rPr>
              <a:t>	ITE		GT</a:t>
            </a:r>
            <a:br>
              <a:rPr lang="en-US" sz="1800" dirty="0">
                <a:solidFill>
                  <a:schemeClr val="accent2"/>
                </a:solidFill>
              </a:rPr>
            </a:br>
            <a:r>
              <a:rPr lang="en-US" sz="1800" dirty="0">
                <a:solidFill>
                  <a:srgbClr val="000000"/>
                </a:solidFill>
              </a:rPr>
              <a:t>	</a:t>
            </a:r>
            <a:r>
              <a:rPr lang="en-US" sz="1800" dirty="0">
                <a:solidFill>
                  <a:srgbClr val="FF0000"/>
                </a:solidFill>
              </a:rPr>
              <a:t>LDRGT		</a:t>
            </a:r>
            <a:r>
              <a:rPr lang="en-US" sz="1800" dirty="0" smtClean="0">
                <a:solidFill>
                  <a:srgbClr val="FF0000"/>
                </a:solidFill>
              </a:rPr>
              <a:t>R0,=</a:t>
            </a:r>
            <a:r>
              <a:rPr lang="en-US" sz="1800" dirty="0">
                <a:solidFill>
                  <a:srgbClr val="FF0000"/>
                </a:solidFill>
              </a:rPr>
              <a:t>1</a:t>
            </a:r>
            <a:r>
              <a:rPr lang="en-US" sz="1800" dirty="0">
                <a:solidFill>
                  <a:srgbClr val="000000"/>
                </a:solidFill>
              </a:rPr>
              <a:t/>
            </a:r>
            <a:br>
              <a:rPr lang="en-US" sz="1800" dirty="0">
                <a:solidFill>
                  <a:srgbClr val="000000"/>
                </a:solidFill>
              </a:rPr>
            </a:br>
            <a:r>
              <a:rPr lang="en-US" sz="1800" dirty="0">
                <a:solidFill>
                  <a:srgbClr val="000000"/>
                </a:solidFill>
              </a:rPr>
              <a:t>	</a:t>
            </a:r>
            <a:r>
              <a:rPr lang="en-US" sz="1800" dirty="0">
                <a:solidFill>
                  <a:srgbClr val="00CC00"/>
                </a:solidFill>
              </a:rPr>
              <a:t>LDRLE		</a:t>
            </a:r>
            <a:r>
              <a:rPr lang="en-US" sz="1800" dirty="0" smtClean="0">
                <a:solidFill>
                  <a:srgbClr val="00CC00"/>
                </a:solidFill>
              </a:rPr>
              <a:t>R0,=</a:t>
            </a:r>
            <a:r>
              <a:rPr lang="en-US" sz="1800" dirty="0">
                <a:solidFill>
                  <a:srgbClr val="00CC00"/>
                </a:solidFill>
              </a:rPr>
              <a:t>0</a:t>
            </a:r>
            <a:r>
              <a:rPr lang="en-US" sz="1800" dirty="0">
                <a:solidFill>
                  <a:srgbClr val="000000"/>
                </a:solidFill>
              </a:rPr>
              <a:t/>
            </a:r>
            <a:br>
              <a:rPr lang="en-US" sz="1800" dirty="0">
                <a:solidFill>
                  <a:srgbClr val="000000"/>
                </a:solidFill>
              </a:rPr>
            </a:br>
            <a:r>
              <a:rPr lang="en-US" sz="1800" dirty="0">
                <a:solidFill>
                  <a:srgbClr val="000000"/>
                </a:solidFill>
              </a:rPr>
              <a:t>	STR		</a:t>
            </a:r>
            <a:r>
              <a:rPr lang="en-US" sz="1800" dirty="0" smtClean="0">
                <a:solidFill>
                  <a:srgbClr val="000000"/>
                </a:solidFill>
              </a:rPr>
              <a:t>R0,C</a:t>
            </a:r>
            <a:endParaRPr lang="en-US" sz="1800" dirty="0">
              <a:solidFill>
                <a:srgbClr val="000000"/>
              </a:solidFill>
            </a:endParaRPr>
          </a:p>
        </p:txBody>
      </p:sp>
      <p:grpSp>
        <p:nvGrpSpPr>
          <p:cNvPr id="61444" name="Group 20"/>
          <p:cNvGrpSpPr>
            <a:grpSpLocks/>
          </p:cNvGrpSpPr>
          <p:nvPr/>
        </p:nvGrpSpPr>
        <p:grpSpPr bwMode="auto">
          <a:xfrm>
            <a:off x="401638" y="1747838"/>
            <a:ext cx="3689350" cy="4291012"/>
            <a:chOff x="253" y="1101"/>
            <a:chExt cx="2324" cy="2703"/>
          </a:xfrm>
        </p:grpSpPr>
        <p:sp>
          <p:nvSpPr>
            <p:cNvPr id="61445" name="AutoShape 3"/>
            <p:cNvSpPr>
              <a:spLocks noChangeArrowheads="1"/>
            </p:cNvSpPr>
            <p:nvPr/>
          </p:nvSpPr>
          <p:spPr bwMode="auto">
            <a:xfrm>
              <a:off x="962" y="1379"/>
              <a:ext cx="894" cy="804"/>
            </a:xfrm>
            <a:prstGeom prst="diamond">
              <a:avLst/>
            </a:prstGeom>
            <a:solidFill>
              <a:schemeClr val="bg2"/>
            </a:solidFill>
            <a:ln w="9525">
              <a:solidFill>
                <a:schemeClr val="tx1">
                  <a:lumMod val="10000"/>
                </a:schemeClr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accent2"/>
                  </a:solidFill>
                </a:rPr>
                <a:t>A :: B?</a:t>
              </a:r>
            </a:p>
          </p:txBody>
        </p:sp>
        <p:sp>
          <p:nvSpPr>
            <p:cNvPr id="61446" name="Rectangle 4"/>
            <p:cNvSpPr>
              <a:spLocks noChangeArrowheads="1"/>
            </p:cNvSpPr>
            <p:nvPr/>
          </p:nvSpPr>
          <p:spPr bwMode="auto">
            <a:xfrm>
              <a:off x="1703" y="2283"/>
              <a:ext cx="874" cy="337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>
                  <a:lumMod val="10000"/>
                </a:schemeClr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FF0000"/>
                  </a:solidFill>
                </a:rPr>
                <a:t>C </a:t>
              </a:r>
              <a:r>
                <a:rPr lang="en-US">
                  <a:solidFill>
                    <a:srgbClr val="FF0000"/>
                  </a:solidFill>
                  <a:sym typeface="Wingdings" pitchFamily="2" charset="2"/>
                </a:rPr>
                <a:t> 1</a:t>
              </a: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61447" name="AutoShape 5"/>
            <p:cNvCxnSpPr>
              <a:cxnSpLocks noChangeShapeType="1"/>
              <a:endCxn id="61445" idx="0"/>
            </p:cNvCxnSpPr>
            <p:nvPr/>
          </p:nvCxnSpPr>
          <p:spPr bwMode="auto">
            <a:xfrm>
              <a:off x="1409" y="1101"/>
              <a:ext cx="0" cy="27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448" name="Rectangle 10"/>
            <p:cNvSpPr>
              <a:spLocks noChangeArrowheads="1"/>
            </p:cNvSpPr>
            <p:nvPr/>
          </p:nvSpPr>
          <p:spPr bwMode="auto">
            <a:xfrm>
              <a:off x="253" y="2290"/>
              <a:ext cx="874" cy="337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>
                  <a:lumMod val="10000"/>
                </a:schemeClr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00CC00"/>
                  </a:solidFill>
                </a:rPr>
                <a:t>C </a:t>
              </a:r>
              <a:r>
                <a:rPr lang="en-US">
                  <a:solidFill>
                    <a:srgbClr val="00CC00"/>
                  </a:solidFill>
                  <a:sym typeface="Wingdings" pitchFamily="2" charset="2"/>
                </a:rPr>
                <a:t> 0</a:t>
              </a:r>
              <a:endParaRPr lang="en-US">
                <a:solidFill>
                  <a:srgbClr val="00CC00"/>
                </a:solidFill>
              </a:endParaRPr>
            </a:p>
          </p:txBody>
        </p:sp>
        <p:cxnSp>
          <p:nvCxnSpPr>
            <p:cNvPr id="61449" name="AutoShape 11"/>
            <p:cNvCxnSpPr>
              <a:cxnSpLocks noChangeShapeType="1"/>
              <a:stCxn id="61445" idx="1"/>
              <a:endCxn id="61448" idx="0"/>
            </p:cNvCxnSpPr>
            <p:nvPr/>
          </p:nvCxnSpPr>
          <p:spPr bwMode="auto">
            <a:xfrm rot="10800000" flipV="1">
              <a:off x="690" y="1781"/>
              <a:ext cx="272" cy="509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450" name="AutoShape 12"/>
            <p:cNvCxnSpPr>
              <a:cxnSpLocks noChangeShapeType="1"/>
              <a:stCxn id="61445" idx="3"/>
              <a:endCxn id="61446" idx="0"/>
            </p:cNvCxnSpPr>
            <p:nvPr/>
          </p:nvCxnSpPr>
          <p:spPr bwMode="auto">
            <a:xfrm>
              <a:off x="1856" y="1781"/>
              <a:ext cx="284" cy="502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451" name="Line 13"/>
            <p:cNvSpPr>
              <a:spLocks noChangeShapeType="1"/>
            </p:cNvSpPr>
            <p:nvPr/>
          </p:nvSpPr>
          <p:spPr bwMode="auto">
            <a:xfrm>
              <a:off x="1409" y="2959"/>
              <a:ext cx="0" cy="8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61452" name="AutoShape 14"/>
            <p:cNvCxnSpPr>
              <a:cxnSpLocks noChangeShapeType="1"/>
              <a:stCxn id="61448" idx="2"/>
              <a:endCxn id="61446" idx="2"/>
            </p:cNvCxnSpPr>
            <p:nvPr/>
          </p:nvCxnSpPr>
          <p:spPr bwMode="auto">
            <a:xfrm rot="5400000" flipH="1" flipV="1">
              <a:off x="1411" y="1899"/>
              <a:ext cx="7" cy="1450"/>
            </a:xfrm>
            <a:prstGeom prst="bentConnector3">
              <a:avLst>
                <a:gd name="adj1" fmla="val -4771431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453" name="Text Box 18"/>
            <p:cNvSpPr txBox="1">
              <a:spLocks noChangeArrowheads="1"/>
            </p:cNvSpPr>
            <p:nvPr/>
          </p:nvSpPr>
          <p:spPr bwMode="auto">
            <a:xfrm>
              <a:off x="1796" y="1469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1pPr>
              <a:lvl2pPr marL="742950" indent="-28575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2pPr>
              <a:lvl3pPr marL="11430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3pPr>
              <a:lvl4pPr marL="16002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4pPr>
              <a:lvl5pPr marL="20574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000000"/>
                  </a:solidFill>
                </a:rPr>
                <a:t>&gt;</a:t>
              </a:r>
            </a:p>
          </p:txBody>
        </p:sp>
        <p:sp>
          <p:nvSpPr>
            <p:cNvPr id="61454" name="Text Box 19"/>
            <p:cNvSpPr txBox="1">
              <a:spLocks noChangeArrowheads="1"/>
            </p:cNvSpPr>
            <p:nvPr/>
          </p:nvSpPr>
          <p:spPr bwMode="auto">
            <a:xfrm>
              <a:off x="749" y="1461"/>
              <a:ext cx="3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1pPr>
              <a:lvl2pPr marL="742950" indent="-28575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2pPr>
              <a:lvl3pPr marL="11430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3pPr>
              <a:lvl4pPr marL="16002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4pPr>
              <a:lvl5pPr marL="20574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000000"/>
                  </a:solidFill>
                </a:rPr>
                <a:t>≤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3580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smtClean="0">
                <a:cs typeface="Times New Roman" pitchFamily="18" charset="0"/>
              </a:rPr>
              <a:t>Compound Conditionals</a:t>
            </a:r>
            <a:r>
              <a:rPr lang="en-US" smtClean="0"/>
              <a:t> </a:t>
            </a: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0" y="1295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	if (lower_limit &lt;= x &amp;&amp; x &lt;= upper_limit) y = x ;</a:t>
            </a:r>
            <a:endParaRPr lang="en-US" sz="2400" b="0">
              <a:solidFill>
                <a:srgbClr val="000000"/>
              </a:solidFill>
            </a:endParaRPr>
          </a:p>
        </p:txBody>
      </p:sp>
      <p:sp>
        <p:nvSpPr>
          <p:cNvPr id="431108" name="Text Box 4"/>
          <p:cNvSpPr txBox="1">
            <a:spLocks noChangeArrowheads="1"/>
          </p:cNvSpPr>
          <p:nvPr/>
        </p:nvSpPr>
        <p:spPr bwMode="auto">
          <a:xfrm>
            <a:off x="0" y="4800600"/>
            <a:ext cx="9144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	if (</a:t>
            </a:r>
            <a:r>
              <a:rPr lang="en-US" sz="2400">
                <a:solidFill>
                  <a:srgbClr val="000000"/>
                </a:solidFill>
                <a:cs typeface="Courier New" pitchFamily="49" charset="0"/>
              </a:rPr>
              <a:t>x &lt; lower_limit</a:t>
            </a:r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) goto L1</a:t>
            </a:r>
            <a:endParaRPr lang="en-US" sz="2400" b="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	if (</a:t>
            </a:r>
            <a:r>
              <a:rPr lang="en-US" sz="2400">
                <a:solidFill>
                  <a:srgbClr val="000000"/>
                </a:solidFill>
                <a:cs typeface="Courier New" pitchFamily="49" charset="0"/>
              </a:rPr>
              <a:t>x &gt; upper_limit</a:t>
            </a:r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) goto L1</a:t>
            </a:r>
            <a:endParaRPr lang="en-US" sz="2400" b="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	y = x ;</a:t>
            </a:r>
            <a:endParaRPr lang="en-US" sz="2400" b="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L1:</a:t>
            </a:r>
            <a:r>
              <a:rPr lang="en-US" sz="2400" b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31109" name="Text Box 5"/>
          <p:cNvSpPr txBox="1">
            <a:spLocks noChangeArrowheads="1"/>
          </p:cNvSpPr>
          <p:nvPr/>
        </p:nvSpPr>
        <p:spPr bwMode="auto">
          <a:xfrm>
            <a:off x="0" y="3505200"/>
            <a:ext cx="9144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	if (</a:t>
            </a:r>
            <a:r>
              <a:rPr lang="en-US" sz="2400">
                <a:solidFill>
                  <a:srgbClr val="000000"/>
                </a:solidFill>
                <a:cs typeface="Courier New" pitchFamily="49" charset="0"/>
              </a:rPr>
              <a:t>x &lt; lower_limit || x &gt; upper_limit</a:t>
            </a:r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) goto L1</a:t>
            </a:r>
            <a:endParaRPr lang="en-US" sz="2400" b="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	y = x ;</a:t>
            </a:r>
            <a:endParaRPr lang="en-US" sz="2400" b="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L1:</a:t>
            </a:r>
            <a:r>
              <a:rPr lang="en-US" sz="2400" b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31110" name="Text Box 6"/>
          <p:cNvSpPr txBox="1">
            <a:spLocks noChangeArrowheads="1"/>
          </p:cNvSpPr>
          <p:nvPr/>
        </p:nvSpPr>
        <p:spPr bwMode="auto">
          <a:xfrm>
            <a:off x="0" y="2057400"/>
            <a:ext cx="9144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	if (</a:t>
            </a:r>
            <a:r>
              <a:rPr lang="en-US" sz="2400">
                <a:solidFill>
                  <a:srgbClr val="000000"/>
                </a:solidFill>
                <a:cs typeface="Courier New" pitchFamily="49" charset="0"/>
              </a:rPr>
              <a:t>!</a:t>
            </a:r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(lower_limit &lt;= x &amp;&amp; x &lt;= upper_limit)) </a:t>
            </a:r>
            <a:r>
              <a:rPr lang="en-US" sz="2400">
                <a:solidFill>
                  <a:srgbClr val="000000"/>
                </a:solidFill>
                <a:cs typeface="Courier New" pitchFamily="49" charset="0"/>
              </a:rPr>
              <a:t>goto L1</a:t>
            </a:r>
            <a:endParaRPr lang="en-US" sz="240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	y = x ;</a:t>
            </a:r>
            <a:endParaRPr lang="en-US" sz="2400" b="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en-US" sz="2400">
                <a:solidFill>
                  <a:srgbClr val="000000"/>
                </a:solidFill>
                <a:cs typeface="Courier New" pitchFamily="49" charset="0"/>
              </a:rPr>
              <a:t>L1:</a:t>
            </a: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31111" name="Text Box 7"/>
          <p:cNvSpPr txBox="1">
            <a:spLocks noChangeArrowheads="1"/>
          </p:cNvSpPr>
          <p:nvPr/>
        </p:nvSpPr>
        <p:spPr bwMode="auto">
          <a:xfrm>
            <a:off x="4114800" y="1600200"/>
            <a:ext cx="4114800" cy="29051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>
                <a:lumMod val="1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</a:rPr>
              <a:t>	LDR	</a:t>
            </a:r>
            <a:r>
              <a:rPr lang="en-US" dirty="0" smtClean="0">
                <a:solidFill>
                  <a:srgbClr val="000000"/>
                </a:solidFill>
              </a:rPr>
              <a:t>R0,x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LDR</a:t>
            </a:r>
            <a:r>
              <a:rPr lang="en-US" sz="2400" dirty="0">
                <a:solidFill>
                  <a:srgbClr val="000000"/>
                </a:solidFill>
              </a:rPr>
              <a:t>	</a:t>
            </a:r>
            <a:r>
              <a:rPr lang="en-US" dirty="0" smtClean="0">
                <a:solidFill>
                  <a:srgbClr val="000000"/>
                </a:solidFill>
              </a:rPr>
              <a:t>R1,lower_limit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CMP	</a:t>
            </a:r>
            <a:r>
              <a:rPr lang="en-US" dirty="0" smtClean="0">
                <a:solidFill>
                  <a:srgbClr val="000000"/>
                </a:solidFill>
              </a:rPr>
              <a:t>R0,R1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BLT	L1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LDR	</a:t>
            </a:r>
            <a:r>
              <a:rPr lang="en-US" dirty="0" smtClean="0">
                <a:solidFill>
                  <a:srgbClr val="000000"/>
                </a:solidFill>
              </a:rPr>
              <a:t>R1,upper_limit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CMP	</a:t>
            </a:r>
            <a:r>
              <a:rPr lang="en-US" dirty="0" smtClean="0">
                <a:solidFill>
                  <a:srgbClr val="000000"/>
                </a:solidFill>
              </a:rPr>
              <a:t>R0,R1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BGT	L1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STR	</a:t>
            </a:r>
            <a:r>
              <a:rPr lang="en-US" dirty="0" smtClean="0">
                <a:solidFill>
                  <a:srgbClr val="000000"/>
                </a:solidFill>
              </a:rPr>
              <a:t>R0,y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L1:	...</a:t>
            </a:r>
          </a:p>
        </p:txBody>
      </p:sp>
    </p:spTree>
    <p:extLst>
      <p:ext uri="{BB962C8B-B14F-4D97-AF65-F5344CB8AC3E}">
        <p14:creationId xmlns:p14="http://schemas.microsoft.com/office/powerpoint/2010/main" val="4130867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108" grpId="0" autoUpdateAnimBg="0"/>
      <p:bldP spid="431109" grpId="0" autoUpdateAnimBg="0"/>
      <p:bldP spid="431110" grpId="0" autoUpdateAnimBg="0"/>
      <p:bldP spid="4311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smtClean="0">
                <a:cs typeface="Times New Roman" pitchFamily="18" charset="0"/>
              </a:rPr>
              <a:t>Compound Conditionals</a:t>
            </a:r>
          </a:p>
        </p:txBody>
      </p:sp>
      <p:sp>
        <p:nvSpPr>
          <p:cNvPr id="432131" name="Rectangle 3"/>
          <p:cNvSpPr>
            <a:spLocks noChangeArrowheads="1"/>
          </p:cNvSpPr>
          <p:nvPr/>
        </p:nvSpPr>
        <p:spPr bwMode="auto">
          <a:xfrm>
            <a:off x="0" y="1219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tabLst>
                <a:tab pos="466725" algn="l"/>
              </a:tabLst>
            </a:pPr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	if (x &lt; lower_limit </a:t>
            </a:r>
            <a:r>
              <a:rPr lang="en-US" sz="2400">
                <a:solidFill>
                  <a:srgbClr val="000000"/>
                </a:solidFill>
                <a:cs typeface="Courier New" pitchFamily="49" charset="0"/>
              </a:rPr>
              <a:t>||</a:t>
            </a:r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 upper_limit &lt; x) y = x ;</a:t>
            </a:r>
            <a:endParaRPr lang="en-US" sz="2400" b="0">
              <a:solidFill>
                <a:srgbClr val="000000"/>
              </a:solidFill>
            </a:endParaRPr>
          </a:p>
        </p:txBody>
      </p:sp>
      <p:sp>
        <p:nvSpPr>
          <p:cNvPr id="432132" name="Rectangle 4"/>
          <p:cNvSpPr>
            <a:spLocks noChangeArrowheads="1"/>
          </p:cNvSpPr>
          <p:nvPr/>
        </p:nvSpPr>
        <p:spPr bwMode="auto">
          <a:xfrm>
            <a:off x="0" y="2209800"/>
            <a:ext cx="50292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tabLst>
                <a:tab pos="681038" algn="l"/>
                <a:tab pos="1371600" algn="l"/>
                <a:tab pos="1828800" algn="l"/>
                <a:tab pos="3543300" algn="l"/>
              </a:tabLst>
            </a:pPr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	if (x &lt; lower_limit) </a:t>
            </a:r>
            <a:r>
              <a:rPr lang="en-US" sz="2400">
                <a:solidFill>
                  <a:srgbClr val="000000"/>
                </a:solidFill>
                <a:cs typeface="Courier New" pitchFamily="49" charset="0"/>
              </a:rPr>
              <a:t>goto L1</a:t>
            </a:r>
            <a:endParaRPr lang="en-US" sz="2400">
              <a:solidFill>
                <a:srgbClr val="000000"/>
              </a:solidFill>
              <a:cs typeface="Times New Roman" pitchFamily="18" charset="0"/>
            </a:endParaRPr>
          </a:p>
          <a:p>
            <a:pPr>
              <a:tabLst>
                <a:tab pos="681038" algn="l"/>
                <a:tab pos="1371600" algn="l"/>
                <a:tab pos="1828800" algn="l"/>
                <a:tab pos="3543300" algn="l"/>
              </a:tabLst>
            </a:pPr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	if (x &gt; upper_limit) </a:t>
            </a:r>
            <a:r>
              <a:rPr lang="en-US" sz="2400">
                <a:solidFill>
                  <a:srgbClr val="000000"/>
                </a:solidFill>
                <a:cs typeface="Courier New" pitchFamily="49" charset="0"/>
              </a:rPr>
              <a:t>goto L1</a:t>
            </a:r>
            <a:endParaRPr lang="en-US" sz="2400">
              <a:solidFill>
                <a:srgbClr val="000000"/>
              </a:solidFill>
              <a:cs typeface="Times New Roman" pitchFamily="18" charset="0"/>
            </a:endParaRPr>
          </a:p>
          <a:p>
            <a:pPr>
              <a:tabLst>
                <a:tab pos="681038" algn="l"/>
                <a:tab pos="1371600" algn="l"/>
                <a:tab pos="1828800" algn="l"/>
                <a:tab pos="3543300" algn="l"/>
              </a:tabLst>
            </a:pPr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	</a:t>
            </a:r>
            <a:r>
              <a:rPr lang="en-US" sz="2400">
                <a:solidFill>
                  <a:srgbClr val="000000"/>
                </a:solidFill>
                <a:cs typeface="Courier New" pitchFamily="49" charset="0"/>
              </a:rPr>
              <a:t>goto L2 ;</a:t>
            </a:r>
            <a:endParaRPr lang="en-US" sz="2400">
              <a:solidFill>
                <a:srgbClr val="000000"/>
              </a:solidFill>
              <a:cs typeface="Times New Roman" pitchFamily="18" charset="0"/>
            </a:endParaRPr>
          </a:p>
          <a:p>
            <a:pPr>
              <a:tabLst>
                <a:tab pos="681038" algn="l"/>
                <a:tab pos="1371600" algn="l"/>
                <a:tab pos="1828800" algn="l"/>
                <a:tab pos="3543300" algn="l"/>
              </a:tabLst>
            </a:pPr>
            <a:r>
              <a:rPr lang="en-US" sz="2400">
                <a:solidFill>
                  <a:srgbClr val="000000"/>
                </a:solidFill>
                <a:cs typeface="Courier New" pitchFamily="49" charset="0"/>
              </a:rPr>
              <a:t>L1:	y = x ;</a:t>
            </a:r>
            <a:endParaRPr lang="en-US" sz="2400">
              <a:solidFill>
                <a:srgbClr val="000000"/>
              </a:solidFill>
              <a:cs typeface="Times New Roman" pitchFamily="18" charset="0"/>
            </a:endParaRPr>
          </a:p>
          <a:p>
            <a:pPr>
              <a:tabLst>
                <a:tab pos="681038" algn="l"/>
                <a:tab pos="1371600" algn="l"/>
                <a:tab pos="1828800" algn="l"/>
                <a:tab pos="3543300" algn="l"/>
              </a:tabLst>
            </a:pPr>
            <a:r>
              <a:rPr lang="en-US" sz="2400">
                <a:solidFill>
                  <a:srgbClr val="000000"/>
                </a:solidFill>
                <a:cs typeface="Courier New" pitchFamily="49" charset="0"/>
              </a:rPr>
              <a:t>L2:</a:t>
            </a:r>
            <a:r>
              <a:rPr lang="en-US" sz="240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32133" name="Rectangle 5"/>
          <p:cNvSpPr>
            <a:spLocks noChangeArrowheads="1"/>
          </p:cNvSpPr>
          <p:nvPr/>
        </p:nvSpPr>
        <p:spPr bwMode="auto">
          <a:xfrm>
            <a:off x="0" y="4572000"/>
            <a:ext cx="9144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tabLst>
                <a:tab pos="681038" algn="l"/>
                <a:tab pos="1371600" algn="l"/>
                <a:tab pos="1828800" algn="l"/>
                <a:tab pos="3543300" algn="l"/>
              </a:tabLst>
            </a:pPr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	if (x &lt; lower_limit) goto L1</a:t>
            </a:r>
            <a:endParaRPr lang="en-US" sz="2400" b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tabLst>
                <a:tab pos="681038" algn="l"/>
                <a:tab pos="1371600" algn="l"/>
                <a:tab pos="1828800" algn="l"/>
                <a:tab pos="3543300" algn="l"/>
              </a:tabLst>
            </a:pPr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	if (</a:t>
            </a:r>
            <a:r>
              <a:rPr lang="en-US" sz="2400">
                <a:solidFill>
                  <a:srgbClr val="000000"/>
                </a:solidFill>
                <a:cs typeface="Courier New" pitchFamily="49" charset="0"/>
              </a:rPr>
              <a:t>!</a:t>
            </a:r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(x &gt; upper_limit)) </a:t>
            </a:r>
            <a:r>
              <a:rPr lang="en-US" sz="2400">
                <a:solidFill>
                  <a:srgbClr val="000000"/>
                </a:solidFill>
                <a:cs typeface="Courier New" pitchFamily="49" charset="0"/>
              </a:rPr>
              <a:t>goto L2</a:t>
            </a:r>
            <a:endParaRPr lang="en-US" sz="2400">
              <a:solidFill>
                <a:srgbClr val="000000"/>
              </a:solidFill>
              <a:cs typeface="Times New Roman" pitchFamily="18" charset="0"/>
            </a:endParaRPr>
          </a:p>
          <a:p>
            <a:pPr>
              <a:tabLst>
                <a:tab pos="681038" algn="l"/>
                <a:tab pos="1371600" algn="l"/>
                <a:tab pos="1828800" algn="l"/>
                <a:tab pos="3543300" algn="l"/>
              </a:tabLst>
            </a:pPr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L1:	y = x ;</a:t>
            </a:r>
            <a:endParaRPr lang="en-US" sz="2400" b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tabLst>
                <a:tab pos="681038" algn="l"/>
                <a:tab pos="1371600" algn="l"/>
                <a:tab pos="1828800" algn="l"/>
                <a:tab pos="3543300" algn="l"/>
              </a:tabLst>
            </a:pPr>
            <a:r>
              <a:rPr lang="en-US" sz="2400" b="0">
                <a:solidFill>
                  <a:srgbClr val="000000"/>
                </a:solidFill>
                <a:cs typeface="Courier New" pitchFamily="49" charset="0"/>
              </a:rPr>
              <a:t>L2:</a:t>
            </a:r>
            <a:r>
              <a:rPr lang="en-US" sz="2400" b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2400" b="0">
              <a:solidFill>
                <a:srgbClr val="000000"/>
              </a:solidFill>
            </a:endParaRPr>
          </a:p>
        </p:txBody>
      </p:sp>
      <p:sp>
        <p:nvSpPr>
          <p:cNvPr id="432134" name="Rectangle 6"/>
          <p:cNvSpPr>
            <a:spLocks noChangeArrowheads="1"/>
          </p:cNvSpPr>
          <p:nvPr/>
        </p:nvSpPr>
        <p:spPr bwMode="auto">
          <a:xfrm>
            <a:off x="4876800" y="2209800"/>
            <a:ext cx="4038600" cy="2844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>
                <a:lumMod val="1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>
              <a:tabLst>
                <a:tab pos="563563" algn="l"/>
                <a:tab pos="1477963" algn="l"/>
                <a:tab pos="3314700" algn="l"/>
              </a:tabLst>
            </a:pPr>
            <a:r>
              <a:rPr lang="en-US" dirty="0">
                <a:solidFill>
                  <a:srgbClr val="000000"/>
                </a:solidFill>
                <a:cs typeface="Courier New" pitchFamily="49" charset="0"/>
              </a:rPr>
              <a:t>	LDR	</a:t>
            </a:r>
            <a:r>
              <a:rPr lang="en-US" dirty="0" smtClean="0">
                <a:solidFill>
                  <a:srgbClr val="000000"/>
                </a:solidFill>
                <a:cs typeface="Courier New" pitchFamily="49" charset="0"/>
              </a:rPr>
              <a:t>R0,x</a:t>
            </a:r>
            <a:r>
              <a:rPr lang="en-US" dirty="0">
                <a:solidFill>
                  <a:srgbClr val="000000"/>
                </a:solidFill>
                <a:cs typeface="Courier New" pitchFamily="49" charset="0"/>
              </a:rPr>
              <a:t/>
            </a:r>
            <a:br>
              <a:rPr lang="en-US" dirty="0">
                <a:solidFill>
                  <a:srgbClr val="000000"/>
                </a:solidFill>
                <a:cs typeface="Courier New" pitchFamily="49" charset="0"/>
              </a:rPr>
            </a:br>
            <a:r>
              <a:rPr lang="en-US" dirty="0">
                <a:solidFill>
                  <a:srgbClr val="000000"/>
                </a:solidFill>
              </a:rPr>
              <a:t>	LDR	</a:t>
            </a:r>
            <a:r>
              <a:rPr lang="en-US" dirty="0" smtClean="0">
                <a:solidFill>
                  <a:srgbClr val="000000"/>
                </a:solidFill>
              </a:rPr>
              <a:t>R1,lower_limit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tabLst>
                <a:tab pos="563563" algn="l"/>
                <a:tab pos="1477963" algn="l"/>
                <a:tab pos="3314700" algn="l"/>
              </a:tabLst>
            </a:pPr>
            <a:r>
              <a:rPr lang="en-US" dirty="0">
                <a:solidFill>
                  <a:srgbClr val="000000"/>
                </a:solidFill>
                <a:cs typeface="Courier New" pitchFamily="49" charset="0"/>
              </a:rPr>
              <a:t>	CMP	</a:t>
            </a:r>
            <a:r>
              <a:rPr lang="en-US" dirty="0" smtClean="0">
                <a:solidFill>
                  <a:srgbClr val="000000"/>
                </a:solidFill>
                <a:cs typeface="Courier New" pitchFamily="49" charset="0"/>
              </a:rPr>
              <a:t>R0,R1 </a:t>
            </a:r>
            <a:endParaRPr lang="en-US" dirty="0">
              <a:solidFill>
                <a:srgbClr val="000000"/>
              </a:solidFill>
              <a:cs typeface="Courier New" pitchFamily="49" charset="0"/>
            </a:endParaRPr>
          </a:p>
          <a:p>
            <a:pPr>
              <a:tabLst>
                <a:tab pos="563563" algn="l"/>
                <a:tab pos="1477963" algn="l"/>
                <a:tab pos="3314700" algn="l"/>
              </a:tabLst>
            </a:pPr>
            <a:r>
              <a:rPr lang="en-US" dirty="0">
                <a:solidFill>
                  <a:srgbClr val="000000"/>
                </a:solidFill>
                <a:cs typeface="Courier New" pitchFamily="49" charset="0"/>
              </a:rPr>
              <a:t>	BLT	L1</a:t>
            </a:r>
            <a:br>
              <a:rPr lang="en-US" dirty="0">
                <a:solidFill>
                  <a:srgbClr val="000000"/>
                </a:solidFill>
                <a:cs typeface="Courier New" pitchFamily="49" charset="0"/>
              </a:rPr>
            </a:br>
            <a:r>
              <a:rPr lang="en-US" dirty="0">
                <a:solidFill>
                  <a:srgbClr val="000000"/>
                </a:solidFill>
              </a:rPr>
              <a:t>	LDR	</a:t>
            </a:r>
            <a:r>
              <a:rPr lang="en-US" dirty="0" smtClean="0">
                <a:solidFill>
                  <a:srgbClr val="000000"/>
                </a:solidFill>
              </a:rPr>
              <a:t>R1,upper_limit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tabLst>
                <a:tab pos="563563" algn="l"/>
                <a:tab pos="1477963" algn="l"/>
                <a:tab pos="3314700" algn="l"/>
              </a:tabLst>
            </a:pPr>
            <a:r>
              <a:rPr lang="en-US" dirty="0">
                <a:solidFill>
                  <a:srgbClr val="000000"/>
                </a:solidFill>
                <a:cs typeface="Courier New" pitchFamily="49" charset="0"/>
              </a:rPr>
              <a:t>	CMP	</a:t>
            </a:r>
            <a:r>
              <a:rPr lang="en-US" dirty="0" smtClean="0">
                <a:solidFill>
                  <a:srgbClr val="000000"/>
                </a:solidFill>
                <a:cs typeface="Courier New" pitchFamily="49" charset="0"/>
              </a:rPr>
              <a:t>R0,R1 </a:t>
            </a:r>
            <a:endParaRPr lang="en-US" dirty="0">
              <a:solidFill>
                <a:srgbClr val="000000"/>
              </a:solidFill>
              <a:cs typeface="Courier New" pitchFamily="49" charset="0"/>
            </a:endParaRPr>
          </a:p>
          <a:p>
            <a:pPr>
              <a:tabLst>
                <a:tab pos="563563" algn="l"/>
                <a:tab pos="1477963" algn="l"/>
                <a:tab pos="3314700" algn="l"/>
              </a:tabLst>
            </a:pPr>
            <a:r>
              <a:rPr lang="en-US" dirty="0">
                <a:solidFill>
                  <a:srgbClr val="000000"/>
                </a:solidFill>
                <a:cs typeface="Courier New" pitchFamily="49" charset="0"/>
              </a:rPr>
              <a:t>	BLE	L2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tabLst>
                <a:tab pos="563563" algn="l"/>
                <a:tab pos="1477963" algn="l"/>
                <a:tab pos="3314700" algn="l"/>
              </a:tabLst>
            </a:pPr>
            <a:r>
              <a:rPr lang="en-US" dirty="0">
                <a:solidFill>
                  <a:srgbClr val="000000"/>
                </a:solidFill>
                <a:cs typeface="Courier New" pitchFamily="49" charset="0"/>
              </a:rPr>
              <a:t>L1:	STR	</a:t>
            </a:r>
            <a:r>
              <a:rPr lang="en-US" dirty="0" smtClean="0">
                <a:solidFill>
                  <a:srgbClr val="000000"/>
                </a:solidFill>
                <a:cs typeface="Courier New" pitchFamily="49" charset="0"/>
              </a:rPr>
              <a:t>R0,y</a:t>
            </a:r>
            <a:endParaRPr lang="en-US" dirty="0">
              <a:solidFill>
                <a:srgbClr val="000000"/>
              </a:solidFill>
              <a:cs typeface="Courier New" pitchFamily="49" charset="0"/>
            </a:endParaRPr>
          </a:p>
          <a:p>
            <a:pPr>
              <a:tabLst>
                <a:tab pos="563563" algn="l"/>
                <a:tab pos="1477963" algn="l"/>
                <a:tab pos="3314700" algn="l"/>
              </a:tabLst>
            </a:pPr>
            <a:r>
              <a:rPr lang="en-US" dirty="0">
                <a:solidFill>
                  <a:srgbClr val="000000"/>
                </a:solidFill>
                <a:cs typeface="Courier New" pitchFamily="49" charset="0"/>
              </a:rPr>
              <a:t>L2:	...</a:t>
            </a:r>
          </a:p>
        </p:txBody>
      </p:sp>
    </p:spTree>
    <p:extLst>
      <p:ext uri="{BB962C8B-B14F-4D97-AF65-F5344CB8AC3E}">
        <p14:creationId xmlns:p14="http://schemas.microsoft.com/office/powerpoint/2010/main" val="4286130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1" grpId="0" autoUpdateAnimBg="0"/>
      <p:bldP spid="432132" grpId="0" autoUpdateAnimBg="0"/>
      <p:bldP spid="432133" grpId="0" autoUpdateAnimBg="0"/>
      <p:bldP spid="432134" grpId="0" animBg="1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CCECFF"/>
      </a:dk1>
      <a:lt1>
        <a:srgbClr val="FFFFFF"/>
      </a:lt1>
      <a:dk2>
        <a:srgbClr val="3399FF"/>
      </a:dk2>
      <a:lt2>
        <a:srgbClr val="FFFFFF"/>
      </a:lt2>
      <a:accent1>
        <a:srgbClr val="00CC99"/>
      </a:accent1>
      <a:accent2>
        <a:srgbClr val="0000FF"/>
      </a:accent2>
      <a:accent3>
        <a:srgbClr val="ADCAFF"/>
      </a:accent3>
      <a:accent4>
        <a:srgbClr val="DADADA"/>
      </a:accent4>
      <a:accent5>
        <a:srgbClr val="AAE2CA"/>
      </a:accent5>
      <a:accent6>
        <a:srgbClr val="0000E7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4289</TotalTime>
  <Words>901</Words>
  <Application>Microsoft Office PowerPoint</Application>
  <PresentationFormat>On-screen Show (4:3)</PresentationFormat>
  <Paragraphs>506</Paragraphs>
  <Slides>31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Blank Presentation</vt:lpstr>
      <vt:lpstr>Photo Editor Photo</vt:lpstr>
      <vt:lpstr>CHAPTER 7  Programming in Assembly  Part 3: Control Structures</vt:lpstr>
      <vt:lpstr>Compare/Test Instructions</vt:lpstr>
      <vt:lpstr>Branch Instructions</vt:lpstr>
      <vt:lpstr>PowerPoint Presentation</vt:lpstr>
      <vt:lpstr>if-then statement</vt:lpstr>
      <vt:lpstr>Signed vs. Unsigned</vt:lpstr>
      <vt:lpstr>if-then-else statement</vt:lpstr>
      <vt:lpstr>Compound Conditionals </vt:lpstr>
      <vt:lpstr>Compound Conditionals</vt:lpstr>
      <vt:lpstr>Loops: Basic Structure</vt:lpstr>
      <vt:lpstr>Loops: Predetermined #Iterations</vt:lpstr>
      <vt:lpstr>Loops: Variable #Iterations Ex: GCD(a,b)</vt:lpstr>
      <vt:lpstr>Miscellaneous Instructions</vt:lpstr>
      <vt:lpstr>PowerPoint Presentation</vt:lpstr>
      <vt:lpstr>ARM Procedure Call Standard</vt:lpstr>
      <vt:lpstr>Function Call and Return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Temporary Variables</vt:lpstr>
      <vt:lpstr>Temporaries in Registers</vt:lpstr>
      <vt:lpstr>PowerPoint Presentation</vt:lpstr>
      <vt:lpstr>Register Assignment</vt:lpstr>
      <vt:lpstr>Register Assignment</vt:lpstr>
      <vt:lpstr>Register Assignment</vt:lpstr>
      <vt:lpstr>PowerPoint Presentation</vt:lpstr>
      <vt:lpstr>PowerPoint Presentation</vt:lpstr>
      <vt:lpstr>PowerPoint Presentation</vt:lpstr>
      <vt:lpstr>PowerPoint Presentation</vt:lpstr>
    </vt:vector>
  </TitlesOfParts>
  <Company>Key Software Products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COEN 020</dc:title>
  <dc:creator>Daniel W. Lewis</dc:creator>
  <cp:lastModifiedBy>Santa Clara University</cp:lastModifiedBy>
  <cp:revision>402</cp:revision>
  <dcterms:created xsi:type="dcterms:W3CDTF">1999-01-04T11:50:11Z</dcterms:created>
  <dcterms:modified xsi:type="dcterms:W3CDTF">2012-04-20T16:11:09Z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2</vt:i4>
  </property>
  <property fmtid="{D5CDD505-2E9C-101B-9397-08002B2CF9AE}" pid="3" name="GraphicType">
    <vt:i4>1</vt:i4>
  </property>
  <property fmtid="{D5CDD505-2E9C-101B-9397-08002B2CF9AE}" pid="4" name="Compression">
    <vt:i4>80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dlewis@scu.edu</vt:lpwstr>
  </property>
  <property fmtid="{D5CDD505-2E9C-101B-9397-08002B2CF9AE}" pid="8" name="HomePage">
    <vt:lpwstr>http://www.cse.scu.edu/dlewis/coen.020/w99</vt:lpwstr>
  </property>
  <property fmtid="{D5CDD505-2E9C-101B-9397-08002B2CF9AE}" pid="9" name="Other">
    <vt:lpwstr>COEN 020 Winter 1999_x000d_
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C:\TEMP</vt:lpwstr>
  </property>
</Properties>
</file>