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6" r:id="rId2"/>
    <p:sldId id="267" r:id="rId3"/>
    <p:sldId id="268" r:id="rId4"/>
    <p:sldId id="269" r:id="rId5"/>
    <p:sldId id="270" r:id="rId6"/>
    <p:sldId id="273" r:id="rId7"/>
    <p:sldId id="275" r:id="rId8"/>
    <p:sldId id="274" r:id="rId9"/>
    <p:sldId id="281" r:id="rId10"/>
    <p:sldId id="306" r:id="rId11"/>
    <p:sldId id="311" r:id="rId12"/>
    <p:sldId id="310" r:id="rId13"/>
    <p:sldId id="321" r:id="rId14"/>
    <p:sldId id="307" r:id="rId15"/>
    <p:sldId id="320" r:id="rId16"/>
    <p:sldId id="312" r:id="rId17"/>
    <p:sldId id="318" r:id="rId18"/>
    <p:sldId id="309" r:id="rId19"/>
    <p:sldId id="316" r:id="rId20"/>
    <p:sldId id="314" r:id="rId21"/>
    <p:sldId id="315" r:id="rId22"/>
    <p:sldId id="317" r:id="rId23"/>
    <p:sldId id="297" r:id="rId24"/>
    <p:sldId id="299" r:id="rId25"/>
    <p:sldId id="301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FF33"/>
    <a:srgbClr val="00FF00"/>
    <a:srgbClr val="FF0000"/>
    <a:srgbClr val="99FFCC"/>
    <a:srgbClr val="FFFF99"/>
    <a:srgbClr val="FFFF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 preferSingleView="1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8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64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4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45699FC-E72D-40D6-8025-DCBA4E2A94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46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BFD79-D82E-48DB-9C05-F2FBB3418330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52CA5-6688-4F9E-AF31-1830F514B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93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EDDAB4-EDBE-4D3D-8DD5-8997829F3D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19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40EBB1-0836-45F2-93F9-92FD2E81AD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EBD406-93C1-4496-AE75-677073258F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110A590-BAF8-47E0-96CD-044FF90C7C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74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5199CA1-8B41-4D10-A976-0F683BA0B0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50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DB66A4-CE88-4AD5-A03A-8723739D97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4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616169-A90B-48F5-94AA-618CE3BBDA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0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1BFDC6-C58C-4127-B1BD-14E859CAE3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37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D3975D-35A6-4B19-B442-CEBFB6F634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26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E06185-CFB9-469E-9E8A-582E138792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90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70D3B9-E6FF-45E2-A96A-B65F9FAFB2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92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A44C628-912A-41B7-A538-A908450320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0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65C04E-6E00-4C4E-BD3A-572B819E68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6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5B554697-DE59-43F3-9C3F-C2E2D26E272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3200"/>
            <a:ext cx="7772400" cy="1143000"/>
          </a:xfrm>
        </p:spPr>
        <p:txBody>
          <a:bodyPr/>
          <a:lstStyle/>
          <a:p>
            <a:r>
              <a:rPr lang="en-US" dirty="0"/>
              <a:t>CHAPTER </a:t>
            </a:r>
            <a:r>
              <a:rPr lang="en-US" dirty="0" smtClean="0"/>
              <a:t>8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cs typeface="Times New Roman" pitchFamily="18" charset="0"/>
              </a:rPr>
              <a:t>Programming in Assembly</a:t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Part 4: </a:t>
            </a:r>
            <a:r>
              <a:rPr lang="en-US" smtClean="0">
                <a:cs typeface="Times New Roman" pitchFamily="18" charset="0"/>
              </a:rPr>
              <a:t>I/O Programming</a:t>
            </a:r>
            <a:endParaRPr lang="en-US" i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Exceptions</a:t>
            </a:r>
          </a:p>
        </p:txBody>
      </p:sp>
      <p:sp>
        <p:nvSpPr>
          <p:cNvPr id="32563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Definition: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   Any condition that needs to halt the normal sequential flow of instruction execution.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  <p:sp>
        <p:nvSpPr>
          <p:cNvPr id="32563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Categories:</a:t>
            </a:r>
          </a:p>
          <a:p>
            <a:pPr>
              <a:buFontTx/>
              <a:buNone/>
            </a:pPr>
            <a:endParaRPr lang="en-US"/>
          </a:p>
          <a:p>
            <a:r>
              <a:rPr lang="en-US"/>
              <a:t>Reset</a:t>
            </a:r>
          </a:p>
          <a:p>
            <a:r>
              <a:rPr lang="en-US"/>
              <a:t>SVC Supervisor Call</a:t>
            </a:r>
          </a:p>
          <a:p>
            <a:pPr lvl="1">
              <a:buFontTx/>
              <a:buNone/>
            </a:pPr>
            <a:r>
              <a:rPr lang="en-US"/>
              <a:t>(Software Interrupt)</a:t>
            </a:r>
          </a:p>
          <a:p>
            <a:r>
              <a:rPr lang="en-US"/>
              <a:t>Fault</a:t>
            </a:r>
          </a:p>
          <a:p>
            <a:pPr lvl="1">
              <a:buFontTx/>
              <a:buNone/>
            </a:pPr>
            <a:r>
              <a:rPr lang="en-US"/>
              <a:t>E.g., undefined opcode</a:t>
            </a:r>
          </a:p>
          <a:p>
            <a:r>
              <a:rPr lang="en-US"/>
              <a:t>Interrupts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Exceptions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/>
              <a:t>Each exception has:</a:t>
            </a:r>
          </a:p>
          <a:p>
            <a:pPr marL="609600" indent="-609600">
              <a:buFontTx/>
              <a:buNone/>
            </a:pPr>
            <a:endParaRPr lang="en-US"/>
          </a:p>
          <a:p>
            <a:pPr marL="609600" indent="-609600">
              <a:buFontTx/>
              <a:buAutoNum type="arabicPeriod"/>
            </a:pPr>
            <a:r>
              <a:rPr lang="en-US"/>
              <a:t>An exception number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A priority level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An exception handler routine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An entry in the vector table</a:t>
            </a:r>
          </a:p>
          <a:p>
            <a:pPr marL="990600" lvl="1" indent="-533400">
              <a:buFontTx/>
              <a:buNone/>
            </a:pPr>
            <a:r>
              <a:rPr lang="en-US"/>
              <a:t>(Address of associated handler routine)</a:t>
            </a:r>
          </a:p>
          <a:p>
            <a:pPr marL="609600" indent="-609600">
              <a:buFontTx/>
              <a:buAutoNum type="arabicPeriod"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 Response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/>
              <a:t>Processor state (8 words) stored on stack: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en-US" sz="2800"/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400"/>
              <a:t>	xPSR, Return Address, LR, R12, R3 - R0</a:t>
            </a:r>
            <a:br>
              <a:rPr lang="en-US" sz="2400"/>
            </a:br>
            <a:r>
              <a:rPr lang="en-US" sz="2400" i="1"/>
              <a:t>Allows a regular C function to be an ISR!</a:t>
            </a:r>
            <a:endParaRPr lang="en-US" sz="2400"/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en-US" sz="240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/>
              <a:t>Processor switched (from Thread Mode) to Handler Mode (recorded in xPSR).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en-US" sz="280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/>
              <a:t>PC </a:t>
            </a:r>
            <a:r>
              <a:rPr lang="en-US" sz="2800">
                <a:sym typeface="Wingdings" pitchFamily="2" charset="2"/>
              </a:rPr>
              <a:t> vector table[ exception # ]</a:t>
            </a:r>
            <a:endParaRPr lang="en-US" sz="280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en-US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295400" y="1524000"/>
            <a:ext cx="6248400" cy="4808883"/>
            <a:chOff x="1295400" y="829917"/>
            <a:chExt cx="6248400" cy="4808883"/>
          </a:xfrm>
        </p:grpSpPr>
        <p:sp>
          <p:nvSpPr>
            <p:cNvPr id="7" name="Rectangle 6"/>
            <p:cNvSpPr/>
            <p:nvPr/>
          </p:nvSpPr>
          <p:spPr bwMode="auto">
            <a:xfrm>
              <a:off x="3276600" y="829917"/>
              <a:ext cx="2133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95400" y="865784"/>
              <a:ext cx="1371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Old SP</a:t>
              </a:r>
              <a:endPara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13" name="Straight Arrow Connector 12"/>
            <p:cNvCxnSpPr>
              <a:stCxn id="11" idx="3"/>
              <a:endCxn id="7" idx="1"/>
            </p:cNvCxnSpPr>
            <p:nvPr/>
          </p:nvCxnSpPr>
          <p:spPr bwMode="auto">
            <a:xfrm>
              <a:off x="2667000" y="1096617"/>
              <a:ext cx="6096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TextBox 16"/>
            <p:cNvSpPr txBox="1"/>
            <p:nvPr/>
          </p:nvSpPr>
          <p:spPr>
            <a:xfrm>
              <a:off x="1295400" y="5141267"/>
              <a:ext cx="1371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SP</a:t>
              </a:r>
              <a:endPara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18" name="Straight Arrow Connector 17"/>
            <p:cNvCxnSpPr>
              <a:stCxn id="17" idx="3"/>
              <a:endCxn id="10" idx="1"/>
            </p:cNvCxnSpPr>
            <p:nvPr/>
          </p:nvCxnSpPr>
          <p:spPr bwMode="auto">
            <a:xfrm>
              <a:off x="2667000" y="5372100"/>
              <a:ext cx="6096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" name="Rectangle 1"/>
            <p:cNvSpPr/>
            <p:nvPr/>
          </p:nvSpPr>
          <p:spPr bwMode="auto">
            <a:xfrm>
              <a:off x="3276600" y="1371600"/>
              <a:ext cx="2133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PSR</a:t>
              </a: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3276600" y="1905000"/>
              <a:ext cx="2133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Return Address</a:t>
              </a: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3276600" y="2438400"/>
              <a:ext cx="2133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LR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3276600" y="2971800"/>
              <a:ext cx="2133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R12</a:t>
              </a: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276600" y="3505200"/>
              <a:ext cx="2133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R3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276600" y="4038600"/>
              <a:ext cx="2133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R2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276600" y="4572000"/>
              <a:ext cx="2133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R1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276600" y="5105400"/>
              <a:ext cx="21336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R0</a:t>
              </a:r>
            </a:p>
          </p:txBody>
        </p:sp>
        <p:sp>
          <p:nvSpPr>
            <p:cNvPr id="22" name="Right Brace 21"/>
            <p:cNvSpPr/>
            <p:nvPr/>
          </p:nvSpPr>
          <p:spPr bwMode="auto">
            <a:xfrm>
              <a:off x="5562600" y="1363317"/>
              <a:ext cx="457200" cy="4275483"/>
            </a:xfrm>
            <a:prstGeom prst="rightBrace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432974" y="1790700"/>
              <a:ext cx="492443" cy="297180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US" sz="20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Increasing Addresses</a:t>
              </a:r>
              <a:endPara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 bwMode="auto">
            <a:xfrm flipV="1">
              <a:off x="2971800" y="1524000"/>
              <a:ext cx="0" cy="35052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" name="TextBox 25"/>
            <p:cNvSpPr txBox="1"/>
            <p:nvPr/>
          </p:nvSpPr>
          <p:spPr>
            <a:xfrm>
              <a:off x="6019800" y="2672427"/>
              <a:ext cx="1524000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Eights words pushed onto stack by exception response.</a:t>
              </a:r>
              <a:endPara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smtClean="0"/>
              <a:t>Interrupt Stacking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28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 Handlers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Definition: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An exception handler is a software routine that is executed when a specific exception condition occurs.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   Note: Most, but not all, exception handlers return to the previous code.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86000" y="2286000"/>
            <a:ext cx="4495800" cy="2764230"/>
            <a:chOff x="3200400" y="609600"/>
            <a:chExt cx="4495800" cy="2764230"/>
          </a:xfrm>
        </p:grpSpPr>
        <p:sp>
          <p:nvSpPr>
            <p:cNvPr id="6" name="Rectangle 5"/>
            <p:cNvSpPr/>
            <p:nvPr/>
          </p:nvSpPr>
          <p:spPr bwMode="auto">
            <a:xfrm>
              <a:off x="4953000" y="1752599"/>
              <a:ext cx="1828800" cy="3213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ISR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781800" y="1752597"/>
              <a:ext cx="914400" cy="32136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Unstacking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4114800" y="1752599"/>
              <a:ext cx="838200" cy="3213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Stacking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131365" y="2259637"/>
              <a:ext cx="685800" cy="461665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12</a:t>
              </a:r>
            </a:p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Cycles</a:t>
              </a:r>
              <a:endPara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 bwMode="auto">
            <a:xfrm>
              <a:off x="4083326" y="2286000"/>
              <a:ext cx="869674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" name="Rectangle 29"/>
            <p:cNvSpPr/>
            <p:nvPr/>
          </p:nvSpPr>
          <p:spPr bwMode="auto">
            <a:xfrm>
              <a:off x="3886200" y="1752599"/>
              <a:ext cx="228600" cy="3213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>
              <a:off x="5227983" y="1752599"/>
              <a:ext cx="0" cy="1390398"/>
            </a:xfrm>
            <a:prstGeom prst="line">
              <a:avLst/>
            </a:prstGeom>
            <a:solidFill>
              <a:schemeClr val="accent1"/>
            </a:solidFill>
            <a:ln w="158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Straight Arrow Connector 34"/>
            <p:cNvCxnSpPr/>
            <p:nvPr/>
          </p:nvCxnSpPr>
          <p:spPr bwMode="auto">
            <a:xfrm>
              <a:off x="3886200" y="2895600"/>
              <a:ext cx="13716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" name="TextBox 35"/>
            <p:cNvSpPr txBox="1"/>
            <p:nvPr/>
          </p:nvSpPr>
          <p:spPr>
            <a:xfrm>
              <a:off x="3886199" y="2912165"/>
              <a:ext cx="1341783" cy="461665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Latency:</a:t>
              </a:r>
            </a:p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17 Cycles</a:t>
              </a:r>
              <a:endPara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7" name="Rectangular Callout 36"/>
            <p:cNvSpPr/>
            <p:nvPr/>
          </p:nvSpPr>
          <p:spPr bwMode="auto">
            <a:xfrm>
              <a:off x="4953000" y="609600"/>
              <a:ext cx="974863" cy="762000"/>
            </a:xfrm>
            <a:prstGeom prst="wedgeRectCallout">
              <a:avLst>
                <a:gd name="adj1" fmla="val -20584"/>
                <a:gd name="adj2" fmla="val 108876"/>
              </a:avLst>
            </a:prstGeom>
            <a:solidFill>
              <a:schemeClr val="bg1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Input data read from device</a:t>
              </a:r>
            </a:p>
          </p:txBody>
        </p:sp>
        <p:sp>
          <p:nvSpPr>
            <p:cNvPr id="38" name="Rectangular Callout 37"/>
            <p:cNvSpPr/>
            <p:nvPr/>
          </p:nvSpPr>
          <p:spPr bwMode="auto">
            <a:xfrm>
              <a:off x="3200400" y="609600"/>
              <a:ext cx="1616765" cy="762000"/>
            </a:xfrm>
            <a:prstGeom prst="wedgeRectCallout">
              <a:avLst>
                <a:gd name="adj1" fmla="val -1852"/>
                <a:gd name="adj2" fmla="val 103359"/>
              </a:avLst>
            </a:prstGeom>
            <a:solidFill>
              <a:schemeClr val="bg1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Abandons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 any instruction longer than 1 cycle</a:t>
              </a:r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3886200" y="1752597"/>
              <a:ext cx="0" cy="1390400"/>
            </a:xfrm>
            <a:prstGeom prst="line">
              <a:avLst/>
            </a:prstGeom>
            <a:solidFill>
              <a:schemeClr val="accent1"/>
            </a:solidFill>
            <a:ln w="158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Latency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845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Exception Return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/>
              <a:t>Exception return occurs </a:t>
            </a:r>
            <a:r>
              <a:rPr lang="en-US" i="1" u="sng"/>
              <a:t>when in Handler</a:t>
            </a:r>
          </a:p>
          <a:p>
            <a:pPr marL="609600" indent="-609600">
              <a:buFontTx/>
              <a:buNone/>
            </a:pPr>
            <a:r>
              <a:rPr lang="en-US" i="1" u="sng"/>
              <a:t>Mode</a:t>
            </a:r>
            <a:r>
              <a:rPr lang="en-US"/>
              <a:t> and one of the following instructions</a:t>
            </a:r>
          </a:p>
          <a:p>
            <a:pPr marL="609600" indent="-609600">
              <a:buFontTx/>
              <a:buNone/>
            </a:pPr>
            <a:r>
              <a:rPr lang="en-US"/>
              <a:t>is executed:</a:t>
            </a:r>
          </a:p>
          <a:p>
            <a:pPr marL="609600" indent="-609600">
              <a:buFontTx/>
              <a:buNone/>
            </a:pPr>
            <a:endParaRPr lang="en-US"/>
          </a:p>
          <a:p>
            <a:pPr marL="609600" indent="-609600">
              <a:buFontTx/>
              <a:buAutoNum type="arabicPeriod"/>
            </a:pPr>
            <a:r>
              <a:rPr lang="en-US"/>
              <a:t>POP/LDM includes the PC, or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LDR with PC as the destination, or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BX with any register as the source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095375" y="2261223"/>
            <a:ext cx="7315200" cy="3801159"/>
            <a:chOff x="609600" y="914400"/>
            <a:chExt cx="7315200" cy="3801159"/>
          </a:xfrm>
        </p:grpSpPr>
        <p:sp>
          <p:nvSpPr>
            <p:cNvPr id="3" name="Rectangle 2"/>
            <p:cNvSpPr/>
            <p:nvPr/>
          </p:nvSpPr>
          <p:spPr bwMode="auto">
            <a:xfrm>
              <a:off x="1524000" y="1755913"/>
              <a:ext cx="1828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ISR #1</a:t>
              </a: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3352800" y="1755913"/>
              <a:ext cx="914400" cy="3048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Unstacking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5181600" y="1755913"/>
              <a:ext cx="1828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ISR #2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9600" y="2359354"/>
              <a:ext cx="917713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12 Cycles</a:t>
              </a:r>
              <a:endPara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777284" y="2359318"/>
              <a:ext cx="975691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24 Cycles</a:t>
              </a:r>
              <a:endPara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010400" y="2359319"/>
              <a:ext cx="914400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12 Cycles</a:t>
              </a:r>
              <a:endPara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352799" y="3811297"/>
              <a:ext cx="434009" cy="30479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endParaRPr kumimoji="0" lang="en-US" sz="1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9600" y="4438560"/>
              <a:ext cx="917713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12 Cycles</a:t>
              </a:r>
              <a:endPara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238500" y="4431268"/>
              <a:ext cx="685800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6 Cycles</a:t>
              </a:r>
              <a:endPara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15608" y="4431268"/>
              <a:ext cx="899492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12 Cycles</a:t>
              </a:r>
              <a:endPara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 bwMode="auto">
            <a:xfrm>
              <a:off x="609600" y="2261223"/>
              <a:ext cx="917713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Arrow Connector 23"/>
            <p:cNvCxnSpPr/>
            <p:nvPr/>
          </p:nvCxnSpPr>
          <p:spPr bwMode="auto">
            <a:xfrm flipV="1">
              <a:off x="3352799" y="2267022"/>
              <a:ext cx="1828800" cy="37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Arrow Connector 25"/>
            <p:cNvCxnSpPr/>
            <p:nvPr/>
          </p:nvCxnSpPr>
          <p:spPr bwMode="auto">
            <a:xfrm>
              <a:off x="6953250" y="2261223"/>
              <a:ext cx="971550" cy="576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V="1">
              <a:off x="609600" y="4333173"/>
              <a:ext cx="917713" cy="576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Arrow Connector 27"/>
            <p:cNvCxnSpPr/>
            <p:nvPr/>
          </p:nvCxnSpPr>
          <p:spPr bwMode="auto">
            <a:xfrm>
              <a:off x="5524500" y="4321649"/>
              <a:ext cx="1005508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Straight Arrow Connector 28"/>
            <p:cNvCxnSpPr/>
            <p:nvPr/>
          </p:nvCxnSpPr>
          <p:spPr bwMode="auto">
            <a:xfrm>
              <a:off x="3352800" y="4321649"/>
              <a:ext cx="4572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2" name="Rectangular Callout 31"/>
            <p:cNvSpPr/>
            <p:nvPr/>
          </p:nvSpPr>
          <p:spPr bwMode="auto">
            <a:xfrm>
              <a:off x="3429000" y="3048000"/>
              <a:ext cx="1825488" cy="457200"/>
            </a:xfrm>
            <a:prstGeom prst="wedgeRectCallout">
              <a:avLst>
                <a:gd name="adj1" fmla="val -42089"/>
                <a:gd name="adj2" fmla="val 152355"/>
              </a:avLst>
            </a:prstGeom>
            <a:solidFill>
              <a:schemeClr val="bg1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With Tail-Chaining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609600" y="1752600"/>
              <a:ext cx="914400" cy="3048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Stacking</a:t>
              </a: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7010400" y="1755913"/>
              <a:ext cx="914400" cy="3048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Unstacking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4267200" y="1755913"/>
              <a:ext cx="914400" cy="3048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Stacking</a:t>
              </a: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609600" y="3811296"/>
              <a:ext cx="914400" cy="3048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Stacking</a:t>
              </a: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1527313" y="3811296"/>
              <a:ext cx="1828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ISR #1</a:t>
              </a: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3786808" y="3811297"/>
              <a:ext cx="1828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ISR #2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5615608" y="3811297"/>
              <a:ext cx="914400" cy="3048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Unstacking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3" name="Rectangular Callout 32"/>
            <p:cNvSpPr/>
            <p:nvPr/>
          </p:nvSpPr>
          <p:spPr bwMode="auto">
            <a:xfrm>
              <a:off x="4084153" y="914400"/>
              <a:ext cx="2194891" cy="457200"/>
            </a:xfrm>
            <a:prstGeom prst="wedgeRectCallout">
              <a:avLst>
                <a:gd name="adj1" fmla="val -42089"/>
                <a:gd name="adj2" fmla="val 152355"/>
              </a:avLst>
            </a:prstGeom>
            <a:solidFill>
              <a:schemeClr val="bg1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Calibri" pitchFamily="34" charset="0"/>
                </a:rPr>
                <a:t>Without Tail-Chaining</a:t>
              </a:r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Tail-Chaining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045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Vector Table</a:t>
            </a:r>
          </a:p>
        </p:txBody>
      </p:sp>
      <p:graphicFrame>
        <p:nvGraphicFramePr>
          <p:cNvPr id="335194" name="Group 346"/>
          <p:cNvGraphicFramePr>
            <a:graphicFrameLocks noGrp="1"/>
          </p:cNvGraphicFramePr>
          <p:nvPr>
            <p:ph type="tbl" idx="1"/>
          </p:nvPr>
        </p:nvGraphicFramePr>
        <p:xfrm>
          <a:off x="685800" y="881063"/>
          <a:ext cx="7772400" cy="5563553"/>
        </p:xfrm>
        <a:graphic>
          <a:graphicData uri="http://schemas.openxmlformats.org/drawingml/2006/table">
            <a:tbl>
              <a:tblPr/>
              <a:tblGrid>
                <a:gridCol w="1828800"/>
                <a:gridCol w="1143000"/>
                <a:gridCol w="914400"/>
                <a:gridCol w="388620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Exception 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Position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Priority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Comment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Initial SP value (loaded on reset)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Reset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Power up and warm reset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NMI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Non-Maskable Interrupt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Hard Fault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Memory Mgmt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Bus Fault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Address/Memory-related faults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Usage Fault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Undefined instruction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7-10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Reserved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SVCall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Software Interrupt (SVC instruction)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Debug Monitor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Reserved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PendSV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SysTick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System Timer Tick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Interrupts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≥16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External; fed through NVIC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 sz="4000"/>
              <a:t>Nested Vectored Interrupt Controller</a:t>
            </a:r>
            <a:br>
              <a:rPr lang="en-US" sz="4000"/>
            </a:br>
            <a:r>
              <a:rPr lang="en-US" sz="2400"/>
              <a:t>(Mapped to addresses E000E100-E000ECFF</a:t>
            </a:r>
            <a:r>
              <a:rPr lang="en-US" sz="2400" baseline="-25000"/>
              <a:t>16</a:t>
            </a:r>
            <a:r>
              <a:rPr lang="en-US" sz="2400"/>
              <a:t>)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 i="1">
                <a:solidFill>
                  <a:schemeClr val="accent2"/>
                </a:solidFill>
              </a:rPr>
              <a:t>The NVIC provides the ability to:</a:t>
            </a:r>
          </a:p>
          <a:p>
            <a:pPr marL="609600" indent="-609600">
              <a:buFontTx/>
              <a:buNone/>
            </a:pPr>
            <a:endParaRPr lang="en-US" i="1">
              <a:solidFill>
                <a:schemeClr val="accent2"/>
              </a:solidFill>
            </a:endParaRPr>
          </a:p>
          <a:p>
            <a:pPr marL="609600" indent="-609600">
              <a:buFontTx/>
              <a:buAutoNum type="arabicPeriod"/>
            </a:pPr>
            <a:r>
              <a:rPr lang="en-US"/>
              <a:t>Individually Enable/Disable interrupts from specific devices.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Establishes relative priorities among the various interrupts.</a:t>
            </a:r>
          </a:p>
        </p:txBody>
      </p:sp>
      <p:sp>
        <p:nvSpPr>
          <p:cNvPr id="353284" name="Text Box 4"/>
          <p:cNvSpPr txBox="1">
            <a:spLocks noChangeArrowheads="1"/>
          </p:cNvSpPr>
          <p:nvPr/>
        </p:nvSpPr>
        <p:spPr bwMode="auto">
          <a:xfrm>
            <a:off x="533400" y="5715000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/>
              <a:t>Note: The CPSIE/CPSID instructions globally enable/disable the entire interrupt system.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050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r>
              <a:rPr lang="en-US"/>
              <a:t>Relative Speed</a:t>
            </a:r>
          </a:p>
        </p:txBody>
      </p:sp>
      <p:sp>
        <p:nvSpPr>
          <p:cNvPr id="265219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r>
              <a:rPr lang="en-US" sz="2800"/>
              <a:t>I/O devices are sometimes mechanical devices (e.g., solenoids, relays, etc.) that take a long time to perform an action.</a:t>
            </a:r>
          </a:p>
          <a:p>
            <a:endParaRPr lang="en-US" sz="2800"/>
          </a:p>
          <a:p>
            <a:r>
              <a:rPr lang="en-US" sz="2800"/>
              <a:t>The computer performs operations orders of magnitude faster than the I/O devices.</a:t>
            </a:r>
          </a:p>
          <a:p>
            <a:endParaRPr lang="en-US" sz="2800"/>
          </a:p>
          <a:p>
            <a:r>
              <a:rPr lang="en-US" sz="2800">
                <a:solidFill>
                  <a:schemeClr val="accent2"/>
                </a:solidFill>
              </a:rPr>
              <a:t>Synchronization</a:t>
            </a:r>
            <a:r>
              <a:rPr lang="en-US" sz="2800">
                <a:solidFill>
                  <a:srgbClr val="FFFF00"/>
                </a:solidFill>
              </a:rPr>
              <a:t>:</a:t>
            </a:r>
            <a:r>
              <a:rPr lang="en-US" sz="2800"/>
              <a:t> The CPU must wait for the I/O device to finish each command before issuing the next.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NVIC Interrupts</a:t>
            </a:r>
          </a:p>
        </p:txBody>
      </p:sp>
      <p:sp>
        <p:nvSpPr>
          <p:cNvPr id="34509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419600" cy="41148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n-US" sz="2400"/>
              <a:t>0-4		GPIO Ports A-E</a:t>
            </a:r>
          </a:p>
          <a:p>
            <a:pPr marL="533400" indent="-533400">
              <a:buFontTx/>
              <a:buNone/>
            </a:pPr>
            <a:r>
              <a:rPr lang="en-US" sz="2400"/>
              <a:t>5,6		UART 0 &amp; 1</a:t>
            </a:r>
          </a:p>
          <a:p>
            <a:pPr marL="533400" indent="-533400">
              <a:buFontTx/>
              <a:buAutoNum type="arabicPlain" startAt="7"/>
            </a:pPr>
            <a:r>
              <a:rPr lang="en-US" sz="2400"/>
              <a:t>	SSI</a:t>
            </a:r>
          </a:p>
          <a:p>
            <a:pPr marL="533400" indent="-533400">
              <a:buFontTx/>
              <a:buAutoNum type="arabicPlain" startAt="7"/>
            </a:pPr>
            <a:r>
              <a:rPr lang="en-US" sz="2400"/>
              <a:t>	I</a:t>
            </a:r>
            <a:r>
              <a:rPr lang="en-US" sz="2400" baseline="30000"/>
              <a:t>2</a:t>
            </a:r>
            <a:r>
              <a:rPr lang="en-US" sz="2400"/>
              <a:t>C</a:t>
            </a:r>
          </a:p>
          <a:p>
            <a:pPr marL="533400" indent="-533400">
              <a:buFontTx/>
              <a:buAutoNum type="arabicPlain" startAt="7"/>
            </a:pPr>
            <a:r>
              <a:rPr lang="en-US" sz="2400"/>
              <a:t>	PWM Fault</a:t>
            </a:r>
          </a:p>
          <a:p>
            <a:pPr marL="533400" indent="-533400">
              <a:buFontTx/>
              <a:buNone/>
            </a:pPr>
            <a:r>
              <a:rPr lang="en-US" sz="2400"/>
              <a:t>10-12	PWM Generator 0-2</a:t>
            </a:r>
          </a:p>
          <a:p>
            <a:pPr marL="533400" indent="-533400">
              <a:buFontTx/>
              <a:buAutoNum type="arabicPlain" startAt="13"/>
            </a:pPr>
            <a:r>
              <a:rPr lang="en-US" sz="2400"/>
              <a:t>	Reserved</a:t>
            </a:r>
          </a:p>
          <a:p>
            <a:pPr marL="533400" indent="-533400">
              <a:buFontTx/>
              <a:buNone/>
            </a:pPr>
            <a:r>
              <a:rPr lang="en-US" sz="2400"/>
              <a:t>14-17	ADC Sequence 0-3</a:t>
            </a:r>
          </a:p>
        </p:txBody>
      </p:sp>
      <p:sp>
        <p:nvSpPr>
          <p:cNvPr id="34509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533400" indent="-533400">
              <a:buFontTx/>
              <a:buAutoNum type="arabicPlain" startAt="18"/>
            </a:pPr>
            <a:r>
              <a:rPr lang="en-US" sz="2400"/>
              <a:t>	Watchdog Timer</a:t>
            </a:r>
          </a:p>
          <a:p>
            <a:pPr marL="533400" indent="-533400">
              <a:buFontTx/>
              <a:buNone/>
            </a:pPr>
            <a:r>
              <a:rPr lang="en-US" sz="2400"/>
              <a:t>19-24	Timer0a-2b</a:t>
            </a:r>
          </a:p>
          <a:p>
            <a:pPr marL="533400" indent="-533400">
              <a:buFontTx/>
              <a:buAutoNum type="arabicPlain" startAt="25"/>
            </a:pPr>
            <a:r>
              <a:rPr lang="en-US" sz="2400"/>
              <a:t>	Analog Comparator</a:t>
            </a:r>
          </a:p>
          <a:p>
            <a:pPr marL="533400" indent="-533400">
              <a:buFontTx/>
              <a:buNone/>
            </a:pPr>
            <a:r>
              <a:rPr lang="en-US" sz="2400"/>
              <a:t>26-27	Reserved</a:t>
            </a:r>
          </a:p>
          <a:p>
            <a:pPr marL="533400" indent="-533400">
              <a:buFontTx/>
              <a:buAutoNum type="arabicPlain" startAt="28"/>
            </a:pPr>
            <a:r>
              <a:rPr lang="en-US" sz="2400"/>
              <a:t>	System Control</a:t>
            </a:r>
          </a:p>
          <a:p>
            <a:pPr marL="533400" indent="-533400">
              <a:buFontTx/>
              <a:buAutoNum type="arabicPlain" startAt="28"/>
            </a:pPr>
            <a:r>
              <a:rPr lang="en-US" sz="2400"/>
              <a:t>	Flash Control</a:t>
            </a:r>
          </a:p>
          <a:p>
            <a:pPr marL="533400" indent="-533400">
              <a:buFontTx/>
              <a:buNone/>
            </a:pPr>
            <a:r>
              <a:rPr lang="en-US" sz="2400"/>
              <a:t>30-31	Reserved</a:t>
            </a:r>
          </a:p>
          <a:p>
            <a:pPr marL="533400" indent="-533400">
              <a:buFontTx/>
              <a:buNone/>
            </a:pPr>
            <a:endParaRPr lang="en-US" sz="2400"/>
          </a:p>
        </p:txBody>
      </p:sp>
      <p:sp>
        <p:nvSpPr>
          <p:cNvPr id="345094" name="AutoShape 6"/>
          <p:cNvSpPr>
            <a:spLocks noChangeArrowheads="1"/>
          </p:cNvSpPr>
          <p:nvPr/>
        </p:nvSpPr>
        <p:spPr bwMode="auto">
          <a:xfrm>
            <a:off x="5715000" y="5867400"/>
            <a:ext cx="2971800" cy="533400"/>
          </a:xfrm>
          <a:prstGeom prst="wedgeRectCallout">
            <a:avLst>
              <a:gd name="adj1" fmla="val -69977"/>
              <a:gd name="adj2" fmla="val -194347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000" b="0">
                <a:solidFill>
                  <a:srgbClr val="000000"/>
                </a:solidFill>
              </a:rPr>
              <a:t>Bit in Interrupt Registers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NVIC Interrupt Registers</a:t>
            </a:r>
          </a:p>
        </p:txBody>
      </p:sp>
      <p:graphicFrame>
        <p:nvGraphicFramePr>
          <p:cNvPr id="347206" name="Group 70"/>
          <p:cNvGraphicFramePr>
            <a:graphicFrameLocks noGrp="1"/>
          </p:cNvGraphicFramePr>
          <p:nvPr>
            <p:ph sz="half" idx="1"/>
          </p:nvPr>
        </p:nvGraphicFramePr>
        <p:xfrm>
          <a:off x="685800" y="2286000"/>
          <a:ext cx="3810000" cy="73152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Interrupt Clear Enable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47204" name="Group 68"/>
          <p:cNvGraphicFramePr>
            <a:graphicFrameLocks noGrp="1"/>
          </p:cNvGraphicFramePr>
          <p:nvPr>
            <p:ph sz="half" idx="2"/>
          </p:nvPr>
        </p:nvGraphicFramePr>
        <p:xfrm>
          <a:off x="4724400" y="2286000"/>
          <a:ext cx="3810000" cy="74676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Interrupt Set Enable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7207" name="Text Box 71"/>
          <p:cNvSpPr txBox="1">
            <a:spLocks noChangeArrowheads="1"/>
          </p:cNvSpPr>
          <p:nvPr/>
        </p:nvSpPr>
        <p:spPr bwMode="auto">
          <a:xfrm>
            <a:off x="685800" y="3429000"/>
            <a:ext cx="3886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000000"/>
                </a:solidFill>
              </a:rPr>
              <a:t>Set a bit to 1 in this register to </a:t>
            </a:r>
            <a:r>
              <a:rPr lang="en-US" b="0" u="sng">
                <a:solidFill>
                  <a:schemeClr val="accent2"/>
                </a:solidFill>
              </a:rPr>
              <a:t>disable</a:t>
            </a:r>
            <a:r>
              <a:rPr lang="en-US" b="0">
                <a:solidFill>
                  <a:srgbClr val="000000"/>
                </a:solidFill>
              </a:rPr>
              <a:t> interrupts from the corresponding device</a:t>
            </a:r>
          </a:p>
        </p:txBody>
      </p:sp>
      <p:sp>
        <p:nvSpPr>
          <p:cNvPr id="347208" name="Text Box 72"/>
          <p:cNvSpPr txBox="1">
            <a:spLocks noChangeArrowheads="1"/>
          </p:cNvSpPr>
          <p:nvPr/>
        </p:nvSpPr>
        <p:spPr bwMode="auto">
          <a:xfrm>
            <a:off x="4724400" y="3429000"/>
            <a:ext cx="3886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000000"/>
                </a:solidFill>
              </a:rPr>
              <a:t>Set a bit to 1 in this register to </a:t>
            </a:r>
            <a:r>
              <a:rPr lang="en-US" b="0" u="sng">
                <a:solidFill>
                  <a:schemeClr val="accent2"/>
                </a:solidFill>
              </a:rPr>
              <a:t>enable</a:t>
            </a:r>
            <a:r>
              <a:rPr lang="en-US" b="0">
                <a:solidFill>
                  <a:srgbClr val="000000"/>
                </a:solidFill>
              </a:rPr>
              <a:t> interrupts from the corresponding device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Interrupt Priority Registers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Each interrupt is assigned an 8-bit priority number:</a:t>
            </a:r>
          </a:p>
          <a:p>
            <a:endParaRPr lang="en-US"/>
          </a:p>
          <a:p>
            <a:pPr lvl="1"/>
            <a:r>
              <a:rPr lang="en-US"/>
              <a:t>Highest Priority: 0</a:t>
            </a:r>
          </a:p>
          <a:p>
            <a:pPr lvl="1"/>
            <a:r>
              <a:rPr lang="en-US"/>
              <a:t>Lowest Priority: 255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88963" y="0"/>
            <a:ext cx="7772400" cy="1143000"/>
          </a:xfrm>
        </p:spPr>
        <p:txBody>
          <a:bodyPr/>
          <a:lstStyle/>
          <a:p>
            <a:r>
              <a:rPr lang="en-US"/>
              <a:t>Buffering</a:t>
            </a:r>
          </a:p>
        </p:txBody>
      </p:sp>
      <p:graphicFrame>
        <p:nvGraphicFramePr>
          <p:cNvPr id="312543" name="Group 223"/>
          <p:cNvGraphicFramePr>
            <a:graphicFrameLocks noGrp="1"/>
          </p:cNvGraphicFramePr>
          <p:nvPr/>
        </p:nvGraphicFramePr>
        <p:xfrm>
          <a:off x="298450" y="2351088"/>
          <a:ext cx="8313738" cy="1209675"/>
        </p:xfrm>
        <a:graphic>
          <a:graphicData uri="http://schemas.openxmlformats.org/drawingml/2006/table">
            <a:tbl>
              <a:tblPr/>
              <a:tblGrid>
                <a:gridCol w="415925"/>
                <a:gridCol w="415925"/>
                <a:gridCol w="415925"/>
                <a:gridCol w="414338"/>
                <a:gridCol w="415925"/>
                <a:gridCol w="415925"/>
                <a:gridCol w="415925"/>
                <a:gridCol w="415925"/>
                <a:gridCol w="415925"/>
                <a:gridCol w="415925"/>
                <a:gridCol w="414337"/>
                <a:gridCol w="415925"/>
                <a:gridCol w="415925"/>
                <a:gridCol w="415925"/>
                <a:gridCol w="415925"/>
                <a:gridCol w="415925"/>
                <a:gridCol w="414338"/>
                <a:gridCol w="415925"/>
                <a:gridCol w="415925"/>
                <a:gridCol w="415925"/>
              </a:tblGrid>
              <a:tr h="606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2409" name="Text Box 89"/>
          <p:cNvSpPr txBox="1">
            <a:spLocks noChangeArrowheads="1"/>
          </p:cNvSpPr>
          <p:nvPr/>
        </p:nvSpPr>
        <p:spPr bwMode="auto">
          <a:xfrm>
            <a:off x="369888" y="1692275"/>
            <a:ext cx="1071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q.bfr</a:t>
            </a:r>
          </a:p>
        </p:txBody>
      </p:sp>
      <p:sp>
        <p:nvSpPr>
          <p:cNvPr id="312410" name="Line 90"/>
          <p:cNvSpPr>
            <a:spLocks noChangeShapeType="1"/>
          </p:cNvSpPr>
          <p:nvPr/>
        </p:nvSpPr>
        <p:spPr bwMode="auto">
          <a:xfrm>
            <a:off x="2159000" y="1808163"/>
            <a:ext cx="0" cy="5064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11" name="Text Box 91"/>
          <p:cNvSpPr txBox="1">
            <a:spLocks noChangeArrowheads="1"/>
          </p:cNvSpPr>
          <p:nvPr/>
        </p:nvSpPr>
        <p:spPr bwMode="auto">
          <a:xfrm>
            <a:off x="1479550" y="1419225"/>
            <a:ext cx="3132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solidFill>
                  <a:srgbClr val="000000"/>
                </a:solidFill>
              </a:rPr>
              <a:t>dequeue position (front)</a:t>
            </a:r>
          </a:p>
        </p:txBody>
      </p:sp>
      <p:sp>
        <p:nvSpPr>
          <p:cNvPr id="312412" name="Line 92"/>
          <p:cNvSpPr>
            <a:spLocks noChangeShapeType="1"/>
          </p:cNvSpPr>
          <p:nvPr/>
        </p:nvSpPr>
        <p:spPr bwMode="auto">
          <a:xfrm>
            <a:off x="7585075" y="3263900"/>
            <a:ext cx="0" cy="5064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413" name="Text Box 93"/>
          <p:cNvSpPr txBox="1">
            <a:spLocks noChangeArrowheads="1"/>
          </p:cNvSpPr>
          <p:nvPr/>
        </p:nvSpPr>
        <p:spPr bwMode="auto">
          <a:xfrm>
            <a:off x="5289550" y="3770313"/>
            <a:ext cx="31321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solidFill>
                  <a:srgbClr val="000000"/>
                </a:solidFill>
              </a:rPr>
              <a:t>enqueue position (rear)</a:t>
            </a:r>
          </a:p>
        </p:txBody>
      </p:sp>
      <p:grpSp>
        <p:nvGrpSpPr>
          <p:cNvPr id="312414" name="Group 94"/>
          <p:cNvGrpSpPr>
            <a:grpSpLocks/>
          </p:cNvGrpSpPr>
          <p:nvPr/>
        </p:nvGrpSpPr>
        <p:grpSpPr bwMode="auto">
          <a:xfrm>
            <a:off x="407988" y="4708525"/>
            <a:ext cx="1343025" cy="1039813"/>
            <a:chOff x="257" y="2696"/>
            <a:chExt cx="846" cy="655"/>
          </a:xfrm>
        </p:grpSpPr>
        <p:sp>
          <p:nvSpPr>
            <p:cNvPr id="312415" name="Text Box 95"/>
            <p:cNvSpPr txBox="1">
              <a:spLocks noChangeArrowheads="1"/>
            </p:cNvSpPr>
            <p:nvPr/>
          </p:nvSpPr>
          <p:spPr bwMode="auto">
            <a:xfrm>
              <a:off x="257" y="3095"/>
              <a:ext cx="846" cy="25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000000"/>
                  </a:solidFill>
                </a:rPr>
                <a:t>20</a:t>
              </a:r>
            </a:p>
          </p:txBody>
        </p:sp>
        <p:sp>
          <p:nvSpPr>
            <p:cNvPr id="312416" name="Text Box 96"/>
            <p:cNvSpPr txBox="1">
              <a:spLocks noChangeArrowheads="1"/>
            </p:cNvSpPr>
            <p:nvPr/>
          </p:nvSpPr>
          <p:spPr bwMode="auto">
            <a:xfrm>
              <a:off x="282" y="2696"/>
              <a:ext cx="7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00"/>
                  </a:solidFill>
                </a:rPr>
                <a:t>q.size</a:t>
              </a:r>
            </a:p>
          </p:txBody>
        </p:sp>
      </p:grpSp>
      <p:sp>
        <p:nvSpPr>
          <p:cNvPr id="312417" name="Text Box 97"/>
          <p:cNvSpPr txBox="1">
            <a:spLocks noChangeArrowheads="1"/>
          </p:cNvSpPr>
          <p:nvPr/>
        </p:nvSpPr>
        <p:spPr bwMode="auto">
          <a:xfrm>
            <a:off x="2525713" y="5337175"/>
            <a:ext cx="1343025" cy="4064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</a:rPr>
              <a:t>13</a:t>
            </a:r>
          </a:p>
        </p:txBody>
      </p:sp>
      <p:sp>
        <p:nvSpPr>
          <p:cNvPr id="312418" name="Text Box 98"/>
          <p:cNvSpPr txBox="1">
            <a:spLocks noChangeArrowheads="1"/>
          </p:cNvSpPr>
          <p:nvPr/>
        </p:nvSpPr>
        <p:spPr bwMode="auto">
          <a:xfrm>
            <a:off x="2565400" y="4703763"/>
            <a:ext cx="157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q.count</a:t>
            </a:r>
          </a:p>
        </p:txBody>
      </p:sp>
      <p:grpSp>
        <p:nvGrpSpPr>
          <p:cNvPr id="312419" name="Group 99"/>
          <p:cNvGrpSpPr>
            <a:grpSpLocks/>
          </p:cNvGrpSpPr>
          <p:nvPr/>
        </p:nvGrpSpPr>
        <p:grpSpPr bwMode="auto">
          <a:xfrm>
            <a:off x="4646613" y="4722813"/>
            <a:ext cx="1343025" cy="1039812"/>
            <a:chOff x="2841" y="2816"/>
            <a:chExt cx="846" cy="655"/>
          </a:xfrm>
        </p:grpSpPr>
        <p:sp>
          <p:nvSpPr>
            <p:cNvPr id="312420" name="Text Box 100"/>
            <p:cNvSpPr txBox="1">
              <a:spLocks noChangeArrowheads="1"/>
            </p:cNvSpPr>
            <p:nvPr/>
          </p:nvSpPr>
          <p:spPr bwMode="auto">
            <a:xfrm>
              <a:off x="2841" y="3215"/>
              <a:ext cx="846" cy="25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000000"/>
                  </a:solidFill>
                </a:rPr>
                <a:t>17</a:t>
              </a:r>
            </a:p>
          </p:txBody>
        </p:sp>
        <p:sp>
          <p:nvSpPr>
            <p:cNvPr id="312421" name="Text Box 101"/>
            <p:cNvSpPr txBox="1">
              <a:spLocks noChangeArrowheads="1"/>
            </p:cNvSpPr>
            <p:nvPr/>
          </p:nvSpPr>
          <p:spPr bwMode="auto">
            <a:xfrm>
              <a:off x="2866" y="2816"/>
              <a:ext cx="7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00"/>
                  </a:solidFill>
                </a:rPr>
                <a:t>q.nq</a:t>
              </a:r>
            </a:p>
          </p:txBody>
        </p:sp>
      </p:grpSp>
      <p:grpSp>
        <p:nvGrpSpPr>
          <p:cNvPr id="312422" name="Group 102"/>
          <p:cNvGrpSpPr>
            <a:grpSpLocks/>
          </p:cNvGrpSpPr>
          <p:nvPr/>
        </p:nvGrpSpPr>
        <p:grpSpPr bwMode="auto">
          <a:xfrm>
            <a:off x="6669088" y="4686300"/>
            <a:ext cx="1343025" cy="1039813"/>
            <a:chOff x="4201" y="2952"/>
            <a:chExt cx="846" cy="655"/>
          </a:xfrm>
        </p:grpSpPr>
        <p:sp>
          <p:nvSpPr>
            <p:cNvPr id="312423" name="Text Box 103"/>
            <p:cNvSpPr txBox="1">
              <a:spLocks noChangeArrowheads="1"/>
            </p:cNvSpPr>
            <p:nvPr/>
          </p:nvSpPr>
          <p:spPr bwMode="auto">
            <a:xfrm>
              <a:off x="4201" y="3351"/>
              <a:ext cx="846" cy="25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12424" name="Text Box 104"/>
            <p:cNvSpPr txBox="1">
              <a:spLocks noChangeArrowheads="1"/>
            </p:cNvSpPr>
            <p:nvPr/>
          </p:nvSpPr>
          <p:spPr bwMode="auto">
            <a:xfrm>
              <a:off x="4226" y="2952"/>
              <a:ext cx="7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00"/>
                  </a:solidFill>
                </a:rPr>
                <a:t>q.dq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66750" y="319088"/>
            <a:ext cx="7772400" cy="1143000"/>
          </a:xfrm>
        </p:spPr>
        <p:txBody>
          <a:bodyPr/>
          <a:lstStyle/>
          <a:p>
            <a:r>
              <a:rPr lang="en-US"/>
              <a:t>Direct Memory Access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891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Requires additional hardware to control data transfers independent of CPU.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Competes with CPU for control of memory.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Does not have to wait for current instruction to complete – only the current memory cycle.</a:t>
            </a:r>
          </a:p>
          <a:p>
            <a:pPr lvl="1">
              <a:lnSpc>
                <a:spcPct val="80000"/>
              </a:lnSpc>
            </a:pPr>
            <a:endParaRPr lang="en-US" sz="2000"/>
          </a:p>
          <a:p>
            <a:pPr lvl="1">
              <a:lnSpc>
                <a:spcPct val="80000"/>
              </a:lnSpc>
            </a:pPr>
            <a:r>
              <a:rPr lang="en-US" sz="2000"/>
              <a:t>Latency is thus 1 memory cycle.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Data Rate determined by memory speed.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8013" y="260350"/>
            <a:ext cx="7772400" cy="1143000"/>
          </a:xfrm>
        </p:spPr>
        <p:txBody>
          <a:bodyPr/>
          <a:lstStyle/>
          <a:p>
            <a:pPr algn="l"/>
            <a:r>
              <a:rPr lang="en-US"/>
              <a:t>Single Buffering</a:t>
            </a:r>
          </a:p>
        </p:txBody>
      </p:sp>
      <p:graphicFrame>
        <p:nvGraphicFramePr>
          <p:cNvPr id="316470" name="Group 54"/>
          <p:cNvGraphicFramePr>
            <a:graphicFrameLocks noGrp="1"/>
          </p:cNvGraphicFramePr>
          <p:nvPr/>
        </p:nvGraphicFramePr>
        <p:xfrm>
          <a:off x="2263775" y="1557338"/>
          <a:ext cx="6096000" cy="965201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4905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DMA Write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DMA Write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CPU Read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CPU Read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316436" name="Rectangle 20"/>
          <p:cNvSpPr>
            <a:spLocks noChangeArrowheads="1"/>
          </p:cNvSpPr>
          <p:nvPr/>
        </p:nvSpPr>
        <p:spPr bwMode="auto">
          <a:xfrm>
            <a:off x="682625" y="31559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4400" b="0">
                <a:solidFill>
                  <a:srgbClr val="000000"/>
                </a:solidFill>
                <a:latin typeface="Times New Roman" pitchFamily="18" charset="0"/>
              </a:rPr>
              <a:t>Double Buffering</a:t>
            </a:r>
          </a:p>
        </p:txBody>
      </p:sp>
      <p:graphicFrame>
        <p:nvGraphicFramePr>
          <p:cNvPr id="316485" name="Group 69"/>
          <p:cNvGraphicFramePr>
            <a:graphicFrameLocks noGrp="1"/>
          </p:cNvGraphicFramePr>
          <p:nvPr/>
        </p:nvGraphicFramePr>
        <p:xfrm>
          <a:off x="2260600" y="4375150"/>
          <a:ext cx="6096000" cy="140208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4905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DMA Write Buffer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DMA Write Buffer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DMA Write Buffer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CPU Read Buffer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CPU Read Buffer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CPU Read Buffer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316454" name="Line 38"/>
          <p:cNvSpPr>
            <a:spLocks noChangeShapeType="1"/>
          </p:cNvSpPr>
          <p:nvPr/>
        </p:nvSpPr>
        <p:spPr bwMode="auto">
          <a:xfrm>
            <a:off x="3814763" y="2840038"/>
            <a:ext cx="307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6455" name="Line 39"/>
          <p:cNvSpPr>
            <a:spLocks noChangeShapeType="1"/>
          </p:cNvSpPr>
          <p:nvPr/>
        </p:nvSpPr>
        <p:spPr bwMode="auto">
          <a:xfrm>
            <a:off x="3811588" y="6027738"/>
            <a:ext cx="15176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6486" name="AutoShape 70"/>
          <p:cNvSpPr>
            <a:spLocks noChangeArrowheads="1"/>
          </p:cNvSpPr>
          <p:nvPr/>
        </p:nvSpPr>
        <p:spPr bwMode="auto">
          <a:xfrm>
            <a:off x="2819400" y="13716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87" name="AutoShape 71"/>
          <p:cNvSpPr>
            <a:spLocks noChangeArrowheads="1"/>
          </p:cNvSpPr>
          <p:nvPr/>
        </p:nvSpPr>
        <p:spPr bwMode="auto">
          <a:xfrm>
            <a:off x="4343400" y="24384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88" name="AutoShape 72"/>
          <p:cNvSpPr>
            <a:spLocks noChangeArrowheads="1"/>
          </p:cNvSpPr>
          <p:nvPr/>
        </p:nvSpPr>
        <p:spPr bwMode="auto">
          <a:xfrm>
            <a:off x="7391400" y="24384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89" name="AutoShape 73"/>
          <p:cNvSpPr>
            <a:spLocks noChangeArrowheads="1"/>
          </p:cNvSpPr>
          <p:nvPr/>
        </p:nvSpPr>
        <p:spPr bwMode="auto">
          <a:xfrm>
            <a:off x="5867400" y="12954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90" name="AutoShape 74"/>
          <p:cNvSpPr>
            <a:spLocks noChangeArrowheads="1"/>
          </p:cNvSpPr>
          <p:nvPr/>
        </p:nvSpPr>
        <p:spPr bwMode="auto">
          <a:xfrm>
            <a:off x="2819400" y="41910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91" name="AutoShape 75"/>
          <p:cNvSpPr>
            <a:spLocks noChangeArrowheads="1"/>
          </p:cNvSpPr>
          <p:nvPr/>
        </p:nvSpPr>
        <p:spPr bwMode="auto">
          <a:xfrm>
            <a:off x="4343400" y="41910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92" name="AutoShape 76"/>
          <p:cNvSpPr>
            <a:spLocks noChangeArrowheads="1"/>
          </p:cNvSpPr>
          <p:nvPr/>
        </p:nvSpPr>
        <p:spPr bwMode="auto">
          <a:xfrm>
            <a:off x="5867400" y="41910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93" name="AutoShape 77"/>
          <p:cNvSpPr>
            <a:spLocks noChangeArrowheads="1"/>
          </p:cNvSpPr>
          <p:nvPr/>
        </p:nvSpPr>
        <p:spPr bwMode="auto">
          <a:xfrm>
            <a:off x="4343400" y="56388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94" name="AutoShape 78"/>
          <p:cNvSpPr>
            <a:spLocks noChangeArrowheads="1"/>
          </p:cNvSpPr>
          <p:nvPr/>
        </p:nvSpPr>
        <p:spPr bwMode="auto">
          <a:xfrm>
            <a:off x="5867400" y="56388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95" name="AutoShape 79"/>
          <p:cNvSpPr>
            <a:spLocks noChangeArrowheads="1"/>
          </p:cNvSpPr>
          <p:nvPr/>
        </p:nvSpPr>
        <p:spPr bwMode="auto">
          <a:xfrm>
            <a:off x="7391400" y="56388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/>
              <a:t>Asynchronous Events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The events that determine when an input device has data available or when an output device needs data are </a:t>
            </a:r>
            <a:r>
              <a:rPr lang="en-US">
                <a:solidFill>
                  <a:schemeClr val="accent2"/>
                </a:solidFill>
                <a:cs typeface="Times New Roman" pitchFamily="18" charset="0"/>
              </a:rPr>
              <a:t>independent </a:t>
            </a:r>
            <a:r>
              <a:rPr lang="en-US">
                <a:cs typeface="Times New Roman" pitchFamily="18" charset="0"/>
              </a:rPr>
              <a:t>of the CPU.</a:t>
            </a:r>
          </a:p>
          <a:p>
            <a:endParaRPr lang="en-US">
              <a:cs typeface="Times New Roman" pitchFamily="18" charset="0"/>
            </a:endParaRPr>
          </a:p>
          <a:p>
            <a:r>
              <a:rPr lang="en-US">
                <a:cs typeface="Times New Roman" pitchFamily="18" charset="0"/>
              </a:rPr>
              <a:t>I/O programming, therefore, requires "</a:t>
            </a:r>
            <a:r>
              <a:rPr lang="en-US">
                <a:solidFill>
                  <a:schemeClr val="accent2"/>
                </a:solidFill>
                <a:cs typeface="Times New Roman" pitchFamily="18" charset="0"/>
              </a:rPr>
              <a:t>hand-shaking</a:t>
            </a:r>
            <a:r>
              <a:rPr lang="en-US">
                <a:cs typeface="Times New Roman" pitchFamily="18" charset="0"/>
              </a:rPr>
              <a:t>" between the CPU and the I/O device to coordinate the transfer so that data is transferred reliably.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 Behavior</a:t>
            </a:r>
          </a:p>
        </p:txBody>
      </p:sp>
      <p:grpSp>
        <p:nvGrpSpPr>
          <p:cNvPr id="268359" name="Group 1095"/>
          <p:cNvGrpSpPr>
            <a:grpSpLocks/>
          </p:cNvGrpSpPr>
          <p:nvPr/>
        </p:nvGrpSpPr>
        <p:grpSpPr bwMode="auto">
          <a:xfrm>
            <a:off x="0" y="1900238"/>
            <a:ext cx="9144000" cy="4195762"/>
            <a:chOff x="-3" y="-3"/>
            <a:chExt cx="3807" cy="1926"/>
          </a:xfrm>
        </p:grpSpPr>
        <p:grpSp>
          <p:nvGrpSpPr>
            <p:cNvPr id="268357" name="Group 1093"/>
            <p:cNvGrpSpPr>
              <a:grpSpLocks/>
            </p:cNvGrpSpPr>
            <p:nvPr/>
          </p:nvGrpSpPr>
          <p:grpSpPr bwMode="auto">
            <a:xfrm>
              <a:off x="0" y="0"/>
              <a:ext cx="3801" cy="1920"/>
              <a:chOff x="0" y="0"/>
              <a:chExt cx="3801" cy="1920"/>
            </a:xfrm>
          </p:grpSpPr>
          <p:grpSp>
            <p:nvGrpSpPr>
              <p:cNvPr id="268308" name="Group 1044"/>
              <p:cNvGrpSpPr>
                <a:grpSpLocks/>
              </p:cNvGrpSpPr>
              <p:nvPr/>
            </p:nvGrpSpPr>
            <p:grpSpPr bwMode="auto">
              <a:xfrm>
                <a:off x="0" y="0"/>
                <a:ext cx="612" cy="384"/>
                <a:chOff x="0" y="0"/>
                <a:chExt cx="612" cy="384"/>
              </a:xfrm>
            </p:grpSpPr>
            <p:sp>
              <p:nvSpPr>
                <p:cNvPr id="268307" name="Rectangle 104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612" cy="384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06" name="Group 1042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612" cy="384"/>
                  <a:chOff x="0" y="0"/>
                  <a:chExt cx="612" cy="384"/>
                </a:xfrm>
              </p:grpSpPr>
              <p:sp>
                <p:nvSpPr>
                  <p:cNvPr id="268292" name="Rectangle 1028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0"/>
                    <a:ext cx="526" cy="384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 b="0" i="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Data Rate</a:t>
                    </a:r>
                    <a:endParaRPr lang="en-US" sz="2000" b="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8305" name="Rectangle 104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612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8312" name="Group 1048"/>
              <p:cNvGrpSpPr>
                <a:grpSpLocks/>
              </p:cNvGrpSpPr>
              <p:nvPr/>
            </p:nvGrpSpPr>
            <p:grpSpPr bwMode="auto">
              <a:xfrm>
                <a:off x="612" y="0"/>
                <a:ext cx="612" cy="384"/>
                <a:chOff x="612" y="0"/>
                <a:chExt cx="612" cy="384"/>
              </a:xfrm>
            </p:grpSpPr>
            <p:sp>
              <p:nvSpPr>
                <p:cNvPr id="268311" name="Rectangle 1047"/>
                <p:cNvSpPr>
                  <a:spLocks noChangeArrowheads="1"/>
                </p:cNvSpPr>
                <p:nvPr/>
              </p:nvSpPr>
              <p:spPr bwMode="auto">
                <a:xfrm>
                  <a:off x="612" y="0"/>
                  <a:ext cx="612" cy="384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10" name="Group 1046"/>
                <p:cNvGrpSpPr>
                  <a:grpSpLocks/>
                </p:cNvGrpSpPr>
                <p:nvPr/>
              </p:nvGrpSpPr>
              <p:grpSpPr bwMode="auto">
                <a:xfrm>
                  <a:off x="612" y="0"/>
                  <a:ext cx="612" cy="384"/>
                  <a:chOff x="612" y="0"/>
                  <a:chExt cx="612" cy="384"/>
                </a:xfrm>
              </p:grpSpPr>
              <p:sp>
                <p:nvSpPr>
                  <p:cNvPr id="268293" name="Rectangle 1029"/>
                  <p:cNvSpPr>
                    <a:spLocks noChangeArrowheads="1"/>
                  </p:cNvSpPr>
                  <p:nvPr/>
                </p:nvSpPr>
                <p:spPr bwMode="auto">
                  <a:xfrm>
                    <a:off x="655" y="0"/>
                    <a:ext cx="526" cy="384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 b="0" i="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Pattern</a:t>
                    </a:r>
                    <a:endParaRPr lang="en-US" sz="2000" b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68309" name="Rectangle 1045"/>
                  <p:cNvSpPr>
                    <a:spLocks noChangeArrowheads="1"/>
                  </p:cNvSpPr>
                  <p:nvPr/>
                </p:nvSpPr>
                <p:spPr bwMode="auto">
                  <a:xfrm>
                    <a:off x="612" y="0"/>
                    <a:ext cx="612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8316" name="Group 1052"/>
              <p:cNvGrpSpPr>
                <a:grpSpLocks/>
              </p:cNvGrpSpPr>
              <p:nvPr/>
            </p:nvGrpSpPr>
            <p:grpSpPr bwMode="auto">
              <a:xfrm>
                <a:off x="1224" y="0"/>
                <a:ext cx="2577" cy="384"/>
                <a:chOff x="1224" y="0"/>
                <a:chExt cx="2577" cy="384"/>
              </a:xfrm>
            </p:grpSpPr>
            <p:sp>
              <p:nvSpPr>
                <p:cNvPr id="268315" name="Rectangle 1051"/>
                <p:cNvSpPr>
                  <a:spLocks noChangeArrowheads="1"/>
                </p:cNvSpPr>
                <p:nvPr/>
              </p:nvSpPr>
              <p:spPr bwMode="auto">
                <a:xfrm>
                  <a:off x="1224" y="0"/>
                  <a:ext cx="2577" cy="384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14" name="Group 1050"/>
                <p:cNvGrpSpPr>
                  <a:grpSpLocks/>
                </p:cNvGrpSpPr>
                <p:nvPr/>
              </p:nvGrpSpPr>
              <p:grpSpPr bwMode="auto">
                <a:xfrm>
                  <a:off x="1224" y="0"/>
                  <a:ext cx="2577" cy="384"/>
                  <a:chOff x="1224" y="0"/>
                  <a:chExt cx="2577" cy="384"/>
                </a:xfrm>
              </p:grpSpPr>
              <p:sp>
                <p:nvSpPr>
                  <p:cNvPr id="268294" name="Rectangle 1030"/>
                  <p:cNvSpPr>
                    <a:spLocks noChangeArrowheads="1"/>
                  </p:cNvSpPr>
                  <p:nvPr/>
                </p:nvSpPr>
                <p:spPr bwMode="auto">
                  <a:xfrm>
                    <a:off x="1267" y="0"/>
                    <a:ext cx="2491" cy="384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2000" b="0" i="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Increasing Time </a:t>
                    </a:r>
                    <a:r>
                      <a:rPr lang="en-US" sz="20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</a:t>
                    </a:r>
                  </a:p>
                </p:txBody>
              </p:sp>
              <p:sp>
                <p:nvSpPr>
                  <p:cNvPr id="268313" name="Rectangle 1049"/>
                  <p:cNvSpPr>
                    <a:spLocks noChangeArrowheads="1"/>
                  </p:cNvSpPr>
                  <p:nvPr/>
                </p:nvSpPr>
                <p:spPr bwMode="auto">
                  <a:xfrm>
                    <a:off x="1224" y="0"/>
                    <a:ext cx="2577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8320" name="Group 1056"/>
              <p:cNvGrpSpPr>
                <a:grpSpLocks/>
              </p:cNvGrpSpPr>
              <p:nvPr/>
            </p:nvGrpSpPr>
            <p:grpSpPr bwMode="auto">
              <a:xfrm>
                <a:off x="0" y="384"/>
                <a:ext cx="612" cy="768"/>
                <a:chOff x="0" y="384"/>
                <a:chExt cx="612" cy="768"/>
              </a:xfrm>
            </p:grpSpPr>
            <p:sp>
              <p:nvSpPr>
                <p:cNvPr id="268319" name="Rectangle 1055"/>
                <p:cNvSpPr>
                  <a:spLocks noChangeArrowheads="1"/>
                </p:cNvSpPr>
                <p:nvPr/>
              </p:nvSpPr>
              <p:spPr bwMode="auto">
                <a:xfrm>
                  <a:off x="0" y="384"/>
                  <a:ext cx="612" cy="38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18" name="Group 1054"/>
                <p:cNvGrpSpPr>
                  <a:grpSpLocks/>
                </p:cNvGrpSpPr>
                <p:nvPr/>
              </p:nvGrpSpPr>
              <p:grpSpPr bwMode="auto">
                <a:xfrm>
                  <a:off x="0" y="384"/>
                  <a:ext cx="612" cy="768"/>
                  <a:chOff x="0" y="384"/>
                  <a:chExt cx="612" cy="768"/>
                </a:xfrm>
              </p:grpSpPr>
              <p:sp>
                <p:nvSpPr>
                  <p:cNvPr id="268295" name="Rectangle 1031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384"/>
                    <a:ext cx="526" cy="768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Low</a:t>
                    </a:r>
                    <a:endParaRPr lang="en-US" sz="20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8317" name="Rectangle 105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84"/>
                    <a:ext cx="612" cy="76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8324" name="Group 1060"/>
              <p:cNvGrpSpPr>
                <a:grpSpLocks/>
              </p:cNvGrpSpPr>
              <p:nvPr/>
            </p:nvGrpSpPr>
            <p:grpSpPr bwMode="auto">
              <a:xfrm>
                <a:off x="612" y="384"/>
                <a:ext cx="612" cy="384"/>
                <a:chOff x="612" y="384"/>
                <a:chExt cx="612" cy="384"/>
              </a:xfrm>
            </p:grpSpPr>
            <p:sp>
              <p:nvSpPr>
                <p:cNvPr id="268323" name="Rectangle 1059"/>
                <p:cNvSpPr>
                  <a:spLocks noChangeArrowheads="1"/>
                </p:cNvSpPr>
                <p:nvPr/>
              </p:nvSpPr>
              <p:spPr bwMode="auto">
                <a:xfrm>
                  <a:off x="612" y="384"/>
                  <a:ext cx="612" cy="38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22" name="Group 1058"/>
                <p:cNvGrpSpPr>
                  <a:grpSpLocks/>
                </p:cNvGrpSpPr>
                <p:nvPr/>
              </p:nvGrpSpPr>
              <p:grpSpPr bwMode="auto">
                <a:xfrm>
                  <a:off x="612" y="384"/>
                  <a:ext cx="612" cy="384"/>
                  <a:chOff x="612" y="384"/>
                  <a:chExt cx="612" cy="384"/>
                </a:xfrm>
              </p:grpSpPr>
              <p:sp>
                <p:nvSpPr>
                  <p:cNvPr id="268296" name="Rectangle 1032"/>
                  <p:cNvSpPr>
                    <a:spLocks noChangeArrowheads="1"/>
                  </p:cNvSpPr>
                  <p:nvPr/>
                </p:nvSpPr>
                <p:spPr bwMode="auto">
                  <a:xfrm>
                    <a:off x="655" y="384"/>
                    <a:ext cx="526" cy="384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Random</a:t>
                    </a:r>
                    <a:endParaRPr lang="en-US" sz="2000" b="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8321" name="Rectangle 1057"/>
                  <p:cNvSpPr>
                    <a:spLocks noChangeArrowheads="1"/>
                  </p:cNvSpPr>
                  <p:nvPr/>
                </p:nvSpPr>
                <p:spPr bwMode="auto">
                  <a:xfrm>
                    <a:off x="612" y="384"/>
                    <a:ext cx="612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8328" name="Group 1064"/>
              <p:cNvGrpSpPr>
                <a:grpSpLocks/>
              </p:cNvGrpSpPr>
              <p:nvPr/>
            </p:nvGrpSpPr>
            <p:grpSpPr bwMode="auto">
              <a:xfrm>
                <a:off x="1224" y="384"/>
                <a:ext cx="2577" cy="384"/>
                <a:chOff x="1224" y="384"/>
                <a:chExt cx="2577" cy="384"/>
              </a:xfrm>
            </p:grpSpPr>
            <p:sp>
              <p:nvSpPr>
                <p:cNvPr id="268327" name="Rectangle 1063"/>
                <p:cNvSpPr>
                  <a:spLocks noChangeArrowheads="1"/>
                </p:cNvSpPr>
                <p:nvPr/>
              </p:nvSpPr>
              <p:spPr bwMode="auto">
                <a:xfrm>
                  <a:off x="1224" y="384"/>
                  <a:ext cx="2577" cy="38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26" name="Group 1062"/>
                <p:cNvGrpSpPr>
                  <a:grpSpLocks/>
                </p:cNvGrpSpPr>
                <p:nvPr/>
              </p:nvGrpSpPr>
              <p:grpSpPr bwMode="auto">
                <a:xfrm>
                  <a:off x="1224" y="384"/>
                  <a:ext cx="2577" cy="384"/>
                  <a:chOff x="1224" y="384"/>
                  <a:chExt cx="2577" cy="384"/>
                </a:xfrm>
              </p:grpSpPr>
              <p:sp>
                <p:nvSpPr>
                  <p:cNvPr id="268297" name="Rectangle 1033"/>
                  <p:cNvSpPr>
                    <a:spLocks noChangeArrowheads="1"/>
                  </p:cNvSpPr>
                  <p:nvPr/>
                </p:nvSpPr>
                <p:spPr bwMode="auto">
                  <a:xfrm>
                    <a:off x="1267" y="384"/>
                    <a:ext cx="2491" cy="384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   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                 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           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          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</a:p>
                </p:txBody>
              </p:sp>
              <p:sp>
                <p:nvSpPr>
                  <p:cNvPr id="268325" name="Rectangle 1061"/>
                  <p:cNvSpPr>
                    <a:spLocks noChangeArrowheads="1"/>
                  </p:cNvSpPr>
                  <p:nvPr/>
                </p:nvSpPr>
                <p:spPr bwMode="auto">
                  <a:xfrm>
                    <a:off x="1224" y="384"/>
                    <a:ext cx="2577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8332" name="Group 1068"/>
              <p:cNvGrpSpPr>
                <a:grpSpLocks/>
              </p:cNvGrpSpPr>
              <p:nvPr/>
            </p:nvGrpSpPr>
            <p:grpSpPr bwMode="auto">
              <a:xfrm>
                <a:off x="612" y="768"/>
                <a:ext cx="612" cy="384"/>
                <a:chOff x="612" y="768"/>
                <a:chExt cx="612" cy="384"/>
              </a:xfrm>
            </p:grpSpPr>
            <p:sp>
              <p:nvSpPr>
                <p:cNvPr id="268331" name="Rectangle 1067"/>
                <p:cNvSpPr>
                  <a:spLocks noChangeArrowheads="1"/>
                </p:cNvSpPr>
                <p:nvPr/>
              </p:nvSpPr>
              <p:spPr bwMode="auto">
                <a:xfrm>
                  <a:off x="612" y="768"/>
                  <a:ext cx="612" cy="38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30" name="Group 1066"/>
                <p:cNvGrpSpPr>
                  <a:grpSpLocks/>
                </p:cNvGrpSpPr>
                <p:nvPr/>
              </p:nvGrpSpPr>
              <p:grpSpPr bwMode="auto">
                <a:xfrm>
                  <a:off x="612" y="768"/>
                  <a:ext cx="612" cy="384"/>
                  <a:chOff x="612" y="768"/>
                  <a:chExt cx="612" cy="384"/>
                </a:xfrm>
              </p:grpSpPr>
              <p:sp>
                <p:nvSpPr>
                  <p:cNvPr id="268298" name="Rectangle 1034"/>
                  <p:cNvSpPr>
                    <a:spLocks noChangeArrowheads="1"/>
                  </p:cNvSpPr>
                  <p:nvPr/>
                </p:nvSpPr>
                <p:spPr bwMode="auto">
                  <a:xfrm>
                    <a:off x="655" y="768"/>
                    <a:ext cx="526" cy="384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Periodic</a:t>
                    </a:r>
                    <a:endParaRPr lang="en-US" sz="2000" b="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8329" name="Rectangle 1065"/>
                  <p:cNvSpPr>
                    <a:spLocks noChangeArrowheads="1"/>
                  </p:cNvSpPr>
                  <p:nvPr/>
                </p:nvSpPr>
                <p:spPr bwMode="auto">
                  <a:xfrm>
                    <a:off x="612" y="768"/>
                    <a:ext cx="612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8336" name="Group 1072"/>
              <p:cNvGrpSpPr>
                <a:grpSpLocks/>
              </p:cNvGrpSpPr>
              <p:nvPr/>
            </p:nvGrpSpPr>
            <p:grpSpPr bwMode="auto">
              <a:xfrm>
                <a:off x="1224" y="768"/>
                <a:ext cx="2577" cy="384"/>
                <a:chOff x="1224" y="768"/>
                <a:chExt cx="2577" cy="384"/>
              </a:xfrm>
            </p:grpSpPr>
            <p:sp>
              <p:nvSpPr>
                <p:cNvPr id="268335" name="Rectangle 1071"/>
                <p:cNvSpPr>
                  <a:spLocks noChangeArrowheads="1"/>
                </p:cNvSpPr>
                <p:nvPr/>
              </p:nvSpPr>
              <p:spPr bwMode="auto">
                <a:xfrm>
                  <a:off x="1224" y="768"/>
                  <a:ext cx="2577" cy="38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34" name="Group 1070"/>
                <p:cNvGrpSpPr>
                  <a:grpSpLocks/>
                </p:cNvGrpSpPr>
                <p:nvPr/>
              </p:nvGrpSpPr>
              <p:grpSpPr bwMode="auto">
                <a:xfrm>
                  <a:off x="1224" y="768"/>
                  <a:ext cx="2577" cy="384"/>
                  <a:chOff x="1224" y="768"/>
                  <a:chExt cx="2577" cy="384"/>
                </a:xfrm>
              </p:grpSpPr>
              <p:sp>
                <p:nvSpPr>
                  <p:cNvPr id="268299" name="Rectangle 1035"/>
                  <p:cNvSpPr>
                    <a:spLocks noChangeArrowheads="1"/>
                  </p:cNvSpPr>
                  <p:nvPr/>
                </p:nvSpPr>
                <p:spPr bwMode="auto">
                  <a:xfrm>
                    <a:off x="1267" y="768"/>
                    <a:ext cx="2491" cy="384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</a:t>
                    </a:r>
                    <a:endParaRPr lang="en-US" sz="1400" b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  <a:sym typeface="Symbol" pitchFamily="18" charset="2"/>
                    </a:endParaRPr>
                  </a:p>
                </p:txBody>
              </p:sp>
              <p:sp>
                <p:nvSpPr>
                  <p:cNvPr id="268333" name="Rectangle 1069"/>
                  <p:cNvSpPr>
                    <a:spLocks noChangeArrowheads="1"/>
                  </p:cNvSpPr>
                  <p:nvPr/>
                </p:nvSpPr>
                <p:spPr bwMode="auto">
                  <a:xfrm>
                    <a:off x="1224" y="768"/>
                    <a:ext cx="2577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8340" name="Group 1076"/>
              <p:cNvGrpSpPr>
                <a:grpSpLocks/>
              </p:cNvGrpSpPr>
              <p:nvPr/>
            </p:nvGrpSpPr>
            <p:grpSpPr bwMode="auto">
              <a:xfrm>
                <a:off x="0" y="1152"/>
                <a:ext cx="612" cy="768"/>
                <a:chOff x="0" y="1152"/>
                <a:chExt cx="612" cy="768"/>
              </a:xfrm>
            </p:grpSpPr>
            <p:sp>
              <p:nvSpPr>
                <p:cNvPr id="268339" name="Rectangle 1075"/>
                <p:cNvSpPr>
                  <a:spLocks noChangeArrowheads="1"/>
                </p:cNvSpPr>
                <p:nvPr/>
              </p:nvSpPr>
              <p:spPr bwMode="auto">
                <a:xfrm>
                  <a:off x="0" y="1152"/>
                  <a:ext cx="612" cy="38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38" name="Group 1074"/>
                <p:cNvGrpSpPr>
                  <a:grpSpLocks/>
                </p:cNvGrpSpPr>
                <p:nvPr/>
              </p:nvGrpSpPr>
              <p:grpSpPr bwMode="auto">
                <a:xfrm>
                  <a:off x="0" y="1152"/>
                  <a:ext cx="612" cy="768"/>
                  <a:chOff x="0" y="1152"/>
                  <a:chExt cx="612" cy="768"/>
                </a:xfrm>
              </p:grpSpPr>
              <p:sp>
                <p:nvSpPr>
                  <p:cNvPr id="268300" name="Rectangle 1036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1152"/>
                    <a:ext cx="526" cy="768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High</a:t>
                    </a:r>
                    <a:endParaRPr lang="en-US" sz="20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8337" name="Rectangle 107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52"/>
                    <a:ext cx="612" cy="76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8344" name="Group 1080"/>
              <p:cNvGrpSpPr>
                <a:grpSpLocks/>
              </p:cNvGrpSpPr>
              <p:nvPr/>
            </p:nvGrpSpPr>
            <p:grpSpPr bwMode="auto">
              <a:xfrm>
                <a:off x="612" y="1152"/>
                <a:ext cx="612" cy="384"/>
                <a:chOff x="612" y="1152"/>
                <a:chExt cx="612" cy="384"/>
              </a:xfrm>
            </p:grpSpPr>
            <p:sp>
              <p:nvSpPr>
                <p:cNvPr id="268343" name="Rectangle 1079"/>
                <p:cNvSpPr>
                  <a:spLocks noChangeArrowheads="1"/>
                </p:cNvSpPr>
                <p:nvPr/>
              </p:nvSpPr>
              <p:spPr bwMode="auto">
                <a:xfrm>
                  <a:off x="612" y="1152"/>
                  <a:ext cx="612" cy="38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42" name="Group 1078"/>
                <p:cNvGrpSpPr>
                  <a:grpSpLocks/>
                </p:cNvGrpSpPr>
                <p:nvPr/>
              </p:nvGrpSpPr>
              <p:grpSpPr bwMode="auto">
                <a:xfrm>
                  <a:off x="612" y="1152"/>
                  <a:ext cx="612" cy="384"/>
                  <a:chOff x="612" y="1152"/>
                  <a:chExt cx="612" cy="384"/>
                </a:xfrm>
              </p:grpSpPr>
              <p:sp>
                <p:nvSpPr>
                  <p:cNvPr id="268301" name="Rectangle 1037"/>
                  <p:cNvSpPr>
                    <a:spLocks noChangeArrowheads="1"/>
                  </p:cNvSpPr>
                  <p:nvPr/>
                </p:nvSpPr>
                <p:spPr bwMode="auto">
                  <a:xfrm>
                    <a:off x="655" y="1152"/>
                    <a:ext cx="526" cy="384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Random</a:t>
                    </a:r>
                    <a:endParaRPr lang="en-US" sz="2000" b="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8341" name="Rectangle 1077"/>
                  <p:cNvSpPr>
                    <a:spLocks noChangeArrowheads="1"/>
                  </p:cNvSpPr>
                  <p:nvPr/>
                </p:nvSpPr>
                <p:spPr bwMode="auto">
                  <a:xfrm>
                    <a:off x="612" y="1152"/>
                    <a:ext cx="612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8348" name="Group 1084"/>
              <p:cNvGrpSpPr>
                <a:grpSpLocks/>
              </p:cNvGrpSpPr>
              <p:nvPr/>
            </p:nvGrpSpPr>
            <p:grpSpPr bwMode="auto">
              <a:xfrm>
                <a:off x="1224" y="1152"/>
                <a:ext cx="2577" cy="384"/>
                <a:chOff x="1224" y="1152"/>
                <a:chExt cx="2577" cy="384"/>
              </a:xfrm>
            </p:grpSpPr>
            <p:sp>
              <p:nvSpPr>
                <p:cNvPr id="268347" name="Rectangle 1083"/>
                <p:cNvSpPr>
                  <a:spLocks noChangeArrowheads="1"/>
                </p:cNvSpPr>
                <p:nvPr/>
              </p:nvSpPr>
              <p:spPr bwMode="auto">
                <a:xfrm>
                  <a:off x="1224" y="1152"/>
                  <a:ext cx="2577" cy="38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46" name="Group 1082"/>
                <p:cNvGrpSpPr>
                  <a:grpSpLocks/>
                </p:cNvGrpSpPr>
                <p:nvPr/>
              </p:nvGrpSpPr>
              <p:grpSpPr bwMode="auto">
                <a:xfrm>
                  <a:off x="1224" y="1152"/>
                  <a:ext cx="2577" cy="384"/>
                  <a:chOff x="1224" y="1152"/>
                  <a:chExt cx="2577" cy="384"/>
                </a:xfrm>
              </p:grpSpPr>
              <p:sp>
                <p:nvSpPr>
                  <p:cNvPr id="268302" name="Rectangle 1038"/>
                  <p:cNvSpPr>
                    <a:spLocks noChangeArrowheads="1"/>
                  </p:cNvSpPr>
                  <p:nvPr/>
                </p:nvSpPr>
                <p:spPr bwMode="auto">
                  <a:xfrm>
                    <a:off x="1267" y="1152"/>
                    <a:ext cx="2491" cy="384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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                           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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</a:t>
                    </a:r>
                  </a:p>
                </p:txBody>
              </p:sp>
              <p:sp>
                <p:nvSpPr>
                  <p:cNvPr id="268345" name="Rectangle 1081"/>
                  <p:cNvSpPr>
                    <a:spLocks noChangeArrowheads="1"/>
                  </p:cNvSpPr>
                  <p:nvPr/>
                </p:nvSpPr>
                <p:spPr bwMode="auto">
                  <a:xfrm>
                    <a:off x="1224" y="1152"/>
                    <a:ext cx="2577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8352" name="Group 1088"/>
              <p:cNvGrpSpPr>
                <a:grpSpLocks/>
              </p:cNvGrpSpPr>
              <p:nvPr/>
            </p:nvGrpSpPr>
            <p:grpSpPr bwMode="auto">
              <a:xfrm>
                <a:off x="612" y="1536"/>
                <a:ext cx="612" cy="384"/>
                <a:chOff x="612" y="1536"/>
                <a:chExt cx="612" cy="384"/>
              </a:xfrm>
            </p:grpSpPr>
            <p:sp>
              <p:nvSpPr>
                <p:cNvPr id="268351" name="Rectangle 1087"/>
                <p:cNvSpPr>
                  <a:spLocks noChangeArrowheads="1"/>
                </p:cNvSpPr>
                <p:nvPr/>
              </p:nvSpPr>
              <p:spPr bwMode="auto">
                <a:xfrm>
                  <a:off x="612" y="1536"/>
                  <a:ext cx="612" cy="38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50" name="Group 1086"/>
                <p:cNvGrpSpPr>
                  <a:grpSpLocks/>
                </p:cNvGrpSpPr>
                <p:nvPr/>
              </p:nvGrpSpPr>
              <p:grpSpPr bwMode="auto">
                <a:xfrm>
                  <a:off x="612" y="1536"/>
                  <a:ext cx="612" cy="384"/>
                  <a:chOff x="612" y="1536"/>
                  <a:chExt cx="612" cy="384"/>
                </a:xfrm>
              </p:grpSpPr>
              <p:sp>
                <p:nvSpPr>
                  <p:cNvPr id="268303" name="Rectangle 1039"/>
                  <p:cNvSpPr>
                    <a:spLocks noChangeArrowheads="1"/>
                  </p:cNvSpPr>
                  <p:nvPr/>
                </p:nvSpPr>
                <p:spPr bwMode="auto">
                  <a:xfrm>
                    <a:off x="655" y="1536"/>
                    <a:ext cx="526" cy="384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Periodic</a:t>
                    </a:r>
                    <a:endParaRPr lang="en-US" sz="2000" b="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268349" name="Rectangle 1085"/>
                  <p:cNvSpPr>
                    <a:spLocks noChangeArrowheads="1"/>
                  </p:cNvSpPr>
                  <p:nvPr/>
                </p:nvSpPr>
                <p:spPr bwMode="auto">
                  <a:xfrm>
                    <a:off x="612" y="1536"/>
                    <a:ext cx="612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8356" name="Group 1092"/>
              <p:cNvGrpSpPr>
                <a:grpSpLocks/>
              </p:cNvGrpSpPr>
              <p:nvPr/>
            </p:nvGrpSpPr>
            <p:grpSpPr bwMode="auto">
              <a:xfrm>
                <a:off x="1224" y="1536"/>
                <a:ext cx="2577" cy="384"/>
                <a:chOff x="1224" y="1536"/>
                <a:chExt cx="2577" cy="384"/>
              </a:xfrm>
            </p:grpSpPr>
            <p:sp>
              <p:nvSpPr>
                <p:cNvPr id="268355" name="Rectangle 1091"/>
                <p:cNvSpPr>
                  <a:spLocks noChangeArrowheads="1"/>
                </p:cNvSpPr>
                <p:nvPr/>
              </p:nvSpPr>
              <p:spPr bwMode="auto">
                <a:xfrm>
                  <a:off x="1224" y="1536"/>
                  <a:ext cx="2577" cy="38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268354" name="Group 1090"/>
                <p:cNvGrpSpPr>
                  <a:grpSpLocks/>
                </p:cNvGrpSpPr>
                <p:nvPr/>
              </p:nvGrpSpPr>
              <p:grpSpPr bwMode="auto">
                <a:xfrm>
                  <a:off x="1224" y="1536"/>
                  <a:ext cx="2577" cy="384"/>
                  <a:chOff x="1224" y="1536"/>
                  <a:chExt cx="2577" cy="384"/>
                </a:xfrm>
              </p:grpSpPr>
              <p:sp>
                <p:nvSpPr>
                  <p:cNvPr id="268304" name="Rectangle 1040"/>
                  <p:cNvSpPr>
                    <a:spLocks noChangeArrowheads="1"/>
                  </p:cNvSpPr>
                  <p:nvPr/>
                </p:nvSpPr>
                <p:spPr bwMode="auto">
                  <a:xfrm>
                    <a:off x="1267" y="1536"/>
                    <a:ext cx="2491" cy="384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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  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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  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</a:t>
                    </a:r>
                    <a:r>
                      <a:rPr lang="en-US" sz="1400" b="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             </a:t>
                    </a:r>
                    <a:r>
                      <a:rPr lang="en-US" sz="1400" b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</a:t>
                    </a:r>
                  </a:p>
                </p:txBody>
              </p:sp>
              <p:sp>
                <p:nvSpPr>
                  <p:cNvPr id="268353" name="Rectangle 1089"/>
                  <p:cNvSpPr>
                    <a:spLocks noChangeArrowheads="1"/>
                  </p:cNvSpPr>
                  <p:nvPr/>
                </p:nvSpPr>
                <p:spPr bwMode="auto">
                  <a:xfrm>
                    <a:off x="1224" y="1536"/>
                    <a:ext cx="2577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268358" name="Rectangle 1094"/>
            <p:cNvSpPr>
              <a:spLocks noChangeArrowheads="1"/>
            </p:cNvSpPr>
            <p:nvPr/>
          </p:nvSpPr>
          <p:spPr bwMode="auto">
            <a:xfrm>
              <a:off x="-3" y="-3"/>
              <a:ext cx="3807" cy="1926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/>
              <a:t>Three Strategies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Polled Waiting Loops</a:t>
            </a:r>
          </a:p>
          <a:p>
            <a:endParaRPr lang="en-US">
              <a:cs typeface="Times New Roman" pitchFamily="18" charset="0"/>
            </a:endParaRPr>
          </a:p>
          <a:p>
            <a:r>
              <a:rPr lang="en-US">
                <a:cs typeface="Times New Roman" pitchFamily="18" charset="0"/>
              </a:rPr>
              <a:t>Interrupt-driven I/O</a:t>
            </a:r>
          </a:p>
          <a:p>
            <a:endParaRPr lang="en-US">
              <a:cs typeface="Times New Roman" pitchFamily="18" charset="0"/>
            </a:endParaRPr>
          </a:p>
          <a:p>
            <a:r>
              <a:rPr lang="en-US">
                <a:cs typeface="Times New Roman" pitchFamily="18" charset="0"/>
              </a:rPr>
              <a:t>Direct Memory Access (DMA)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Performance</a:t>
            </a:r>
            <a:endParaRPr lang="en-US" dirty="0"/>
          </a:p>
        </p:txBody>
      </p:sp>
      <p:graphicFrame>
        <p:nvGraphicFramePr>
          <p:cNvPr id="274872" name="Group 440"/>
          <p:cNvGraphicFramePr>
            <a:graphicFrameLocks noGrp="1"/>
          </p:cNvGraphicFramePr>
          <p:nvPr>
            <p:ph type="tbl" idx="4294967295"/>
            <p:extLst>
              <p:ext uri="{D42A27DB-BD31-4B8C-83A1-F6EECF244321}">
                <p14:modId xmlns:p14="http://schemas.microsoft.com/office/powerpoint/2010/main" val="1536296745"/>
              </p:ext>
            </p:extLst>
          </p:nvPr>
        </p:nvGraphicFramePr>
        <p:xfrm>
          <a:off x="457200" y="2057400"/>
          <a:ext cx="8153400" cy="4479926"/>
        </p:xfrm>
        <a:graphic>
          <a:graphicData uri="http://schemas.openxmlformats.org/drawingml/2006/table">
            <a:tbl>
              <a:tblPr/>
              <a:tblGrid>
                <a:gridCol w="2038350"/>
                <a:gridCol w="2305050"/>
                <a:gridCol w="1771650"/>
                <a:gridCol w="2038350"/>
              </a:tblGrid>
              <a:tr h="11001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Polled Waiting Loop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Interrupt-Driven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Direct Memory Access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Maximum Transfer Rate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Slowest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Fastest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048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~3 MB/Sec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~500 KB/Sec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~70 MB/Sec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8420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Worst-Case Latency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Unpredictable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2873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1-2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µsec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~60 nsec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Hardware Cost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Least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Moderate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Software Complexity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Moderate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Moderate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Polled Waiting Loops</a:t>
            </a:r>
          </a:p>
        </p:txBody>
      </p:sp>
      <p:sp>
        <p:nvSpPr>
          <p:cNvPr id="277507" name="Text Box 3"/>
          <p:cNvSpPr txBox="1">
            <a:spLocks noChangeArrowheads="1"/>
          </p:cNvSpPr>
          <p:nvPr/>
        </p:nvSpPr>
        <p:spPr bwMode="auto">
          <a:xfrm>
            <a:off x="0" y="1143000"/>
            <a:ext cx="9144000" cy="542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BYTE8 Input(void)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while ((inportb(STATUS_PORT) &amp; READY) == 0)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/* wait for new data to arrive */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return inportb(DATA_PORT) ;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spcBef>
                <a:spcPct val="50000"/>
              </a:spcBef>
            </a:pP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sz="2000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void Output(BYTE8 ch)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while ((inportb(STATUS_PORT) &amp; READY) == 0)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/* wait for device to finish last command */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outportb(DATA_PORT, ch) ;</a:t>
            </a:r>
            <a:b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000" b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000" b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/>
              <a:t>Polled Waiting Loops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Test device status in a </a:t>
            </a:r>
            <a:r>
              <a:rPr lang="en-US" sz="2800" b="1" i="1">
                <a:solidFill>
                  <a:schemeClr val="accent2"/>
                </a:solidFill>
                <a:cs typeface="Times New Roman" pitchFamily="18" charset="0"/>
              </a:rPr>
              <a:t>waiting loop</a:t>
            </a:r>
            <a:r>
              <a:rPr lang="en-US" sz="2800">
                <a:cs typeface="Times New Roman" pitchFamily="18" charset="0"/>
              </a:rPr>
              <a:t> before transferring each data byte.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accent2"/>
                </a:solidFill>
                <a:cs typeface="Times New Roman" pitchFamily="18" charset="0"/>
              </a:rPr>
              <a:t>Maximum data rate</a:t>
            </a:r>
            <a:r>
              <a:rPr lang="en-US" sz="2800">
                <a:solidFill>
                  <a:srgbClr val="FFFF00"/>
                </a:solidFill>
                <a:cs typeface="Times New Roman" pitchFamily="18" charset="0"/>
              </a:rPr>
              <a:t>:</a:t>
            </a:r>
            <a:r>
              <a:rPr lang="en-US" sz="2800">
                <a:cs typeface="Times New Roman" pitchFamily="18" charset="0"/>
              </a:rPr>
              <a:t> Determined by the time required to execute one iteration of the waiting loop plus the transfer.</a:t>
            </a:r>
          </a:p>
          <a:p>
            <a:pPr>
              <a:lnSpc>
                <a:spcPct val="90000"/>
              </a:lnSpc>
            </a:pPr>
            <a:endParaRPr lang="en-US" sz="280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accent2"/>
                </a:solidFill>
                <a:cs typeface="Times New Roman" pitchFamily="18" charset="0"/>
              </a:rPr>
              <a:t>Latency:</a:t>
            </a:r>
            <a:r>
              <a:rPr lang="en-US" sz="2800">
                <a:cs typeface="Times New Roman" pitchFamily="18" charset="0"/>
              </a:rPr>
              <a:t> Unpredictable - no guarantee when the program will arrive at the waiting loop.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17550" y="1753393"/>
            <a:ext cx="7505700" cy="5027613"/>
            <a:chOff x="381000" y="1371600"/>
            <a:chExt cx="7505700" cy="5027613"/>
          </a:xfrm>
        </p:grpSpPr>
        <p:sp>
          <p:nvSpPr>
            <p:cNvPr id="295939" name="Line 3"/>
            <p:cNvSpPr>
              <a:spLocks noChangeShapeType="1"/>
            </p:cNvSpPr>
            <p:nvPr/>
          </p:nvSpPr>
          <p:spPr bwMode="auto">
            <a:xfrm>
              <a:off x="3170238" y="1371600"/>
              <a:ext cx="0" cy="216376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5940" name="Line 4"/>
            <p:cNvSpPr>
              <a:spLocks noChangeShapeType="1"/>
            </p:cNvSpPr>
            <p:nvPr/>
          </p:nvSpPr>
          <p:spPr bwMode="auto">
            <a:xfrm>
              <a:off x="3170238" y="4727575"/>
              <a:ext cx="0" cy="167163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5941" name="Line 5"/>
            <p:cNvSpPr>
              <a:spLocks noChangeShapeType="1"/>
            </p:cNvSpPr>
            <p:nvPr/>
          </p:nvSpPr>
          <p:spPr bwMode="auto">
            <a:xfrm>
              <a:off x="3170238" y="3535363"/>
              <a:ext cx="13001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5942" name="Line 6"/>
            <p:cNvSpPr>
              <a:spLocks noChangeShapeType="1"/>
            </p:cNvSpPr>
            <p:nvPr/>
          </p:nvSpPr>
          <p:spPr bwMode="auto">
            <a:xfrm>
              <a:off x="4470400" y="3535363"/>
              <a:ext cx="0" cy="11922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5943" name="Line 7"/>
            <p:cNvSpPr>
              <a:spLocks noChangeShapeType="1"/>
            </p:cNvSpPr>
            <p:nvPr/>
          </p:nvSpPr>
          <p:spPr bwMode="auto">
            <a:xfrm flipH="1">
              <a:off x="3140075" y="4710113"/>
              <a:ext cx="130016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5944" name="AutoShape 8"/>
            <p:cNvSpPr>
              <a:spLocks noChangeArrowheads="1"/>
            </p:cNvSpPr>
            <p:nvPr/>
          </p:nvSpPr>
          <p:spPr bwMode="auto">
            <a:xfrm>
              <a:off x="3025775" y="3367088"/>
              <a:ext cx="287338" cy="333375"/>
            </a:xfrm>
            <a:prstGeom prst="irregularSeal1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5945" name="AutoShape 9"/>
            <p:cNvSpPr>
              <a:spLocks noChangeArrowheads="1"/>
            </p:cNvSpPr>
            <p:nvPr/>
          </p:nvSpPr>
          <p:spPr bwMode="auto">
            <a:xfrm>
              <a:off x="381000" y="1852267"/>
              <a:ext cx="2192338" cy="1848196"/>
            </a:xfrm>
            <a:prstGeom prst="wedgeRectCallout">
              <a:avLst>
                <a:gd name="adj1" fmla="val 71627"/>
                <a:gd name="adj2" fmla="val 43236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/>
            <a:lstStyle/>
            <a:p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Hardware interrupt request occurs:</a:t>
              </a:r>
              <a:r>
                <a:rPr lang="en-US" sz="1600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CPU finishes </a:t>
              </a:r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, suspends or abandons the </a:t>
              </a:r>
              <a:r>
                <a:rPr lang="en-US" sz="1600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current instruction and then initiates an </a:t>
              </a:r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exception response </a:t>
              </a:r>
              <a:r>
                <a:rPr lang="en-US" sz="1600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sequence.</a:t>
              </a:r>
            </a:p>
          </p:txBody>
        </p:sp>
        <p:sp>
          <p:nvSpPr>
            <p:cNvPr id="295946" name="AutoShape 10"/>
            <p:cNvSpPr>
              <a:spLocks noChangeArrowheads="1"/>
            </p:cNvSpPr>
            <p:nvPr/>
          </p:nvSpPr>
          <p:spPr bwMode="auto">
            <a:xfrm>
              <a:off x="609600" y="4267200"/>
              <a:ext cx="1862138" cy="1454235"/>
            </a:xfrm>
            <a:prstGeom prst="wedgeRectCallout">
              <a:avLst>
                <a:gd name="adj1" fmla="val 79963"/>
                <a:gd name="adj2" fmla="val -20403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/>
            <a:lstStyle/>
            <a:p>
              <a:r>
                <a:rPr lang="en-US" sz="16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Interrupt Complete:</a:t>
              </a:r>
              <a:r>
                <a:rPr lang="en-US" sz="1600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Interrupted code continues where it left off as if nothing happened.</a:t>
              </a:r>
            </a:p>
          </p:txBody>
        </p:sp>
        <p:sp>
          <p:nvSpPr>
            <p:cNvPr id="295947" name="AutoShape 11"/>
            <p:cNvSpPr>
              <a:spLocks noChangeArrowheads="1"/>
            </p:cNvSpPr>
            <p:nvPr/>
          </p:nvSpPr>
          <p:spPr bwMode="auto">
            <a:xfrm>
              <a:off x="3495675" y="1371600"/>
              <a:ext cx="3362325" cy="1600200"/>
            </a:xfrm>
            <a:prstGeom prst="wedgeRectCallout">
              <a:avLst>
                <a:gd name="adj1" fmla="val -42684"/>
                <a:gd name="adj2" fmla="val 84348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/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Exception Response Sequence:</a:t>
              </a:r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600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CPU </a:t>
              </a:r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stacks the </a:t>
              </a:r>
              <a:r>
                <a:rPr lang="en-US" sz="1600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processor state and return address, enables Handler Mode, identifies the requesting device, </a:t>
              </a:r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and </a:t>
              </a:r>
              <a:r>
                <a:rPr lang="en-US" sz="1600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transfers control to the corresponding Interrupt Service Routine.</a:t>
              </a:r>
            </a:p>
          </p:txBody>
        </p:sp>
        <p:sp>
          <p:nvSpPr>
            <p:cNvPr id="295948" name="AutoShape 12"/>
            <p:cNvSpPr>
              <a:spLocks noChangeArrowheads="1"/>
            </p:cNvSpPr>
            <p:nvPr/>
          </p:nvSpPr>
          <p:spPr bwMode="auto">
            <a:xfrm>
              <a:off x="5067300" y="3467100"/>
              <a:ext cx="2819400" cy="1600200"/>
            </a:xfrm>
            <a:prstGeom prst="wedgeRectCallout">
              <a:avLst>
                <a:gd name="adj1" fmla="val -71140"/>
                <a:gd name="adj2" fmla="val -2345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/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Exception Handler / ISR:</a:t>
              </a:r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endParaRPr lang="en-US" sz="16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  <a:p>
              <a:r>
                <a:rPr lang="en-US" sz="1600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1. Preserve </a:t>
              </a:r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R4-R11 as needed.</a:t>
              </a:r>
              <a:endParaRPr lang="en-US" sz="16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  <a:p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2. </a:t>
              </a:r>
              <a:r>
                <a:rPr lang="en-US" sz="1600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Transfer </a:t>
              </a:r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data between queue and I/O device.</a:t>
              </a:r>
              <a:endParaRPr lang="en-US" sz="16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  <a:p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3. </a:t>
              </a:r>
              <a:r>
                <a:rPr lang="en-US" sz="1600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Restore </a:t>
              </a:r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R4-R11 as needed.</a:t>
              </a:r>
              <a:endParaRPr lang="en-US" sz="16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  <a:p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4. </a:t>
              </a:r>
              <a:r>
                <a:rPr lang="en-US" sz="1600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Return to interrupted code.</a:t>
              </a:r>
            </a:p>
          </p:txBody>
        </p:sp>
        <p:sp>
          <p:nvSpPr>
            <p:cNvPr id="12" name="AutoShape 12"/>
            <p:cNvSpPr>
              <a:spLocks noChangeArrowheads="1"/>
            </p:cNvSpPr>
            <p:nvPr/>
          </p:nvSpPr>
          <p:spPr bwMode="auto">
            <a:xfrm>
              <a:off x="4038600" y="5410200"/>
              <a:ext cx="2438400" cy="866775"/>
            </a:xfrm>
            <a:prstGeom prst="wedgeRectCallout">
              <a:avLst>
                <a:gd name="adj1" fmla="val -63676"/>
                <a:gd name="adj2" fmla="val -131875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/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Exception Return:</a:t>
              </a:r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 </a:t>
              </a:r>
              <a:r>
                <a:rPr lang="en-US" sz="1600" b="0" dirty="0" err="1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Unstack</a:t>
              </a:r>
              <a:r>
                <a:rPr lang="en-US" sz="16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and restore the processor state and mode.</a:t>
              </a:r>
              <a:endParaRPr lang="en-US" sz="16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13961" y="381000"/>
            <a:ext cx="7772400" cy="1143000"/>
          </a:xfrm>
        </p:spPr>
        <p:txBody>
          <a:bodyPr/>
          <a:lstStyle/>
          <a:p>
            <a:r>
              <a:rPr lang="en-US" dirty="0" smtClean="0"/>
              <a:t>Interrupt Processing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CCECFF"/>
      </a:dk1>
      <a:lt1>
        <a:srgbClr val="FFFFFF"/>
      </a:lt1>
      <a:dk2>
        <a:srgbClr val="3399FF"/>
      </a:dk2>
      <a:lt2>
        <a:srgbClr val="FFFFFF"/>
      </a:lt2>
      <a:accent1>
        <a:srgbClr val="00CC99"/>
      </a:accent1>
      <a:accent2>
        <a:srgbClr val="0000FF"/>
      </a:accent2>
      <a:accent3>
        <a:srgbClr val="ADCAFF"/>
      </a:accent3>
      <a:accent4>
        <a:srgbClr val="DADADA"/>
      </a:accent4>
      <a:accent5>
        <a:srgbClr val="AAE2CA"/>
      </a:accent5>
      <a:accent6>
        <a:srgbClr val="0000E7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3714</TotalTime>
  <Words>920</Words>
  <Application>Microsoft Office PowerPoint</Application>
  <PresentationFormat>On-screen Show (4:3)</PresentationFormat>
  <Paragraphs>303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Blank Presentation</vt:lpstr>
      <vt:lpstr>CHAPTER 8  Programming in Assembly Part 4: I/O Programming</vt:lpstr>
      <vt:lpstr>Relative Speed</vt:lpstr>
      <vt:lpstr>Asynchronous Events</vt:lpstr>
      <vt:lpstr>Time Behavior</vt:lpstr>
      <vt:lpstr>Three Strategies</vt:lpstr>
      <vt:lpstr>Relative Performance</vt:lpstr>
      <vt:lpstr>Polled Waiting Loops</vt:lpstr>
      <vt:lpstr>Polled Waiting Loops</vt:lpstr>
      <vt:lpstr>Interrupt Processing</vt:lpstr>
      <vt:lpstr>Exceptions</vt:lpstr>
      <vt:lpstr>Exceptions</vt:lpstr>
      <vt:lpstr>Exception Response</vt:lpstr>
      <vt:lpstr>Interrupt Stacking</vt:lpstr>
      <vt:lpstr>Exception Handlers</vt:lpstr>
      <vt:lpstr>Interrupt Latency</vt:lpstr>
      <vt:lpstr>Exception Return</vt:lpstr>
      <vt:lpstr>Tail-Chaining</vt:lpstr>
      <vt:lpstr>Vector Table</vt:lpstr>
      <vt:lpstr>Nested Vectored Interrupt Controller (Mapped to addresses E000E100-E000ECFF16)</vt:lpstr>
      <vt:lpstr>NVIC Interrupts</vt:lpstr>
      <vt:lpstr>NVIC Interrupt Registers</vt:lpstr>
      <vt:lpstr>Interrupt Priority Registers</vt:lpstr>
      <vt:lpstr>Buffering</vt:lpstr>
      <vt:lpstr>Direct Memory Access</vt:lpstr>
      <vt:lpstr>Single Buffering</vt:lpstr>
    </vt:vector>
  </TitlesOfParts>
  <Company>Key Software Products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COEN 020</dc:title>
  <dc:creator>Daniel W. Lewis</dc:creator>
  <cp:lastModifiedBy>Santa Clara University</cp:lastModifiedBy>
  <cp:revision>300</cp:revision>
  <dcterms:created xsi:type="dcterms:W3CDTF">1999-01-04T11:50:11Z</dcterms:created>
  <dcterms:modified xsi:type="dcterms:W3CDTF">2012-04-20T16:11:34Z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80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dlewis@scu.edu</vt:lpwstr>
  </property>
  <property fmtid="{D5CDD505-2E9C-101B-9397-08002B2CF9AE}" pid="8" name="HomePage">
    <vt:lpwstr>http://www.cse.scu.edu/dlewis/coen.020/w99</vt:lpwstr>
  </property>
  <property fmtid="{D5CDD505-2E9C-101B-9397-08002B2CF9AE}" pid="9" name="Other">
    <vt:lpwstr>COEN 020 Winter 1999_x000d_
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C:\TEMP</vt:lpwstr>
  </property>
</Properties>
</file>