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66" r:id="rId2"/>
    <p:sldId id="286" r:id="rId3"/>
    <p:sldId id="289" r:id="rId4"/>
    <p:sldId id="291" r:id="rId5"/>
    <p:sldId id="298" r:id="rId6"/>
    <p:sldId id="292" r:id="rId7"/>
    <p:sldId id="293" r:id="rId8"/>
    <p:sldId id="296" r:id="rId9"/>
    <p:sldId id="297" r:id="rId10"/>
    <p:sldId id="267" r:id="rId11"/>
    <p:sldId id="328" r:id="rId12"/>
    <p:sldId id="269" r:id="rId13"/>
    <p:sldId id="271" r:id="rId14"/>
    <p:sldId id="270" r:id="rId15"/>
    <p:sldId id="282" r:id="rId16"/>
    <p:sldId id="299" r:id="rId17"/>
    <p:sldId id="300" r:id="rId18"/>
    <p:sldId id="329" r:id="rId19"/>
    <p:sldId id="301" r:id="rId20"/>
    <p:sldId id="302" r:id="rId21"/>
    <p:sldId id="303" r:id="rId22"/>
    <p:sldId id="331" r:id="rId23"/>
    <p:sldId id="305" r:id="rId24"/>
    <p:sldId id="307" r:id="rId25"/>
    <p:sldId id="306" r:id="rId26"/>
    <p:sldId id="318" r:id="rId27"/>
    <p:sldId id="319" r:id="rId28"/>
    <p:sldId id="320" r:id="rId29"/>
    <p:sldId id="321" r:id="rId30"/>
    <p:sldId id="322" r:id="rId31"/>
    <p:sldId id="323" r:id="rId32"/>
    <p:sldId id="324" r:id="rId33"/>
    <p:sldId id="325" r:id="rId34"/>
    <p:sldId id="326" r:id="rId35"/>
    <p:sldId id="327" r:id="rId36"/>
    <p:sldId id="308" r:id="rId37"/>
  </p:sldIdLst>
  <p:sldSz cx="9144000" cy="6858000" type="screen4x3"/>
  <p:notesSz cx="6858000" cy="9144000"/>
  <p:defaultTextStyle>
    <a:defPPr>
      <a:defRPr lang="en-US"/>
    </a:defPPr>
    <a:lvl1pPr algn="l" rtl="0" eaLnBrk="0" fontAlgn="base" hangingPunct="0">
      <a:spcBef>
        <a:spcPct val="0"/>
      </a:spcBef>
      <a:spcAft>
        <a:spcPct val="0"/>
      </a:spcAft>
      <a:defRPr sz="2000" b="1" kern="1200">
        <a:solidFill>
          <a:schemeClr val="bg1"/>
        </a:solidFill>
        <a:latin typeface="Times New Roman" pitchFamily="18" charset="0"/>
        <a:ea typeface="+mn-ea"/>
        <a:cs typeface="+mn-cs"/>
      </a:defRPr>
    </a:lvl1pPr>
    <a:lvl2pPr marL="457200" algn="l" rtl="0" eaLnBrk="0" fontAlgn="base" hangingPunct="0">
      <a:spcBef>
        <a:spcPct val="0"/>
      </a:spcBef>
      <a:spcAft>
        <a:spcPct val="0"/>
      </a:spcAft>
      <a:defRPr sz="2000" b="1" kern="1200">
        <a:solidFill>
          <a:schemeClr val="bg1"/>
        </a:solidFill>
        <a:latin typeface="Times New Roman" pitchFamily="18" charset="0"/>
        <a:ea typeface="+mn-ea"/>
        <a:cs typeface="+mn-cs"/>
      </a:defRPr>
    </a:lvl2pPr>
    <a:lvl3pPr marL="914400" algn="l" rtl="0" eaLnBrk="0" fontAlgn="base" hangingPunct="0">
      <a:spcBef>
        <a:spcPct val="0"/>
      </a:spcBef>
      <a:spcAft>
        <a:spcPct val="0"/>
      </a:spcAft>
      <a:defRPr sz="2000" b="1" kern="1200">
        <a:solidFill>
          <a:schemeClr val="bg1"/>
        </a:solidFill>
        <a:latin typeface="Times New Roman" pitchFamily="18" charset="0"/>
        <a:ea typeface="+mn-ea"/>
        <a:cs typeface="+mn-cs"/>
      </a:defRPr>
    </a:lvl3pPr>
    <a:lvl4pPr marL="1371600" algn="l" rtl="0" eaLnBrk="0" fontAlgn="base" hangingPunct="0">
      <a:spcBef>
        <a:spcPct val="0"/>
      </a:spcBef>
      <a:spcAft>
        <a:spcPct val="0"/>
      </a:spcAft>
      <a:defRPr sz="2000" b="1" kern="1200">
        <a:solidFill>
          <a:schemeClr val="bg1"/>
        </a:solidFill>
        <a:latin typeface="Times New Roman" pitchFamily="18" charset="0"/>
        <a:ea typeface="+mn-ea"/>
        <a:cs typeface="+mn-cs"/>
      </a:defRPr>
    </a:lvl4pPr>
    <a:lvl5pPr marL="1828800" algn="l" rtl="0" eaLnBrk="0" fontAlgn="base" hangingPunct="0">
      <a:spcBef>
        <a:spcPct val="0"/>
      </a:spcBef>
      <a:spcAft>
        <a:spcPct val="0"/>
      </a:spcAft>
      <a:defRPr sz="2000" b="1" kern="1200">
        <a:solidFill>
          <a:schemeClr val="bg1"/>
        </a:solidFill>
        <a:latin typeface="Times New Roman" pitchFamily="18" charset="0"/>
        <a:ea typeface="+mn-ea"/>
        <a:cs typeface="+mn-cs"/>
      </a:defRPr>
    </a:lvl5pPr>
    <a:lvl6pPr marL="2286000" algn="l" defTabSz="914400" rtl="0" eaLnBrk="1" latinLnBrk="0" hangingPunct="1">
      <a:defRPr sz="2000" b="1" kern="1200">
        <a:solidFill>
          <a:schemeClr val="bg1"/>
        </a:solidFill>
        <a:latin typeface="Times New Roman" pitchFamily="18" charset="0"/>
        <a:ea typeface="+mn-ea"/>
        <a:cs typeface="+mn-cs"/>
      </a:defRPr>
    </a:lvl6pPr>
    <a:lvl7pPr marL="2743200" algn="l" defTabSz="914400" rtl="0" eaLnBrk="1" latinLnBrk="0" hangingPunct="1">
      <a:defRPr sz="2000" b="1" kern="1200">
        <a:solidFill>
          <a:schemeClr val="bg1"/>
        </a:solidFill>
        <a:latin typeface="Times New Roman" pitchFamily="18" charset="0"/>
        <a:ea typeface="+mn-ea"/>
        <a:cs typeface="+mn-cs"/>
      </a:defRPr>
    </a:lvl7pPr>
    <a:lvl8pPr marL="3200400" algn="l" defTabSz="914400" rtl="0" eaLnBrk="1" latinLnBrk="0" hangingPunct="1">
      <a:defRPr sz="2000" b="1" kern="1200">
        <a:solidFill>
          <a:schemeClr val="bg1"/>
        </a:solidFill>
        <a:latin typeface="Times New Roman" pitchFamily="18" charset="0"/>
        <a:ea typeface="+mn-ea"/>
        <a:cs typeface="+mn-cs"/>
      </a:defRPr>
    </a:lvl8pPr>
    <a:lvl9pPr marL="3657600" algn="l" defTabSz="914400" rtl="0" eaLnBrk="1" latinLnBrk="0" hangingPunct="1">
      <a:defRPr sz="2000" b="1" kern="1200">
        <a:solidFill>
          <a:schemeClr val="bg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6FF33"/>
    <a:srgbClr val="00FF00"/>
    <a:srgbClr val="FF0000"/>
    <a:srgbClr val="99FFCC"/>
    <a:srgbClr val="FFFF99"/>
    <a:srgbClr val="FFFF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9583" autoAdjust="0"/>
  </p:normalViewPr>
  <p:slideViewPr>
    <p:cSldViewPr snapToGrid="0">
      <p:cViewPr varScale="1">
        <p:scale>
          <a:sx n="97" d="100"/>
          <a:sy n="97" d="100"/>
        </p:scale>
        <p:origin x="-900"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78350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133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89629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533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23465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2424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92232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4501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3835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703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28388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rgbClr val="000000"/>
          </a:solidFill>
          <a:latin typeface="+mj-lt"/>
          <a:ea typeface="+mj-ea"/>
          <a:cs typeface="+mj-cs"/>
        </a:defRPr>
      </a:lvl1pPr>
      <a:lvl2pPr algn="ctr" rtl="0" eaLnBrk="0" fontAlgn="base" hangingPunct="0">
        <a:spcBef>
          <a:spcPct val="0"/>
        </a:spcBef>
        <a:spcAft>
          <a:spcPct val="0"/>
        </a:spcAft>
        <a:defRPr sz="4400">
          <a:solidFill>
            <a:srgbClr val="000000"/>
          </a:solidFill>
          <a:latin typeface="Times New Roman" pitchFamily="18" charset="0"/>
        </a:defRPr>
      </a:lvl2pPr>
      <a:lvl3pPr algn="ctr" rtl="0" eaLnBrk="0" fontAlgn="base" hangingPunct="0">
        <a:spcBef>
          <a:spcPct val="0"/>
        </a:spcBef>
        <a:spcAft>
          <a:spcPct val="0"/>
        </a:spcAft>
        <a:defRPr sz="4400">
          <a:solidFill>
            <a:srgbClr val="000000"/>
          </a:solidFill>
          <a:latin typeface="Times New Roman" pitchFamily="18" charset="0"/>
        </a:defRPr>
      </a:lvl3pPr>
      <a:lvl4pPr algn="ctr" rtl="0" eaLnBrk="0" fontAlgn="base" hangingPunct="0">
        <a:spcBef>
          <a:spcPct val="0"/>
        </a:spcBef>
        <a:spcAft>
          <a:spcPct val="0"/>
        </a:spcAft>
        <a:defRPr sz="4400">
          <a:solidFill>
            <a:srgbClr val="000000"/>
          </a:solidFill>
          <a:latin typeface="Times New Roman" pitchFamily="18" charset="0"/>
        </a:defRPr>
      </a:lvl4pPr>
      <a:lvl5pPr algn="ctr" rtl="0" eaLnBrk="0" fontAlgn="base" hangingPunct="0">
        <a:spcBef>
          <a:spcPct val="0"/>
        </a:spcBef>
        <a:spcAft>
          <a:spcPct val="0"/>
        </a:spcAft>
        <a:defRPr sz="4400">
          <a:solidFill>
            <a:srgbClr val="000000"/>
          </a:solidFill>
          <a:latin typeface="Times New Roman" pitchFamily="18" charset="0"/>
        </a:defRPr>
      </a:lvl5pPr>
      <a:lvl6pPr marL="457200" algn="ctr" rtl="0" eaLnBrk="0" fontAlgn="base" hangingPunct="0">
        <a:spcBef>
          <a:spcPct val="0"/>
        </a:spcBef>
        <a:spcAft>
          <a:spcPct val="0"/>
        </a:spcAft>
        <a:defRPr sz="4400">
          <a:solidFill>
            <a:srgbClr val="000000"/>
          </a:solidFill>
          <a:latin typeface="Times New Roman" pitchFamily="18" charset="0"/>
        </a:defRPr>
      </a:lvl6pPr>
      <a:lvl7pPr marL="914400" algn="ctr" rtl="0" eaLnBrk="0" fontAlgn="base" hangingPunct="0">
        <a:spcBef>
          <a:spcPct val="0"/>
        </a:spcBef>
        <a:spcAft>
          <a:spcPct val="0"/>
        </a:spcAft>
        <a:defRPr sz="4400">
          <a:solidFill>
            <a:srgbClr val="000000"/>
          </a:solidFill>
          <a:latin typeface="Times New Roman" pitchFamily="18" charset="0"/>
        </a:defRPr>
      </a:lvl7pPr>
      <a:lvl8pPr marL="1371600" algn="ctr" rtl="0" eaLnBrk="0" fontAlgn="base" hangingPunct="0">
        <a:spcBef>
          <a:spcPct val="0"/>
        </a:spcBef>
        <a:spcAft>
          <a:spcPct val="0"/>
        </a:spcAft>
        <a:defRPr sz="4400">
          <a:solidFill>
            <a:srgbClr val="000000"/>
          </a:solidFill>
          <a:latin typeface="Times New Roman" pitchFamily="18" charset="0"/>
        </a:defRPr>
      </a:lvl8pPr>
      <a:lvl9pPr marL="1828800" algn="ctr" rtl="0" eaLnBrk="0" fontAlgn="base" hangingPunct="0">
        <a:spcBef>
          <a:spcPct val="0"/>
        </a:spcBef>
        <a:spcAft>
          <a:spcPct val="0"/>
        </a:spcAft>
        <a:defRPr sz="4400">
          <a:solidFill>
            <a:srgbClr val="000000"/>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rgbClr val="000000"/>
          </a:solidFill>
          <a:latin typeface="+mn-lt"/>
        </a:defRPr>
      </a:lvl3pPr>
      <a:lvl4pPr marL="1600200" indent="-228600" algn="l" rtl="0" eaLnBrk="0" fontAlgn="base" hangingPunct="0">
        <a:spcBef>
          <a:spcPct val="20000"/>
        </a:spcBef>
        <a:spcAft>
          <a:spcPct val="0"/>
        </a:spcAft>
        <a:buChar char="–"/>
        <a:defRPr sz="2000">
          <a:solidFill>
            <a:srgbClr val="000000"/>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81000" y="2743200"/>
            <a:ext cx="8382000" cy="1143000"/>
          </a:xfrm>
        </p:spPr>
        <p:txBody>
          <a:bodyPr/>
          <a:lstStyle/>
          <a:p>
            <a:r>
              <a:rPr lang="en-US" dirty="0">
                <a:latin typeface="Arial" pitchFamily="34" charset="0"/>
                <a:cs typeface="Arial" pitchFamily="34" charset="0"/>
              </a:rPr>
              <a:t>CHAPTER </a:t>
            </a:r>
            <a:r>
              <a:rPr lang="en-US" dirty="0" smtClean="0">
                <a:latin typeface="Arial" pitchFamily="34" charset="0"/>
                <a:cs typeface="Arial" pitchFamily="34" charset="0"/>
              </a:rPr>
              <a:t>9</a:t>
            </a:r>
            <a:r>
              <a:rPr lang="en-US" dirty="0">
                <a:latin typeface="Arial" pitchFamily="34" charset="0"/>
                <a:cs typeface="Arial" pitchFamily="34" charset="0"/>
              </a:rPr>
              <a:t/>
            </a:r>
            <a:br>
              <a:rPr lang="en-US" dirty="0">
                <a:latin typeface="Arial" pitchFamily="34" charset="0"/>
                <a:cs typeface="Arial" pitchFamily="34" charset="0"/>
              </a:rPr>
            </a:br>
            <a:r>
              <a:rPr lang="en-US" dirty="0">
                <a:latin typeface="Arial" pitchFamily="34" charset="0"/>
                <a:cs typeface="Arial" pitchFamily="34" charset="0"/>
              </a:rPr>
              <a:t/>
            </a:r>
            <a:br>
              <a:rPr lang="en-US" dirty="0">
                <a:latin typeface="Arial" pitchFamily="34" charset="0"/>
                <a:cs typeface="Arial" pitchFamily="34" charset="0"/>
              </a:rPr>
            </a:br>
            <a:r>
              <a:rPr lang="en-US" dirty="0">
                <a:latin typeface="Arial" pitchFamily="34" charset="0"/>
                <a:cs typeface="Arial" pitchFamily="34" charset="0"/>
              </a:rPr>
              <a:t>CONCURRENT SOFTWARE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6" name="AutoShape 4"/>
          <p:cNvSpPr>
            <a:spLocks noChangeArrowheads="1"/>
          </p:cNvSpPr>
          <p:nvPr/>
        </p:nvSpPr>
        <p:spPr bwMode="auto">
          <a:xfrm>
            <a:off x="3804339" y="2407249"/>
            <a:ext cx="408551" cy="2517250"/>
          </a:xfrm>
          <a:prstGeom prst="upDownArrow">
            <a:avLst>
              <a:gd name="adj1" fmla="val 49741"/>
              <a:gd name="adj2" fmla="val 45378"/>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endParaRPr lang="en-US">
              <a:latin typeface="Calibri" pitchFamily="34" charset="0"/>
              <a:cs typeface="Calibri" pitchFamily="34" charset="0"/>
            </a:endParaRPr>
          </a:p>
        </p:txBody>
      </p:sp>
      <p:sp>
        <p:nvSpPr>
          <p:cNvPr id="207877" name="Text Box 5"/>
          <p:cNvSpPr txBox="1">
            <a:spLocks noChangeArrowheads="1"/>
          </p:cNvSpPr>
          <p:nvPr/>
        </p:nvSpPr>
        <p:spPr bwMode="auto">
          <a:xfrm>
            <a:off x="2028712" y="1556619"/>
            <a:ext cx="989951" cy="808291"/>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b="0">
                <a:solidFill>
                  <a:srgbClr val="000000"/>
                </a:solidFill>
                <a:latin typeface="Calibri" pitchFamily="34" charset="0"/>
                <a:cs typeface="Calibri" pitchFamily="34" charset="0"/>
              </a:rPr>
              <a:t>Queue</a:t>
            </a:r>
          </a:p>
        </p:txBody>
      </p:sp>
      <p:sp>
        <p:nvSpPr>
          <p:cNvPr id="207878" name="Text Box 6"/>
          <p:cNvSpPr txBox="1">
            <a:spLocks noChangeArrowheads="1"/>
          </p:cNvSpPr>
          <p:nvPr/>
        </p:nvSpPr>
        <p:spPr bwMode="auto">
          <a:xfrm>
            <a:off x="2060139" y="3288672"/>
            <a:ext cx="989951" cy="808291"/>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b="0">
                <a:solidFill>
                  <a:srgbClr val="000000"/>
                </a:solidFill>
                <a:latin typeface="Calibri" pitchFamily="34" charset="0"/>
                <a:cs typeface="Calibri" pitchFamily="34" charset="0"/>
              </a:rPr>
              <a:t>Queue</a:t>
            </a:r>
          </a:p>
        </p:txBody>
      </p:sp>
      <p:sp>
        <p:nvSpPr>
          <p:cNvPr id="207879" name="Text Box 7"/>
          <p:cNvSpPr txBox="1">
            <a:spLocks noChangeArrowheads="1"/>
          </p:cNvSpPr>
          <p:nvPr/>
        </p:nvSpPr>
        <p:spPr bwMode="auto">
          <a:xfrm>
            <a:off x="6051371" y="1579713"/>
            <a:ext cx="989951" cy="808291"/>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b="0">
                <a:solidFill>
                  <a:srgbClr val="000000"/>
                </a:solidFill>
                <a:latin typeface="Calibri" pitchFamily="34" charset="0"/>
                <a:cs typeface="Calibri" pitchFamily="34" charset="0"/>
              </a:rPr>
              <a:t>Queue</a:t>
            </a:r>
          </a:p>
        </p:txBody>
      </p:sp>
      <p:sp>
        <p:nvSpPr>
          <p:cNvPr id="207880" name="Text Box 8"/>
          <p:cNvSpPr txBox="1">
            <a:spLocks noChangeArrowheads="1"/>
          </p:cNvSpPr>
          <p:nvPr/>
        </p:nvSpPr>
        <p:spPr bwMode="auto">
          <a:xfrm>
            <a:off x="6082798" y="3311766"/>
            <a:ext cx="989951" cy="808291"/>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b="0">
                <a:solidFill>
                  <a:srgbClr val="000000"/>
                </a:solidFill>
                <a:latin typeface="Calibri" pitchFamily="34" charset="0"/>
                <a:cs typeface="Calibri" pitchFamily="34" charset="0"/>
              </a:rPr>
              <a:t>Queue</a:t>
            </a:r>
          </a:p>
        </p:txBody>
      </p:sp>
      <p:sp>
        <p:nvSpPr>
          <p:cNvPr id="207881" name="Line 9"/>
          <p:cNvSpPr>
            <a:spLocks noChangeShapeType="1"/>
          </p:cNvSpPr>
          <p:nvPr/>
        </p:nvSpPr>
        <p:spPr bwMode="auto">
          <a:xfrm>
            <a:off x="3050090" y="1926124"/>
            <a:ext cx="534259" cy="0"/>
          </a:xfrm>
          <a:prstGeom prst="line">
            <a:avLst/>
          </a:prstGeom>
          <a:noFill/>
          <a:ln w="9525">
            <a:solidFill>
              <a:srgbClr val="000000"/>
            </a:solidFill>
            <a:round/>
            <a:headEnd/>
            <a:tailEnd type="triangl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07882" name="Line 10"/>
          <p:cNvSpPr>
            <a:spLocks noChangeShapeType="1"/>
          </p:cNvSpPr>
          <p:nvPr/>
        </p:nvSpPr>
        <p:spPr bwMode="auto">
          <a:xfrm>
            <a:off x="3065804" y="3681271"/>
            <a:ext cx="534259" cy="0"/>
          </a:xfrm>
          <a:prstGeom prst="line">
            <a:avLst/>
          </a:prstGeom>
          <a:noFill/>
          <a:ln w="9525">
            <a:solidFill>
              <a:srgbClr val="000000"/>
            </a:solidFill>
            <a:round/>
            <a:headEnd/>
            <a:tailEnd type="triangl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07883" name="Line 11"/>
          <p:cNvSpPr>
            <a:spLocks noChangeShapeType="1"/>
          </p:cNvSpPr>
          <p:nvPr/>
        </p:nvSpPr>
        <p:spPr bwMode="auto">
          <a:xfrm>
            <a:off x="5548538" y="1949218"/>
            <a:ext cx="534259" cy="0"/>
          </a:xfrm>
          <a:prstGeom prst="line">
            <a:avLst/>
          </a:prstGeom>
          <a:noFill/>
          <a:ln w="9525">
            <a:solidFill>
              <a:srgbClr val="000000"/>
            </a:solidFill>
            <a:round/>
            <a:headEnd/>
            <a:tailEnd type="triangl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07884" name="Line 12"/>
          <p:cNvSpPr>
            <a:spLocks noChangeShapeType="1"/>
          </p:cNvSpPr>
          <p:nvPr/>
        </p:nvSpPr>
        <p:spPr bwMode="auto">
          <a:xfrm>
            <a:off x="5517111" y="3704365"/>
            <a:ext cx="534259" cy="0"/>
          </a:xfrm>
          <a:prstGeom prst="line">
            <a:avLst/>
          </a:prstGeom>
          <a:noFill/>
          <a:ln w="9525">
            <a:solidFill>
              <a:srgbClr val="000000"/>
            </a:solidFill>
            <a:round/>
            <a:headEnd/>
            <a:tailEnd type="triangl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07885" name="Oval 13"/>
          <p:cNvSpPr>
            <a:spLocks noChangeArrowheads="1"/>
          </p:cNvSpPr>
          <p:nvPr/>
        </p:nvSpPr>
        <p:spPr bwMode="auto">
          <a:xfrm>
            <a:off x="473075" y="1545072"/>
            <a:ext cx="1021378" cy="831385"/>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b="0">
                <a:solidFill>
                  <a:srgbClr val="000000"/>
                </a:solidFill>
                <a:latin typeface="Calibri" pitchFamily="34" charset="0"/>
                <a:cs typeface="Calibri" pitchFamily="34" charset="0"/>
              </a:rPr>
              <a:t>ISR</a:t>
            </a:r>
          </a:p>
        </p:txBody>
      </p:sp>
      <p:sp>
        <p:nvSpPr>
          <p:cNvPr id="207886" name="Oval 14"/>
          <p:cNvSpPr>
            <a:spLocks noChangeArrowheads="1"/>
          </p:cNvSpPr>
          <p:nvPr/>
        </p:nvSpPr>
        <p:spPr bwMode="auto">
          <a:xfrm>
            <a:off x="520216" y="3173202"/>
            <a:ext cx="1021378" cy="831385"/>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b="0">
                <a:solidFill>
                  <a:srgbClr val="000000"/>
                </a:solidFill>
                <a:latin typeface="Calibri" pitchFamily="34" charset="0"/>
                <a:cs typeface="Calibri" pitchFamily="34" charset="0"/>
              </a:rPr>
              <a:t>ISR</a:t>
            </a:r>
          </a:p>
        </p:txBody>
      </p:sp>
      <p:sp>
        <p:nvSpPr>
          <p:cNvPr id="207887" name="Oval 15"/>
          <p:cNvSpPr>
            <a:spLocks noChangeArrowheads="1"/>
          </p:cNvSpPr>
          <p:nvPr/>
        </p:nvSpPr>
        <p:spPr bwMode="auto">
          <a:xfrm>
            <a:off x="7622721" y="1556619"/>
            <a:ext cx="1021378" cy="831385"/>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b="0">
                <a:solidFill>
                  <a:srgbClr val="000000"/>
                </a:solidFill>
                <a:latin typeface="Calibri" pitchFamily="34" charset="0"/>
                <a:cs typeface="Calibri" pitchFamily="34" charset="0"/>
              </a:rPr>
              <a:t>ISR</a:t>
            </a:r>
          </a:p>
        </p:txBody>
      </p:sp>
      <p:sp>
        <p:nvSpPr>
          <p:cNvPr id="207888" name="Oval 16"/>
          <p:cNvSpPr>
            <a:spLocks noChangeArrowheads="1"/>
          </p:cNvSpPr>
          <p:nvPr/>
        </p:nvSpPr>
        <p:spPr bwMode="auto">
          <a:xfrm>
            <a:off x="7638435" y="3242484"/>
            <a:ext cx="1021378" cy="831385"/>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b="0">
                <a:solidFill>
                  <a:srgbClr val="000000"/>
                </a:solidFill>
                <a:latin typeface="Calibri" pitchFamily="34" charset="0"/>
                <a:cs typeface="Calibri" pitchFamily="34" charset="0"/>
              </a:rPr>
              <a:t>ISR</a:t>
            </a:r>
          </a:p>
        </p:txBody>
      </p:sp>
      <p:sp>
        <p:nvSpPr>
          <p:cNvPr id="207889" name="Line 17"/>
          <p:cNvSpPr>
            <a:spLocks noChangeShapeType="1"/>
          </p:cNvSpPr>
          <p:nvPr/>
        </p:nvSpPr>
        <p:spPr bwMode="auto">
          <a:xfrm>
            <a:off x="7057035" y="1949218"/>
            <a:ext cx="534259" cy="0"/>
          </a:xfrm>
          <a:prstGeom prst="line">
            <a:avLst/>
          </a:prstGeom>
          <a:noFill/>
          <a:ln w="9525">
            <a:solidFill>
              <a:srgbClr val="000000"/>
            </a:solidFill>
            <a:round/>
            <a:headEnd/>
            <a:tailEnd type="triangl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07890" name="Line 18"/>
          <p:cNvSpPr>
            <a:spLocks noChangeShapeType="1"/>
          </p:cNvSpPr>
          <p:nvPr/>
        </p:nvSpPr>
        <p:spPr bwMode="auto">
          <a:xfrm>
            <a:off x="7088462" y="3658176"/>
            <a:ext cx="534259" cy="0"/>
          </a:xfrm>
          <a:prstGeom prst="line">
            <a:avLst/>
          </a:prstGeom>
          <a:noFill/>
          <a:ln w="9525">
            <a:solidFill>
              <a:srgbClr val="000000"/>
            </a:solidFill>
            <a:round/>
            <a:headEnd/>
            <a:tailEnd type="triangl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07891" name="Line 19"/>
          <p:cNvSpPr>
            <a:spLocks noChangeShapeType="1"/>
          </p:cNvSpPr>
          <p:nvPr/>
        </p:nvSpPr>
        <p:spPr bwMode="auto">
          <a:xfrm>
            <a:off x="1510167" y="1972312"/>
            <a:ext cx="534259" cy="0"/>
          </a:xfrm>
          <a:prstGeom prst="line">
            <a:avLst/>
          </a:prstGeom>
          <a:noFill/>
          <a:ln w="9525">
            <a:solidFill>
              <a:srgbClr val="000000"/>
            </a:solidFill>
            <a:round/>
            <a:headEnd/>
            <a:tailEnd type="triangl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07892" name="Line 20"/>
          <p:cNvSpPr>
            <a:spLocks noChangeShapeType="1"/>
          </p:cNvSpPr>
          <p:nvPr/>
        </p:nvSpPr>
        <p:spPr bwMode="auto">
          <a:xfrm>
            <a:off x="1557307" y="3611988"/>
            <a:ext cx="534259" cy="0"/>
          </a:xfrm>
          <a:prstGeom prst="line">
            <a:avLst/>
          </a:prstGeom>
          <a:noFill/>
          <a:ln w="9525">
            <a:solidFill>
              <a:srgbClr val="000000"/>
            </a:solidFill>
            <a:round/>
            <a:headEnd/>
            <a:tailEnd type="triangl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noFill/>
              </a14:hiddenFill>
            </a:ext>
          </a:extLst>
        </p:spPr>
        <p:txBody>
          <a:bodyPr anchor="ctr" anchorCtr="1"/>
          <a:lstStyle/>
          <a:p>
            <a:endParaRPr lang="en-US">
              <a:latin typeface="Calibri" pitchFamily="34" charset="0"/>
              <a:cs typeface="Calibri" pitchFamily="34" charset="0"/>
            </a:endParaRPr>
          </a:p>
        </p:txBody>
      </p:sp>
      <p:sp>
        <p:nvSpPr>
          <p:cNvPr id="207894" name="Text Box 22"/>
          <p:cNvSpPr txBox="1">
            <a:spLocks noChangeArrowheads="1"/>
          </p:cNvSpPr>
          <p:nvPr/>
        </p:nvSpPr>
        <p:spPr bwMode="auto">
          <a:xfrm>
            <a:off x="3568636" y="1533525"/>
            <a:ext cx="2011329" cy="854479"/>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b="0" dirty="0" smtClean="0">
                <a:solidFill>
                  <a:srgbClr val="000000"/>
                </a:solidFill>
                <a:latin typeface="Calibri" pitchFamily="34" charset="0"/>
                <a:cs typeface="Calibri" pitchFamily="34" charset="0"/>
              </a:rPr>
              <a:t>Thread</a:t>
            </a:r>
            <a:r>
              <a:rPr lang="en-US" b="0" i="1" dirty="0" smtClean="0">
                <a:solidFill>
                  <a:srgbClr val="000000"/>
                </a:solidFill>
                <a:latin typeface="Calibri" pitchFamily="34" charset="0"/>
                <a:cs typeface="Calibri" pitchFamily="34" charset="0"/>
              </a:rPr>
              <a:t>  #1</a:t>
            </a:r>
            <a:endParaRPr lang="en-US" b="0" i="1" dirty="0">
              <a:solidFill>
                <a:srgbClr val="000000"/>
              </a:solidFill>
              <a:latin typeface="Calibri" pitchFamily="34" charset="0"/>
              <a:cs typeface="Calibri" pitchFamily="34" charset="0"/>
            </a:endParaRPr>
          </a:p>
        </p:txBody>
      </p:sp>
      <p:sp>
        <p:nvSpPr>
          <p:cNvPr id="207895" name="Text Box 23"/>
          <p:cNvSpPr txBox="1">
            <a:spLocks noChangeArrowheads="1"/>
          </p:cNvSpPr>
          <p:nvPr/>
        </p:nvSpPr>
        <p:spPr bwMode="auto">
          <a:xfrm>
            <a:off x="3568636" y="3242484"/>
            <a:ext cx="2011329" cy="854479"/>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b="0" dirty="0" smtClean="0">
                <a:solidFill>
                  <a:srgbClr val="000000"/>
                </a:solidFill>
                <a:latin typeface="Calibri" pitchFamily="34" charset="0"/>
                <a:cs typeface="Calibri" pitchFamily="34" charset="0"/>
              </a:rPr>
              <a:t>Thread</a:t>
            </a:r>
            <a:r>
              <a:rPr lang="en-US" b="0" i="1" dirty="0" smtClean="0">
                <a:solidFill>
                  <a:srgbClr val="000000"/>
                </a:solidFill>
                <a:latin typeface="Calibri" pitchFamily="34" charset="0"/>
                <a:cs typeface="Calibri" pitchFamily="34" charset="0"/>
              </a:rPr>
              <a:t>  #2</a:t>
            </a:r>
            <a:endParaRPr lang="en-US" b="0" i="1" dirty="0">
              <a:solidFill>
                <a:srgbClr val="000000"/>
              </a:solidFill>
              <a:latin typeface="Calibri" pitchFamily="34" charset="0"/>
              <a:cs typeface="Calibri" pitchFamily="34" charset="0"/>
            </a:endParaRPr>
          </a:p>
        </p:txBody>
      </p:sp>
      <p:sp>
        <p:nvSpPr>
          <p:cNvPr id="207896" name="Text Box 24"/>
          <p:cNvSpPr txBox="1">
            <a:spLocks noChangeArrowheads="1"/>
          </p:cNvSpPr>
          <p:nvPr/>
        </p:nvSpPr>
        <p:spPr bwMode="auto">
          <a:xfrm>
            <a:off x="567356" y="4939896"/>
            <a:ext cx="8019127" cy="854479"/>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b="0" dirty="0">
                <a:solidFill>
                  <a:srgbClr val="000000"/>
                </a:solidFill>
                <a:latin typeface="Calibri" pitchFamily="34" charset="0"/>
                <a:cs typeface="Calibri" pitchFamily="34" charset="0"/>
              </a:rPr>
              <a:t>Multi-threaded run-time function library (the real-time </a:t>
            </a:r>
            <a:r>
              <a:rPr lang="en-US" b="0" i="1" dirty="0">
                <a:solidFill>
                  <a:srgbClr val="000000"/>
                </a:solidFill>
                <a:latin typeface="Calibri" pitchFamily="34" charset="0"/>
                <a:cs typeface="Calibri" pitchFamily="34" charset="0"/>
              </a:rPr>
              <a:t>kernel</a:t>
            </a:r>
            <a:r>
              <a:rPr lang="en-US" b="0" dirty="0">
                <a:solidFill>
                  <a:srgbClr val="000000"/>
                </a:solidFill>
                <a:latin typeface="Calibri" pitchFamily="34" charset="0"/>
                <a:cs typeface="Calibri" pitchFamily="34" charset="0"/>
              </a:rPr>
              <a:t>)</a:t>
            </a:r>
          </a:p>
        </p:txBody>
      </p:sp>
      <p:sp>
        <p:nvSpPr>
          <p:cNvPr id="207897" name="AutoShape 25"/>
          <p:cNvSpPr>
            <a:spLocks noChangeArrowheads="1"/>
          </p:cNvSpPr>
          <p:nvPr/>
        </p:nvSpPr>
        <p:spPr bwMode="auto">
          <a:xfrm>
            <a:off x="4919998" y="4093114"/>
            <a:ext cx="408551" cy="831385"/>
          </a:xfrm>
          <a:prstGeom prst="upDownArrow">
            <a:avLst>
              <a:gd name="adj1" fmla="val 50000"/>
              <a:gd name="adj2" fmla="val 27692"/>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endParaRPr lang="en-US">
              <a:latin typeface="Calibri" pitchFamily="34" charset="0"/>
              <a:cs typeface="Calibri" pitchFamily="34" charset="0"/>
            </a:endParaRPr>
          </a:p>
        </p:txBody>
      </p:sp>
      <p:cxnSp>
        <p:nvCxnSpPr>
          <p:cNvPr id="4" name="Straight Connector 3"/>
          <p:cNvCxnSpPr>
            <a:endCxn id="207895" idx="0"/>
          </p:cNvCxnSpPr>
          <p:nvPr/>
        </p:nvCxnSpPr>
        <p:spPr bwMode="auto">
          <a:xfrm>
            <a:off x="4574300" y="2388004"/>
            <a:ext cx="1" cy="854480"/>
          </a:xfrm>
          <a:prstGeom prst="line">
            <a:avLst/>
          </a:prstGeom>
          <a:solidFill>
            <a:schemeClr val="accent1"/>
          </a:solidFill>
          <a:ln w="9525" cap="flat" cmpd="sng" algn="ctr">
            <a:solidFill>
              <a:srgbClr val="000000"/>
            </a:solidFill>
            <a:prstDash val="dash"/>
            <a:round/>
            <a:headEnd type="triangle" w="lg" len="lg"/>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Connector 29"/>
          <p:cNvCxnSpPr/>
          <p:nvPr/>
        </p:nvCxnSpPr>
        <p:spPr bwMode="auto">
          <a:xfrm flipH="1">
            <a:off x="4212890" y="4508806"/>
            <a:ext cx="707109" cy="0"/>
          </a:xfrm>
          <a:prstGeom prst="line">
            <a:avLst/>
          </a:prstGeom>
          <a:solidFill>
            <a:schemeClr val="accent1"/>
          </a:solidFill>
          <a:ln w="9525" cap="flat" cmpd="sng" algn="ctr">
            <a:solidFill>
              <a:srgbClr val="000000"/>
            </a:solidFill>
            <a:prstDash val="dash"/>
            <a:round/>
            <a:headEnd type="triangle" w="lg" len="lg"/>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Rectangle 2"/>
          <p:cNvSpPr>
            <a:spLocks noGrp="1" noChangeArrowheads="1"/>
          </p:cNvSpPr>
          <p:nvPr>
            <p:ph type="title"/>
          </p:nvPr>
        </p:nvSpPr>
        <p:spPr>
          <a:xfrm>
            <a:off x="627063" y="279400"/>
            <a:ext cx="7772400" cy="1143000"/>
          </a:xfrm>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Multi-Threaded Architecture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en-US"/>
              <a:t>Thread Design</a:t>
            </a:r>
          </a:p>
        </p:txBody>
      </p:sp>
      <p:sp>
        <p:nvSpPr>
          <p:cNvPr id="286723" name="Rectangle 3"/>
          <p:cNvSpPr>
            <a:spLocks noGrp="1" noChangeArrowheads="1"/>
          </p:cNvSpPr>
          <p:nvPr>
            <p:ph type="body" idx="1"/>
          </p:nvPr>
        </p:nvSpPr>
        <p:spPr/>
        <p:txBody>
          <a:bodyPr/>
          <a:lstStyle/>
          <a:p>
            <a:r>
              <a:rPr lang="en-US"/>
              <a:t>Threads usually perform some initialization and then enter an infinite processing loop.</a:t>
            </a:r>
          </a:p>
          <a:p>
            <a:endParaRPr lang="en-US"/>
          </a:p>
          <a:p>
            <a:r>
              <a:rPr lang="en-US"/>
              <a:t>At the top of the loop, the thread relinquishes the processor while it waits for data to become available, an external event to occur, or a condition to become true.  </a:t>
            </a:r>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n-US"/>
              <a:t>Real-Time Kernel</a:t>
            </a:r>
          </a:p>
        </p:txBody>
      </p:sp>
      <p:sp>
        <p:nvSpPr>
          <p:cNvPr id="212995" name="Rectangle 3"/>
          <p:cNvSpPr>
            <a:spLocks noGrp="1" noChangeArrowheads="1"/>
          </p:cNvSpPr>
          <p:nvPr>
            <p:ph type="body" idx="1"/>
          </p:nvPr>
        </p:nvSpPr>
        <p:spPr/>
        <p:txBody>
          <a:bodyPr/>
          <a:lstStyle/>
          <a:p>
            <a:r>
              <a:rPr lang="en-US"/>
              <a:t>Threads call a library of run-time routines (known as the real-time </a:t>
            </a:r>
            <a:r>
              <a:rPr lang="en-US" i="1"/>
              <a:t>kernel</a:t>
            </a:r>
            <a:r>
              <a:rPr lang="en-US"/>
              <a:t>) manages resources.   </a:t>
            </a:r>
          </a:p>
          <a:p>
            <a:endParaRPr lang="en-US"/>
          </a:p>
          <a:p>
            <a:r>
              <a:rPr lang="en-US"/>
              <a:t>Kernel provides mechanisms to switch between threads, for coordination, synchronization, communications, and priority.  </a:t>
            </a: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a:xfrm>
            <a:off x="666750" y="239713"/>
            <a:ext cx="7772400" cy="1143000"/>
          </a:xfrm>
        </p:spPr>
        <p:txBody>
          <a:bodyPr/>
          <a:lstStyle/>
          <a:p>
            <a:r>
              <a:rPr lang="en-US"/>
              <a:t>Concurrency</a:t>
            </a:r>
          </a:p>
        </p:txBody>
      </p:sp>
      <p:sp>
        <p:nvSpPr>
          <p:cNvPr id="216067" name="Rectangle 3"/>
          <p:cNvSpPr>
            <a:spLocks noGrp="1" noChangeArrowheads="1"/>
          </p:cNvSpPr>
          <p:nvPr>
            <p:ph type="body" idx="1"/>
          </p:nvPr>
        </p:nvSpPr>
        <p:spPr>
          <a:xfrm>
            <a:off x="704850" y="1592263"/>
            <a:ext cx="7772400" cy="4114800"/>
          </a:xfrm>
        </p:spPr>
        <p:txBody>
          <a:bodyPr/>
          <a:lstStyle/>
          <a:p>
            <a:r>
              <a:rPr lang="en-US" sz="2800"/>
              <a:t>Only one thread runs at a time while others are </a:t>
            </a:r>
            <a:r>
              <a:rPr lang="en-US" sz="2800" i="1"/>
              <a:t>suspended</a:t>
            </a:r>
            <a:r>
              <a:rPr lang="en-US" sz="2800"/>
              <a:t>.</a:t>
            </a:r>
          </a:p>
          <a:p>
            <a:r>
              <a:rPr lang="en-US" sz="2800"/>
              <a:t>Processor switches from one thread to another so quickly that it appears all threads are running simultaneously.  Threads run </a:t>
            </a:r>
            <a:r>
              <a:rPr lang="en-US" sz="2800" i="1"/>
              <a:t>concurrently</a:t>
            </a:r>
            <a:r>
              <a:rPr lang="en-US" sz="2800"/>
              <a:t>.</a:t>
            </a:r>
          </a:p>
          <a:p>
            <a:r>
              <a:rPr lang="en-US" sz="2800"/>
              <a:t>Programmer assigns </a:t>
            </a:r>
            <a:r>
              <a:rPr lang="en-US" sz="2800" i="1"/>
              <a:t>priority</a:t>
            </a:r>
            <a:r>
              <a:rPr lang="en-US" sz="2800"/>
              <a:t> to each thread and the </a:t>
            </a:r>
            <a:r>
              <a:rPr lang="en-US" sz="2800" i="1"/>
              <a:t>scheduler</a:t>
            </a:r>
            <a:r>
              <a:rPr lang="en-US" sz="2800"/>
              <a:t> uses this to determine which thread to run next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a:xfrm>
            <a:off x="744538" y="258763"/>
            <a:ext cx="7772400" cy="1143000"/>
          </a:xfrm>
        </p:spPr>
        <p:txBody>
          <a:bodyPr/>
          <a:lstStyle/>
          <a:p>
            <a:r>
              <a:rPr lang="en-US"/>
              <a:t>Independent Threads</a:t>
            </a:r>
          </a:p>
        </p:txBody>
      </p:sp>
      <p:sp>
        <p:nvSpPr>
          <p:cNvPr id="214019" name="Rectangle 3"/>
          <p:cNvSpPr>
            <a:spLocks noGrp="1" noChangeArrowheads="1"/>
          </p:cNvSpPr>
          <p:nvPr>
            <p:ph type="body" idx="1"/>
          </p:nvPr>
        </p:nvSpPr>
        <p:spPr>
          <a:xfrm>
            <a:off x="704850" y="1787525"/>
            <a:ext cx="7772400" cy="4114800"/>
          </a:xfrm>
        </p:spPr>
        <p:txBody>
          <a:bodyPr/>
          <a:lstStyle/>
          <a:p>
            <a:pPr>
              <a:lnSpc>
                <a:spcPct val="90000"/>
              </a:lnSpc>
            </a:pPr>
            <a:r>
              <a:rPr lang="en-US" sz="2800"/>
              <a:t>Each thread runs as if it had its own CPU separate from those of the other threads. </a:t>
            </a:r>
          </a:p>
          <a:p>
            <a:pPr>
              <a:lnSpc>
                <a:spcPct val="90000"/>
              </a:lnSpc>
            </a:pPr>
            <a:endParaRPr lang="en-US" sz="2800"/>
          </a:p>
          <a:p>
            <a:pPr>
              <a:lnSpc>
                <a:spcPct val="90000"/>
              </a:lnSpc>
            </a:pPr>
            <a:r>
              <a:rPr lang="en-US" sz="2800"/>
              <a:t>Threads are designed, programmed, and behave as if they are the </a:t>
            </a:r>
            <a:r>
              <a:rPr lang="en-US" sz="2800" u="sng"/>
              <a:t>only</a:t>
            </a:r>
            <a:r>
              <a:rPr lang="en-US" sz="2800"/>
              <a:t> thread running.</a:t>
            </a:r>
          </a:p>
          <a:p>
            <a:pPr>
              <a:lnSpc>
                <a:spcPct val="90000"/>
              </a:lnSpc>
            </a:pPr>
            <a:endParaRPr lang="en-US" sz="2800"/>
          </a:p>
          <a:p>
            <a:pPr>
              <a:lnSpc>
                <a:spcPct val="90000"/>
              </a:lnSpc>
            </a:pPr>
            <a:r>
              <a:rPr lang="en-US" sz="2800"/>
              <a:t>Partitioning the background into a set of independent threads simplifies each thread, and thus total program complexity.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8395" name="Group 43"/>
          <p:cNvGrpSpPr>
            <a:grpSpLocks/>
          </p:cNvGrpSpPr>
          <p:nvPr/>
        </p:nvGrpSpPr>
        <p:grpSpPr bwMode="auto">
          <a:xfrm>
            <a:off x="787400" y="1660525"/>
            <a:ext cx="7523163" cy="4508500"/>
            <a:chOff x="484" y="1253"/>
            <a:chExt cx="4739" cy="2840"/>
          </a:xfrm>
        </p:grpSpPr>
        <p:sp>
          <p:nvSpPr>
            <p:cNvPr id="228356" name="Rectangle 4"/>
            <p:cNvSpPr>
              <a:spLocks noChangeArrowheads="1"/>
            </p:cNvSpPr>
            <p:nvPr/>
          </p:nvSpPr>
          <p:spPr bwMode="auto">
            <a:xfrm>
              <a:off x="520" y="1592"/>
              <a:ext cx="1828" cy="2481"/>
            </a:xfrm>
            <a:prstGeom prst="rect">
              <a:avLst/>
            </a:prstGeom>
            <a:solidFill>
              <a:srgbClr val="FFFFFF"/>
            </a:solidFill>
            <a:ln w="9525">
              <a:solidFill>
                <a:srgbClr val="000000"/>
              </a:solidFill>
              <a:miter lim="800000"/>
              <a:headEnd/>
              <a:tailEnd/>
            </a:ln>
          </p:spPr>
          <p:txBody>
            <a:bodyPr/>
            <a:lstStyle/>
            <a:p>
              <a:endParaRPr lang="en-US">
                <a:latin typeface="Calibri" pitchFamily="34" charset="0"/>
                <a:cs typeface="Calibri" pitchFamily="34" charset="0"/>
              </a:endParaRPr>
            </a:p>
          </p:txBody>
        </p:sp>
        <p:sp>
          <p:nvSpPr>
            <p:cNvPr id="228357" name="Rectangle 5"/>
            <p:cNvSpPr>
              <a:spLocks noChangeArrowheads="1"/>
            </p:cNvSpPr>
            <p:nvPr/>
          </p:nvSpPr>
          <p:spPr bwMode="auto">
            <a:xfrm>
              <a:off x="666" y="2057"/>
              <a:ext cx="701" cy="1866"/>
            </a:xfrm>
            <a:prstGeom prst="rect">
              <a:avLst/>
            </a:prstGeom>
            <a:solidFill>
              <a:srgbClr val="C0C0C0"/>
            </a:solidFill>
            <a:ln w="9525">
              <a:solidFill>
                <a:srgbClr val="000000"/>
              </a:solidFill>
              <a:miter lim="800000"/>
              <a:headEnd/>
              <a:tailEnd/>
            </a:ln>
          </p:spPr>
          <p:txBody>
            <a:bodyPr/>
            <a:lstStyle/>
            <a:p>
              <a:endParaRPr lang="en-US" sz="1800" b="0">
                <a:solidFill>
                  <a:srgbClr val="000000"/>
                </a:solidFill>
                <a:latin typeface="Calibri" pitchFamily="34" charset="0"/>
                <a:cs typeface="Calibri" pitchFamily="34" charset="0"/>
              </a:endParaRPr>
            </a:p>
          </p:txBody>
        </p:sp>
        <p:sp>
          <p:nvSpPr>
            <p:cNvPr id="228358" name="Rectangle 6"/>
            <p:cNvSpPr>
              <a:spLocks noChangeArrowheads="1"/>
            </p:cNvSpPr>
            <p:nvPr/>
          </p:nvSpPr>
          <p:spPr bwMode="auto">
            <a:xfrm>
              <a:off x="1484" y="2057"/>
              <a:ext cx="701" cy="213"/>
            </a:xfrm>
            <a:prstGeom prst="rect">
              <a:avLst/>
            </a:prstGeom>
            <a:solidFill>
              <a:srgbClr val="C0C0C0"/>
            </a:solidFill>
            <a:ln w="9525">
              <a:solidFill>
                <a:srgbClr val="000000"/>
              </a:solidFill>
              <a:miter lim="800000"/>
              <a:headEnd/>
              <a:tailEnd/>
            </a:ln>
          </p:spPr>
          <p:txBody>
            <a:bodyPr/>
            <a:lstStyle/>
            <a:p>
              <a:pPr algn="ctr"/>
              <a:r>
                <a:rPr lang="en-US" sz="1800" b="0" dirty="0" smtClean="0">
                  <a:solidFill>
                    <a:srgbClr val="000000"/>
                  </a:solidFill>
                  <a:latin typeface="Calibri" pitchFamily="34" charset="0"/>
                  <a:cs typeface="Calibri" pitchFamily="34" charset="0"/>
                </a:rPr>
                <a:t>R0</a:t>
              </a:r>
              <a:endParaRPr lang="en-US" sz="1800" b="0" dirty="0">
                <a:solidFill>
                  <a:srgbClr val="000000"/>
                </a:solidFill>
                <a:latin typeface="Calibri" pitchFamily="34" charset="0"/>
                <a:cs typeface="Calibri" pitchFamily="34" charset="0"/>
              </a:endParaRPr>
            </a:p>
          </p:txBody>
        </p:sp>
        <p:sp>
          <p:nvSpPr>
            <p:cNvPr id="228359" name="Rectangle 7"/>
            <p:cNvSpPr>
              <a:spLocks noChangeArrowheads="1"/>
            </p:cNvSpPr>
            <p:nvPr/>
          </p:nvSpPr>
          <p:spPr bwMode="auto">
            <a:xfrm>
              <a:off x="1484" y="2323"/>
              <a:ext cx="701" cy="213"/>
            </a:xfrm>
            <a:prstGeom prst="rect">
              <a:avLst/>
            </a:prstGeom>
            <a:solidFill>
              <a:srgbClr val="C0C0C0"/>
            </a:solidFill>
            <a:ln w="9525">
              <a:solidFill>
                <a:srgbClr val="000000"/>
              </a:solidFill>
              <a:miter lim="800000"/>
              <a:headEnd/>
              <a:tailEnd/>
            </a:ln>
          </p:spPr>
          <p:txBody>
            <a:bodyPr/>
            <a:lstStyle/>
            <a:p>
              <a:pPr algn="ctr"/>
              <a:r>
                <a:rPr lang="en-US" sz="1800" b="0" dirty="0" smtClean="0">
                  <a:solidFill>
                    <a:srgbClr val="000000"/>
                  </a:solidFill>
                  <a:latin typeface="Calibri" pitchFamily="34" charset="0"/>
                  <a:cs typeface="Calibri" pitchFamily="34" charset="0"/>
                </a:rPr>
                <a:t>R1</a:t>
              </a:r>
              <a:endParaRPr lang="en-US" sz="1800" b="0" dirty="0">
                <a:solidFill>
                  <a:srgbClr val="000000"/>
                </a:solidFill>
                <a:latin typeface="Calibri" pitchFamily="34" charset="0"/>
                <a:cs typeface="Calibri" pitchFamily="34" charset="0"/>
              </a:endParaRPr>
            </a:p>
          </p:txBody>
        </p:sp>
        <p:sp>
          <p:nvSpPr>
            <p:cNvPr id="228360" name="Rectangle 8"/>
            <p:cNvSpPr>
              <a:spLocks noChangeArrowheads="1"/>
            </p:cNvSpPr>
            <p:nvPr/>
          </p:nvSpPr>
          <p:spPr bwMode="auto">
            <a:xfrm>
              <a:off x="1484" y="2590"/>
              <a:ext cx="701" cy="213"/>
            </a:xfrm>
            <a:prstGeom prst="rect">
              <a:avLst/>
            </a:prstGeom>
            <a:solidFill>
              <a:srgbClr val="C0C0C0"/>
            </a:solidFill>
            <a:ln w="9525">
              <a:solidFill>
                <a:srgbClr val="000000"/>
              </a:solidFill>
              <a:miter lim="800000"/>
              <a:headEnd/>
              <a:tailEnd/>
            </a:ln>
          </p:spPr>
          <p:txBody>
            <a:bodyPr/>
            <a:lstStyle/>
            <a:p>
              <a:pPr algn="ctr"/>
              <a:r>
                <a:rPr lang="en-US" sz="1800" b="0" dirty="0" smtClean="0">
                  <a:solidFill>
                    <a:srgbClr val="000000"/>
                  </a:solidFill>
                  <a:latin typeface="Calibri" pitchFamily="34" charset="0"/>
                  <a:cs typeface="Calibri" pitchFamily="34" charset="0"/>
                </a:rPr>
                <a:t>R2</a:t>
              </a:r>
              <a:endParaRPr lang="en-US" sz="1800" b="0" dirty="0">
                <a:solidFill>
                  <a:srgbClr val="000000"/>
                </a:solidFill>
                <a:latin typeface="Calibri" pitchFamily="34" charset="0"/>
                <a:cs typeface="Calibri" pitchFamily="34" charset="0"/>
              </a:endParaRPr>
            </a:p>
          </p:txBody>
        </p:sp>
        <p:sp>
          <p:nvSpPr>
            <p:cNvPr id="228361" name="Rectangle 9"/>
            <p:cNvSpPr>
              <a:spLocks noChangeArrowheads="1"/>
            </p:cNvSpPr>
            <p:nvPr/>
          </p:nvSpPr>
          <p:spPr bwMode="auto">
            <a:xfrm>
              <a:off x="1484" y="2856"/>
              <a:ext cx="701" cy="213"/>
            </a:xfrm>
            <a:prstGeom prst="rect">
              <a:avLst/>
            </a:prstGeom>
            <a:solidFill>
              <a:srgbClr val="C0C0C0"/>
            </a:solidFill>
            <a:ln w="9525">
              <a:solidFill>
                <a:srgbClr val="000000"/>
              </a:solidFill>
              <a:miter lim="800000"/>
              <a:headEnd/>
              <a:tailEnd/>
            </a:ln>
          </p:spPr>
          <p:txBody>
            <a:bodyPr/>
            <a:lstStyle/>
            <a:p>
              <a:pPr algn="ctr"/>
              <a:r>
                <a:rPr lang="en-US" sz="1800" b="0" dirty="0" smtClean="0">
                  <a:solidFill>
                    <a:srgbClr val="000000"/>
                  </a:solidFill>
                  <a:latin typeface="Calibri" pitchFamily="34" charset="0"/>
                  <a:cs typeface="Calibri" pitchFamily="34" charset="0"/>
                </a:rPr>
                <a:t>R3</a:t>
              </a:r>
              <a:endParaRPr lang="en-US" sz="1800" b="0" dirty="0">
                <a:solidFill>
                  <a:srgbClr val="000000"/>
                </a:solidFill>
                <a:latin typeface="Calibri" pitchFamily="34" charset="0"/>
                <a:cs typeface="Calibri" pitchFamily="34" charset="0"/>
              </a:endParaRPr>
            </a:p>
          </p:txBody>
        </p:sp>
        <p:sp>
          <p:nvSpPr>
            <p:cNvPr id="228362" name="Rectangle 10"/>
            <p:cNvSpPr>
              <a:spLocks noChangeArrowheads="1"/>
            </p:cNvSpPr>
            <p:nvPr/>
          </p:nvSpPr>
          <p:spPr bwMode="auto">
            <a:xfrm>
              <a:off x="1514" y="3693"/>
              <a:ext cx="701" cy="213"/>
            </a:xfrm>
            <a:prstGeom prst="rect">
              <a:avLst/>
            </a:prstGeom>
            <a:solidFill>
              <a:srgbClr val="C0C0C0"/>
            </a:solidFill>
            <a:ln w="9525">
              <a:solidFill>
                <a:srgbClr val="000000"/>
              </a:solidFill>
              <a:miter lim="800000"/>
              <a:headEnd/>
              <a:tailEnd/>
            </a:ln>
          </p:spPr>
          <p:txBody>
            <a:bodyPr/>
            <a:lstStyle/>
            <a:p>
              <a:pPr algn="ctr"/>
              <a:r>
                <a:rPr lang="en-US" sz="1800" b="0" dirty="0">
                  <a:solidFill>
                    <a:srgbClr val="000000"/>
                  </a:solidFill>
                  <a:latin typeface="Calibri" pitchFamily="34" charset="0"/>
                  <a:cs typeface="Calibri" pitchFamily="34" charset="0"/>
                </a:rPr>
                <a:t>flags</a:t>
              </a:r>
            </a:p>
          </p:txBody>
        </p:sp>
        <p:sp>
          <p:nvSpPr>
            <p:cNvPr id="228363" name="Line 11"/>
            <p:cNvSpPr>
              <a:spLocks noChangeShapeType="1"/>
            </p:cNvSpPr>
            <p:nvPr/>
          </p:nvSpPr>
          <p:spPr bwMode="auto">
            <a:xfrm>
              <a:off x="1848" y="3212"/>
              <a:ext cx="0" cy="356"/>
            </a:xfrm>
            <a:prstGeom prst="line">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64" name="Line 12"/>
            <p:cNvSpPr>
              <a:spLocks noChangeShapeType="1"/>
            </p:cNvSpPr>
            <p:nvPr/>
          </p:nvSpPr>
          <p:spPr bwMode="auto">
            <a:xfrm>
              <a:off x="666" y="2323"/>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65" name="Line 13"/>
            <p:cNvSpPr>
              <a:spLocks noChangeShapeType="1"/>
            </p:cNvSpPr>
            <p:nvPr/>
          </p:nvSpPr>
          <p:spPr bwMode="auto">
            <a:xfrm>
              <a:off x="666" y="2590"/>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66" name="Line 14"/>
            <p:cNvSpPr>
              <a:spLocks noChangeShapeType="1"/>
            </p:cNvSpPr>
            <p:nvPr/>
          </p:nvSpPr>
          <p:spPr bwMode="auto">
            <a:xfrm>
              <a:off x="666" y="2856"/>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67" name="Line 15"/>
            <p:cNvSpPr>
              <a:spLocks noChangeShapeType="1"/>
            </p:cNvSpPr>
            <p:nvPr/>
          </p:nvSpPr>
          <p:spPr bwMode="auto">
            <a:xfrm>
              <a:off x="666" y="3123"/>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68" name="Line 16"/>
            <p:cNvSpPr>
              <a:spLocks noChangeShapeType="1"/>
            </p:cNvSpPr>
            <p:nvPr/>
          </p:nvSpPr>
          <p:spPr bwMode="auto">
            <a:xfrm>
              <a:off x="666" y="3656"/>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69" name="Text Box 17"/>
            <p:cNvSpPr txBox="1">
              <a:spLocks noChangeArrowheads="1"/>
            </p:cNvSpPr>
            <p:nvPr/>
          </p:nvSpPr>
          <p:spPr bwMode="auto">
            <a:xfrm>
              <a:off x="666" y="1701"/>
              <a:ext cx="636" cy="26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800" b="0" i="1" dirty="0">
                  <a:solidFill>
                    <a:srgbClr val="000000"/>
                  </a:solidFill>
                  <a:latin typeface="Calibri" pitchFamily="34" charset="0"/>
                  <a:cs typeface="Calibri" pitchFamily="34" charset="0"/>
                </a:rPr>
                <a:t>Stack</a:t>
              </a:r>
            </a:p>
          </p:txBody>
        </p:sp>
        <p:sp>
          <p:nvSpPr>
            <p:cNvPr id="228370" name="Text Box 18"/>
            <p:cNvSpPr txBox="1">
              <a:spLocks noChangeArrowheads="1"/>
            </p:cNvSpPr>
            <p:nvPr/>
          </p:nvSpPr>
          <p:spPr bwMode="auto">
            <a:xfrm>
              <a:off x="1484" y="1701"/>
              <a:ext cx="818" cy="2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sz="1800" b="0" i="1" dirty="0">
                  <a:solidFill>
                    <a:srgbClr val="000000"/>
                  </a:solidFill>
                  <a:latin typeface="Calibri" pitchFamily="34" charset="0"/>
                  <a:cs typeface="Calibri" pitchFamily="34" charset="0"/>
                </a:rPr>
                <a:t>Registers</a:t>
              </a:r>
            </a:p>
          </p:txBody>
        </p:sp>
        <p:sp>
          <p:nvSpPr>
            <p:cNvPr id="228371" name="Line 19"/>
            <p:cNvSpPr>
              <a:spLocks noChangeShapeType="1"/>
            </p:cNvSpPr>
            <p:nvPr/>
          </p:nvSpPr>
          <p:spPr bwMode="auto">
            <a:xfrm>
              <a:off x="1029" y="3212"/>
              <a:ext cx="0" cy="356"/>
            </a:xfrm>
            <a:prstGeom prst="line">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72" name="Text Box 20"/>
            <p:cNvSpPr txBox="1">
              <a:spLocks noChangeArrowheads="1"/>
            </p:cNvSpPr>
            <p:nvPr/>
          </p:nvSpPr>
          <p:spPr bwMode="auto">
            <a:xfrm>
              <a:off x="484" y="1253"/>
              <a:ext cx="1909"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800" b="0" dirty="0">
                  <a:solidFill>
                    <a:srgbClr val="000000"/>
                  </a:solidFill>
                  <a:latin typeface="Calibri" pitchFamily="34" charset="0"/>
                  <a:cs typeface="Calibri" pitchFamily="34" charset="0"/>
                </a:rPr>
                <a:t>Context of Thread 1</a:t>
              </a:r>
            </a:p>
          </p:txBody>
        </p:sp>
        <p:sp>
          <p:nvSpPr>
            <p:cNvPr id="228374" name="Rectangle 22"/>
            <p:cNvSpPr>
              <a:spLocks noChangeArrowheads="1"/>
            </p:cNvSpPr>
            <p:nvPr/>
          </p:nvSpPr>
          <p:spPr bwMode="auto">
            <a:xfrm>
              <a:off x="3394" y="1612"/>
              <a:ext cx="1829" cy="2481"/>
            </a:xfrm>
            <a:prstGeom prst="rect">
              <a:avLst/>
            </a:prstGeom>
            <a:solidFill>
              <a:srgbClr val="FFFFFF"/>
            </a:solidFill>
            <a:ln w="9525">
              <a:solidFill>
                <a:srgbClr val="000000"/>
              </a:solidFill>
              <a:miter lim="800000"/>
              <a:headEnd/>
              <a:tailEnd/>
            </a:ln>
          </p:spPr>
          <p:txBody>
            <a:bodyPr/>
            <a:lstStyle/>
            <a:p>
              <a:endParaRPr lang="en-US">
                <a:latin typeface="Calibri" pitchFamily="34" charset="0"/>
                <a:cs typeface="Calibri" pitchFamily="34" charset="0"/>
              </a:endParaRPr>
            </a:p>
          </p:txBody>
        </p:sp>
        <p:sp>
          <p:nvSpPr>
            <p:cNvPr id="228375" name="Rectangle 23"/>
            <p:cNvSpPr>
              <a:spLocks noChangeArrowheads="1"/>
            </p:cNvSpPr>
            <p:nvPr/>
          </p:nvSpPr>
          <p:spPr bwMode="auto">
            <a:xfrm>
              <a:off x="3540" y="2077"/>
              <a:ext cx="701" cy="1866"/>
            </a:xfrm>
            <a:prstGeom prst="rect">
              <a:avLst/>
            </a:prstGeom>
            <a:solidFill>
              <a:srgbClr val="C0C0C0"/>
            </a:solidFill>
            <a:ln w="9525">
              <a:solidFill>
                <a:srgbClr val="000000"/>
              </a:solidFill>
              <a:miter lim="800000"/>
              <a:headEnd/>
              <a:tailEnd/>
            </a:ln>
          </p:spPr>
          <p:txBody>
            <a:bodyPr/>
            <a:lstStyle/>
            <a:p>
              <a:endParaRPr lang="en-US" sz="1800" b="0">
                <a:solidFill>
                  <a:srgbClr val="000000"/>
                </a:solidFill>
                <a:latin typeface="Calibri" pitchFamily="34" charset="0"/>
                <a:cs typeface="Calibri" pitchFamily="34" charset="0"/>
              </a:endParaRPr>
            </a:p>
          </p:txBody>
        </p:sp>
        <p:sp>
          <p:nvSpPr>
            <p:cNvPr id="228376" name="Rectangle 24"/>
            <p:cNvSpPr>
              <a:spLocks noChangeArrowheads="1"/>
            </p:cNvSpPr>
            <p:nvPr/>
          </p:nvSpPr>
          <p:spPr bwMode="auto">
            <a:xfrm>
              <a:off x="4359" y="2077"/>
              <a:ext cx="701" cy="213"/>
            </a:xfrm>
            <a:prstGeom prst="rect">
              <a:avLst/>
            </a:prstGeom>
            <a:solidFill>
              <a:srgbClr val="C0C0C0"/>
            </a:solidFill>
            <a:ln w="9525">
              <a:solidFill>
                <a:srgbClr val="000000"/>
              </a:solidFill>
              <a:miter lim="800000"/>
              <a:headEnd/>
              <a:tailEnd/>
            </a:ln>
          </p:spPr>
          <p:txBody>
            <a:bodyPr/>
            <a:lstStyle/>
            <a:p>
              <a:pPr algn="ctr"/>
              <a:r>
                <a:rPr lang="en-US" sz="1800" b="0" dirty="0" smtClean="0">
                  <a:solidFill>
                    <a:srgbClr val="000000"/>
                  </a:solidFill>
                  <a:latin typeface="Calibri" pitchFamily="34" charset="0"/>
                  <a:cs typeface="Calibri" pitchFamily="34" charset="0"/>
                </a:rPr>
                <a:t>R0</a:t>
              </a:r>
              <a:endParaRPr lang="en-US" sz="1800" b="0" dirty="0">
                <a:solidFill>
                  <a:srgbClr val="000000"/>
                </a:solidFill>
                <a:latin typeface="Calibri" pitchFamily="34" charset="0"/>
                <a:cs typeface="Calibri" pitchFamily="34" charset="0"/>
              </a:endParaRPr>
            </a:p>
          </p:txBody>
        </p:sp>
        <p:sp>
          <p:nvSpPr>
            <p:cNvPr id="228377" name="Rectangle 25"/>
            <p:cNvSpPr>
              <a:spLocks noChangeArrowheads="1"/>
            </p:cNvSpPr>
            <p:nvPr/>
          </p:nvSpPr>
          <p:spPr bwMode="auto">
            <a:xfrm>
              <a:off x="4359" y="2343"/>
              <a:ext cx="701" cy="213"/>
            </a:xfrm>
            <a:prstGeom prst="rect">
              <a:avLst/>
            </a:prstGeom>
            <a:solidFill>
              <a:srgbClr val="C0C0C0"/>
            </a:solidFill>
            <a:ln w="9525">
              <a:solidFill>
                <a:srgbClr val="000000"/>
              </a:solidFill>
              <a:miter lim="800000"/>
              <a:headEnd/>
              <a:tailEnd/>
            </a:ln>
          </p:spPr>
          <p:txBody>
            <a:bodyPr/>
            <a:lstStyle/>
            <a:p>
              <a:pPr algn="ctr"/>
              <a:r>
                <a:rPr lang="en-US" sz="1800" b="0" dirty="0" smtClean="0">
                  <a:solidFill>
                    <a:srgbClr val="000000"/>
                  </a:solidFill>
                  <a:latin typeface="Calibri" pitchFamily="34" charset="0"/>
                  <a:cs typeface="Calibri" pitchFamily="34" charset="0"/>
                </a:rPr>
                <a:t>R1</a:t>
              </a:r>
              <a:endParaRPr lang="en-US" sz="1800" b="0" dirty="0">
                <a:solidFill>
                  <a:srgbClr val="000000"/>
                </a:solidFill>
                <a:latin typeface="Calibri" pitchFamily="34" charset="0"/>
                <a:cs typeface="Calibri" pitchFamily="34" charset="0"/>
              </a:endParaRPr>
            </a:p>
          </p:txBody>
        </p:sp>
        <p:sp>
          <p:nvSpPr>
            <p:cNvPr id="228378" name="Rectangle 26"/>
            <p:cNvSpPr>
              <a:spLocks noChangeArrowheads="1"/>
            </p:cNvSpPr>
            <p:nvPr/>
          </p:nvSpPr>
          <p:spPr bwMode="auto">
            <a:xfrm>
              <a:off x="4359" y="2610"/>
              <a:ext cx="701" cy="213"/>
            </a:xfrm>
            <a:prstGeom prst="rect">
              <a:avLst/>
            </a:prstGeom>
            <a:solidFill>
              <a:srgbClr val="C0C0C0"/>
            </a:solidFill>
            <a:ln w="9525">
              <a:solidFill>
                <a:srgbClr val="000000"/>
              </a:solidFill>
              <a:miter lim="800000"/>
              <a:headEnd/>
              <a:tailEnd/>
            </a:ln>
          </p:spPr>
          <p:txBody>
            <a:bodyPr/>
            <a:lstStyle/>
            <a:p>
              <a:pPr algn="ctr"/>
              <a:r>
                <a:rPr lang="en-US" sz="1800" b="0" dirty="0" smtClean="0">
                  <a:solidFill>
                    <a:srgbClr val="000000"/>
                  </a:solidFill>
                  <a:latin typeface="Calibri" pitchFamily="34" charset="0"/>
                  <a:cs typeface="Calibri" pitchFamily="34" charset="0"/>
                </a:rPr>
                <a:t>R2</a:t>
              </a:r>
              <a:endParaRPr lang="en-US" sz="1800" b="0" dirty="0">
                <a:solidFill>
                  <a:srgbClr val="000000"/>
                </a:solidFill>
                <a:latin typeface="Calibri" pitchFamily="34" charset="0"/>
                <a:cs typeface="Calibri" pitchFamily="34" charset="0"/>
              </a:endParaRPr>
            </a:p>
          </p:txBody>
        </p:sp>
        <p:sp>
          <p:nvSpPr>
            <p:cNvPr id="228379" name="Rectangle 27"/>
            <p:cNvSpPr>
              <a:spLocks noChangeArrowheads="1"/>
            </p:cNvSpPr>
            <p:nvPr/>
          </p:nvSpPr>
          <p:spPr bwMode="auto">
            <a:xfrm>
              <a:off x="4359" y="2877"/>
              <a:ext cx="701" cy="213"/>
            </a:xfrm>
            <a:prstGeom prst="rect">
              <a:avLst/>
            </a:prstGeom>
            <a:solidFill>
              <a:srgbClr val="C0C0C0"/>
            </a:solidFill>
            <a:ln w="9525">
              <a:solidFill>
                <a:srgbClr val="000000"/>
              </a:solidFill>
              <a:miter lim="800000"/>
              <a:headEnd/>
              <a:tailEnd/>
            </a:ln>
          </p:spPr>
          <p:txBody>
            <a:bodyPr/>
            <a:lstStyle/>
            <a:p>
              <a:pPr algn="ctr"/>
              <a:r>
                <a:rPr lang="en-US" sz="1800" b="0" dirty="0" smtClean="0">
                  <a:solidFill>
                    <a:srgbClr val="000000"/>
                  </a:solidFill>
                  <a:latin typeface="Calibri" pitchFamily="34" charset="0"/>
                  <a:cs typeface="Calibri" pitchFamily="34" charset="0"/>
                </a:rPr>
                <a:t>R</a:t>
              </a:r>
              <a:r>
                <a:rPr lang="en-US" sz="1800" dirty="0" smtClean="0">
                  <a:solidFill>
                    <a:srgbClr val="000000"/>
                  </a:solidFill>
                  <a:latin typeface="Calibri" pitchFamily="34" charset="0"/>
                  <a:cs typeface="Calibri" pitchFamily="34" charset="0"/>
                </a:rPr>
                <a:t>3</a:t>
              </a:r>
              <a:endParaRPr lang="en-US" sz="1800" dirty="0">
                <a:solidFill>
                  <a:srgbClr val="000000"/>
                </a:solidFill>
                <a:latin typeface="Calibri" pitchFamily="34" charset="0"/>
                <a:cs typeface="Calibri" pitchFamily="34" charset="0"/>
              </a:endParaRPr>
            </a:p>
          </p:txBody>
        </p:sp>
        <p:sp>
          <p:nvSpPr>
            <p:cNvPr id="228380" name="Rectangle 28"/>
            <p:cNvSpPr>
              <a:spLocks noChangeArrowheads="1"/>
            </p:cNvSpPr>
            <p:nvPr/>
          </p:nvSpPr>
          <p:spPr bwMode="auto">
            <a:xfrm>
              <a:off x="4389" y="3713"/>
              <a:ext cx="701" cy="213"/>
            </a:xfrm>
            <a:prstGeom prst="rect">
              <a:avLst/>
            </a:prstGeom>
            <a:solidFill>
              <a:srgbClr val="C0C0C0"/>
            </a:solidFill>
            <a:ln w="9525">
              <a:solidFill>
                <a:srgbClr val="000000"/>
              </a:solidFill>
              <a:miter lim="800000"/>
              <a:headEnd/>
              <a:tailEnd/>
            </a:ln>
          </p:spPr>
          <p:txBody>
            <a:bodyPr/>
            <a:lstStyle/>
            <a:p>
              <a:pPr algn="ctr"/>
              <a:r>
                <a:rPr lang="en-US" sz="1800" dirty="0">
                  <a:solidFill>
                    <a:srgbClr val="000000"/>
                  </a:solidFill>
                  <a:latin typeface="Calibri" pitchFamily="34" charset="0"/>
                  <a:cs typeface="Calibri" pitchFamily="34" charset="0"/>
                </a:rPr>
                <a:t>flags</a:t>
              </a:r>
              <a:endParaRPr lang="en-US" sz="1800" b="0" dirty="0">
                <a:solidFill>
                  <a:srgbClr val="000000"/>
                </a:solidFill>
                <a:latin typeface="Calibri" pitchFamily="34" charset="0"/>
                <a:cs typeface="Calibri" pitchFamily="34" charset="0"/>
              </a:endParaRPr>
            </a:p>
          </p:txBody>
        </p:sp>
        <p:sp>
          <p:nvSpPr>
            <p:cNvPr id="228381" name="Line 29"/>
            <p:cNvSpPr>
              <a:spLocks noChangeShapeType="1"/>
            </p:cNvSpPr>
            <p:nvPr/>
          </p:nvSpPr>
          <p:spPr bwMode="auto">
            <a:xfrm>
              <a:off x="4723" y="3232"/>
              <a:ext cx="0" cy="356"/>
            </a:xfrm>
            <a:prstGeom prst="line">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82" name="Line 30"/>
            <p:cNvSpPr>
              <a:spLocks noChangeShapeType="1"/>
            </p:cNvSpPr>
            <p:nvPr/>
          </p:nvSpPr>
          <p:spPr bwMode="auto">
            <a:xfrm>
              <a:off x="3540" y="2343"/>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83" name="Line 31"/>
            <p:cNvSpPr>
              <a:spLocks noChangeShapeType="1"/>
            </p:cNvSpPr>
            <p:nvPr/>
          </p:nvSpPr>
          <p:spPr bwMode="auto">
            <a:xfrm>
              <a:off x="3540" y="2610"/>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84" name="Line 32"/>
            <p:cNvSpPr>
              <a:spLocks noChangeShapeType="1"/>
            </p:cNvSpPr>
            <p:nvPr/>
          </p:nvSpPr>
          <p:spPr bwMode="auto">
            <a:xfrm>
              <a:off x="3540" y="2877"/>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85" name="Line 33"/>
            <p:cNvSpPr>
              <a:spLocks noChangeShapeType="1"/>
            </p:cNvSpPr>
            <p:nvPr/>
          </p:nvSpPr>
          <p:spPr bwMode="auto">
            <a:xfrm>
              <a:off x="3540" y="3143"/>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86" name="Line 34"/>
            <p:cNvSpPr>
              <a:spLocks noChangeShapeType="1"/>
            </p:cNvSpPr>
            <p:nvPr/>
          </p:nvSpPr>
          <p:spPr bwMode="auto">
            <a:xfrm>
              <a:off x="3540" y="3676"/>
              <a:ext cx="7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87" name="Text Box 35"/>
            <p:cNvSpPr txBox="1">
              <a:spLocks noChangeArrowheads="1"/>
            </p:cNvSpPr>
            <p:nvPr/>
          </p:nvSpPr>
          <p:spPr bwMode="auto">
            <a:xfrm>
              <a:off x="3540" y="1721"/>
              <a:ext cx="637" cy="2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800" b="0" i="1" dirty="0">
                  <a:solidFill>
                    <a:srgbClr val="000000"/>
                  </a:solidFill>
                  <a:latin typeface="Calibri" pitchFamily="34" charset="0"/>
                  <a:cs typeface="Calibri" pitchFamily="34" charset="0"/>
                </a:rPr>
                <a:t>Stack</a:t>
              </a:r>
            </a:p>
          </p:txBody>
        </p:sp>
        <p:sp>
          <p:nvSpPr>
            <p:cNvPr id="228388" name="Text Box 36"/>
            <p:cNvSpPr txBox="1">
              <a:spLocks noChangeArrowheads="1"/>
            </p:cNvSpPr>
            <p:nvPr/>
          </p:nvSpPr>
          <p:spPr bwMode="auto">
            <a:xfrm>
              <a:off x="4359" y="1721"/>
              <a:ext cx="819" cy="2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sz="1800" b="0" i="1" dirty="0">
                  <a:solidFill>
                    <a:srgbClr val="000000"/>
                  </a:solidFill>
                  <a:latin typeface="Calibri" pitchFamily="34" charset="0"/>
                  <a:cs typeface="Calibri" pitchFamily="34" charset="0"/>
                </a:rPr>
                <a:t>Registers</a:t>
              </a:r>
            </a:p>
          </p:txBody>
        </p:sp>
        <p:sp>
          <p:nvSpPr>
            <p:cNvPr id="228389" name="Line 37"/>
            <p:cNvSpPr>
              <a:spLocks noChangeShapeType="1"/>
            </p:cNvSpPr>
            <p:nvPr/>
          </p:nvSpPr>
          <p:spPr bwMode="auto">
            <a:xfrm>
              <a:off x="3904" y="3232"/>
              <a:ext cx="0" cy="356"/>
            </a:xfrm>
            <a:prstGeom prst="line">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28390" name="Text Box 38"/>
            <p:cNvSpPr txBox="1">
              <a:spLocks noChangeArrowheads="1"/>
            </p:cNvSpPr>
            <p:nvPr/>
          </p:nvSpPr>
          <p:spPr bwMode="auto">
            <a:xfrm>
              <a:off x="3303" y="1253"/>
              <a:ext cx="1911"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800" b="0" dirty="0">
                  <a:solidFill>
                    <a:srgbClr val="000000"/>
                  </a:solidFill>
                  <a:latin typeface="Calibri" pitchFamily="34" charset="0"/>
                  <a:cs typeface="Calibri" pitchFamily="34" charset="0"/>
                </a:rPr>
                <a:t>Context of Thread N</a:t>
              </a:r>
            </a:p>
          </p:txBody>
        </p:sp>
        <p:sp>
          <p:nvSpPr>
            <p:cNvPr id="228391" name="Line 39"/>
            <p:cNvSpPr>
              <a:spLocks noChangeShapeType="1"/>
            </p:cNvSpPr>
            <p:nvPr/>
          </p:nvSpPr>
          <p:spPr bwMode="auto">
            <a:xfrm flipV="1">
              <a:off x="2575" y="2764"/>
              <a:ext cx="638" cy="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grpSp>
      <p:cxnSp>
        <p:nvCxnSpPr>
          <p:cNvPr id="4" name="Straight Connector 3"/>
          <p:cNvCxnSpPr>
            <a:endCxn id="228391" idx="1"/>
          </p:cNvCxnSpPr>
          <p:nvPr/>
        </p:nvCxnSpPr>
        <p:spPr bwMode="auto">
          <a:xfrm flipV="1">
            <a:off x="3980329" y="4059237"/>
            <a:ext cx="1139359" cy="1"/>
          </a:xfrm>
          <a:prstGeom prst="line">
            <a:avLst/>
          </a:prstGeom>
          <a:solidFill>
            <a:schemeClr val="accent1"/>
          </a:solidFill>
          <a:ln w="25400" cap="flat" cmpd="sng" algn="ctr">
            <a:solidFill>
              <a:srgbClr val="000000"/>
            </a:solidFill>
            <a:prstDash val="sysDash"/>
            <a:round/>
            <a:headEnd type="triangle" w="lg" len="lg"/>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Rectangle 2"/>
          <p:cNvSpPr>
            <a:spLocks noGrp="1" noChangeArrowheads="1"/>
          </p:cNvSpPr>
          <p:nvPr>
            <p:ph type="title"/>
          </p:nvPr>
        </p:nvSpPr>
        <p:spPr>
          <a:xfrm>
            <a:off x="735013" y="292100"/>
            <a:ext cx="7772400" cy="1143000"/>
          </a:xfrm>
        </p:spPr>
        <p:txBody>
          <a:bodyPr/>
          <a:lstStyle/>
          <a:p>
            <a:r>
              <a:rPr lang="en-US" dirty="0"/>
              <a:t>Each Thread Maintains Its Own Stack and Register Contents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a:off x="649288" y="169863"/>
            <a:ext cx="7772400" cy="1143000"/>
          </a:xfrm>
        </p:spPr>
        <p:txBody>
          <a:bodyPr/>
          <a:lstStyle/>
          <a:p>
            <a:r>
              <a:rPr lang="en-US"/>
              <a:t>Context Switching</a:t>
            </a:r>
          </a:p>
        </p:txBody>
      </p:sp>
      <p:sp>
        <p:nvSpPr>
          <p:cNvPr id="254979" name="Rectangle 3"/>
          <p:cNvSpPr>
            <a:spLocks noGrp="1" noChangeArrowheads="1"/>
          </p:cNvSpPr>
          <p:nvPr>
            <p:ph type="body" idx="1"/>
          </p:nvPr>
        </p:nvSpPr>
        <p:spPr>
          <a:xfrm>
            <a:off x="661988" y="1236663"/>
            <a:ext cx="7772400" cy="4991100"/>
          </a:xfrm>
        </p:spPr>
        <p:txBody>
          <a:bodyPr/>
          <a:lstStyle/>
          <a:p>
            <a:endParaRPr lang="en-US"/>
          </a:p>
          <a:p>
            <a:r>
              <a:rPr lang="en-US"/>
              <a:t>Each thread has its own stack and a special region of memory referred to as its </a:t>
            </a:r>
            <a:r>
              <a:rPr lang="en-US" i="1"/>
              <a:t>context</a:t>
            </a:r>
            <a:r>
              <a:rPr lang="en-US"/>
              <a:t>. </a:t>
            </a:r>
          </a:p>
          <a:p>
            <a:endParaRPr lang="en-US"/>
          </a:p>
          <a:p>
            <a:r>
              <a:rPr lang="en-US"/>
              <a:t>A </a:t>
            </a:r>
            <a:r>
              <a:rPr lang="en-US" i="1"/>
              <a:t>context switch</a:t>
            </a:r>
            <a:r>
              <a:rPr lang="en-US"/>
              <a:t> from thread "A" to thread "B" first saves all CPU registers in context A, and then reloads all CPU registers from context B.   </a:t>
            </a:r>
          </a:p>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3" name="Line 3"/>
          <p:cNvSpPr>
            <a:spLocks noChangeShapeType="1"/>
          </p:cNvSpPr>
          <p:nvPr/>
        </p:nvSpPr>
        <p:spPr bwMode="auto">
          <a:xfrm>
            <a:off x="1584326" y="3246438"/>
            <a:ext cx="0" cy="2165350"/>
          </a:xfrm>
          <a:prstGeom prst="line">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05" name="Text Box 5"/>
          <p:cNvSpPr txBox="1">
            <a:spLocks noChangeArrowheads="1"/>
          </p:cNvSpPr>
          <p:nvPr/>
        </p:nvSpPr>
        <p:spPr bwMode="auto">
          <a:xfrm>
            <a:off x="7343776" y="2416176"/>
            <a:ext cx="130492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i="1">
                <a:solidFill>
                  <a:srgbClr val="000000"/>
                </a:solidFill>
                <a:latin typeface="Calibri" pitchFamily="34" charset="0"/>
                <a:cs typeface="Calibri" pitchFamily="34" charset="0"/>
              </a:rPr>
              <a:t>Suspended</a:t>
            </a:r>
          </a:p>
        </p:txBody>
      </p:sp>
      <p:sp>
        <p:nvSpPr>
          <p:cNvPr id="256006" name="Text Box 6"/>
          <p:cNvSpPr txBox="1">
            <a:spLocks noChangeArrowheads="1"/>
          </p:cNvSpPr>
          <p:nvPr/>
        </p:nvSpPr>
        <p:spPr bwMode="auto">
          <a:xfrm>
            <a:off x="7343776" y="5580063"/>
            <a:ext cx="1401763"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i="1">
                <a:solidFill>
                  <a:srgbClr val="000000"/>
                </a:solidFill>
                <a:latin typeface="Calibri" pitchFamily="34" charset="0"/>
                <a:cs typeface="Calibri" pitchFamily="34" charset="0"/>
              </a:rPr>
              <a:t>Suspended</a:t>
            </a:r>
          </a:p>
        </p:txBody>
      </p:sp>
      <p:sp>
        <p:nvSpPr>
          <p:cNvPr id="256007" name="Text Box 7"/>
          <p:cNvSpPr txBox="1">
            <a:spLocks noChangeArrowheads="1"/>
          </p:cNvSpPr>
          <p:nvPr/>
        </p:nvSpPr>
        <p:spPr bwMode="auto">
          <a:xfrm>
            <a:off x="7343776" y="3913188"/>
            <a:ext cx="1303338"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i="1">
                <a:solidFill>
                  <a:srgbClr val="000000"/>
                </a:solidFill>
                <a:latin typeface="Calibri" pitchFamily="34" charset="0"/>
                <a:cs typeface="Calibri" pitchFamily="34" charset="0"/>
              </a:rPr>
              <a:t>Executing</a:t>
            </a:r>
          </a:p>
        </p:txBody>
      </p:sp>
      <p:sp>
        <p:nvSpPr>
          <p:cNvPr id="256008" name="Text Box 8"/>
          <p:cNvSpPr txBox="1">
            <a:spLocks noChangeArrowheads="1"/>
          </p:cNvSpPr>
          <p:nvPr/>
        </p:nvSpPr>
        <p:spPr bwMode="auto">
          <a:xfrm>
            <a:off x="280988" y="3913188"/>
            <a:ext cx="1303338"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600" b="0" i="1">
                <a:solidFill>
                  <a:srgbClr val="000000"/>
                </a:solidFill>
                <a:latin typeface="Calibri" pitchFamily="34" charset="0"/>
                <a:cs typeface="Calibri" pitchFamily="34" charset="0"/>
              </a:rPr>
              <a:t>Suspended</a:t>
            </a:r>
          </a:p>
        </p:txBody>
      </p:sp>
      <p:sp>
        <p:nvSpPr>
          <p:cNvPr id="256009" name="Text Box 9"/>
          <p:cNvSpPr txBox="1">
            <a:spLocks noChangeArrowheads="1"/>
          </p:cNvSpPr>
          <p:nvPr/>
        </p:nvSpPr>
        <p:spPr bwMode="auto">
          <a:xfrm>
            <a:off x="304801" y="5411788"/>
            <a:ext cx="127952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600" b="0" i="1" dirty="0">
                <a:solidFill>
                  <a:srgbClr val="000000"/>
                </a:solidFill>
                <a:latin typeface="Calibri" pitchFamily="34" charset="0"/>
                <a:cs typeface="Calibri" pitchFamily="34" charset="0"/>
              </a:rPr>
              <a:t>Executing</a:t>
            </a:r>
          </a:p>
        </p:txBody>
      </p:sp>
      <p:sp>
        <p:nvSpPr>
          <p:cNvPr id="256010" name="Text Box 10"/>
          <p:cNvSpPr txBox="1">
            <a:spLocks noChangeArrowheads="1"/>
          </p:cNvSpPr>
          <p:nvPr/>
        </p:nvSpPr>
        <p:spPr bwMode="auto">
          <a:xfrm>
            <a:off x="315913" y="2416176"/>
            <a:ext cx="12684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600" b="0" i="1" dirty="0">
                <a:solidFill>
                  <a:srgbClr val="000000"/>
                </a:solidFill>
                <a:latin typeface="Calibri" pitchFamily="34" charset="0"/>
                <a:cs typeface="Calibri" pitchFamily="34" charset="0"/>
              </a:rPr>
              <a:t>Executing</a:t>
            </a:r>
          </a:p>
        </p:txBody>
      </p:sp>
      <p:sp>
        <p:nvSpPr>
          <p:cNvPr id="256011" name="Line 11"/>
          <p:cNvSpPr>
            <a:spLocks noChangeShapeType="1"/>
          </p:cNvSpPr>
          <p:nvPr/>
        </p:nvSpPr>
        <p:spPr bwMode="auto">
          <a:xfrm>
            <a:off x="1584326" y="2420938"/>
            <a:ext cx="0" cy="833438"/>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12" name="Text Box 12"/>
          <p:cNvSpPr txBox="1">
            <a:spLocks noChangeArrowheads="1"/>
          </p:cNvSpPr>
          <p:nvPr/>
        </p:nvSpPr>
        <p:spPr bwMode="auto">
          <a:xfrm>
            <a:off x="4857751" y="2922588"/>
            <a:ext cx="1701800" cy="665163"/>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dirty="0">
                <a:solidFill>
                  <a:srgbClr val="000000"/>
                </a:solidFill>
                <a:latin typeface="Calibri" pitchFamily="34" charset="0"/>
                <a:cs typeface="Calibri" pitchFamily="34" charset="0"/>
              </a:rPr>
              <a:t>Restore context B</a:t>
            </a:r>
          </a:p>
        </p:txBody>
      </p:sp>
      <p:sp>
        <p:nvSpPr>
          <p:cNvPr id="256013" name="Text Box 13"/>
          <p:cNvSpPr txBox="1">
            <a:spLocks noChangeArrowheads="1"/>
          </p:cNvSpPr>
          <p:nvPr/>
        </p:nvSpPr>
        <p:spPr bwMode="auto">
          <a:xfrm>
            <a:off x="2370138" y="2922588"/>
            <a:ext cx="1700213" cy="665163"/>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dirty="0">
                <a:solidFill>
                  <a:srgbClr val="000000"/>
                </a:solidFill>
                <a:latin typeface="Calibri" pitchFamily="34" charset="0"/>
                <a:cs typeface="Calibri" pitchFamily="34" charset="0"/>
              </a:rPr>
              <a:t>Save context A</a:t>
            </a:r>
          </a:p>
        </p:txBody>
      </p:sp>
      <p:sp>
        <p:nvSpPr>
          <p:cNvPr id="256014" name="Line 14"/>
          <p:cNvSpPr>
            <a:spLocks noChangeShapeType="1"/>
          </p:cNvSpPr>
          <p:nvPr/>
        </p:nvSpPr>
        <p:spPr bwMode="auto">
          <a:xfrm>
            <a:off x="1584326" y="3254376"/>
            <a:ext cx="785813" cy="0"/>
          </a:xfrm>
          <a:prstGeom prst="line">
            <a:avLst/>
          </a:prstGeom>
          <a:noFill/>
          <a:ln w="254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15" name="Line 15"/>
          <p:cNvSpPr>
            <a:spLocks noChangeShapeType="1"/>
          </p:cNvSpPr>
          <p:nvPr/>
        </p:nvSpPr>
        <p:spPr bwMode="auto">
          <a:xfrm>
            <a:off x="4070351" y="3254376"/>
            <a:ext cx="787400" cy="0"/>
          </a:xfrm>
          <a:prstGeom prst="line">
            <a:avLst/>
          </a:prstGeom>
          <a:noFill/>
          <a:ln w="254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16" name="Line 16"/>
          <p:cNvSpPr>
            <a:spLocks noChangeShapeType="1"/>
          </p:cNvSpPr>
          <p:nvPr/>
        </p:nvSpPr>
        <p:spPr bwMode="auto">
          <a:xfrm>
            <a:off x="6559551" y="3254376"/>
            <a:ext cx="784225" cy="0"/>
          </a:xfrm>
          <a:prstGeom prst="line">
            <a:avLst/>
          </a:prstGeom>
          <a:noFill/>
          <a:ln w="254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17" name="Line 17"/>
          <p:cNvSpPr>
            <a:spLocks noChangeShapeType="1"/>
          </p:cNvSpPr>
          <p:nvPr/>
        </p:nvSpPr>
        <p:spPr bwMode="auto">
          <a:xfrm>
            <a:off x="1584326" y="5419726"/>
            <a:ext cx="0" cy="833438"/>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18" name="Line 18"/>
          <p:cNvSpPr>
            <a:spLocks noChangeShapeType="1"/>
          </p:cNvSpPr>
          <p:nvPr/>
        </p:nvSpPr>
        <p:spPr bwMode="auto">
          <a:xfrm>
            <a:off x="7343776" y="3254376"/>
            <a:ext cx="0" cy="2165350"/>
          </a:xfrm>
          <a:prstGeom prst="line">
            <a:avLst/>
          </a:prstGeom>
          <a:noFill/>
          <a:ln w="571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19" name="Text Box 19"/>
          <p:cNvSpPr txBox="1">
            <a:spLocks noChangeArrowheads="1"/>
          </p:cNvSpPr>
          <p:nvPr/>
        </p:nvSpPr>
        <p:spPr bwMode="auto">
          <a:xfrm>
            <a:off x="4857751" y="5087938"/>
            <a:ext cx="1701800" cy="665163"/>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a:solidFill>
                  <a:srgbClr val="000000"/>
                </a:solidFill>
                <a:latin typeface="Calibri" pitchFamily="34" charset="0"/>
                <a:cs typeface="Calibri" pitchFamily="34" charset="0"/>
              </a:rPr>
              <a:t>Save context B</a:t>
            </a:r>
          </a:p>
        </p:txBody>
      </p:sp>
      <p:sp>
        <p:nvSpPr>
          <p:cNvPr id="256020" name="Text Box 20"/>
          <p:cNvSpPr txBox="1">
            <a:spLocks noChangeArrowheads="1"/>
          </p:cNvSpPr>
          <p:nvPr/>
        </p:nvSpPr>
        <p:spPr bwMode="auto">
          <a:xfrm>
            <a:off x="2370138" y="5087938"/>
            <a:ext cx="1700213" cy="665163"/>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a:solidFill>
                  <a:srgbClr val="000000"/>
                </a:solidFill>
                <a:latin typeface="Calibri" pitchFamily="34" charset="0"/>
                <a:cs typeface="Calibri" pitchFamily="34" charset="0"/>
              </a:rPr>
              <a:t>Restore context A</a:t>
            </a:r>
          </a:p>
        </p:txBody>
      </p:sp>
      <p:sp>
        <p:nvSpPr>
          <p:cNvPr id="256021" name="Line 21"/>
          <p:cNvSpPr>
            <a:spLocks noChangeShapeType="1"/>
          </p:cNvSpPr>
          <p:nvPr/>
        </p:nvSpPr>
        <p:spPr bwMode="auto">
          <a:xfrm>
            <a:off x="6559551" y="5419726"/>
            <a:ext cx="784225" cy="0"/>
          </a:xfrm>
          <a:prstGeom prst="line">
            <a:avLst/>
          </a:prstGeom>
          <a:noFill/>
          <a:ln w="25400">
            <a:solidFill>
              <a:srgbClr val="000000"/>
            </a:solidFill>
            <a:round/>
            <a:headEnd type="triangle" w="lg" len="lg"/>
            <a:tailEnd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22" name="Line 22"/>
          <p:cNvSpPr>
            <a:spLocks noChangeShapeType="1"/>
          </p:cNvSpPr>
          <p:nvPr/>
        </p:nvSpPr>
        <p:spPr bwMode="auto">
          <a:xfrm>
            <a:off x="4070351" y="5419726"/>
            <a:ext cx="787400" cy="0"/>
          </a:xfrm>
          <a:prstGeom prst="line">
            <a:avLst/>
          </a:prstGeom>
          <a:noFill/>
          <a:ln w="25400">
            <a:solidFill>
              <a:srgbClr val="000000"/>
            </a:solidFill>
            <a:round/>
            <a:headEnd type="triangle" w="lg" len="lg"/>
            <a:tailEnd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23" name="Line 23"/>
          <p:cNvSpPr>
            <a:spLocks noChangeShapeType="1"/>
          </p:cNvSpPr>
          <p:nvPr/>
        </p:nvSpPr>
        <p:spPr bwMode="auto">
          <a:xfrm>
            <a:off x="1584326" y="5419726"/>
            <a:ext cx="785813" cy="0"/>
          </a:xfrm>
          <a:prstGeom prst="line">
            <a:avLst/>
          </a:prstGeom>
          <a:noFill/>
          <a:ln w="25400">
            <a:solidFill>
              <a:srgbClr val="000000"/>
            </a:solidFill>
            <a:round/>
            <a:headEnd type="triangle" w="lg" len="lg"/>
            <a:tailEnd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24" name="Line 24"/>
          <p:cNvSpPr>
            <a:spLocks noChangeShapeType="1"/>
          </p:cNvSpPr>
          <p:nvPr/>
        </p:nvSpPr>
        <p:spPr bwMode="auto">
          <a:xfrm>
            <a:off x="7343776" y="2420938"/>
            <a:ext cx="0" cy="833438"/>
          </a:xfrm>
          <a:prstGeom prst="line">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25" name="Line 25"/>
          <p:cNvSpPr>
            <a:spLocks noChangeShapeType="1"/>
          </p:cNvSpPr>
          <p:nvPr/>
        </p:nvSpPr>
        <p:spPr bwMode="auto">
          <a:xfrm>
            <a:off x="7343776" y="5419726"/>
            <a:ext cx="0" cy="833438"/>
          </a:xfrm>
          <a:prstGeom prst="line">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56026" name="Text Box 26"/>
          <p:cNvSpPr txBox="1">
            <a:spLocks noChangeArrowheads="1"/>
          </p:cNvSpPr>
          <p:nvPr/>
        </p:nvSpPr>
        <p:spPr bwMode="auto">
          <a:xfrm>
            <a:off x="930276" y="1747838"/>
            <a:ext cx="1176338"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a:solidFill>
                  <a:srgbClr val="000000"/>
                </a:solidFill>
                <a:latin typeface="Calibri" pitchFamily="34" charset="0"/>
                <a:cs typeface="Calibri" pitchFamily="34" charset="0"/>
              </a:rPr>
              <a:t>Thread A</a:t>
            </a:r>
          </a:p>
        </p:txBody>
      </p:sp>
      <p:sp>
        <p:nvSpPr>
          <p:cNvPr id="256027" name="Text Box 27"/>
          <p:cNvSpPr txBox="1">
            <a:spLocks noChangeArrowheads="1"/>
          </p:cNvSpPr>
          <p:nvPr/>
        </p:nvSpPr>
        <p:spPr bwMode="auto">
          <a:xfrm>
            <a:off x="6689726" y="1747838"/>
            <a:ext cx="1179513"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a:solidFill>
                  <a:srgbClr val="000000"/>
                </a:solidFill>
                <a:latin typeface="Calibri" pitchFamily="34" charset="0"/>
                <a:cs typeface="Calibri" pitchFamily="34" charset="0"/>
              </a:rPr>
              <a:t>Thread B</a:t>
            </a:r>
          </a:p>
        </p:txBody>
      </p:sp>
      <p:sp>
        <p:nvSpPr>
          <p:cNvPr id="26" name="Rectangle 2"/>
          <p:cNvSpPr>
            <a:spLocks noGrp="1" noChangeArrowheads="1"/>
          </p:cNvSpPr>
          <p:nvPr>
            <p:ph type="title"/>
          </p:nvPr>
        </p:nvSpPr>
        <p:spPr>
          <a:xfrm>
            <a:off x="685800" y="298450"/>
            <a:ext cx="7772400" cy="1143000"/>
          </a:xfrm>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Context Switching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lstStyle/>
          <a:p>
            <a:r>
              <a:rPr lang="en-US" dirty="0"/>
              <a:t>Two Kinds of </a:t>
            </a:r>
            <a:r>
              <a:rPr lang="en-US" dirty="0" smtClean="0"/>
              <a:t>Multi-Threading</a:t>
            </a:r>
            <a:endParaRPr lang="en-US" dirty="0"/>
          </a:p>
        </p:txBody>
      </p:sp>
      <p:sp>
        <p:nvSpPr>
          <p:cNvPr id="287747" name="Rectangle 3"/>
          <p:cNvSpPr>
            <a:spLocks noGrp="1" noChangeArrowheads="1"/>
          </p:cNvSpPr>
          <p:nvPr>
            <p:ph type="body" idx="1"/>
          </p:nvPr>
        </p:nvSpPr>
        <p:spPr/>
        <p:txBody>
          <a:bodyPr/>
          <a:lstStyle/>
          <a:p>
            <a:pPr>
              <a:lnSpc>
                <a:spcPct val="90000"/>
              </a:lnSpc>
            </a:pPr>
            <a:r>
              <a:rPr lang="en-US" sz="2800">
                <a:solidFill>
                  <a:schemeClr val="accent2"/>
                </a:solidFill>
              </a:rPr>
              <a:t>Non-Preemptive (aka “Cooperative”)</a:t>
            </a:r>
          </a:p>
          <a:p>
            <a:pPr lvl="1">
              <a:lnSpc>
                <a:spcPct val="90000"/>
              </a:lnSpc>
            </a:pPr>
            <a:r>
              <a:rPr lang="en-US" sz="2400"/>
              <a:t>Pro:	Easier to manage shared memory.</a:t>
            </a:r>
          </a:p>
          <a:p>
            <a:pPr lvl="1">
              <a:lnSpc>
                <a:spcPct val="90000"/>
              </a:lnSpc>
            </a:pPr>
            <a:r>
              <a:rPr lang="en-US" sz="2400"/>
              <a:t>Con:	Requires careful placement of explicit 			“yield” calls in source code of each 				thread to reduce latency.</a:t>
            </a:r>
          </a:p>
          <a:p>
            <a:pPr>
              <a:lnSpc>
                <a:spcPct val="90000"/>
              </a:lnSpc>
            </a:pPr>
            <a:r>
              <a:rPr lang="en-US" sz="2800">
                <a:solidFill>
                  <a:schemeClr val="accent2"/>
                </a:solidFill>
              </a:rPr>
              <a:t>Preemptive (event-driven context switch)</a:t>
            </a:r>
          </a:p>
          <a:p>
            <a:pPr lvl="1">
              <a:lnSpc>
                <a:spcPct val="90000"/>
              </a:lnSpc>
            </a:pPr>
            <a:r>
              <a:rPr lang="en-US" sz="2400"/>
              <a:t>Pro:	No explicit “yield” calls required in source 			code.</a:t>
            </a:r>
          </a:p>
          <a:p>
            <a:pPr lvl="1">
              <a:lnSpc>
                <a:spcPct val="90000"/>
              </a:lnSpc>
            </a:pPr>
            <a:r>
              <a:rPr lang="en-US" sz="2400"/>
              <a:t>Con:	More difficult to manage shared 				memory.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r>
              <a:rPr lang="en-US" dirty="0"/>
              <a:t>Non-Preemptive </a:t>
            </a:r>
            <a:r>
              <a:rPr lang="en-US" dirty="0" smtClean="0"/>
              <a:t>Multi-Threading </a:t>
            </a:r>
            <a:endParaRPr lang="en-US" dirty="0"/>
          </a:p>
        </p:txBody>
      </p:sp>
      <p:sp>
        <p:nvSpPr>
          <p:cNvPr id="257027" name="Rectangle 3"/>
          <p:cNvSpPr>
            <a:spLocks noGrp="1" noChangeArrowheads="1"/>
          </p:cNvSpPr>
          <p:nvPr>
            <p:ph type="body" idx="1"/>
          </p:nvPr>
        </p:nvSpPr>
        <p:spPr/>
        <p:txBody>
          <a:bodyPr/>
          <a:lstStyle/>
          <a:p>
            <a:r>
              <a:rPr lang="en-US" dirty="0"/>
              <a:t>Threads </a:t>
            </a:r>
            <a:r>
              <a:rPr lang="en-US" i="1" u="sng" dirty="0"/>
              <a:t>call</a:t>
            </a:r>
            <a:r>
              <a:rPr lang="en-US" dirty="0"/>
              <a:t> a kernel routine to perform the context switch. </a:t>
            </a:r>
          </a:p>
          <a:p>
            <a:endParaRPr lang="en-US" dirty="0"/>
          </a:p>
          <a:p>
            <a:r>
              <a:rPr lang="en-US" dirty="0"/>
              <a:t>The context switch call is often referred to as a </a:t>
            </a:r>
            <a:r>
              <a:rPr lang="en-US" i="1" u="sng" dirty="0"/>
              <a:t>yield</a:t>
            </a:r>
            <a:r>
              <a:rPr lang="en-US" dirty="0"/>
              <a:t>, and this form of </a:t>
            </a:r>
            <a:r>
              <a:rPr lang="en-US" dirty="0" smtClean="0"/>
              <a:t>multi-threading </a:t>
            </a:r>
            <a:r>
              <a:rPr lang="en-US" dirty="0"/>
              <a:t>is often referred to as </a:t>
            </a:r>
            <a:r>
              <a:rPr lang="en-US" i="1" u="sng" dirty="0"/>
              <a:t>cooperative</a:t>
            </a:r>
            <a:r>
              <a:rPr lang="en-US" dirty="0"/>
              <a:t> </a:t>
            </a:r>
            <a:r>
              <a:rPr lang="en-US" dirty="0" smtClean="0"/>
              <a:t>multi-threading</a:t>
            </a:r>
            <a:r>
              <a:rPr 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90" name="Line 26"/>
          <p:cNvSpPr>
            <a:spLocks noChangeShapeType="1"/>
          </p:cNvSpPr>
          <p:nvPr/>
        </p:nvSpPr>
        <p:spPr bwMode="auto">
          <a:xfrm>
            <a:off x="7140575" y="2679700"/>
            <a:ext cx="0" cy="773113"/>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41671" name="Line 7"/>
          <p:cNvSpPr>
            <a:spLocks noChangeShapeType="1"/>
          </p:cNvSpPr>
          <p:nvPr/>
        </p:nvSpPr>
        <p:spPr bwMode="auto">
          <a:xfrm>
            <a:off x="5462588" y="2679700"/>
            <a:ext cx="0" cy="773113"/>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41683" name="Line 19"/>
          <p:cNvSpPr>
            <a:spLocks noChangeShapeType="1"/>
          </p:cNvSpPr>
          <p:nvPr/>
        </p:nvSpPr>
        <p:spPr bwMode="auto">
          <a:xfrm>
            <a:off x="3770313" y="2679700"/>
            <a:ext cx="0" cy="773113"/>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41694" name="Oval 30"/>
          <p:cNvSpPr>
            <a:spLocks noChangeArrowheads="1"/>
          </p:cNvSpPr>
          <p:nvPr/>
        </p:nvSpPr>
        <p:spPr bwMode="auto">
          <a:xfrm>
            <a:off x="6626225" y="5384469"/>
            <a:ext cx="1028700" cy="509587"/>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r>
              <a:rPr lang="en-US" sz="1600" b="0">
                <a:solidFill>
                  <a:srgbClr val="000000"/>
                </a:solidFill>
                <a:latin typeface="Calibri" pitchFamily="34" charset="0"/>
                <a:cs typeface="Calibri" pitchFamily="34" charset="0"/>
              </a:rPr>
              <a:t>return</a:t>
            </a:r>
          </a:p>
        </p:txBody>
      </p:sp>
      <p:sp>
        <p:nvSpPr>
          <p:cNvPr id="241675" name="Oval 11"/>
          <p:cNvSpPr>
            <a:spLocks noChangeArrowheads="1"/>
          </p:cNvSpPr>
          <p:nvPr/>
        </p:nvSpPr>
        <p:spPr bwMode="auto">
          <a:xfrm>
            <a:off x="4948238" y="5395913"/>
            <a:ext cx="1028700" cy="509587"/>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r>
              <a:rPr lang="en-US" sz="1600" b="0">
                <a:solidFill>
                  <a:srgbClr val="000000"/>
                </a:solidFill>
                <a:latin typeface="Calibri" pitchFamily="34" charset="0"/>
                <a:cs typeface="Calibri" pitchFamily="34" charset="0"/>
              </a:rPr>
              <a:t>return</a:t>
            </a:r>
          </a:p>
        </p:txBody>
      </p:sp>
      <p:sp>
        <p:nvSpPr>
          <p:cNvPr id="241687" name="Oval 23"/>
          <p:cNvSpPr>
            <a:spLocks noChangeArrowheads="1"/>
          </p:cNvSpPr>
          <p:nvPr/>
        </p:nvSpPr>
        <p:spPr bwMode="auto">
          <a:xfrm>
            <a:off x="3241829" y="5384468"/>
            <a:ext cx="1056967" cy="509587"/>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r>
              <a:rPr lang="en-US" sz="1600" b="0" dirty="0">
                <a:solidFill>
                  <a:srgbClr val="000000"/>
                </a:solidFill>
                <a:latin typeface="Calibri" pitchFamily="34" charset="0"/>
                <a:cs typeface="Calibri" pitchFamily="34" charset="0"/>
              </a:rPr>
              <a:t>return</a:t>
            </a:r>
          </a:p>
        </p:txBody>
      </p:sp>
      <p:sp>
        <p:nvSpPr>
          <p:cNvPr id="241693" name="Oval 29"/>
          <p:cNvSpPr>
            <a:spLocks noChangeArrowheads="1"/>
          </p:cNvSpPr>
          <p:nvPr/>
        </p:nvSpPr>
        <p:spPr bwMode="auto">
          <a:xfrm>
            <a:off x="6626225" y="2057400"/>
            <a:ext cx="1028700" cy="641350"/>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a:latin typeface="Calibri" pitchFamily="34" charset="0"/>
              <a:cs typeface="Calibri" pitchFamily="34" charset="0"/>
            </a:endParaRPr>
          </a:p>
        </p:txBody>
      </p:sp>
      <p:sp>
        <p:nvSpPr>
          <p:cNvPr id="241674" name="Oval 10"/>
          <p:cNvSpPr>
            <a:spLocks noChangeArrowheads="1"/>
          </p:cNvSpPr>
          <p:nvPr/>
        </p:nvSpPr>
        <p:spPr bwMode="auto">
          <a:xfrm>
            <a:off x="4948238" y="2057400"/>
            <a:ext cx="1028700" cy="641350"/>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a:latin typeface="Calibri" pitchFamily="34" charset="0"/>
              <a:cs typeface="Calibri" pitchFamily="34" charset="0"/>
            </a:endParaRPr>
          </a:p>
        </p:txBody>
      </p:sp>
      <p:sp>
        <p:nvSpPr>
          <p:cNvPr id="241686" name="Oval 22"/>
          <p:cNvSpPr>
            <a:spLocks noChangeArrowheads="1"/>
          </p:cNvSpPr>
          <p:nvPr/>
        </p:nvSpPr>
        <p:spPr bwMode="auto">
          <a:xfrm>
            <a:off x="3255963" y="2057400"/>
            <a:ext cx="1028700" cy="641350"/>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dirty="0">
              <a:solidFill>
                <a:srgbClr val="000000"/>
              </a:solidFill>
              <a:latin typeface="Calibri" pitchFamily="34" charset="0"/>
              <a:cs typeface="Calibri" pitchFamily="34" charset="0"/>
            </a:endParaRPr>
          </a:p>
        </p:txBody>
      </p:sp>
      <p:sp>
        <p:nvSpPr>
          <p:cNvPr id="241666" name="Oval 2"/>
          <p:cNvSpPr>
            <a:spLocks noChangeArrowheads="1"/>
          </p:cNvSpPr>
          <p:nvPr/>
        </p:nvSpPr>
        <p:spPr bwMode="auto">
          <a:xfrm>
            <a:off x="1495425" y="2057400"/>
            <a:ext cx="1128713" cy="641350"/>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dirty="0">
              <a:latin typeface="Calibri" pitchFamily="34" charset="0"/>
              <a:cs typeface="Calibri" pitchFamily="34" charset="0"/>
            </a:endParaRPr>
          </a:p>
        </p:txBody>
      </p:sp>
      <p:sp>
        <p:nvSpPr>
          <p:cNvPr id="241668" name="Line 4"/>
          <p:cNvSpPr>
            <a:spLocks noChangeShapeType="1"/>
          </p:cNvSpPr>
          <p:nvPr/>
        </p:nvSpPr>
        <p:spPr bwMode="auto">
          <a:xfrm>
            <a:off x="2029869" y="2698750"/>
            <a:ext cx="0" cy="754063"/>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41670" name="Text Box 6"/>
          <p:cNvSpPr txBox="1">
            <a:spLocks noChangeArrowheads="1"/>
          </p:cNvSpPr>
          <p:nvPr/>
        </p:nvSpPr>
        <p:spPr bwMode="auto">
          <a:xfrm>
            <a:off x="4902509" y="2215488"/>
            <a:ext cx="1219200" cy="50800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dirty="0">
                <a:solidFill>
                  <a:srgbClr val="000000"/>
                </a:solidFill>
                <a:latin typeface="Calibri" pitchFamily="34" charset="0"/>
                <a:cs typeface="Calibri" pitchFamily="34" charset="0"/>
              </a:rPr>
              <a:t>  Interrupt</a:t>
            </a:r>
          </a:p>
        </p:txBody>
      </p:sp>
      <p:sp>
        <p:nvSpPr>
          <p:cNvPr id="241672" name="Line 8"/>
          <p:cNvSpPr>
            <a:spLocks noChangeShapeType="1"/>
          </p:cNvSpPr>
          <p:nvPr/>
        </p:nvSpPr>
        <p:spPr bwMode="auto">
          <a:xfrm>
            <a:off x="5462588" y="4302125"/>
            <a:ext cx="0" cy="1093788"/>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41673" name="Text Box 9"/>
          <p:cNvSpPr txBox="1">
            <a:spLocks noChangeArrowheads="1"/>
          </p:cNvSpPr>
          <p:nvPr/>
        </p:nvSpPr>
        <p:spPr bwMode="auto">
          <a:xfrm>
            <a:off x="4830763" y="3452813"/>
            <a:ext cx="1263650" cy="849312"/>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dirty="0">
                <a:solidFill>
                  <a:srgbClr val="000000"/>
                </a:solidFill>
                <a:latin typeface="Calibri" pitchFamily="34" charset="0"/>
                <a:cs typeface="Calibri" pitchFamily="34" charset="0"/>
              </a:rPr>
              <a:t> ISR for Event #2</a:t>
            </a:r>
          </a:p>
        </p:txBody>
      </p:sp>
      <p:sp>
        <p:nvSpPr>
          <p:cNvPr id="241676" name="Text Box 12"/>
          <p:cNvSpPr txBox="1">
            <a:spLocks noChangeArrowheads="1"/>
          </p:cNvSpPr>
          <p:nvPr/>
        </p:nvSpPr>
        <p:spPr bwMode="auto">
          <a:xfrm>
            <a:off x="1779896" y="2205949"/>
            <a:ext cx="760413" cy="544513"/>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dirty="0" smtClean="0">
                <a:solidFill>
                  <a:srgbClr val="000000"/>
                </a:solidFill>
                <a:latin typeface="Calibri" pitchFamily="34" charset="0"/>
                <a:cs typeface="Calibri" pitchFamily="34" charset="0"/>
              </a:rPr>
              <a:t>Start</a:t>
            </a:r>
            <a:endParaRPr lang="en-US" sz="1600" b="0" dirty="0">
              <a:solidFill>
                <a:srgbClr val="000000"/>
              </a:solidFill>
              <a:latin typeface="Calibri" pitchFamily="34" charset="0"/>
              <a:cs typeface="Calibri" pitchFamily="34" charset="0"/>
            </a:endParaRPr>
          </a:p>
        </p:txBody>
      </p:sp>
      <p:sp>
        <p:nvSpPr>
          <p:cNvPr id="241677" name="Text Box 13"/>
          <p:cNvSpPr txBox="1">
            <a:spLocks noChangeArrowheads="1"/>
          </p:cNvSpPr>
          <p:nvPr/>
        </p:nvSpPr>
        <p:spPr bwMode="auto">
          <a:xfrm>
            <a:off x="1468438" y="3452813"/>
            <a:ext cx="1155700" cy="849312"/>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dirty="0" smtClean="0">
                <a:solidFill>
                  <a:srgbClr val="000000"/>
                </a:solidFill>
                <a:latin typeface="Calibri" pitchFamily="34" charset="0"/>
                <a:cs typeface="Calibri" pitchFamily="34" charset="0"/>
              </a:rPr>
              <a:t>Initialize</a:t>
            </a:r>
            <a:endParaRPr lang="en-US" sz="1600" b="0" dirty="0">
              <a:solidFill>
                <a:srgbClr val="000000"/>
              </a:solidFill>
              <a:latin typeface="Calibri" pitchFamily="34" charset="0"/>
              <a:cs typeface="Calibri" pitchFamily="34" charset="0"/>
            </a:endParaRPr>
          </a:p>
        </p:txBody>
      </p:sp>
      <p:sp>
        <p:nvSpPr>
          <p:cNvPr id="241682" name="Text Box 18"/>
          <p:cNvSpPr txBox="1">
            <a:spLocks noChangeArrowheads="1"/>
          </p:cNvSpPr>
          <p:nvPr/>
        </p:nvSpPr>
        <p:spPr bwMode="auto">
          <a:xfrm>
            <a:off x="3227696" y="2215488"/>
            <a:ext cx="1219200" cy="50800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dirty="0">
                <a:solidFill>
                  <a:srgbClr val="000000"/>
                </a:solidFill>
                <a:latin typeface="Calibri" pitchFamily="34" charset="0"/>
                <a:cs typeface="Calibri" pitchFamily="34" charset="0"/>
              </a:rPr>
              <a:t>  Interrupt</a:t>
            </a:r>
          </a:p>
        </p:txBody>
      </p:sp>
      <p:sp>
        <p:nvSpPr>
          <p:cNvPr id="241684" name="Line 20"/>
          <p:cNvSpPr>
            <a:spLocks noChangeShapeType="1"/>
          </p:cNvSpPr>
          <p:nvPr/>
        </p:nvSpPr>
        <p:spPr bwMode="auto">
          <a:xfrm>
            <a:off x="3770313" y="4267993"/>
            <a:ext cx="0" cy="1093788"/>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41685" name="Text Box 21"/>
          <p:cNvSpPr txBox="1">
            <a:spLocks noChangeArrowheads="1"/>
          </p:cNvSpPr>
          <p:nvPr/>
        </p:nvSpPr>
        <p:spPr bwMode="auto">
          <a:xfrm>
            <a:off x="3138488" y="3452813"/>
            <a:ext cx="1263650" cy="849312"/>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dirty="0">
                <a:solidFill>
                  <a:srgbClr val="000000"/>
                </a:solidFill>
                <a:latin typeface="Calibri" pitchFamily="34" charset="0"/>
                <a:cs typeface="Calibri" pitchFamily="34" charset="0"/>
              </a:rPr>
              <a:t> ISR for </a:t>
            </a:r>
            <a:r>
              <a:rPr lang="en-US" sz="1600" b="0" dirty="0" smtClean="0">
                <a:solidFill>
                  <a:srgbClr val="000000"/>
                </a:solidFill>
                <a:latin typeface="Calibri" pitchFamily="34" charset="0"/>
                <a:cs typeface="Calibri" pitchFamily="34" charset="0"/>
              </a:rPr>
              <a:t>Event #1</a:t>
            </a:r>
            <a:endParaRPr lang="en-US" sz="1600" b="0" dirty="0">
              <a:solidFill>
                <a:srgbClr val="000000"/>
              </a:solidFill>
              <a:latin typeface="Calibri" pitchFamily="34" charset="0"/>
              <a:cs typeface="Calibri" pitchFamily="34" charset="0"/>
            </a:endParaRPr>
          </a:p>
        </p:txBody>
      </p:sp>
      <p:sp>
        <p:nvSpPr>
          <p:cNvPr id="241689" name="Text Box 25"/>
          <p:cNvSpPr txBox="1">
            <a:spLocks noChangeArrowheads="1"/>
          </p:cNvSpPr>
          <p:nvPr/>
        </p:nvSpPr>
        <p:spPr bwMode="auto">
          <a:xfrm>
            <a:off x="6594144" y="2201840"/>
            <a:ext cx="1219200" cy="50800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a:solidFill>
                  <a:srgbClr val="000000"/>
                </a:solidFill>
                <a:latin typeface="Calibri" pitchFamily="34" charset="0"/>
                <a:cs typeface="Calibri" pitchFamily="34" charset="0"/>
              </a:rPr>
              <a:t>  Interrupt</a:t>
            </a:r>
          </a:p>
        </p:txBody>
      </p:sp>
      <p:sp>
        <p:nvSpPr>
          <p:cNvPr id="241691" name="Line 27"/>
          <p:cNvSpPr>
            <a:spLocks noChangeShapeType="1"/>
          </p:cNvSpPr>
          <p:nvPr/>
        </p:nvSpPr>
        <p:spPr bwMode="auto">
          <a:xfrm>
            <a:off x="7126288" y="4302125"/>
            <a:ext cx="0" cy="1093788"/>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41692" name="Text Box 28"/>
          <p:cNvSpPr txBox="1">
            <a:spLocks noChangeArrowheads="1"/>
          </p:cNvSpPr>
          <p:nvPr/>
        </p:nvSpPr>
        <p:spPr bwMode="auto">
          <a:xfrm>
            <a:off x="6508750" y="3452813"/>
            <a:ext cx="1263650" cy="849312"/>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dirty="0">
                <a:solidFill>
                  <a:srgbClr val="000000"/>
                </a:solidFill>
                <a:latin typeface="Calibri" pitchFamily="34" charset="0"/>
                <a:cs typeface="Calibri" pitchFamily="34" charset="0"/>
              </a:rPr>
              <a:t> ISR </a:t>
            </a:r>
            <a:r>
              <a:rPr lang="en-US" sz="1600" b="0">
                <a:solidFill>
                  <a:srgbClr val="000000"/>
                </a:solidFill>
                <a:latin typeface="Calibri" pitchFamily="34" charset="0"/>
                <a:cs typeface="Calibri" pitchFamily="34" charset="0"/>
              </a:rPr>
              <a:t>for Event #</a:t>
            </a:r>
            <a:r>
              <a:rPr lang="en-US" sz="1600" b="0" dirty="0">
                <a:solidFill>
                  <a:srgbClr val="000000"/>
                </a:solidFill>
                <a:latin typeface="Calibri" pitchFamily="34" charset="0"/>
                <a:cs typeface="Calibri" pitchFamily="34" charset="0"/>
              </a:rPr>
              <a:t>3</a:t>
            </a:r>
          </a:p>
        </p:txBody>
      </p:sp>
      <p:sp>
        <p:nvSpPr>
          <p:cNvPr id="241695" name="Line 31"/>
          <p:cNvSpPr>
            <a:spLocks noChangeShapeType="1"/>
          </p:cNvSpPr>
          <p:nvPr/>
        </p:nvSpPr>
        <p:spPr bwMode="auto">
          <a:xfrm>
            <a:off x="2029869" y="4302125"/>
            <a:ext cx="0" cy="63500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41696" name="Text Box 32"/>
          <p:cNvSpPr txBox="1">
            <a:spLocks noChangeArrowheads="1"/>
          </p:cNvSpPr>
          <p:nvPr/>
        </p:nvSpPr>
        <p:spPr bwMode="auto">
          <a:xfrm>
            <a:off x="1452812" y="4959811"/>
            <a:ext cx="1154113" cy="849313"/>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dirty="0">
                <a:solidFill>
                  <a:srgbClr val="000000"/>
                </a:solidFill>
                <a:latin typeface="Calibri" pitchFamily="34" charset="0"/>
                <a:cs typeface="Calibri" pitchFamily="34" charset="0"/>
              </a:rPr>
              <a:t>Wait for Interrupts</a:t>
            </a:r>
          </a:p>
        </p:txBody>
      </p:sp>
      <p:sp>
        <p:nvSpPr>
          <p:cNvPr id="241697" name="AutoShape 33"/>
          <p:cNvSpPr>
            <a:spLocks noChangeArrowheads="1"/>
          </p:cNvSpPr>
          <p:nvPr/>
        </p:nvSpPr>
        <p:spPr bwMode="auto">
          <a:xfrm>
            <a:off x="3176588" y="1989138"/>
            <a:ext cx="277812" cy="319087"/>
          </a:xfrm>
          <a:prstGeom prst="irregularSeal1">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a:latin typeface="Calibri" pitchFamily="34" charset="0"/>
              <a:cs typeface="Calibri" pitchFamily="34" charset="0"/>
            </a:endParaRPr>
          </a:p>
        </p:txBody>
      </p:sp>
      <p:sp>
        <p:nvSpPr>
          <p:cNvPr id="241698" name="AutoShape 34"/>
          <p:cNvSpPr>
            <a:spLocks noChangeArrowheads="1"/>
          </p:cNvSpPr>
          <p:nvPr/>
        </p:nvSpPr>
        <p:spPr bwMode="auto">
          <a:xfrm>
            <a:off x="4873625" y="1965325"/>
            <a:ext cx="277813" cy="319088"/>
          </a:xfrm>
          <a:prstGeom prst="irregularSeal1">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a:latin typeface="Calibri" pitchFamily="34" charset="0"/>
              <a:cs typeface="Calibri" pitchFamily="34" charset="0"/>
            </a:endParaRPr>
          </a:p>
        </p:txBody>
      </p:sp>
      <p:sp>
        <p:nvSpPr>
          <p:cNvPr id="241699" name="AutoShape 35"/>
          <p:cNvSpPr>
            <a:spLocks noChangeArrowheads="1"/>
          </p:cNvSpPr>
          <p:nvPr/>
        </p:nvSpPr>
        <p:spPr bwMode="auto">
          <a:xfrm>
            <a:off x="6602413" y="1931988"/>
            <a:ext cx="277812" cy="319087"/>
          </a:xfrm>
          <a:prstGeom prst="irregularSeal1">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a:latin typeface="Calibri" pitchFamily="34" charset="0"/>
              <a:cs typeface="Calibri" pitchFamily="34" charset="0"/>
            </a:endParaRPr>
          </a:p>
        </p:txBody>
      </p:sp>
      <p:cxnSp>
        <p:nvCxnSpPr>
          <p:cNvPr id="3" name="Elbow Connector 2"/>
          <p:cNvCxnSpPr>
            <a:stCxn id="241696" idx="1"/>
          </p:cNvCxnSpPr>
          <p:nvPr/>
        </p:nvCxnSpPr>
        <p:spPr bwMode="auto">
          <a:xfrm rot="10800000" flipH="1">
            <a:off x="1452812" y="4619626"/>
            <a:ext cx="577056" cy="764843"/>
          </a:xfrm>
          <a:prstGeom prst="bentConnector4">
            <a:avLst>
              <a:gd name="adj1" fmla="val -39615"/>
              <a:gd name="adj2" fmla="val 100958"/>
            </a:avLst>
          </a:prstGeom>
          <a:solidFill>
            <a:schemeClr val="accent1"/>
          </a:solidFill>
          <a:ln w="25400" cap="flat" cmpd="sng" algn="ctr">
            <a:solidFill>
              <a:srgbClr val="0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Title 1"/>
          <p:cNvSpPr>
            <a:spLocks noGrp="1"/>
          </p:cNvSpPr>
          <p:nvPr>
            <p:ph type="title"/>
          </p:nvPr>
        </p:nvSpPr>
        <p:spPr/>
        <p:txBody>
          <a:bodyPr/>
          <a:lstStyle/>
          <a:p>
            <a:r>
              <a:rPr lang="en-US" dirty="0"/>
              <a:t>Program Organization of a Foreground/Background System</a:t>
            </a:r>
            <a:br>
              <a:rPr lang="en-US" dirty="0"/>
            </a:b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a:xfrm>
            <a:off x="630238" y="0"/>
            <a:ext cx="7772400" cy="1143000"/>
          </a:xfrm>
        </p:spPr>
        <p:txBody>
          <a:bodyPr/>
          <a:lstStyle/>
          <a:p>
            <a:r>
              <a:rPr lang="en-US" dirty="0"/>
              <a:t>Non-Preemptive </a:t>
            </a:r>
            <a:r>
              <a:rPr lang="en-US" dirty="0" smtClean="0"/>
              <a:t>Multi-Threading</a:t>
            </a:r>
            <a:endParaRPr lang="en-US" dirty="0"/>
          </a:p>
        </p:txBody>
      </p:sp>
      <p:sp>
        <p:nvSpPr>
          <p:cNvPr id="258051" name="Rectangle 3"/>
          <p:cNvSpPr>
            <a:spLocks noGrp="1" noChangeArrowheads="1"/>
          </p:cNvSpPr>
          <p:nvPr>
            <p:ph type="body" idx="1"/>
          </p:nvPr>
        </p:nvSpPr>
        <p:spPr>
          <a:xfrm>
            <a:off x="661988" y="1493838"/>
            <a:ext cx="7772400" cy="4659312"/>
          </a:xfrm>
        </p:spPr>
        <p:txBody>
          <a:bodyPr/>
          <a:lstStyle/>
          <a:p>
            <a:pPr>
              <a:lnSpc>
                <a:spcPct val="80000"/>
              </a:lnSpc>
            </a:pPr>
            <a:r>
              <a:rPr lang="en-US" sz="2800" dirty="0"/>
              <a:t>When external event occurs, processor may be executing a thread other than one designed to process the event.</a:t>
            </a:r>
          </a:p>
          <a:p>
            <a:pPr>
              <a:lnSpc>
                <a:spcPct val="80000"/>
              </a:lnSpc>
            </a:pPr>
            <a:endParaRPr lang="en-US" sz="2800" dirty="0"/>
          </a:p>
          <a:p>
            <a:pPr>
              <a:lnSpc>
                <a:spcPct val="80000"/>
              </a:lnSpc>
            </a:pPr>
            <a:r>
              <a:rPr lang="en-US" sz="2800" dirty="0"/>
              <a:t>The first opportunity to execute the needed thread will not occur until current thread reaches next yield.</a:t>
            </a:r>
          </a:p>
          <a:p>
            <a:pPr>
              <a:lnSpc>
                <a:spcPct val="80000"/>
              </a:lnSpc>
            </a:pPr>
            <a:endParaRPr lang="en-US" sz="2800" dirty="0"/>
          </a:p>
          <a:p>
            <a:pPr>
              <a:lnSpc>
                <a:spcPct val="80000"/>
              </a:lnSpc>
            </a:pPr>
            <a:r>
              <a:rPr lang="en-US" sz="2800" dirty="0"/>
              <a:t>In most cases, this makes it impossible or extremely difficult to predict the maximum response time of non-preemptive </a:t>
            </a:r>
            <a:r>
              <a:rPr lang="en-US" sz="2800" dirty="0" smtClean="0"/>
              <a:t>multi-threading </a:t>
            </a:r>
            <a:r>
              <a:rPr lang="en-US" sz="2800" dirty="0"/>
              <a:t>systems.</a:t>
            </a:r>
            <a:endParaRPr lang="en-US" sz="3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703263" y="0"/>
            <a:ext cx="7772400" cy="1143000"/>
          </a:xfrm>
        </p:spPr>
        <p:txBody>
          <a:bodyPr/>
          <a:lstStyle/>
          <a:p>
            <a:r>
              <a:rPr lang="en-US" dirty="0"/>
              <a:t>Non-Preemptive </a:t>
            </a:r>
            <a:r>
              <a:rPr lang="en-US" dirty="0" smtClean="0"/>
              <a:t>Multi-Threading</a:t>
            </a:r>
            <a:endParaRPr lang="en-US" dirty="0"/>
          </a:p>
        </p:txBody>
      </p:sp>
      <p:sp>
        <p:nvSpPr>
          <p:cNvPr id="259075" name="Rectangle 3"/>
          <p:cNvSpPr>
            <a:spLocks noGrp="1" noChangeArrowheads="1"/>
          </p:cNvSpPr>
          <p:nvPr>
            <p:ph type="body" idx="1"/>
          </p:nvPr>
        </p:nvSpPr>
        <p:spPr>
          <a:xfrm>
            <a:off x="685800" y="1504950"/>
            <a:ext cx="7772400" cy="4600575"/>
          </a:xfrm>
        </p:spPr>
        <p:txBody>
          <a:bodyPr/>
          <a:lstStyle/>
          <a:p>
            <a:r>
              <a:rPr lang="en-US" sz="2800"/>
              <a:t>Programmer must call the yield routine </a:t>
            </a:r>
            <a:r>
              <a:rPr lang="en-US" sz="2800" i="1"/>
              <a:t>frequently</a:t>
            </a:r>
            <a:r>
              <a:rPr lang="en-US" sz="2800"/>
              <a:t>, or else system response time may suffer.</a:t>
            </a:r>
          </a:p>
          <a:p>
            <a:endParaRPr lang="en-US" sz="2800"/>
          </a:p>
          <a:p>
            <a:r>
              <a:rPr lang="en-US" sz="2800"/>
              <a:t>Yields must be inserted in any loop where a thread is waiting for some external condition.</a:t>
            </a:r>
          </a:p>
          <a:p>
            <a:endParaRPr lang="en-US" sz="2800"/>
          </a:p>
          <a:p>
            <a:r>
              <a:rPr lang="en-US" sz="2800"/>
              <a:t>Yield may also need to be distributed throughout a lengthy computation.</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466108" y="1798266"/>
            <a:ext cx="4353021" cy="4371135"/>
            <a:chOff x="2466109" y="859101"/>
            <a:chExt cx="4353021" cy="4371135"/>
          </a:xfrm>
        </p:grpSpPr>
        <p:sp>
          <p:nvSpPr>
            <p:cNvPr id="5" name="AutoShape 90"/>
            <p:cNvSpPr>
              <a:spLocks noChangeArrowheads="1"/>
            </p:cNvSpPr>
            <p:nvPr/>
          </p:nvSpPr>
          <p:spPr bwMode="auto">
            <a:xfrm>
              <a:off x="2477380" y="3404023"/>
              <a:ext cx="1486432" cy="805896"/>
            </a:xfrm>
            <a:prstGeom prst="flowChartDecision">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US" sz="1600" b="0" dirty="0">
                  <a:solidFill>
                    <a:srgbClr val="000000"/>
                  </a:solidFill>
                  <a:effectLst/>
                  <a:latin typeface="Calibri" pitchFamily="34" charset="0"/>
                  <a:ea typeface="Times New Roman"/>
                  <a:cs typeface="Calibri" pitchFamily="34" charset="0"/>
                </a:rPr>
                <a:t>Wait?</a:t>
              </a:r>
            </a:p>
          </p:txBody>
        </p:sp>
        <p:sp>
          <p:nvSpPr>
            <p:cNvPr id="6" name="Rectangle 5"/>
            <p:cNvSpPr>
              <a:spLocks noChangeArrowheads="1"/>
            </p:cNvSpPr>
            <p:nvPr/>
          </p:nvSpPr>
          <p:spPr bwMode="auto">
            <a:xfrm>
              <a:off x="4464460" y="3462085"/>
              <a:ext cx="1642664" cy="689772"/>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rot="0" vert="horz" wrap="square" lIns="91440" tIns="45720" rIns="91440" bIns="45720" anchor="ctr" anchorCtr="1" upright="1">
              <a:noAutofit/>
            </a:bodyPr>
            <a:lstStyle/>
            <a:p>
              <a:pPr marL="0" marR="0" algn="ctr">
                <a:lnSpc>
                  <a:spcPct val="115000"/>
                </a:lnSpc>
                <a:spcBef>
                  <a:spcPts val="0"/>
                </a:spcBef>
                <a:spcAft>
                  <a:spcPts val="1000"/>
                </a:spcAft>
              </a:pPr>
              <a:r>
                <a:rPr lang="en-US" sz="1600" b="0" dirty="0">
                  <a:solidFill>
                    <a:srgbClr val="000000"/>
                  </a:solidFill>
                  <a:effectLst/>
                  <a:latin typeface="Calibri" pitchFamily="34" charset="0"/>
                  <a:ea typeface="Times New Roman"/>
                  <a:cs typeface="Calibri" pitchFamily="34" charset="0"/>
                </a:rPr>
                <a:t>Yield to other threads</a:t>
              </a:r>
            </a:p>
          </p:txBody>
        </p:sp>
        <p:cxnSp>
          <p:nvCxnSpPr>
            <p:cNvPr id="7" name="Line 92"/>
            <p:cNvCxnSpPr>
              <a:stCxn id="5" idx="3"/>
              <a:endCxn id="6" idx="1"/>
            </p:cNvCxnSpPr>
            <p:nvPr/>
          </p:nvCxnSpPr>
          <p:spPr bwMode="auto">
            <a:xfrm>
              <a:off x="3963812" y="3806971"/>
              <a:ext cx="500648" cy="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cxnSp>
        <p:cxnSp>
          <p:nvCxnSpPr>
            <p:cNvPr id="8" name="Line 93"/>
            <p:cNvCxnSpPr>
              <a:stCxn id="17" idx="2"/>
            </p:cNvCxnSpPr>
            <p:nvPr/>
          </p:nvCxnSpPr>
          <p:spPr bwMode="auto">
            <a:xfrm flipH="1">
              <a:off x="3230267" y="2522292"/>
              <a:ext cx="5208" cy="887445"/>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cxnSp>
        <p:sp>
          <p:nvSpPr>
            <p:cNvPr id="11" name="Rectangle 10"/>
            <p:cNvSpPr>
              <a:spLocks noChangeArrowheads="1"/>
            </p:cNvSpPr>
            <p:nvPr/>
          </p:nvSpPr>
          <p:spPr bwMode="auto">
            <a:xfrm>
              <a:off x="2466109" y="4773071"/>
              <a:ext cx="1516190" cy="457165"/>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US" sz="1600" b="0" dirty="0">
                  <a:solidFill>
                    <a:srgbClr val="000000"/>
                  </a:solidFill>
                  <a:effectLst/>
                  <a:latin typeface="Calibri" pitchFamily="34" charset="0"/>
                  <a:ea typeface="Times New Roman"/>
                  <a:cs typeface="Calibri" pitchFamily="34" charset="0"/>
                </a:rPr>
                <a:t>Data Processing</a:t>
              </a:r>
            </a:p>
          </p:txBody>
        </p:sp>
        <p:cxnSp>
          <p:nvCxnSpPr>
            <p:cNvPr id="12" name="Line 97"/>
            <p:cNvCxnSpPr>
              <a:stCxn id="5" idx="2"/>
            </p:cNvCxnSpPr>
            <p:nvPr/>
          </p:nvCxnSpPr>
          <p:spPr bwMode="auto">
            <a:xfrm>
              <a:off x="3220596" y="4209919"/>
              <a:ext cx="0" cy="563152"/>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cxnSp>
        <p:sp>
          <p:nvSpPr>
            <p:cNvPr id="17" name="Rectangle 16"/>
            <p:cNvSpPr>
              <a:spLocks noChangeArrowheads="1"/>
            </p:cNvSpPr>
            <p:nvPr/>
          </p:nvSpPr>
          <p:spPr bwMode="auto">
            <a:xfrm>
              <a:off x="2477380" y="1877948"/>
              <a:ext cx="1516190" cy="644344"/>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US" sz="1600" b="0" dirty="0">
                  <a:solidFill>
                    <a:srgbClr val="000000"/>
                  </a:solidFill>
                  <a:effectLst/>
                  <a:latin typeface="Calibri" pitchFamily="34" charset="0"/>
                  <a:ea typeface="Times New Roman"/>
                  <a:cs typeface="Calibri" pitchFamily="34" charset="0"/>
                </a:rPr>
                <a:t>Thread Initialization</a:t>
              </a:r>
            </a:p>
          </p:txBody>
        </p:sp>
        <p:cxnSp>
          <p:nvCxnSpPr>
            <p:cNvPr id="18" name="Line 103"/>
            <p:cNvCxnSpPr>
              <a:endCxn id="17" idx="0"/>
            </p:cNvCxnSpPr>
            <p:nvPr/>
          </p:nvCxnSpPr>
          <p:spPr bwMode="auto">
            <a:xfrm>
              <a:off x="3235475" y="1375784"/>
              <a:ext cx="0" cy="502164"/>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cxnSp>
        <p:sp>
          <p:nvSpPr>
            <p:cNvPr id="19" name="Oval 18"/>
            <p:cNvSpPr>
              <a:spLocks noChangeArrowheads="1"/>
            </p:cNvSpPr>
            <p:nvPr/>
          </p:nvSpPr>
          <p:spPr bwMode="auto">
            <a:xfrm>
              <a:off x="2696848" y="859102"/>
              <a:ext cx="1077254" cy="568493"/>
            </a:xfrm>
            <a:prstGeom prst="ellipse">
              <a:avLst/>
            </a:prstGeom>
            <a:solidFill>
              <a:schemeClr val="bg1">
                <a:lumMod val="7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en-US" sz="1600" b="0" dirty="0">
                  <a:solidFill>
                    <a:srgbClr val="000000"/>
                  </a:solidFill>
                  <a:effectLst/>
                  <a:latin typeface="Calibri" pitchFamily="34" charset="0"/>
                  <a:ea typeface="Times New Roman"/>
                  <a:cs typeface="Calibri" pitchFamily="34" charset="0"/>
                </a:rPr>
                <a:t>Start</a:t>
              </a:r>
            </a:p>
          </p:txBody>
        </p:sp>
        <p:sp>
          <p:nvSpPr>
            <p:cNvPr id="20" name="Text Box 105"/>
            <p:cNvSpPr txBox="1">
              <a:spLocks noChangeArrowheads="1"/>
            </p:cNvSpPr>
            <p:nvPr/>
          </p:nvSpPr>
          <p:spPr bwMode="auto">
            <a:xfrm>
              <a:off x="3894624" y="3343031"/>
              <a:ext cx="750656" cy="295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600" b="0" i="1">
                  <a:solidFill>
                    <a:srgbClr val="000000"/>
                  </a:solidFill>
                  <a:effectLst/>
                  <a:latin typeface="Calibri" pitchFamily="34" charset="0"/>
                  <a:ea typeface="Times New Roman"/>
                  <a:cs typeface="Calibri" pitchFamily="34" charset="0"/>
                </a:rPr>
                <a:t>Yes</a:t>
              </a:r>
              <a:endParaRPr lang="en-US" sz="1600" b="0">
                <a:solidFill>
                  <a:srgbClr val="000000"/>
                </a:solidFill>
                <a:effectLst/>
                <a:latin typeface="Calibri" pitchFamily="34" charset="0"/>
                <a:ea typeface="Times New Roman"/>
                <a:cs typeface="Calibri" pitchFamily="34" charset="0"/>
              </a:endParaRPr>
            </a:p>
          </p:txBody>
        </p:sp>
        <p:sp>
          <p:nvSpPr>
            <p:cNvPr id="21" name="AutoShape 106"/>
            <p:cNvSpPr>
              <a:spLocks noChangeArrowheads="1"/>
            </p:cNvSpPr>
            <p:nvPr/>
          </p:nvSpPr>
          <p:spPr bwMode="auto">
            <a:xfrm>
              <a:off x="4308265" y="859101"/>
              <a:ext cx="2510865" cy="1341019"/>
            </a:xfrm>
            <a:prstGeom prst="wedgeRectCallout">
              <a:avLst>
                <a:gd name="adj1" fmla="val 4465"/>
                <a:gd name="adj2" fmla="val 143370"/>
              </a:avLst>
            </a:prstGeom>
            <a:solidFill>
              <a:srgbClr val="FFFFFF"/>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rot="0" vert="horz" wrap="square" lIns="91440" tIns="45720" rIns="91440" bIns="45720" anchor="t" anchorCtr="0" upright="1">
              <a:noAutofit/>
            </a:bodyPr>
            <a:lstStyle/>
            <a:p>
              <a:pPr marL="0" marR="0">
                <a:lnSpc>
                  <a:spcPct val="115000"/>
                </a:lnSpc>
                <a:spcBef>
                  <a:spcPts val="0"/>
                </a:spcBef>
                <a:spcAft>
                  <a:spcPts val="1000"/>
                </a:spcAft>
              </a:pPr>
              <a:r>
                <a:rPr lang="en-US" sz="1400" b="0" i="1" dirty="0">
                  <a:solidFill>
                    <a:srgbClr val="000000"/>
                  </a:solidFill>
                  <a:effectLst/>
                  <a:latin typeface="Calibri" pitchFamily="34" charset="0"/>
                  <a:ea typeface="Times New Roman"/>
                  <a:cs typeface="Calibri" pitchFamily="34" charset="0"/>
                </a:rPr>
                <a:t>Scheduler selects highest priority thread that is ready to run. If not the current thread, the current thread is suspended and the new thread resumed.</a:t>
              </a:r>
              <a:endParaRPr lang="en-US" sz="1400" b="0" dirty="0">
                <a:solidFill>
                  <a:srgbClr val="000000"/>
                </a:solidFill>
                <a:effectLst/>
                <a:latin typeface="Calibri" pitchFamily="34" charset="0"/>
                <a:ea typeface="Times New Roman"/>
                <a:cs typeface="Calibri" pitchFamily="34" charset="0"/>
              </a:endParaRPr>
            </a:p>
          </p:txBody>
        </p:sp>
        <p:cxnSp>
          <p:nvCxnSpPr>
            <p:cNvPr id="27" name="Elbow Connector 26"/>
            <p:cNvCxnSpPr>
              <a:stCxn id="11" idx="1"/>
            </p:cNvCxnSpPr>
            <p:nvPr/>
          </p:nvCxnSpPr>
          <p:spPr bwMode="auto">
            <a:xfrm rot="10800000" flipH="1">
              <a:off x="2466109" y="2966014"/>
              <a:ext cx="764158" cy="2035640"/>
            </a:xfrm>
            <a:prstGeom prst="bentConnector4">
              <a:avLst>
                <a:gd name="adj1" fmla="val -29915"/>
                <a:gd name="adj2" fmla="val 100534"/>
              </a:avLst>
            </a:prstGeom>
            <a:solidFill>
              <a:schemeClr val="accent1"/>
            </a:solidFill>
            <a:ln w="25400" cap="flat" cmpd="sng" algn="ctr">
              <a:solidFill>
                <a:srgbClr val="0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Elbow Connector 30"/>
            <p:cNvCxnSpPr>
              <a:stCxn id="6" idx="0"/>
            </p:cNvCxnSpPr>
            <p:nvPr/>
          </p:nvCxnSpPr>
          <p:spPr bwMode="auto">
            <a:xfrm rot="16200000" flipV="1">
              <a:off x="4018178" y="2194471"/>
              <a:ext cx="496071" cy="2039158"/>
            </a:xfrm>
            <a:prstGeom prst="bentConnector2">
              <a:avLst/>
            </a:prstGeom>
            <a:solidFill>
              <a:schemeClr val="accent1"/>
            </a:solidFill>
            <a:ln w="25400" cap="flat" cmpd="sng" algn="ctr">
              <a:solidFill>
                <a:srgbClr val="0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4" name="TextBox 3"/>
          <p:cNvSpPr txBox="1"/>
          <p:nvPr/>
        </p:nvSpPr>
        <p:spPr>
          <a:xfrm>
            <a:off x="753035" y="188259"/>
            <a:ext cx="7651377" cy="1323439"/>
          </a:xfrm>
          <a:prstGeom prst="rect">
            <a:avLst/>
          </a:prstGeom>
          <a:noFill/>
        </p:spPr>
        <p:txBody>
          <a:bodyPr wrap="square" rtlCol="0">
            <a:spAutoFit/>
          </a:bodyPr>
          <a:lstStyle/>
          <a:p>
            <a:pPr algn="ctr"/>
            <a:r>
              <a:rPr lang="en-US" sz="4000" b="0" dirty="0" smtClean="0">
                <a:solidFill>
                  <a:srgbClr val="000000"/>
                </a:solidFill>
              </a:rPr>
              <a:t>Yield Call in Cooperative </a:t>
            </a:r>
            <a:br>
              <a:rPr lang="en-US" sz="4000" b="0" dirty="0" smtClean="0">
                <a:solidFill>
                  <a:srgbClr val="000000"/>
                </a:solidFill>
              </a:rPr>
            </a:br>
            <a:r>
              <a:rPr lang="en-US" sz="4000" b="0" dirty="0" smtClean="0">
                <a:solidFill>
                  <a:srgbClr val="000000"/>
                </a:solidFill>
              </a:rPr>
              <a:t>Multi-Threaded System </a:t>
            </a:r>
            <a:endParaRPr lang="en-US" sz="4000" b="0" dirty="0">
              <a:solidFill>
                <a:srgbClr val="000000"/>
              </a:solidFill>
            </a:endParaRPr>
          </a:p>
        </p:txBody>
      </p:sp>
    </p:spTree>
    <p:extLst>
      <p:ext uri="{BB962C8B-B14F-4D97-AF65-F5344CB8AC3E}">
        <p14:creationId xmlns:p14="http://schemas.microsoft.com/office/powerpoint/2010/main" val="922123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a:off x="685800" y="279400"/>
            <a:ext cx="7772400" cy="1143000"/>
          </a:xfrm>
        </p:spPr>
        <p:txBody>
          <a:bodyPr/>
          <a:lstStyle/>
          <a:p>
            <a:r>
              <a:rPr lang="en-US" dirty="0"/>
              <a:t>Preemptive </a:t>
            </a:r>
            <a:r>
              <a:rPr lang="en-US" dirty="0" smtClean="0"/>
              <a:t>Multi-Threading </a:t>
            </a:r>
            <a:endParaRPr lang="en-US" dirty="0"/>
          </a:p>
        </p:txBody>
      </p:sp>
      <p:sp>
        <p:nvSpPr>
          <p:cNvPr id="261123" name="Rectangle 3"/>
          <p:cNvSpPr>
            <a:spLocks noGrp="1" noChangeArrowheads="1"/>
          </p:cNvSpPr>
          <p:nvPr>
            <p:ph type="body" idx="1"/>
          </p:nvPr>
        </p:nvSpPr>
        <p:spPr>
          <a:xfrm>
            <a:off x="674688" y="1516063"/>
            <a:ext cx="7772400" cy="4970462"/>
          </a:xfrm>
        </p:spPr>
        <p:txBody>
          <a:bodyPr/>
          <a:lstStyle/>
          <a:p>
            <a:r>
              <a:rPr lang="en-US" sz="2800"/>
              <a:t>When external event occurs, a hardware ISR is invoked, invoking a context switch.</a:t>
            </a:r>
          </a:p>
          <a:p>
            <a:r>
              <a:rPr lang="en-US" sz="2800"/>
              <a:t>The ISR calls a kernel routine to enqueue the data, which changes a thread from “pending” to “ready”.</a:t>
            </a:r>
          </a:p>
          <a:p>
            <a:r>
              <a:rPr lang="en-US" sz="2800"/>
              <a:t>A “scheduler” in the kernel then selects the  highest priority thread that is “ready” and returns to it.</a:t>
            </a:r>
          </a:p>
          <a:p>
            <a:pPr lvl="1"/>
            <a:r>
              <a:rPr lang="en-US" sz="2400"/>
              <a:t>This may or may not be the one that was interrupted.</a:t>
            </a:r>
          </a:p>
          <a:p>
            <a:r>
              <a:rPr lang="en-US" sz="2800"/>
              <a:t>Significantly improves system response time.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2" name="Line 4"/>
          <p:cNvSpPr>
            <a:spLocks noChangeShapeType="1"/>
          </p:cNvSpPr>
          <p:nvPr/>
        </p:nvSpPr>
        <p:spPr bwMode="auto">
          <a:xfrm>
            <a:off x="2352020" y="1700213"/>
            <a:ext cx="0" cy="78105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600" b="0">
              <a:latin typeface="Calibri" pitchFamily="34" charset="0"/>
              <a:cs typeface="Calibri" pitchFamily="34" charset="0"/>
            </a:endParaRPr>
          </a:p>
        </p:txBody>
      </p:sp>
      <p:sp>
        <p:nvSpPr>
          <p:cNvPr id="263173" name="Line 5"/>
          <p:cNvSpPr>
            <a:spLocks noChangeShapeType="1"/>
          </p:cNvSpPr>
          <p:nvPr/>
        </p:nvSpPr>
        <p:spPr bwMode="auto">
          <a:xfrm>
            <a:off x="2352019" y="2490788"/>
            <a:ext cx="1500843" cy="0"/>
          </a:xfrm>
          <a:prstGeom prst="line">
            <a:avLst/>
          </a:prstGeom>
          <a:noFill/>
          <a:ln w="19050">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sz="1600" b="0">
              <a:latin typeface="Calibri" pitchFamily="34" charset="0"/>
              <a:cs typeface="Calibri" pitchFamily="34" charset="0"/>
            </a:endParaRPr>
          </a:p>
        </p:txBody>
      </p:sp>
      <p:sp>
        <p:nvSpPr>
          <p:cNvPr id="263174" name="Text Box 6"/>
          <p:cNvSpPr txBox="1">
            <a:spLocks noChangeArrowheads="1"/>
          </p:cNvSpPr>
          <p:nvPr/>
        </p:nvSpPr>
        <p:spPr bwMode="auto">
          <a:xfrm>
            <a:off x="1844020" y="2587906"/>
            <a:ext cx="1466850" cy="447675"/>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i="1" dirty="0" smtClean="0">
                <a:solidFill>
                  <a:srgbClr val="000000"/>
                </a:solidFill>
                <a:latin typeface="Calibri" pitchFamily="34" charset="0"/>
                <a:cs typeface="Calibri" pitchFamily="34" charset="0"/>
              </a:rPr>
              <a:t>Interrupt</a:t>
            </a:r>
            <a:endParaRPr lang="en-US" sz="1600" b="0" i="1" dirty="0">
              <a:solidFill>
                <a:srgbClr val="000000"/>
              </a:solidFill>
              <a:latin typeface="Calibri" pitchFamily="34" charset="0"/>
              <a:cs typeface="Calibri" pitchFamily="34" charset="0"/>
            </a:endParaRPr>
          </a:p>
        </p:txBody>
      </p:sp>
      <p:sp>
        <p:nvSpPr>
          <p:cNvPr id="263175" name="Text Box 7"/>
          <p:cNvSpPr txBox="1">
            <a:spLocks noChangeArrowheads="1"/>
          </p:cNvSpPr>
          <p:nvPr/>
        </p:nvSpPr>
        <p:spPr bwMode="auto">
          <a:xfrm>
            <a:off x="1758295" y="1319213"/>
            <a:ext cx="1273175" cy="323850"/>
          </a:xfrm>
          <a:prstGeom prst="rect">
            <a:avLst/>
          </a:prstGeom>
          <a:noFill/>
          <a:ln w="9525">
            <a:noFill/>
            <a:miter lim="800000"/>
            <a:headEnd/>
            <a:tailEnd/>
          </a:ln>
          <a:effectLst>
            <a:outerShdw blurRad="190500" dist="228600" dir="2700000" algn="ctr">
              <a:srgbClr val="000000">
                <a:alpha val="30000"/>
              </a:srgbClr>
            </a:outerShdw>
          </a:effectLst>
        </p:spPr>
        <p:txBody>
          <a:bodyPr/>
          <a:lstStyle/>
          <a:p>
            <a:pPr algn="ctr"/>
            <a:r>
              <a:rPr lang="en-US" sz="1600" b="0" i="1">
                <a:solidFill>
                  <a:srgbClr val="000000"/>
                </a:solidFill>
                <a:latin typeface="Calibri" pitchFamily="34" charset="0"/>
                <a:cs typeface="Calibri" pitchFamily="34" charset="0"/>
              </a:rPr>
              <a:t>Thread A</a:t>
            </a:r>
          </a:p>
        </p:txBody>
      </p:sp>
      <p:sp>
        <p:nvSpPr>
          <p:cNvPr id="263176" name="Text Box 8"/>
          <p:cNvSpPr txBox="1">
            <a:spLocks noChangeArrowheads="1"/>
          </p:cNvSpPr>
          <p:nvPr/>
        </p:nvSpPr>
        <p:spPr bwMode="auto">
          <a:xfrm>
            <a:off x="2474257" y="1766888"/>
            <a:ext cx="1225550" cy="43815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i="1">
                <a:solidFill>
                  <a:srgbClr val="000000"/>
                </a:solidFill>
                <a:latin typeface="Calibri" pitchFamily="34" charset="0"/>
                <a:cs typeface="Calibri" pitchFamily="34" charset="0"/>
              </a:rPr>
              <a:t>Thread A</a:t>
            </a:r>
          </a:p>
          <a:p>
            <a:r>
              <a:rPr lang="en-US" sz="1600" b="0" i="1">
                <a:solidFill>
                  <a:srgbClr val="000000"/>
                </a:solidFill>
                <a:latin typeface="Calibri" pitchFamily="34" charset="0"/>
                <a:cs typeface="Calibri" pitchFamily="34" charset="0"/>
              </a:rPr>
              <a:t>Executing</a:t>
            </a:r>
          </a:p>
        </p:txBody>
      </p:sp>
      <p:sp>
        <p:nvSpPr>
          <p:cNvPr id="263177" name="AutoShape 9"/>
          <p:cNvSpPr>
            <a:spLocks noChangeArrowheads="1"/>
          </p:cNvSpPr>
          <p:nvPr/>
        </p:nvSpPr>
        <p:spPr bwMode="auto">
          <a:xfrm>
            <a:off x="1932546" y="2366963"/>
            <a:ext cx="303212" cy="228600"/>
          </a:xfrm>
          <a:prstGeom prst="irregularSeal1">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600" b="0">
              <a:latin typeface="Calibri" pitchFamily="34" charset="0"/>
              <a:cs typeface="Calibri" pitchFamily="34" charset="0"/>
            </a:endParaRPr>
          </a:p>
        </p:txBody>
      </p:sp>
      <p:sp>
        <p:nvSpPr>
          <p:cNvPr id="263178" name="Line 10"/>
          <p:cNvSpPr>
            <a:spLocks noChangeShapeType="1"/>
          </p:cNvSpPr>
          <p:nvPr/>
        </p:nvSpPr>
        <p:spPr bwMode="auto">
          <a:xfrm flipV="1">
            <a:off x="4276725" y="2690813"/>
            <a:ext cx="0" cy="428625"/>
          </a:xfrm>
          <a:prstGeom prst="line">
            <a:avLst/>
          </a:prstGeom>
          <a:noFill/>
          <a:ln w="1905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en-US" sz="1600" b="0">
              <a:latin typeface="Calibri" pitchFamily="34" charset="0"/>
              <a:cs typeface="Calibri" pitchFamily="34" charset="0"/>
            </a:endParaRPr>
          </a:p>
        </p:txBody>
      </p:sp>
      <p:sp>
        <p:nvSpPr>
          <p:cNvPr id="263179" name="Line 11"/>
          <p:cNvSpPr>
            <a:spLocks noChangeShapeType="1"/>
          </p:cNvSpPr>
          <p:nvPr/>
        </p:nvSpPr>
        <p:spPr bwMode="auto">
          <a:xfrm flipV="1">
            <a:off x="4252913" y="4767263"/>
            <a:ext cx="0" cy="428625"/>
          </a:xfrm>
          <a:prstGeom prst="line">
            <a:avLst/>
          </a:prstGeom>
          <a:noFill/>
          <a:ln w="1905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en-US" sz="1600" b="0">
              <a:latin typeface="Calibri" pitchFamily="34" charset="0"/>
              <a:cs typeface="Calibri" pitchFamily="34" charset="0"/>
            </a:endParaRPr>
          </a:p>
        </p:txBody>
      </p:sp>
      <p:sp>
        <p:nvSpPr>
          <p:cNvPr id="263180" name="Oval 12"/>
          <p:cNvSpPr>
            <a:spLocks noChangeArrowheads="1"/>
          </p:cNvSpPr>
          <p:nvPr/>
        </p:nvSpPr>
        <p:spPr bwMode="auto">
          <a:xfrm>
            <a:off x="3865563" y="2243138"/>
            <a:ext cx="812800" cy="466725"/>
          </a:xfrm>
          <a:prstGeom prst="ellipse">
            <a:avLst/>
          </a:prstGeom>
          <a:solidFill>
            <a:schemeClr val="bg1">
              <a:lumMod val="75000"/>
            </a:schemeClr>
          </a:solidFill>
          <a:ln w="1270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sz="1600" b="0">
                <a:solidFill>
                  <a:srgbClr val="000000"/>
                </a:solidFill>
                <a:latin typeface="Calibri" pitchFamily="34" charset="0"/>
                <a:cs typeface="Calibri" pitchFamily="34" charset="0"/>
              </a:rPr>
              <a:t>ISR</a:t>
            </a:r>
          </a:p>
        </p:txBody>
      </p:sp>
      <p:sp>
        <p:nvSpPr>
          <p:cNvPr id="263181" name="Rectangle 13"/>
          <p:cNvSpPr>
            <a:spLocks noChangeArrowheads="1"/>
          </p:cNvSpPr>
          <p:nvPr/>
        </p:nvSpPr>
        <p:spPr bwMode="auto">
          <a:xfrm>
            <a:off x="3586163" y="4243388"/>
            <a:ext cx="1406525" cy="533400"/>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sz="1600" b="0">
                <a:solidFill>
                  <a:srgbClr val="000000"/>
                </a:solidFill>
                <a:latin typeface="Calibri" pitchFamily="34" charset="0"/>
                <a:cs typeface="Calibri" pitchFamily="34" charset="0"/>
              </a:rPr>
              <a:t>Context Switch</a:t>
            </a:r>
          </a:p>
        </p:txBody>
      </p:sp>
      <p:sp>
        <p:nvSpPr>
          <p:cNvPr id="263182" name="Line 14"/>
          <p:cNvSpPr>
            <a:spLocks noChangeShapeType="1"/>
          </p:cNvSpPr>
          <p:nvPr/>
        </p:nvSpPr>
        <p:spPr bwMode="auto">
          <a:xfrm flipV="1">
            <a:off x="4265613" y="3795713"/>
            <a:ext cx="0" cy="428625"/>
          </a:xfrm>
          <a:prstGeom prst="line">
            <a:avLst/>
          </a:prstGeom>
          <a:noFill/>
          <a:ln w="1905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en-US" sz="1600" b="0">
              <a:latin typeface="Calibri" pitchFamily="34" charset="0"/>
              <a:cs typeface="Calibri" pitchFamily="34" charset="0"/>
            </a:endParaRPr>
          </a:p>
        </p:txBody>
      </p:sp>
      <p:sp>
        <p:nvSpPr>
          <p:cNvPr id="263183" name="Line 15"/>
          <p:cNvSpPr>
            <a:spLocks noChangeShapeType="1"/>
          </p:cNvSpPr>
          <p:nvPr/>
        </p:nvSpPr>
        <p:spPr bwMode="auto">
          <a:xfrm>
            <a:off x="4652963" y="5422900"/>
            <a:ext cx="1207015" cy="0"/>
          </a:xfrm>
          <a:prstGeom prst="line">
            <a:avLst/>
          </a:prstGeom>
          <a:noFill/>
          <a:ln w="19050">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sz="1600" b="0">
              <a:latin typeface="Calibri" pitchFamily="34" charset="0"/>
              <a:cs typeface="Calibri" pitchFamily="34" charset="0"/>
            </a:endParaRPr>
          </a:p>
        </p:txBody>
      </p:sp>
      <p:sp>
        <p:nvSpPr>
          <p:cNvPr id="263184" name="Line 16"/>
          <p:cNvSpPr>
            <a:spLocks noChangeShapeType="1"/>
          </p:cNvSpPr>
          <p:nvPr/>
        </p:nvSpPr>
        <p:spPr bwMode="auto">
          <a:xfrm>
            <a:off x="5878234" y="5422900"/>
            <a:ext cx="0" cy="752475"/>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600" b="0">
              <a:latin typeface="Calibri" pitchFamily="34" charset="0"/>
              <a:cs typeface="Calibri" pitchFamily="34" charset="0"/>
            </a:endParaRPr>
          </a:p>
        </p:txBody>
      </p:sp>
      <p:sp>
        <p:nvSpPr>
          <p:cNvPr id="263185" name="Line 17"/>
          <p:cNvSpPr>
            <a:spLocks noChangeShapeType="1"/>
          </p:cNvSpPr>
          <p:nvPr/>
        </p:nvSpPr>
        <p:spPr bwMode="auto">
          <a:xfrm flipH="1">
            <a:off x="5865534" y="1719263"/>
            <a:ext cx="0" cy="752475"/>
          </a:xfrm>
          <a:prstGeom prst="line">
            <a:avLst/>
          </a:prstGeom>
          <a:noFill/>
          <a:ln w="2857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sz="1600" b="0">
              <a:latin typeface="Calibri" pitchFamily="34" charset="0"/>
              <a:cs typeface="Calibri" pitchFamily="34" charset="0"/>
            </a:endParaRPr>
          </a:p>
        </p:txBody>
      </p:sp>
      <p:sp>
        <p:nvSpPr>
          <p:cNvPr id="263186" name="Text Box 18"/>
          <p:cNvSpPr txBox="1">
            <a:spLocks noChangeArrowheads="1"/>
          </p:cNvSpPr>
          <p:nvPr/>
        </p:nvSpPr>
        <p:spPr bwMode="auto">
          <a:xfrm>
            <a:off x="5222597" y="1366838"/>
            <a:ext cx="1274762" cy="323850"/>
          </a:xfrm>
          <a:prstGeom prst="rect">
            <a:avLst/>
          </a:prstGeom>
          <a:no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sz="1600" b="0" i="1" dirty="0">
                <a:solidFill>
                  <a:srgbClr val="000000"/>
                </a:solidFill>
                <a:latin typeface="Calibri" pitchFamily="34" charset="0"/>
                <a:cs typeface="Calibri" pitchFamily="34" charset="0"/>
              </a:rPr>
              <a:t>Thread B</a:t>
            </a:r>
          </a:p>
        </p:txBody>
      </p:sp>
      <p:sp>
        <p:nvSpPr>
          <p:cNvPr id="263187" name="Text Box 19"/>
          <p:cNvSpPr txBox="1">
            <a:spLocks noChangeArrowheads="1"/>
          </p:cNvSpPr>
          <p:nvPr/>
        </p:nvSpPr>
        <p:spPr bwMode="auto">
          <a:xfrm>
            <a:off x="6048097" y="1909763"/>
            <a:ext cx="1225550" cy="43815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i="1">
                <a:solidFill>
                  <a:srgbClr val="000000"/>
                </a:solidFill>
                <a:latin typeface="Calibri" pitchFamily="34" charset="0"/>
                <a:cs typeface="Calibri" pitchFamily="34" charset="0"/>
              </a:rPr>
              <a:t>Thread B</a:t>
            </a:r>
          </a:p>
          <a:p>
            <a:r>
              <a:rPr lang="en-US" sz="1600" b="0" i="1">
                <a:solidFill>
                  <a:srgbClr val="000000"/>
                </a:solidFill>
                <a:latin typeface="Calibri" pitchFamily="34" charset="0"/>
                <a:cs typeface="Calibri" pitchFamily="34" charset="0"/>
              </a:rPr>
              <a:t>Suspended</a:t>
            </a:r>
          </a:p>
        </p:txBody>
      </p:sp>
      <p:sp>
        <p:nvSpPr>
          <p:cNvPr id="263188" name="Text Box 20"/>
          <p:cNvSpPr txBox="1">
            <a:spLocks noChangeArrowheads="1"/>
          </p:cNvSpPr>
          <p:nvPr/>
        </p:nvSpPr>
        <p:spPr bwMode="auto">
          <a:xfrm>
            <a:off x="2486957" y="5595938"/>
            <a:ext cx="1223963" cy="43815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i="1">
                <a:solidFill>
                  <a:srgbClr val="000000"/>
                </a:solidFill>
                <a:latin typeface="Calibri" pitchFamily="34" charset="0"/>
                <a:cs typeface="Calibri" pitchFamily="34" charset="0"/>
              </a:rPr>
              <a:t>Thread A</a:t>
            </a:r>
          </a:p>
          <a:p>
            <a:r>
              <a:rPr lang="en-US" sz="1600" b="0" i="1">
                <a:solidFill>
                  <a:srgbClr val="000000"/>
                </a:solidFill>
                <a:latin typeface="Calibri" pitchFamily="34" charset="0"/>
                <a:cs typeface="Calibri" pitchFamily="34" charset="0"/>
              </a:rPr>
              <a:t>Suspended</a:t>
            </a:r>
          </a:p>
        </p:txBody>
      </p:sp>
      <p:sp>
        <p:nvSpPr>
          <p:cNvPr id="263189" name="Line 21"/>
          <p:cNvSpPr>
            <a:spLocks noChangeShapeType="1"/>
          </p:cNvSpPr>
          <p:nvPr/>
        </p:nvSpPr>
        <p:spPr bwMode="auto">
          <a:xfrm flipH="1">
            <a:off x="2352020" y="5395913"/>
            <a:ext cx="0" cy="752475"/>
          </a:xfrm>
          <a:prstGeom prst="line">
            <a:avLst/>
          </a:prstGeom>
          <a:noFill/>
          <a:ln w="38100">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sz="1600" b="0">
              <a:latin typeface="Calibri" pitchFamily="34" charset="0"/>
              <a:cs typeface="Calibri" pitchFamily="34" charset="0"/>
            </a:endParaRPr>
          </a:p>
        </p:txBody>
      </p:sp>
      <p:sp>
        <p:nvSpPr>
          <p:cNvPr id="263190" name="Text Box 22"/>
          <p:cNvSpPr txBox="1">
            <a:spLocks noChangeArrowheads="1"/>
          </p:cNvSpPr>
          <p:nvPr/>
        </p:nvSpPr>
        <p:spPr bwMode="auto">
          <a:xfrm>
            <a:off x="6071909" y="5443538"/>
            <a:ext cx="1225550" cy="43815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i="1">
                <a:solidFill>
                  <a:srgbClr val="000000"/>
                </a:solidFill>
                <a:latin typeface="Calibri" pitchFamily="34" charset="0"/>
                <a:cs typeface="Calibri" pitchFamily="34" charset="0"/>
              </a:rPr>
              <a:t>Thread B</a:t>
            </a:r>
          </a:p>
          <a:p>
            <a:r>
              <a:rPr lang="en-US" sz="1600" b="0" i="1">
                <a:solidFill>
                  <a:srgbClr val="000000"/>
                </a:solidFill>
                <a:latin typeface="Calibri" pitchFamily="34" charset="0"/>
                <a:cs typeface="Calibri" pitchFamily="34" charset="0"/>
              </a:rPr>
              <a:t>Executing</a:t>
            </a:r>
          </a:p>
        </p:txBody>
      </p:sp>
      <p:sp>
        <p:nvSpPr>
          <p:cNvPr id="263191" name="AutoShape 23"/>
          <p:cNvSpPr>
            <a:spLocks noChangeArrowheads="1"/>
          </p:cNvSpPr>
          <p:nvPr/>
        </p:nvSpPr>
        <p:spPr bwMode="auto">
          <a:xfrm>
            <a:off x="5491163" y="3035301"/>
            <a:ext cx="2146766" cy="1474788"/>
          </a:xfrm>
          <a:prstGeom prst="wedgeRectCallout">
            <a:avLst>
              <a:gd name="adj1" fmla="val -77465"/>
              <a:gd name="adj2" fmla="val 50381"/>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r>
              <a:rPr lang="en-US" sz="1400" b="0" i="1" dirty="0">
                <a:solidFill>
                  <a:srgbClr val="000000"/>
                </a:solidFill>
                <a:latin typeface="Calibri" pitchFamily="34" charset="0"/>
                <a:cs typeface="Calibri" pitchFamily="34" charset="0"/>
              </a:rPr>
              <a:t>Scheduler selects highest priority thread that is ready to run.  If not the current thread, the current thread is suspended and the new thread resumed.</a:t>
            </a:r>
          </a:p>
        </p:txBody>
      </p:sp>
      <p:sp>
        <p:nvSpPr>
          <p:cNvPr id="263192" name="Rectangle 24"/>
          <p:cNvSpPr>
            <a:spLocks noChangeArrowheads="1"/>
          </p:cNvSpPr>
          <p:nvPr/>
        </p:nvSpPr>
        <p:spPr bwMode="auto">
          <a:xfrm>
            <a:off x="3573463" y="3119438"/>
            <a:ext cx="1395412" cy="833437"/>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sz="1600" b="0">
                <a:solidFill>
                  <a:srgbClr val="000000"/>
                </a:solidFill>
                <a:latin typeface="Calibri" pitchFamily="34" charset="0"/>
                <a:cs typeface="Calibri" pitchFamily="34" charset="0"/>
              </a:rPr>
              <a:t>Process Interrupt Request</a:t>
            </a:r>
          </a:p>
        </p:txBody>
      </p:sp>
      <p:sp>
        <p:nvSpPr>
          <p:cNvPr id="263193" name="Oval 25"/>
          <p:cNvSpPr>
            <a:spLocks noChangeArrowheads="1"/>
          </p:cNvSpPr>
          <p:nvPr/>
        </p:nvSpPr>
        <p:spPr bwMode="auto">
          <a:xfrm>
            <a:off x="3767138" y="5184775"/>
            <a:ext cx="1020762" cy="601663"/>
          </a:xfrm>
          <a:prstGeom prst="ellipse">
            <a:avLst/>
          </a:prstGeom>
          <a:solidFill>
            <a:schemeClr val="bg1">
              <a:lumMod val="75000"/>
            </a:schemeClr>
          </a:solidFill>
          <a:ln w="12700">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sz="1600" b="0">
                <a:solidFill>
                  <a:srgbClr val="000000"/>
                </a:solidFill>
                <a:latin typeface="Calibri" pitchFamily="34" charset="0"/>
                <a:cs typeface="Calibri" pitchFamily="34" charset="0"/>
              </a:rPr>
              <a:t>return</a:t>
            </a:r>
          </a:p>
        </p:txBody>
      </p:sp>
      <p:sp>
        <p:nvSpPr>
          <p:cNvPr id="24" name="Rectangle 2"/>
          <p:cNvSpPr>
            <a:spLocks noGrp="1" noChangeArrowheads="1"/>
          </p:cNvSpPr>
          <p:nvPr>
            <p:ph type="title"/>
          </p:nvPr>
        </p:nvSpPr>
        <p:spPr>
          <a:xfrm>
            <a:off x="685800" y="206375"/>
            <a:ext cx="7772400" cy="1143000"/>
          </a:xfrm>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Preemptive Context Switching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704850" y="0"/>
            <a:ext cx="7772400" cy="1143000"/>
          </a:xfrm>
        </p:spPr>
        <p:txBody>
          <a:bodyPr/>
          <a:lstStyle/>
          <a:p>
            <a:r>
              <a:rPr lang="en-US" dirty="0"/>
              <a:t>Preemptive </a:t>
            </a:r>
            <a:r>
              <a:rPr lang="en-US" dirty="0" smtClean="0"/>
              <a:t>Multi-Threading</a:t>
            </a:r>
            <a:endParaRPr lang="en-US" dirty="0"/>
          </a:p>
        </p:txBody>
      </p:sp>
      <p:sp>
        <p:nvSpPr>
          <p:cNvPr id="262147" name="Rectangle 3"/>
          <p:cNvSpPr>
            <a:spLocks noGrp="1" noChangeArrowheads="1"/>
          </p:cNvSpPr>
          <p:nvPr>
            <p:ph type="body" idx="1"/>
          </p:nvPr>
        </p:nvSpPr>
        <p:spPr>
          <a:xfrm>
            <a:off x="627063" y="1300163"/>
            <a:ext cx="7772400" cy="4756150"/>
          </a:xfrm>
        </p:spPr>
        <p:txBody>
          <a:bodyPr/>
          <a:lstStyle/>
          <a:p>
            <a:r>
              <a:rPr lang="en-US"/>
              <a:t>Eliminates the programmer's obligation to include explicit calls to the kernel to perform context switches within the various background threads.  </a:t>
            </a:r>
          </a:p>
          <a:p>
            <a:endParaRPr lang="en-US"/>
          </a:p>
          <a:p>
            <a:r>
              <a:rPr lang="en-US"/>
              <a:t>Programmer no longer needs to worry about how frequently the context switch routine is called; it's called only when needed - i.e., in response to external events.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a:xfrm>
            <a:off x="636588" y="0"/>
            <a:ext cx="7772400" cy="1143000"/>
          </a:xfrm>
        </p:spPr>
        <p:txBody>
          <a:bodyPr/>
          <a:lstStyle/>
          <a:p>
            <a:r>
              <a:rPr lang="en-US"/>
              <a:t>Critical Sections</a:t>
            </a:r>
          </a:p>
        </p:txBody>
      </p:sp>
      <p:sp>
        <p:nvSpPr>
          <p:cNvPr id="274435" name="Rectangle 3"/>
          <p:cNvSpPr>
            <a:spLocks noGrp="1" noChangeArrowheads="1"/>
          </p:cNvSpPr>
          <p:nvPr>
            <p:ph type="body" idx="1"/>
          </p:nvPr>
        </p:nvSpPr>
        <p:spPr>
          <a:xfrm>
            <a:off x="384175" y="1316038"/>
            <a:ext cx="8404225" cy="5273675"/>
          </a:xfrm>
        </p:spPr>
        <p:txBody>
          <a:bodyPr/>
          <a:lstStyle/>
          <a:p>
            <a:r>
              <a:rPr lang="en-US" b="1" i="1">
                <a:solidFill>
                  <a:schemeClr val="accent2"/>
                </a:solidFill>
              </a:rPr>
              <a:t>Critical section:</a:t>
            </a:r>
            <a:r>
              <a:rPr lang="en-US"/>
              <a:t> A code sequence whose proper execution is based on the assumption that it has exclusive access to the shared resources that are used during the execution of the sequence.</a:t>
            </a:r>
          </a:p>
          <a:p>
            <a:endParaRPr lang="en-US" sz="2000"/>
          </a:p>
          <a:p>
            <a:r>
              <a:rPr lang="en-US"/>
              <a:t>Critical sections must be made “</a:t>
            </a:r>
            <a:r>
              <a:rPr lang="en-US" b="1" i="1">
                <a:solidFill>
                  <a:schemeClr val="accent2"/>
                </a:solidFill>
              </a:rPr>
              <a:t>atomic</a:t>
            </a:r>
            <a:r>
              <a:rPr lang="en-US"/>
              <a:t>” – i.e., protected against preemption, or else integrity of the computation may be compromised.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r>
              <a:rPr lang="en-US"/>
              <a:t>Atomic Operations</a:t>
            </a:r>
          </a:p>
        </p:txBody>
      </p:sp>
      <p:sp>
        <p:nvSpPr>
          <p:cNvPr id="275459" name="Rectangle 3"/>
          <p:cNvSpPr>
            <a:spLocks noGrp="1" noChangeArrowheads="1"/>
          </p:cNvSpPr>
          <p:nvPr>
            <p:ph type="body" idx="1"/>
          </p:nvPr>
        </p:nvSpPr>
        <p:spPr/>
        <p:txBody>
          <a:bodyPr/>
          <a:lstStyle/>
          <a:p>
            <a:r>
              <a:rPr lang="en-US">
                <a:cs typeface="Times New Roman" pitchFamily="18" charset="0"/>
              </a:rPr>
              <a:t>Atomic operations are those that execute to completion without </a:t>
            </a:r>
            <a:r>
              <a:rPr lang="en-US" i="1">
                <a:cs typeface="Times New Roman" pitchFamily="18" charset="0"/>
              </a:rPr>
              <a:t>preemption</a:t>
            </a:r>
            <a:r>
              <a:rPr lang="en-US">
                <a:cs typeface="Times New Roman" pitchFamily="18" charset="0"/>
              </a:rPr>
              <a:t>.</a:t>
            </a:r>
          </a:p>
          <a:p>
            <a:endParaRPr lang="en-US">
              <a:cs typeface="Times New Roman" pitchFamily="18" charset="0"/>
            </a:endParaRPr>
          </a:p>
          <a:p>
            <a:r>
              <a:rPr lang="en-US">
                <a:cs typeface="Times New Roman" pitchFamily="18" charset="0"/>
              </a:rPr>
              <a:t>Critical sections must be made atomic:</a:t>
            </a:r>
          </a:p>
          <a:p>
            <a:pPr lvl="1"/>
            <a:r>
              <a:rPr lang="en-US"/>
              <a:t>Acquire exclusive access to the shared resource through arbitration before entering the critical section and release it on exit.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a:xfrm>
            <a:off x="647700" y="0"/>
            <a:ext cx="7772400" cy="1143000"/>
          </a:xfrm>
        </p:spPr>
        <p:txBody>
          <a:bodyPr/>
          <a:lstStyle/>
          <a:p>
            <a:r>
              <a:rPr lang="en-US"/>
              <a:t>Forms of Preemption</a:t>
            </a:r>
          </a:p>
        </p:txBody>
      </p:sp>
      <p:sp>
        <p:nvSpPr>
          <p:cNvPr id="276483" name="Rectangle 3"/>
          <p:cNvSpPr>
            <a:spLocks noGrp="1" noChangeArrowheads="1"/>
          </p:cNvSpPr>
          <p:nvPr>
            <p:ph type="body" idx="1"/>
          </p:nvPr>
        </p:nvSpPr>
        <p:spPr>
          <a:xfrm>
            <a:off x="666750" y="1241425"/>
            <a:ext cx="7772400" cy="4737100"/>
          </a:xfrm>
        </p:spPr>
        <p:txBody>
          <a:bodyPr/>
          <a:lstStyle/>
          <a:p>
            <a:pPr marL="990600" lvl="1" indent="-533400">
              <a:buFontTx/>
              <a:buNone/>
            </a:pPr>
            <a:endParaRPr lang="en-US" sz="2400"/>
          </a:p>
          <a:p>
            <a:pPr marL="609600" indent="-609600">
              <a:buFontTx/>
              <a:buAutoNum type="arabicPeriod"/>
            </a:pPr>
            <a:r>
              <a:rPr lang="en-US" sz="2800" b="1">
                <a:solidFill>
                  <a:schemeClr val="accent2"/>
                </a:solidFill>
                <a:cs typeface="Times New Roman" pitchFamily="18" charset="0"/>
              </a:rPr>
              <a:t>Between 2 threads:</a:t>
            </a:r>
          </a:p>
          <a:p>
            <a:pPr marL="990600" lvl="1" indent="-533400">
              <a:buFontTx/>
              <a:buNone/>
            </a:pPr>
            <a:r>
              <a:rPr lang="en-US" sz="2400">
                <a:cs typeface="Times New Roman" pitchFamily="18" charset="0"/>
              </a:rPr>
              <a:t>	Shared data may be corrupted unless execution of their critical sections is coordinated.</a:t>
            </a:r>
            <a:r>
              <a:rPr lang="en-US" sz="2400"/>
              <a:t> </a:t>
            </a:r>
          </a:p>
          <a:p>
            <a:pPr marL="609600" indent="-609600">
              <a:buFontTx/>
              <a:buAutoNum type="arabicPeriod"/>
            </a:pPr>
            <a:r>
              <a:rPr lang="en-US" sz="2800" b="1">
                <a:solidFill>
                  <a:schemeClr val="accent2"/>
                </a:solidFill>
              </a:rPr>
              <a:t>Between a thread and an ISR:</a:t>
            </a:r>
          </a:p>
          <a:p>
            <a:pPr marL="990600" lvl="1" indent="-533400">
              <a:buFontTx/>
              <a:buNone/>
            </a:pPr>
            <a:r>
              <a:rPr lang="en-US" sz="2400"/>
              <a:t>	Shared data may be corrupted if the thread's critical section is interrupted to execute the ISR.</a:t>
            </a:r>
          </a:p>
          <a:p>
            <a:pPr marL="609600" indent="-609600">
              <a:buFontTx/>
              <a:buAutoNum type="arabicPeriod"/>
            </a:pPr>
            <a:r>
              <a:rPr lang="en-US" sz="2800" b="1">
                <a:solidFill>
                  <a:schemeClr val="accent2"/>
                </a:solidFill>
              </a:rPr>
              <a:t>Between 2 ISRs:</a:t>
            </a:r>
          </a:p>
          <a:p>
            <a:pPr marL="990600" lvl="1" indent="-533400">
              <a:buFontTx/>
              <a:buNone/>
            </a:pPr>
            <a:r>
              <a:rPr lang="en-US" sz="2400"/>
              <a:t>	Shared data may be corrupted if the critical section of one ISR can be interrupted to execute the other ISR.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685800" y="0"/>
            <a:ext cx="7772400" cy="1143000"/>
          </a:xfrm>
        </p:spPr>
        <p:txBody>
          <a:bodyPr/>
          <a:lstStyle/>
          <a:p>
            <a:r>
              <a:rPr lang="en-US"/>
              <a:t>Shared Resources</a:t>
            </a:r>
          </a:p>
        </p:txBody>
      </p:sp>
      <p:sp>
        <p:nvSpPr>
          <p:cNvPr id="277507" name="Rectangle 3"/>
          <p:cNvSpPr>
            <a:spLocks noGrp="1" noChangeArrowheads="1"/>
          </p:cNvSpPr>
          <p:nvPr>
            <p:ph type="body" idx="1"/>
          </p:nvPr>
        </p:nvSpPr>
        <p:spPr>
          <a:xfrm>
            <a:off x="271463" y="1139825"/>
            <a:ext cx="8626475" cy="5249863"/>
          </a:xfrm>
        </p:spPr>
        <p:txBody>
          <a:bodyPr/>
          <a:lstStyle/>
          <a:p>
            <a:r>
              <a:rPr lang="en-US"/>
              <a:t>A similar situation applies to other kinds of shared resources - not just shared </a:t>
            </a:r>
            <a:r>
              <a:rPr lang="en-US" i="1">
                <a:solidFill>
                  <a:schemeClr val="accent2"/>
                </a:solidFill>
              </a:rPr>
              <a:t>data</a:t>
            </a:r>
            <a:r>
              <a:rPr lang="en-US"/>
              <a:t>.</a:t>
            </a:r>
          </a:p>
          <a:p>
            <a:endParaRPr lang="en-US" sz="2000"/>
          </a:p>
          <a:p>
            <a:r>
              <a:rPr lang="en-US"/>
              <a:t>Consider two or more threads that want to simultaneously send data to the same (shared) disk, printer, network card, or serial port.  If access is not arbitrated so that only one thread uses the resource at a time, the data streams might get mixed together, producing nonsense at the destination.</a:t>
            </a: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en-US"/>
              <a:t>Foreground/Background System</a:t>
            </a:r>
          </a:p>
        </p:txBody>
      </p:sp>
      <p:sp>
        <p:nvSpPr>
          <p:cNvPr id="244739" name="Rectangle 3"/>
          <p:cNvSpPr>
            <a:spLocks noGrp="1" noChangeArrowheads="1"/>
          </p:cNvSpPr>
          <p:nvPr>
            <p:ph type="body" idx="1"/>
          </p:nvPr>
        </p:nvSpPr>
        <p:spPr/>
        <p:txBody>
          <a:bodyPr/>
          <a:lstStyle/>
          <a:p>
            <a:pPr>
              <a:lnSpc>
                <a:spcPct val="90000"/>
              </a:lnSpc>
            </a:pPr>
            <a:r>
              <a:rPr lang="en-US"/>
              <a:t>Most of the actual work is performed in the "foreground" ISRs, with each ISR processing a particular hardware event.</a:t>
            </a:r>
          </a:p>
          <a:p>
            <a:pPr>
              <a:lnSpc>
                <a:spcPct val="90000"/>
              </a:lnSpc>
            </a:pPr>
            <a:r>
              <a:rPr lang="en-US"/>
              <a:t>Main program performs initialization and then enters a "background" loop that waits for interrupts to occur. </a:t>
            </a:r>
          </a:p>
          <a:p>
            <a:pPr>
              <a:lnSpc>
                <a:spcPct val="90000"/>
              </a:lnSpc>
            </a:pPr>
            <a:r>
              <a:rPr lang="en-US"/>
              <a:t>Allows the system to respond to external events with a predictable amount of latency.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343336" y="2826496"/>
            <a:ext cx="4229987" cy="2120292"/>
            <a:chOff x="1033369" y="3177196"/>
            <a:chExt cx="4229987" cy="2120292"/>
          </a:xfrm>
        </p:grpSpPr>
        <p:sp>
          <p:nvSpPr>
            <p:cNvPr id="12" name="Line 3"/>
            <p:cNvSpPr>
              <a:spLocks noChangeShapeType="1"/>
            </p:cNvSpPr>
            <p:nvPr/>
          </p:nvSpPr>
          <p:spPr bwMode="auto">
            <a:xfrm>
              <a:off x="2273300" y="4744431"/>
              <a:ext cx="1266825" cy="0"/>
            </a:xfrm>
            <a:prstGeom prst="line">
              <a:avLst/>
            </a:prstGeom>
            <a:noFill/>
            <a:ln w="254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nchor="ctr" anchorCtr="1"/>
            <a:lstStyle/>
            <a:p>
              <a:endParaRPr lang="en-US" sz="1600">
                <a:latin typeface="Calibri" pitchFamily="34" charset="0"/>
                <a:cs typeface="Calibri" pitchFamily="34" charset="0"/>
              </a:endParaRPr>
            </a:p>
          </p:txBody>
        </p:sp>
        <p:sp>
          <p:nvSpPr>
            <p:cNvPr id="278531" name="Line 3"/>
            <p:cNvSpPr>
              <a:spLocks noChangeShapeType="1"/>
            </p:cNvSpPr>
            <p:nvPr/>
          </p:nvSpPr>
          <p:spPr bwMode="auto">
            <a:xfrm>
              <a:off x="2273300" y="3967956"/>
              <a:ext cx="1266825" cy="0"/>
            </a:xfrm>
            <a:prstGeom prst="line">
              <a:avLst/>
            </a:prstGeom>
            <a:noFill/>
            <a:ln w="254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nchor="ctr" anchorCtr="1"/>
            <a:lstStyle/>
            <a:p>
              <a:endParaRPr lang="en-US" sz="1600">
                <a:latin typeface="Calibri" pitchFamily="34" charset="0"/>
                <a:cs typeface="Calibri" pitchFamily="34" charset="0"/>
              </a:endParaRPr>
            </a:p>
          </p:txBody>
        </p:sp>
        <p:sp>
          <p:nvSpPr>
            <p:cNvPr id="278533" name="Text Box 5"/>
            <p:cNvSpPr txBox="1">
              <a:spLocks noChangeArrowheads="1"/>
            </p:cNvSpPr>
            <p:nvPr/>
          </p:nvSpPr>
          <p:spPr bwMode="auto">
            <a:xfrm>
              <a:off x="1063905" y="3177196"/>
              <a:ext cx="1252537"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nchorCtr="1"/>
            <a:lstStyle/>
            <a:p>
              <a:pPr algn="ctr"/>
              <a:r>
                <a:rPr lang="en-US" sz="1600" i="1" dirty="0">
                  <a:solidFill>
                    <a:srgbClr val="000000"/>
                  </a:solidFill>
                  <a:latin typeface="Calibri" pitchFamily="34" charset="0"/>
                  <a:cs typeface="Calibri" pitchFamily="34" charset="0"/>
                </a:rPr>
                <a:t>Thread A</a:t>
              </a:r>
            </a:p>
          </p:txBody>
        </p:sp>
        <p:sp>
          <p:nvSpPr>
            <p:cNvPr id="278534" name="Text Box 6"/>
            <p:cNvSpPr txBox="1">
              <a:spLocks noChangeArrowheads="1"/>
            </p:cNvSpPr>
            <p:nvPr/>
          </p:nvSpPr>
          <p:spPr bwMode="auto">
            <a:xfrm>
              <a:off x="1033369" y="4239886"/>
              <a:ext cx="1254125"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nchorCtr="1"/>
            <a:lstStyle/>
            <a:p>
              <a:pPr algn="r"/>
              <a:r>
                <a:rPr lang="en-US" sz="1600" i="1" dirty="0">
                  <a:solidFill>
                    <a:srgbClr val="000000"/>
                  </a:solidFill>
                  <a:latin typeface="Calibri" pitchFamily="34" charset="0"/>
                  <a:cs typeface="Calibri" pitchFamily="34" charset="0"/>
                </a:rPr>
                <a:t>Thread B</a:t>
              </a:r>
            </a:p>
          </p:txBody>
        </p:sp>
        <p:sp>
          <p:nvSpPr>
            <p:cNvPr id="278535" name="Text Box 7"/>
            <p:cNvSpPr txBox="1">
              <a:spLocks noChangeArrowheads="1"/>
            </p:cNvSpPr>
            <p:nvPr/>
          </p:nvSpPr>
          <p:spPr bwMode="auto">
            <a:xfrm>
              <a:off x="3305968" y="3218982"/>
              <a:ext cx="1957388"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nchorCtr="1"/>
            <a:lstStyle/>
            <a:p>
              <a:pPr algn="ctr"/>
              <a:r>
                <a:rPr lang="en-US" sz="1600" i="1" dirty="0">
                  <a:solidFill>
                    <a:srgbClr val="000000"/>
                  </a:solidFill>
                  <a:latin typeface="Calibri" pitchFamily="34" charset="0"/>
                  <a:cs typeface="Calibri" pitchFamily="34" charset="0"/>
                </a:rPr>
                <a:t>Shared Printer</a:t>
              </a:r>
            </a:p>
          </p:txBody>
        </p:sp>
        <p:sp>
          <p:nvSpPr>
            <p:cNvPr id="278536" name="Text Box 8"/>
            <p:cNvSpPr txBox="1">
              <a:spLocks noChangeArrowheads="1"/>
            </p:cNvSpPr>
            <p:nvPr/>
          </p:nvSpPr>
          <p:spPr bwMode="auto">
            <a:xfrm>
              <a:off x="1334664" y="3604371"/>
              <a:ext cx="1774825" cy="566737"/>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a:solidFill>
                    <a:srgbClr val="000000"/>
                  </a:solidFill>
                  <a:latin typeface="Calibri" pitchFamily="34" charset="0"/>
                  <a:cs typeface="Calibri" pitchFamily="34" charset="0"/>
                </a:rPr>
                <a:t>"HELLO\n"</a:t>
              </a:r>
            </a:p>
          </p:txBody>
        </p:sp>
        <p:sp>
          <p:nvSpPr>
            <p:cNvPr id="278537" name="Text Box 9"/>
            <p:cNvSpPr txBox="1">
              <a:spLocks noChangeArrowheads="1"/>
            </p:cNvSpPr>
            <p:nvPr/>
          </p:nvSpPr>
          <p:spPr bwMode="auto">
            <a:xfrm>
              <a:off x="1334663" y="4663420"/>
              <a:ext cx="1774825" cy="566737"/>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a:solidFill>
                    <a:srgbClr val="000000"/>
                  </a:solidFill>
                  <a:latin typeface="Calibri" pitchFamily="34" charset="0"/>
                  <a:cs typeface="Calibri" pitchFamily="34" charset="0"/>
                </a:rPr>
                <a:t>"goodbye"</a:t>
              </a:r>
            </a:p>
          </p:txBody>
        </p:sp>
        <p:sp>
          <p:nvSpPr>
            <p:cNvPr id="278538" name="AutoShape 10"/>
            <p:cNvSpPr>
              <a:spLocks noChangeArrowheads="1"/>
            </p:cNvSpPr>
            <p:nvPr/>
          </p:nvSpPr>
          <p:spPr bwMode="auto">
            <a:xfrm>
              <a:off x="3540125" y="3684588"/>
              <a:ext cx="1489075" cy="1612900"/>
            </a:xfrm>
            <a:prstGeom prst="flowChartDocument">
              <a:avLst/>
            </a:prstGeom>
            <a:solidFill>
              <a:schemeClr val="bg1">
                <a:lumMod val="75000"/>
              </a:schemeClr>
            </a:solidFill>
            <a:ln w="19050">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nchorCtr="1"/>
            <a:lstStyle/>
            <a:p>
              <a:pPr algn="ctr"/>
              <a:r>
                <a:rPr lang="en-US" sz="1600" dirty="0" err="1">
                  <a:solidFill>
                    <a:srgbClr val="000000"/>
                  </a:solidFill>
                  <a:latin typeface="Calibri" pitchFamily="34" charset="0"/>
                  <a:cs typeface="Calibri" pitchFamily="34" charset="0"/>
                </a:rPr>
                <a:t>HgoELodLO</a:t>
              </a:r>
              <a:endParaRPr lang="en-US" sz="1600" dirty="0">
                <a:solidFill>
                  <a:srgbClr val="000000"/>
                </a:solidFill>
                <a:latin typeface="Calibri" pitchFamily="34" charset="0"/>
                <a:cs typeface="Calibri" pitchFamily="34" charset="0"/>
              </a:endParaRPr>
            </a:p>
            <a:p>
              <a:pPr algn="ctr"/>
              <a:r>
                <a:rPr lang="en-US" sz="1600" dirty="0">
                  <a:solidFill>
                    <a:srgbClr val="000000"/>
                  </a:solidFill>
                  <a:latin typeface="Calibri" pitchFamily="34" charset="0"/>
                  <a:cs typeface="Calibri" pitchFamily="34" charset="0"/>
                </a:rPr>
                <a:t>bye</a:t>
              </a:r>
            </a:p>
          </p:txBody>
        </p:sp>
      </p:grpSp>
      <p:sp>
        <p:nvSpPr>
          <p:cNvPr id="10" name="Rectangle 2"/>
          <p:cNvSpPr>
            <a:spLocks noGrp="1" noChangeArrowheads="1"/>
          </p:cNvSpPr>
          <p:nvPr>
            <p:ph type="title"/>
          </p:nvPr>
        </p:nvSpPr>
        <p:spPr>
          <a:xfrm>
            <a:off x="685800" y="609600"/>
            <a:ext cx="7772400" cy="1143000"/>
          </a:xfrm>
        </p:spPr>
        <p:txBody>
          <a:bodyPr/>
          <a:lstStyle/>
          <a:p>
            <a:r>
              <a:rPr lang="en-US" dirty="0"/>
              <a:t>Uncontrolled Access to a Shared Resource (the Printer)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587375" y="0"/>
            <a:ext cx="7772400" cy="1143000"/>
          </a:xfrm>
        </p:spPr>
        <p:txBody>
          <a:bodyPr/>
          <a:lstStyle/>
          <a:p>
            <a:r>
              <a:rPr lang="en-US"/>
              <a:t>Protecting Critical Sections</a:t>
            </a:r>
          </a:p>
        </p:txBody>
      </p:sp>
      <p:sp>
        <p:nvSpPr>
          <p:cNvPr id="279555" name="Rectangle 3"/>
          <p:cNvSpPr>
            <a:spLocks noGrp="1" noChangeArrowheads="1"/>
          </p:cNvSpPr>
          <p:nvPr>
            <p:ph type="body" idx="1"/>
          </p:nvPr>
        </p:nvSpPr>
        <p:spPr>
          <a:xfrm>
            <a:off x="588963" y="1198563"/>
            <a:ext cx="8175625" cy="4530725"/>
          </a:xfrm>
        </p:spPr>
        <p:txBody>
          <a:bodyPr/>
          <a:lstStyle/>
          <a:p>
            <a:pPr>
              <a:lnSpc>
                <a:spcPct val="90000"/>
              </a:lnSpc>
            </a:pPr>
            <a:r>
              <a:rPr lang="en-US" sz="2800" b="1">
                <a:solidFill>
                  <a:schemeClr val="accent2"/>
                </a:solidFill>
              </a:rPr>
              <a:t>Non-preemptive system:</a:t>
            </a:r>
            <a:r>
              <a:rPr lang="en-US" sz="2800"/>
              <a:t> Programmer has explicit control over where and when context switch occurs.</a:t>
            </a:r>
          </a:p>
          <a:p>
            <a:pPr lvl="1">
              <a:lnSpc>
                <a:spcPct val="90000"/>
              </a:lnSpc>
            </a:pPr>
            <a:r>
              <a:rPr lang="en-US" sz="2400"/>
              <a:t>Except for ISRs!</a:t>
            </a:r>
          </a:p>
          <a:p>
            <a:pPr lvl="1">
              <a:lnSpc>
                <a:spcPct val="90000"/>
              </a:lnSpc>
            </a:pPr>
            <a:endParaRPr lang="en-US" sz="2000"/>
          </a:p>
          <a:p>
            <a:pPr>
              <a:lnSpc>
                <a:spcPct val="90000"/>
              </a:lnSpc>
            </a:pPr>
            <a:r>
              <a:rPr lang="en-US" sz="2800" b="1">
                <a:solidFill>
                  <a:schemeClr val="accent2"/>
                </a:solidFill>
              </a:rPr>
              <a:t>Preemptive system</a:t>
            </a:r>
            <a:r>
              <a:rPr lang="en-US" sz="2800" b="1">
                <a:solidFill>
                  <a:srgbClr val="FFFF00"/>
                </a:solidFill>
              </a:rPr>
              <a:t>:</a:t>
            </a:r>
            <a:r>
              <a:rPr lang="en-US" sz="2800"/>
              <a:t> Programmer has no control over the time and place of a context switch.</a:t>
            </a:r>
          </a:p>
          <a:p>
            <a:pPr>
              <a:lnSpc>
                <a:spcPct val="90000"/>
              </a:lnSpc>
            </a:pPr>
            <a:endParaRPr lang="en-US" sz="2000"/>
          </a:p>
          <a:p>
            <a:pPr>
              <a:lnSpc>
                <a:spcPct val="90000"/>
              </a:lnSpc>
            </a:pPr>
            <a:r>
              <a:rPr lang="en-US" sz="2800" b="1">
                <a:solidFill>
                  <a:schemeClr val="accent2"/>
                </a:solidFill>
              </a:rPr>
              <a:t>Protection Options:</a:t>
            </a:r>
          </a:p>
          <a:p>
            <a:pPr lvl="1">
              <a:lnSpc>
                <a:spcPct val="90000"/>
              </a:lnSpc>
            </a:pPr>
            <a:r>
              <a:rPr lang="en-US" sz="2400"/>
              <a:t>Disabling interrupts</a:t>
            </a:r>
          </a:p>
          <a:p>
            <a:pPr lvl="1">
              <a:lnSpc>
                <a:spcPct val="90000"/>
              </a:lnSpc>
            </a:pPr>
            <a:r>
              <a:rPr lang="en-US" sz="2400"/>
              <a:t>Spin lock</a:t>
            </a:r>
          </a:p>
          <a:p>
            <a:pPr lvl="1">
              <a:lnSpc>
                <a:spcPct val="90000"/>
              </a:lnSpc>
            </a:pPr>
            <a:r>
              <a:rPr lang="en-US" sz="2400"/>
              <a:t>mutex</a:t>
            </a:r>
          </a:p>
          <a:p>
            <a:pPr lvl="1">
              <a:lnSpc>
                <a:spcPct val="90000"/>
              </a:lnSpc>
            </a:pPr>
            <a:r>
              <a:rPr lang="en-US" sz="2400"/>
              <a:t>semaphore</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r>
              <a:rPr lang="en-US"/>
              <a:t>Disabling Interrupts</a:t>
            </a:r>
          </a:p>
        </p:txBody>
      </p:sp>
      <p:sp>
        <p:nvSpPr>
          <p:cNvPr id="280579" name="Rectangle 3"/>
          <p:cNvSpPr>
            <a:spLocks noGrp="1" noChangeArrowheads="1"/>
          </p:cNvSpPr>
          <p:nvPr>
            <p:ph type="body" idx="1"/>
          </p:nvPr>
        </p:nvSpPr>
        <p:spPr>
          <a:xfrm>
            <a:off x="550863" y="2089150"/>
            <a:ext cx="7772400" cy="4114800"/>
          </a:xfrm>
        </p:spPr>
        <p:txBody>
          <a:bodyPr/>
          <a:lstStyle/>
          <a:p>
            <a:r>
              <a:rPr lang="en-US"/>
              <a:t>The overhead required to disable (and later re-enable) interrupts is negligible.</a:t>
            </a:r>
          </a:p>
          <a:p>
            <a:pPr lvl="1"/>
            <a:r>
              <a:rPr lang="en-US"/>
              <a:t>Good for short critical sections.</a:t>
            </a:r>
          </a:p>
          <a:p>
            <a:pPr lvl="1"/>
            <a:endParaRPr lang="en-US"/>
          </a:p>
          <a:p>
            <a:r>
              <a:rPr lang="en-US"/>
              <a:t>Disabling interrupts during the execution of a long critical section can significantly degrade system response time.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3" name="Line 3"/>
          <p:cNvSpPr>
            <a:spLocks noChangeShapeType="1"/>
          </p:cNvSpPr>
          <p:nvPr/>
        </p:nvSpPr>
        <p:spPr bwMode="auto">
          <a:xfrm>
            <a:off x="1289050" y="1677988"/>
            <a:ext cx="0" cy="495300"/>
          </a:xfrm>
          <a:prstGeom prst="line">
            <a:avLst/>
          </a:prstGeom>
          <a:noFill/>
          <a:ln w="25400">
            <a:solidFill>
              <a:srgbClr val="000000"/>
            </a:solidFill>
            <a:round/>
            <a:headEnd w="lg" len="lg"/>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1600">
              <a:latin typeface="Calibri" pitchFamily="34" charset="0"/>
              <a:cs typeface="Calibri" pitchFamily="34" charset="0"/>
            </a:endParaRPr>
          </a:p>
        </p:txBody>
      </p:sp>
      <p:sp>
        <p:nvSpPr>
          <p:cNvPr id="281604" name="Freeform 4"/>
          <p:cNvSpPr>
            <a:spLocks/>
          </p:cNvSpPr>
          <p:nvPr/>
        </p:nvSpPr>
        <p:spPr bwMode="auto">
          <a:xfrm>
            <a:off x="1289050" y="1922463"/>
            <a:ext cx="992188" cy="704850"/>
          </a:xfrm>
          <a:custGeom>
            <a:avLst/>
            <a:gdLst>
              <a:gd name="T0" fmla="*/ 794 w 1423"/>
              <a:gd name="T1" fmla="*/ 808 h 808"/>
              <a:gd name="T2" fmla="*/ 1423 w 1423"/>
              <a:gd name="T3" fmla="*/ 808 h 808"/>
              <a:gd name="T4" fmla="*/ 1423 w 1423"/>
              <a:gd name="T5" fmla="*/ 0 h 808"/>
              <a:gd name="T6" fmla="*/ 0 w 1423"/>
              <a:gd name="T7" fmla="*/ 0 h 808"/>
            </a:gdLst>
            <a:ahLst/>
            <a:cxnLst>
              <a:cxn ang="0">
                <a:pos x="T0" y="T1"/>
              </a:cxn>
              <a:cxn ang="0">
                <a:pos x="T2" y="T3"/>
              </a:cxn>
              <a:cxn ang="0">
                <a:pos x="T4" y="T5"/>
              </a:cxn>
              <a:cxn ang="0">
                <a:pos x="T6" y="T7"/>
              </a:cxn>
            </a:cxnLst>
            <a:rect l="0" t="0" r="r" b="b"/>
            <a:pathLst>
              <a:path w="1423" h="808">
                <a:moveTo>
                  <a:pt x="794" y="808"/>
                </a:moveTo>
                <a:lnTo>
                  <a:pt x="1423" y="808"/>
                </a:lnTo>
                <a:lnTo>
                  <a:pt x="1423" y="0"/>
                </a:lnTo>
                <a:lnTo>
                  <a:pt x="0" y="0"/>
                </a:lnTo>
              </a:path>
            </a:pathLst>
          </a:custGeom>
          <a:noFill/>
          <a:ln w="25400" cap="flat" cmpd="sng">
            <a:solidFill>
              <a:srgbClr val="000000"/>
            </a:solidFill>
            <a:prstDash val="solid"/>
            <a:round/>
            <a:headEnd type="none" w="lg" len="lg"/>
            <a:tailEnd type="triangle"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1600">
              <a:latin typeface="Calibri" pitchFamily="34" charset="0"/>
              <a:cs typeface="Calibri" pitchFamily="34" charset="0"/>
            </a:endParaRPr>
          </a:p>
        </p:txBody>
      </p:sp>
      <p:sp>
        <p:nvSpPr>
          <p:cNvPr id="281605" name="Line 5"/>
          <p:cNvSpPr>
            <a:spLocks noChangeShapeType="1"/>
          </p:cNvSpPr>
          <p:nvPr/>
        </p:nvSpPr>
        <p:spPr bwMode="auto">
          <a:xfrm>
            <a:off x="1289050" y="3098800"/>
            <a:ext cx="0" cy="384175"/>
          </a:xfrm>
          <a:prstGeom prst="line">
            <a:avLst/>
          </a:prstGeom>
          <a:noFill/>
          <a:ln w="254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81606" name="Line 6"/>
          <p:cNvSpPr>
            <a:spLocks noChangeShapeType="1"/>
          </p:cNvSpPr>
          <p:nvPr/>
        </p:nvSpPr>
        <p:spPr bwMode="auto">
          <a:xfrm>
            <a:off x="1289050" y="3989388"/>
            <a:ext cx="0" cy="376237"/>
          </a:xfrm>
          <a:prstGeom prst="line">
            <a:avLst/>
          </a:prstGeom>
          <a:noFill/>
          <a:ln w="254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81607" name="Line 7"/>
          <p:cNvSpPr>
            <a:spLocks noChangeShapeType="1"/>
          </p:cNvSpPr>
          <p:nvPr/>
        </p:nvSpPr>
        <p:spPr bwMode="auto">
          <a:xfrm>
            <a:off x="1289050" y="5054600"/>
            <a:ext cx="0" cy="442913"/>
          </a:xfrm>
          <a:prstGeom prst="line">
            <a:avLst/>
          </a:prstGeom>
          <a:noFill/>
          <a:ln w="254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81608" name="Line 8"/>
          <p:cNvSpPr>
            <a:spLocks noChangeShapeType="1"/>
          </p:cNvSpPr>
          <p:nvPr/>
        </p:nvSpPr>
        <p:spPr bwMode="auto">
          <a:xfrm>
            <a:off x="1289050" y="5962650"/>
            <a:ext cx="0" cy="349250"/>
          </a:xfrm>
          <a:prstGeom prst="line">
            <a:avLst/>
          </a:prstGeom>
          <a:noFill/>
          <a:ln w="25400">
            <a:solidFill>
              <a:srgbClr val="000000"/>
            </a:solidFill>
            <a:round/>
            <a:headEnd w="lg" len="lg"/>
            <a:tailEnd type="triangle" w="lg" len="lg"/>
          </a:ln>
          <a:extLst>
            <a:ext uri="{909E8E84-426E-40DD-AFC4-6F175D3DCCD1}">
              <a14:hiddenFill xmlns:a14="http://schemas.microsoft.com/office/drawing/2010/main">
                <a:noFill/>
              </a14:hiddenFill>
            </a:ext>
          </a:extLst>
        </p:spPr>
        <p:txBody>
          <a:bodyPr/>
          <a:lstStyle/>
          <a:p>
            <a:endParaRPr lang="en-US" sz="1600">
              <a:latin typeface="Calibri" pitchFamily="34" charset="0"/>
              <a:cs typeface="Calibri" pitchFamily="34" charset="0"/>
            </a:endParaRPr>
          </a:p>
        </p:txBody>
      </p:sp>
      <p:sp>
        <p:nvSpPr>
          <p:cNvPr id="281609" name="Text Box 9"/>
          <p:cNvSpPr txBox="1">
            <a:spLocks noChangeArrowheads="1"/>
          </p:cNvSpPr>
          <p:nvPr/>
        </p:nvSpPr>
        <p:spPr bwMode="auto">
          <a:xfrm>
            <a:off x="703263" y="3098800"/>
            <a:ext cx="466631"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0">
                <a:solidFill>
                  <a:srgbClr val="000000"/>
                </a:solidFill>
                <a:latin typeface="Calibri" pitchFamily="34" charset="0"/>
                <a:cs typeface="Calibri" pitchFamily="34" charset="0"/>
              </a:rPr>
              <a:t>No</a:t>
            </a:r>
          </a:p>
        </p:txBody>
      </p:sp>
      <p:sp>
        <p:nvSpPr>
          <p:cNvPr id="281610" name="Rectangle 10"/>
          <p:cNvSpPr>
            <a:spLocks noChangeArrowheads="1"/>
          </p:cNvSpPr>
          <p:nvPr/>
        </p:nvSpPr>
        <p:spPr bwMode="auto">
          <a:xfrm>
            <a:off x="446088" y="3482975"/>
            <a:ext cx="1666875" cy="506413"/>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a:solidFill>
                  <a:srgbClr val="000000"/>
                </a:solidFill>
                <a:latin typeface="Calibri" pitchFamily="34" charset="0"/>
                <a:cs typeface="Calibri" pitchFamily="34" charset="0"/>
              </a:rPr>
              <a:t>Set Flag</a:t>
            </a:r>
          </a:p>
        </p:txBody>
      </p:sp>
      <p:sp>
        <p:nvSpPr>
          <p:cNvPr id="281611" name="Rectangle 11"/>
          <p:cNvSpPr>
            <a:spLocks noChangeArrowheads="1"/>
          </p:cNvSpPr>
          <p:nvPr/>
        </p:nvSpPr>
        <p:spPr bwMode="auto">
          <a:xfrm>
            <a:off x="469900" y="4365625"/>
            <a:ext cx="1643063" cy="688975"/>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a:solidFill>
                  <a:srgbClr val="000000"/>
                </a:solidFill>
                <a:latin typeface="Calibri" pitchFamily="34" charset="0"/>
                <a:cs typeface="Calibri" pitchFamily="34" charset="0"/>
              </a:rPr>
              <a:t>Critical Section</a:t>
            </a:r>
          </a:p>
        </p:txBody>
      </p:sp>
      <p:sp>
        <p:nvSpPr>
          <p:cNvPr id="281612" name="Rectangle 12"/>
          <p:cNvSpPr>
            <a:spLocks noChangeArrowheads="1"/>
          </p:cNvSpPr>
          <p:nvPr/>
        </p:nvSpPr>
        <p:spPr bwMode="auto">
          <a:xfrm>
            <a:off x="469900" y="5497513"/>
            <a:ext cx="1643063" cy="465137"/>
          </a:xfrm>
          <a:prstGeom prst="rect">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a:solidFill>
                  <a:srgbClr val="000000"/>
                </a:solidFill>
                <a:latin typeface="Calibri" pitchFamily="34" charset="0"/>
                <a:cs typeface="Calibri" pitchFamily="34" charset="0"/>
              </a:rPr>
              <a:t>Clear Flag</a:t>
            </a:r>
          </a:p>
        </p:txBody>
      </p:sp>
      <p:sp>
        <p:nvSpPr>
          <p:cNvPr id="281613" name="Text Box 13"/>
          <p:cNvSpPr txBox="1">
            <a:spLocks noChangeArrowheads="1"/>
          </p:cNvSpPr>
          <p:nvPr/>
        </p:nvSpPr>
        <p:spPr bwMode="auto">
          <a:xfrm>
            <a:off x="3009900" y="2173288"/>
            <a:ext cx="2503489" cy="1693862"/>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lvl1pPr>
              <a:tabLst>
                <a:tab pos="504825" algn="l"/>
              </a:tabLst>
              <a:defRPr sz="2400">
                <a:solidFill>
                  <a:schemeClr val="tx1"/>
                </a:solidFill>
                <a:latin typeface="Times New Roman" pitchFamily="18" charset="0"/>
              </a:defRPr>
            </a:lvl1pPr>
            <a:lvl2pPr>
              <a:tabLst>
                <a:tab pos="504825" algn="l"/>
              </a:tabLst>
              <a:defRPr sz="2400">
                <a:solidFill>
                  <a:schemeClr val="tx1"/>
                </a:solidFill>
                <a:latin typeface="Times New Roman" pitchFamily="18" charset="0"/>
              </a:defRPr>
            </a:lvl2pPr>
            <a:lvl3pPr>
              <a:tabLst>
                <a:tab pos="504825" algn="l"/>
              </a:tabLst>
              <a:defRPr sz="2400">
                <a:solidFill>
                  <a:schemeClr val="tx1"/>
                </a:solidFill>
                <a:latin typeface="Times New Roman" pitchFamily="18" charset="0"/>
              </a:defRPr>
            </a:lvl3pPr>
            <a:lvl4pPr>
              <a:tabLst>
                <a:tab pos="504825" algn="l"/>
              </a:tabLst>
              <a:defRPr sz="2400">
                <a:solidFill>
                  <a:schemeClr val="tx1"/>
                </a:solidFill>
                <a:latin typeface="Times New Roman" pitchFamily="18" charset="0"/>
              </a:defRPr>
            </a:lvl4pPr>
            <a:lvl5pPr>
              <a:tabLst>
                <a:tab pos="504825" algn="l"/>
              </a:tabLst>
              <a:defRPr sz="2400">
                <a:solidFill>
                  <a:schemeClr val="tx1"/>
                </a:solidFill>
                <a:latin typeface="Times New Roman" pitchFamily="18" charset="0"/>
              </a:defRPr>
            </a:lvl5pPr>
            <a:lvl6pPr eaLnBrk="0" fontAlgn="base" hangingPunct="0">
              <a:spcBef>
                <a:spcPct val="0"/>
              </a:spcBef>
              <a:spcAft>
                <a:spcPct val="0"/>
              </a:spcAft>
              <a:tabLst>
                <a:tab pos="504825" algn="l"/>
              </a:tabLst>
              <a:defRPr sz="2400">
                <a:solidFill>
                  <a:schemeClr val="tx1"/>
                </a:solidFill>
                <a:latin typeface="Times New Roman" pitchFamily="18" charset="0"/>
              </a:defRPr>
            </a:lvl6pPr>
            <a:lvl7pPr eaLnBrk="0" fontAlgn="base" hangingPunct="0">
              <a:spcBef>
                <a:spcPct val="0"/>
              </a:spcBef>
              <a:spcAft>
                <a:spcPct val="0"/>
              </a:spcAft>
              <a:tabLst>
                <a:tab pos="504825" algn="l"/>
              </a:tabLst>
              <a:defRPr sz="2400">
                <a:solidFill>
                  <a:schemeClr val="tx1"/>
                </a:solidFill>
                <a:latin typeface="Times New Roman" pitchFamily="18" charset="0"/>
              </a:defRPr>
            </a:lvl7pPr>
            <a:lvl8pPr eaLnBrk="0" fontAlgn="base" hangingPunct="0">
              <a:spcBef>
                <a:spcPct val="0"/>
              </a:spcBef>
              <a:spcAft>
                <a:spcPct val="0"/>
              </a:spcAft>
              <a:tabLst>
                <a:tab pos="504825" algn="l"/>
              </a:tabLst>
              <a:defRPr sz="2400">
                <a:solidFill>
                  <a:schemeClr val="tx1"/>
                </a:solidFill>
                <a:latin typeface="Times New Roman" pitchFamily="18" charset="0"/>
              </a:defRPr>
            </a:lvl8pPr>
            <a:lvl9pPr eaLnBrk="0" fontAlgn="base" hangingPunct="0">
              <a:spcBef>
                <a:spcPct val="0"/>
              </a:spcBef>
              <a:spcAft>
                <a:spcPct val="0"/>
              </a:spcAft>
              <a:tabLst>
                <a:tab pos="504825" algn="l"/>
              </a:tabLst>
              <a:defRPr sz="2400">
                <a:solidFill>
                  <a:schemeClr val="tx1"/>
                </a:solidFill>
                <a:latin typeface="Times New Roman" pitchFamily="18" charset="0"/>
              </a:defRPr>
            </a:lvl9pPr>
          </a:lstStyle>
          <a:p>
            <a:r>
              <a:rPr lang="en-US" sz="1600" b="0">
                <a:solidFill>
                  <a:srgbClr val="000000"/>
                </a:solidFill>
                <a:latin typeface="Calibri" pitchFamily="34" charset="0"/>
                <a:cs typeface="Calibri" pitchFamily="34" charset="0"/>
              </a:rPr>
              <a:t>do {</a:t>
            </a:r>
          </a:p>
          <a:p>
            <a:r>
              <a:rPr lang="en-US" sz="1600" b="0">
                <a:solidFill>
                  <a:srgbClr val="000000"/>
                </a:solidFill>
                <a:latin typeface="Calibri" pitchFamily="34" charset="0"/>
                <a:cs typeface="Calibri" pitchFamily="34" charset="0"/>
              </a:rPr>
              <a:t>	disable_interrupts() ;</a:t>
            </a:r>
          </a:p>
          <a:p>
            <a:r>
              <a:rPr lang="en-US" sz="1600" b="0">
                <a:solidFill>
                  <a:srgbClr val="000000"/>
                </a:solidFill>
                <a:latin typeface="Calibri" pitchFamily="34" charset="0"/>
                <a:cs typeface="Calibri" pitchFamily="34" charset="0"/>
              </a:rPr>
              <a:t>	ok = !flag ;</a:t>
            </a:r>
          </a:p>
          <a:p>
            <a:r>
              <a:rPr lang="en-US" sz="1600" b="0">
                <a:solidFill>
                  <a:srgbClr val="000000"/>
                </a:solidFill>
                <a:latin typeface="Calibri" pitchFamily="34" charset="0"/>
                <a:cs typeface="Calibri" pitchFamily="34" charset="0"/>
              </a:rPr>
              <a:t>	flag = TRUE ;</a:t>
            </a:r>
          </a:p>
          <a:p>
            <a:r>
              <a:rPr lang="en-US" sz="1600" b="0">
                <a:solidFill>
                  <a:srgbClr val="000000"/>
                </a:solidFill>
                <a:latin typeface="Calibri" pitchFamily="34" charset="0"/>
                <a:cs typeface="Calibri" pitchFamily="34" charset="0"/>
              </a:rPr>
              <a:t>	enable_interrupts() ;</a:t>
            </a:r>
          </a:p>
          <a:p>
            <a:r>
              <a:rPr lang="en-US" sz="1600" b="0">
                <a:solidFill>
                  <a:srgbClr val="000000"/>
                </a:solidFill>
                <a:latin typeface="Calibri" pitchFamily="34" charset="0"/>
                <a:cs typeface="Calibri" pitchFamily="34" charset="0"/>
              </a:rPr>
              <a:t>	} while (!ok) ;</a:t>
            </a:r>
          </a:p>
        </p:txBody>
      </p:sp>
      <p:sp>
        <p:nvSpPr>
          <p:cNvPr id="281615" name="Text Box 15"/>
          <p:cNvSpPr txBox="1">
            <a:spLocks noChangeArrowheads="1"/>
          </p:cNvSpPr>
          <p:nvPr/>
        </p:nvSpPr>
        <p:spPr bwMode="auto">
          <a:xfrm>
            <a:off x="3009900" y="5565775"/>
            <a:ext cx="2503488" cy="396875"/>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r>
              <a:rPr lang="en-US" sz="1600" b="0" dirty="0">
                <a:solidFill>
                  <a:srgbClr val="000000"/>
                </a:solidFill>
                <a:latin typeface="Calibri" pitchFamily="34" charset="0"/>
                <a:cs typeface="Calibri" pitchFamily="34" charset="0"/>
              </a:rPr>
              <a:t>   flag = FALSE ;</a:t>
            </a:r>
          </a:p>
          <a:p>
            <a:endParaRPr lang="en-US" sz="1600" b="0" dirty="0">
              <a:solidFill>
                <a:srgbClr val="000000"/>
              </a:solidFill>
              <a:latin typeface="Calibri" pitchFamily="34" charset="0"/>
              <a:cs typeface="Calibri" pitchFamily="34" charset="0"/>
            </a:endParaRPr>
          </a:p>
        </p:txBody>
      </p:sp>
      <p:sp>
        <p:nvSpPr>
          <p:cNvPr id="281616" name="AutoShape 16"/>
          <p:cNvSpPr>
            <a:spLocks/>
          </p:cNvSpPr>
          <p:nvPr/>
        </p:nvSpPr>
        <p:spPr bwMode="auto">
          <a:xfrm>
            <a:off x="2522538" y="5497513"/>
            <a:ext cx="265112" cy="511175"/>
          </a:xfrm>
          <a:prstGeom prst="rightBrace">
            <a:avLst>
              <a:gd name="adj1" fmla="val 16068"/>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600">
              <a:latin typeface="Calibri" pitchFamily="34" charset="0"/>
              <a:cs typeface="Calibri" pitchFamily="34" charset="0"/>
            </a:endParaRPr>
          </a:p>
        </p:txBody>
      </p:sp>
      <p:sp>
        <p:nvSpPr>
          <p:cNvPr id="281618" name="AutoShape 18"/>
          <p:cNvSpPr>
            <a:spLocks noChangeArrowheads="1"/>
          </p:cNvSpPr>
          <p:nvPr/>
        </p:nvSpPr>
        <p:spPr bwMode="auto">
          <a:xfrm>
            <a:off x="446088" y="2173288"/>
            <a:ext cx="1644650" cy="925512"/>
          </a:xfrm>
          <a:prstGeom prst="hexagon">
            <a:avLst>
              <a:gd name="adj" fmla="val 44425"/>
              <a:gd name="vf" fmla="val 115470"/>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dirty="0">
                <a:solidFill>
                  <a:srgbClr val="000000"/>
                </a:solidFill>
                <a:latin typeface="Calibri" pitchFamily="34" charset="0"/>
                <a:cs typeface="Calibri" pitchFamily="34" charset="0"/>
              </a:rPr>
              <a:t>Flag set?</a:t>
            </a:r>
          </a:p>
        </p:txBody>
      </p:sp>
      <p:sp>
        <p:nvSpPr>
          <p:cNvPr id="281619" name="AutoShape 19"/>
          <p:cNvSpPr>
            <a:spLocks/>
          </p:cNvSpPr>
          <p:nvPr/>
        </p:nvSpPr>
        <p:spPr bwMode="auto">
          <a:xfrm>
            <a:off x="2522538" y="2060575"/>
            <a:ext cx="265112" cy="1928813"/>
          </a:xfrm>
          <a:prstGeom prst="rightBrace">
            <a:avLst>
              <a:gd name="adj1" fmla="val 60629"/>
              <a:gd name="adj2" fmla="val 50000"/>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1600">
              <a:latin typeface="Calibri" pitchFamily="34" charset="0"/>
              <a:cs typeface="Calibri" pitchFamily="34" charset="0"/>
            </a:endParaRPr>
          </a:p>
        </p:txBody>
      </p:sp>
      <p:sp>
        <p:nvSpPr>
          <p:cNvPr id="281622" name="AutoShape 22"/>
          <p:cNvSpPr>
            <a:spLocks noChangeArrowheads="1"/>
          </p:cNvSpPr>
          <p:nvPr/>
        </p:nvSpPr>
        <p:spPr bwMode="auto">
          <a:xfrm>
            <a:off x="2100264" y="605118"/>
            <a:ext cx="3130642" cy="900114"/>
          </a:xfrm>
          <a:prstGeom prst="wedgeRectCallout">
            <a:avLst>
              <a:gd name="adj1" fmla="val -44396"/>
              <a:gd name="adj2" fmla="val 95167"/>
            </a:avLst>
          </a:prstGeom>
          <a:solidFill>
            <a:srgbClr val="EAEAEA"/>
          </a:solidFill>
          <a:ln w="9525">
            <a:solidFill>
              <a:srgbClr val="000000"/>
            </a:solidFill>
            <a:miter lim="800000"/>
            <a:headEnd/>
            <a:tailEnd/>
          </a:ln>
          <a:effectLst>
            <a:outerShdw dist="35921" dir="2700000" algn="ctr" rotWithShape="0">
              <a:srgbClr val="808080"/>
            </a:outerShdw>
          </a:effectLst>
        </p:spPr>
        <p:txBody>
          <a:bodyPr/>
          <a:lstStyle/>
          <a:p>
            <a:r>
              <a:rPr lang="en-US" sz="1600" b="0">
                <a:solidFill>
                  <a:srgbClr val="000000"/>
                </a:solidFill>
                <a:latin typeface="Calibri" pitchFamily="34" charset="0"/>
                <a:cs typeface="Calibri" pitchFamily="34" charset="0"/>
              </a:rPr>
              <a:t>If the flag is set, another thread is currently using the shared memory and will clear the flag when done.</a:t>
            </a:r>
          </a:p>
        </p:txBody>
      </p:sp>
      <p:sp>
        <p:nvSpPr>
          <p:cNvPr id="18" name="Rectangle 2"/>
          <p:cNvSpPr>
            <a:spLocks noGrp="1" noChangeArrowheads="1"/>
          </p:cNvSpPr>
          <p:nvPr>
            <p:ph type="title"/>
          </p:nvPr>
        </p:nvSpPr>
        <p:spPr>
          <a:xfrm>
            <a:off x="5862917" y="597975"/>
            <a:ext cx="2702858" cy="2427800"/>
          </a:xfrm>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Spin Locks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a:xfrm>
            <a:off x="647700" y="260350"/>
            <a:ext cx="7772400" cy="1143000"/>
          </a:xfrm>
        </p:spPr>
        <p:txBody>
          <a:bodyPr/>
          <a:lstStyle/>
          <a:p>
            <a:r>
              <a:rPr lang="en-US"/>
              <a:t>Spin Locks vs. Semaphores</a:t>
            </a:r>
          </a:p>
        </p:txBody>
      </p:sp>
      <p:sp>
        <p:nvSpPr>
          <p:cNvPr id="282627" name="Rectangle 3"/>
          <p:cNvSpPr>
            <a:spLocks noGrp="1" noChangeArrowheads="1"/>
          </p:cNvSpPr>
          <p:nvPr>
            <p:ph type="body" idx="1"/>
          </p:nvPr>
        </p:nvSpPr>
        <p:spPr>
          <a:xfrm>
            <a:off x="685800" y="1552575"/>
            <a:ext cx="7772400" cy="4543425"/>
          </a:xfrm>
        </p:spPr>
        <p:txBody>
          <a:bodyPr/>
          <a:lstStyle/>
          <a:p>
            <a:r>
              <a:rPr lang="en-US" sz="2800"/>
              <a:t>Non-Preemptive System: Must add a “yield” call inside spin lock loop to let other threads run.</a:t>
            </a:r>
          </a:p>
          <a:p>
            <a:endParaRPr lang="en-US" sz="2800"/>
          </a:p>
          <a:p>
            <a:r>
              <a:rPr lang="en-US" sz="2800"/>
              <a:t>Constant context-switching during spin lock can be a significant overhead (saving and restoring threads’ registers and stack).</a:t>
            </a:r>
          </a:p>
          <a:p>
            <a:endParaRPr lang="en-US" sz="2800"/>
          </a:p>
          <a:p>
            <a:r>
              <a:rPr lang="en-US" sz="2800"/>
              <a:t>Semaphores eliminate the context-switch until flag is released.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685800" y="239713"/>
            <a:ext cx="7772400" cy="1143000"/>
          </a:xfrm>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a:t>Semaphores</a:t>
            </a:r>
          </a:p>
        </p:txBody>
      </p:sp>
      <p:sp>
        <p:nvSpPr>
          <p:cNvPr id="283651" name="Line 3"/>
          <p:cNvSpPr>
            <a:spLocks noChangeShapeType="1"/>
          </p:cNvSpPr>
          <p:nvPr/>
        </p:nvSpPr>
        <p:spPr bwMode="auto">
          <a:xfrm>
            <a:off x="1820863" y="1484313"/>
            <a:ext cx="0" cy="5778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3652" name="Line 4"/>
          <p:cNvSpPr>
            <a:spLocks noChangeShapeType="1"/>
          </p:cNvSpPr>
          <p:nvPr/>
        </p:nvSpPr>
        <p:spPr bwMode="auto">
          <a:xfrm>
            <a:off x="1820863" y="2822575"/>
            <a:ext cx="0" cy="5651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3653" name="Line 5"/>
          <p:cNvSpPr>
            <a:spLocks noChangeShapeType="1"/>
          </p:cNvSpPr>
          <p:nvPr/>
        </p:nvSpPr>
        <p:spPr bwMode="auto">
          <a:xfrm>
            <a:off x="1820863" y="4422775"/>
            <a:ext cx="0" cy="66516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3654" name="Line 6"/>
          <p:cNvSpPr>
            <a:spLocks noChangeShapeType="1"/>
          </p:cNvSpPr>
          <p:nvPr/>
        </p:nvSpPr>
        <p:spPr bwMode="auto">
          <a:xfrm>
            <a:off x="1820863" y="5786438"/>
            <a:ext cx="0" cy="52546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3655" name="Rectangle 7"/>
          <p:cNvSpPr>
            <a:spLocks noChangeArrowheads="1"/>
          </p:cNvSpPr>
          <p:nvPr/>
        </p:nvSpPr>
        <p:spPr bwMode="auto">
          <a:xfrm>
            <a:off x="446088" y="2062163"/>
            <a:ext cx="2814637" cy="760412"/>
          </a:xfrm>
          <a:prstGeom prst="rect">
            <a:avLst/>
          </a:prstGeom>
          <a:solidFill>
            <a:srgbClr val="FFFFFF"/>
          </a:solidFill>
          <a:ln w="9525">
            <a:solidFill>
              <a:srgbClr val="000000"/>
            </a:solidFill>
            <a:miter lim="800000"/>
            <a:headEnd/>
            <a:tailEnd/>
          </a:ln>
          <a:effectLst>
            <a:outerShdw dist="35921" dir="2700000" algn="ctr" rotWithShape="0">
              <a:srgbClr val="808080"/>
            </a:outerShdw>
          </a:effectLst>
        </p:spPr>
        <p:txBody>
          <a:bodyPr/>
          <a:lstStyle/>
          <a:p>
            <a:pPr algn="ctr"/>
            <a:endParaRPr lang="en-US" sz="900" b="0">
              <a:solidFill>
                <a:srgbClr val="000000"/>
              </a:solidFill>
              <a:latin typeface="Tahoma" pitchFamily="34" charset="0"/>
            </a:endParaRPr>
          </a:p>
          <a:p>
            <a:pPr algn="ctr"/>
            <a:r>
              <a:rPr lang="en-US" sz="2400" b="0">
                <a:solidFill>
                  <a:srgbClr val="000000"/>
                </a:solidFill>
                <a:latin typeface="Tahoma" pitchFamily="34" charset="0"/>
              </a:rPr>
              <a:t>Semaphore “Pend”</a:t>
            </a:r>
          </a:p>
        </p:txBody>
      </p:sp>
      <p:sp>
        <p:nvSpPr>
          <p:cNvPr id="283656" name="Rectangle 8"/>
          <p:cNvSpPr>
            <a:spLocks noChangeArrowheads="1"/>
          </p:cNvSpPr>
          <p:nvPr/>
        </p:nvSpPr>
        <p:spPr bwMode="auto">
          <a:xfrm>
            <a:off x="484188" y="3387725"/>
            <a:ext cx="2679700" cy="1035050"/>
          </a:xfrm>
          <a:prstGeom prst="rect">
            <a:avLst/>
          </a:prstGeom>
          <a:solidFill>
            <a:srgbClr val="FFFFFF"/>
          </a:solidFill>
          <a:ln w="9525">
            <a:solidFill>
              <a:srgbClr val="000000"/>
            </a:solidFill>
            <a:miter lim="800000"/>
            <a:headEnd/>
            <a:tailEnd/>
          </a:ln>
          <a:effectLst>
            <a:outerShdw dist="35921" dir="2700000" algn="ctr" rotWithShape="0">
              <a:srgbClr val="808080"/>
            </a:outerShdw>
          </a:effectLst>
        </p:spPr>
        <p:txBody>
          <a:bodyPr/>
          <a:lstStyle/>
          <a:p>
            <a:pPr algn="ctr"/>
            <a:endParaRPr lang="en-US" sz="1600" b="0">
              <a:solidFill>
                <a:srgbClr val="000000"/>
              </a:solidFill>
              <a:latin typeface="Tahoma" pitchFamily="34" charset="0"/>
            </a:endParaRPr>
          </a:p>
          <a:p>
            <a:pPr algn="ctr"/>
            <a:r>
              <a:rPr lang="en-US" sz="2400" b="0">
                <a:solidFill>
                  <a:srgbClr val="000000"/>
                </a:solidFill>
                <a:latin typeface="Tahoma" pitchFamily="34" charset="0"/>
              </a:rPr>
              <a:t>Critical Section</a:t>
            </a:r>
          </a:p>
        </p:txBody>
      </p:sp>
      <p:sp>
        <p:nvSpPr>
          <p:cNvPr id="283657" name="Rectangle 9"/>
          <p:cNvSpPr>
            <a:spLocks noChangeArrowheads="1"/>
          </p:cNvSpPr>
          <p:nvPr/>
        </p:nvSpPr>
        <p:spPr bwMode="auto">
          <a:xfrm>
            <a:off x="484188" y="5087938"/>
            <a:ext cx="2679700" cy="814387"/>
          </a:xfrm>
          <a:prstGeom prst="rect">
            <a:avLst/>
          </a:prstGeom>
          <a:solidFill>
            <a:srgbClr val="FFFFFF"/>
          </a:solidFill>
          <a:ln w="9525">
            <a:solidFill>
              <a:srgbClr val="000000"/>
            </a:solidFill>
            <a:miter lim="800000"/>
            <a:headEnd/>
            <a:tailEnd/>
          </a:ln>
          <a:effectLst>
            <a:outerShdw dist="35921" dir="2700000" algn="ctr" rotWithShape="0">
              <a:srgbClr val="808080"/>
            </a:outerShdw>
          </a:effectLst>
        </p:spPr>
        <p:txBody>
          <a:bodyPr/>
          <a:lstStyle/>
          <a:p>
            <a:pPr algn="ctr"/>
            <a:endParaRPr lang="en-US" sz="900" b="0">
              <a:solidFill>
                <a:srgbClr val="000000"/>
              </a:solidFill>
              <a:latin typeface="Tahoma" pitchFamily="34" charset="0"/>
            </a:endParaRPr>
          </a:p>
          <a:p>
            <a:pPr algn="ctr"/>
            <a:r>
              <a:rPr lang="en-US" sz="2400" b="0">
                <a:solidFill>
                  <a:srgbClr val="000000"/>
                </a:solidFill>
                <a:latin typeface="Tahoma" pitchFamily="34" charset="0"/>
              </a:rPr>
              <a:t>Semaphore “Post”</a:t>
            </a:r>
          </a:p>
        </p:txBody>
      </p:sp>
      <p:sp>
        <p:nvSpPr>
          <p:cNvPr id="283658" name="AutoShape 10"/>
          <p:cNvSpPr>
            <a:spLocks noChangeArrowheads="1"/>
          </p:cNvSpPr>
          <p:nvPr/>
        </p:nvSpPr>
        <p:spPr bwMode="auto">
          <a:xfrm>
            <a:off x="4494213" y="1984375"/>
            <a:ext cx="3405187" cy="2705100"/>
          </a:xfrm>
          <a:prstGeom prst="wedgeRectCallout">
            <a:avLst>
              <a:gd name="adj1" fmla="val -82634"/>
              <a:gd name="adj2" fmla="val -33625"/>
            </a:avLst>
          </a:prstGeom>
          <a:solidFill>
            <a:schemeClr val="bg2"/>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b="0">
                <a:solidFill>
                  <a:srgbClr val="000000"/>
                </a:solidFill>
                <a:latin typeface="Tahoma" pitchFamily="34" charset="0"/>
              </a:rPr>
              <a:t>Kernel suspends this thread if another thread has possession of the semaphore; this thread does not get to run again until the other thread releases the semaphore with a “post” operation.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050"/>
          <p:cNvSpPr>
            <a:spLocks noGrp="1" noChangeArrowheads="1"/>
          </p:cNvSpPr>
          <p:nvPr>
            <p:ph type="title"/>
          </p:nvPr>
        </p:nvSpPr>
        <p:spPr/>
        <p:txBody>
          <a:bodyPr/>
          <a:lstStyle/>
          <a:p>
            <a:r>
              <a:rPr lang="en-US"/>
              <a:t>Kernel Services</a:t>
            </a:r>
          </a:p>
        </p:txBody>
      </p:sp>
      <p:sp>
        <p:nvSpPr>
          <p:cNvPr id="264195" name="Rectangle 2051"/>
          <p:cNvSpPr>
            <a:spLocks noGrp="1" noChangeArrowheads="1"/>
          </p:cNvSpPr>
          <p:nvPr>
            <p:ph type="body" sz="half" idx="1"/>
          </p:nvPr>
        </p:nvSpPr>
        <p:spPr/>
        <p:txBody>
          <a:bodyPr/>
          <a:lstStyle/>
          <a:p>
            <a:r>
              <a:rPr lang="en-US"/>
              <a:t>Initialization</a:t>
            </a:r>
          </a:p>
          <a:p>
            <a:r>
              <a:rPr lang="en-US"/>
              <a:t>Threads</a:t>
            </a:r>
          </a:p>
          <a:p>
            <a:r>
              <a:rPr lang="en-US"/>
              <a:t>Scheduling</a:t>
            </a:r>
          </a:p>
          <a:p>
            <a:r>
              <a:rPr lang="en-US"/>
              <a:t>Priorities</a:t>
            </a:r>
          </a:p>
          <a:p>
            <a:r>
              <a:rPr lang="en-US"/>
              <a:t>Interrupt Routines</a:t>
            </a:r>
          </a:p>
          <a:p>
            <a:endParaRPr lang="en-US"/>
          </a:p>
        </p:txBody>
      </p:sp>
      <p:sp>
        <p:nvSpPr>
          <p:cNvPr id="264196" name="Rectangle 2052"/>
          <p:cNvSpPr>
            <a:spLocks noGrp="1" noChangeArrowheads="1"/>
          </p:cNvSpPr>
          <p:nvPr>
            <p:ph type="body" sz="half" idx="2"/>
          </p:nvPr>
        </p:nvSpPr>
        <p:spPr/>
        <p:txBody>
          <a:bodyPr/>
          <a:lstStyle/>
          <a:p>
            <a:r>
              <a:rPr lang="en-US"/>
              <a:t>Semaphores</a:t>
            </a:r>
          </a:p>
          <a:p>
            <a:r>
              <a:rPr lang="en-US"/>
              <a:t>Mailboxes</a:t>
            </a:r>
          </a:p>
          <a:p>
            <a:r>
              <a:rPr lang="en-US"/>
              <a:t>Queues</a:t>
            </a:r>
          </a:p>
          <a:p>
            <a:r>
              <a:rPr lang="en-US"/>
              <a:t>Time</a:t>
            </a:r>
          </a:p>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805" name="Line 21"/>
          <p:cNvSpPr>
            <a:spLocks noChangeShapeType="1"/>
          </p:cNvSpPr>
          <p:nvPr/>
        </p:nvSpPr>
        <p:spPr bwMode="auto">
          <a:xfrm flipH="1">
            <a:off x="1606549" y="1143831"/>
            <a:ext cx="3815" cy="373026"/>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6796" name="Line 12"/>
          <p:cNvSpPr>
            <a:spLocks noChangeShapeType="1"/>
          </p:cNvSpPr>
          <p:nvPr/>
        </p:nvSpPr>
        <p:spPr bwMode="auto">
          <a:xfrm>
            <a:off x="1606112" y="2066711"/>
            <a:ext cx="0" cy="25400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6794" name="Oval 10"/>
          <p:cNvSpPr>
            <a:spLocks noChangeArrowheads="1"/>
          </p:cNvSpPr>
          <p:nvPr/>
        </p:nvSpPr>
        <p:spPr bwMode="auto">
          <a:xfrm>
            <a:off x="1069975" y="5299075"/>
            <a:ext cx="1138238" cy="637701"/>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1600" b="0" dirty="0" smtClean="0">
                <a:solidFill>
                  <a:srgbClr val="000000"/>
                </a:solidFill>
                <a:latin typeface="Calibri" pitchFamily="34" charset="0"/>
                <a:cs typeface="Calibri" pitchFamily="34" charset="0"/>
              </a:rPr>
              <a:t>Return</a:t>
            </a:r>
            <a:endParaRPr lang="en-US" sz="1600" b="0" dirty="0">
              <a:solidFill>
                <a:srgbClr val="000000"/>
              </a:solidFill>
              <a:latin typeface="Calibri" pitchFamily="34" charset="0"/>
              <a:cs typeface="Calibri" pitchFamily="34" charset="0"/>
            </a:endParaRPr>
          </a:p>
        </p:txBody>
      </p:sp>
      <p:sp>
        <p:nvSpPr>
          <p:cNvPr id="246793" name="Oval 9"/>
          <p:cNvSpPr>
            <a:spLocks noChangeArrowheads="1"/>
          </p:cNvSpPr>
          <p:nvPr/>
        </p:nvSpPr>
        <p:spPr bwMode="auto">
          <a:xfrm>
            <a:off x="1008063" y="545910"/>
            <a:ext cx="1200150" cy="618521"/>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p>
        </p:txBody>
      </p:sp>
      <p:sp>
        <p:nvSpPr>
          <p:cNvPr id="246786" name="AutoShape 2"/>
          <p:cNvSpPr>
            <a:spLocks noChangeArrowheads="1"/>
          </p:cNvSpPr>
          <p:nvPr/>
        </p:nvSpPr>
        <p:spPr bwMode="auto">
          <a:xfrm>
            <a:off x="774700" y="3243712"/>
            <a:ext cx="1724025" cy="905089"/>
          </a:xfrm>
          <a:prstGeom prst="flowChartPreparation">
            <a:avLst/>
          </a:prstGeom>
          <a:solidFill>
            <a:schemeClr val="bg1">
              <a:lumMod val="6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ctr"/>
            <a:r>
              <a:rPr lang="en-US" sz="1600" dirty="0" smtClean="0">
                <a:solidFill>
                  <a:srgbClr val="000000"/>
                </a:solidFill>
                <a:latin typeface="Calibri" pitchFamily="34" charset="0"/>
                <a:cs typeface="Calibri" pitchFamily="34" charset="0"/>
              </a:rPr>
              <a:t>Output Device Ready?</a:t>
            </a:r>
            <a:endParaRPr lang="en-US" sz="1600" b="0" dirty="0">
              <a:solidFill>
                <a:srgbClr val="000000"/>
              </a:solidFill>
              <a:latin typeface="Calibri" pitchFamily="34" charset="0"/>
              <a:cs typeface="Calibri" pitchFamily="34" charset="0"/>
            </a:endParaRPr>
          </a:p>
        </p:txBody>
      </p:sp>
      <p:sp>
        <p:nvSpPr>
          <p:cNvPr id="246787" name="Text Box 3"/>
          <p:cNvSpPr txBox="1">
            <a:spLocks noChangeArrowheads="1"/>
          </p:cNvSpPr>
          <p:nvPr/>
        </p:nvSpPr>
        <p:spPr bwMode="auto">
          <a:xfrm>
            <a:off x="1598613" y="4230688"/>
            <a:ext cx="693737" cy="322262"/>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0">
                <a:solidFill>
                  <a:srgbClr val="000000"/>
                </a:solidFill>
                <a:latin typeface="Tahoma" pitchFamily="34" charset="0"/>
              </a:rPr>
              <a:t>Yes</a:t>
            </a:r>
          </a:p>
        </p:txBody>
      </p:sp>
      <p:sp>
        <p:nvSpPr>
          <p:cNvPr id="246791" name="Text Box 7"/>
          <p:cNvSpPr txBox="1">
            <a:spLocks noChangeArrowheads="1"/>
          </p:cNvSpPr>
          <p:nvPr/>
        </p:nvSpPr>
        <p:spPr bwMode="auto">
          <a:xfrm>
            <a:off x="924873" y="617360"/>
            <a:ext cx="1423988" cy="465138"/>
          </a:xfrm>
          <a:prstGeom prst="rect">
            <a:avLst/>
          </a:prstGeom>
          <a:noFill/>
          <a:ln>
            <a:noFill/>
          </a:ln>
        </p:spPr>
        <p:txBody>
          <a:bodyPr anchor="ctr" anchorCtr="1"/>
          <a:lstStyle/>
          <a:p>
            <a:pPr algn="ctr"/>
            <a:r>
              <a:rPr lang="en-US" sz="1600" b="0" dirty="0">
                <a:solidFill>
                  <a:srgbClr val="000000"/>
                </a:solidFill>
                <a:latin typeface="Calibri" pitchFamily="34" charset="0"/>
                <a:cs typeface="Calibri" pitchFamily="34" charset="0"/>
              </a:rPr>
              <a:t>Input Ready</a:t>
            </a:r>
          </a:p>
        </p:txBody>
      </p:sp>
      <p:sp>
        <p:nvSpPr>
          <p:cNvPr id="246792" name="Text Box 8"/>
          <p:cNvSpPr txBox="1">
            <a:spLocks noChangeArrowheads="1"/>
          </p:cNvSpPr>
          <p:nvPr/>
        </p:nvSpPr>
        <p:spPr bwMode="auto">
          <a:xfrm>
            <a:off x="866775" y="1512094"/>
            <a:ext cx="1477963" cy="536575"/>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600" b="0" dirty="0">
                <a:solidFill>
                  <a:srgbClr val="000000"/>
                </a:solidFill>
                <a:latin typeface="Calibri" pitchFamily="34" charset="0"/>
                <a:cs typeface="Calibri" pitchFamily="34" charset="0"/>
              </a:rPr>
              <a:t> Input Data</a:t>
            </a:r>
          </a:p>
        </p:txBody>
      </p:sp>
      <p:sp>
        <p:nvSpPr>
          <p:cNvPr id="246795" name="Text Box 11"/>
          <p:cNvSpPr txBox="1">
            <a:spLocks noChangeArrowheads="1"/>
          </p:cNvSpPr>
          <p:nvPr/>
        </p:nvSpPr>
        <p:spPr bwMode="auto">
          <a:xfrm>
            <a:off x="866775" y="2288381"/>
            <a:ext cx="1477963" cy="538163"/>
          </a:xfrm>
          <a:prstGeom prst="rect">
            <a:avLst/>
          </a:prstGeom>
          <a:solidFill>
            <a:schemeClr val="bg1">
              <a:lumMod val="6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dirty="0">
                <a:solidFill>
                  <a:srgbClr val="000000"/>
                </a:solidFill>
                <a:latin typeface="Calibri" pitchFamily="34" charset="0"/>
                <a:cs typeface="Calibri" pitchFamily="34" charset="0"/>
              </a:rPr>
              <a:t> </a:t>
            </a:r>
            <a:r>
              <a:rPr lang="en-US" sz="1400" dirty="0">
                <a:solidFill>
                  <a:srgbClr val="000000"/>
                </a:solidFill>
                <a:latin typeface="Calibri" pitchFamily="34" charset="0"/>
                <a:cs typeface="Calibri" pitchFamily="34" charset="0"/>
              </a:rPr>
              <a:t>Process Data</a:t>
            </a:r>
            <a:endParaRPr lang="en-US" sz="1400" b="0" dirty="0">
              <a:solidFill>
                <a:srgbClr val="000000"/>
              </a:solidFill>
              <a:latin typeface="Calibri" pitchFamily="34" charset="0"/>
              <a:cs typeface="Calibri" pitchFamily="34" charset="0"/>
            </a:endParaRPr>
          </a:p>
        </p:txBody>
      </p:sp>
      <p:sp>
        <p:nvSpPr>
          <p:cNvPr id="246797" name="Text Box 13"/>
          <p:cNvSpPr txBox="1">
            <a:spLocks noChangeArrowheads="1"/>
          </p:cNvSpPr>
          <p:nvPr/>
        </p:nvSpPr>
        <p:spPr bwMode="auto">
          <a:xfrm>
            <a:off x="884238" y="4491038"/>
            <a:ext cx="1477962" cy="538162"/>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dirty="0">
                <a:solidFill>
                  <a:srgbClr val="000000"/>
                </a:solidFill>
                <a:latin typeface="Tahoma" pitchFamily="34" charset="0"/>
              </a:rPr>
              <a:t> </a:t>
            </a:r>
            <a:r>
              <a:rPr lang="en-US" sz="1600" b="0" dirty="0">
                <a:solidFill>
                  <a:srgbClr val="000000"/>
                </a:solidFill>
                <a:latin typeface="Calibri" pitchFamily="34" charset="0"/>
                <a:cs typeface="Calibri" pitchFamily="34" charset="0"/>
              </a:rPr>
              <a:t>Output</a:t>
            </a:r>
            <a:r>
              <a:rPr lang="en-US" sz="1400" b="0" dirty="0">
                <a:solidFill>
                  <a:srgbClr val="000000"/>
                </a:solidFill>
                <a:latin typeface="Tahoma" pitchFamily="34" charset="0"/>
              </a:rPr>
              <a:t> Data</a:t>
            </a:r>
          </a:p>
        </p:txBody>
      </p:sp>
      <p:sp>
        <p:nvSpPr>
          <p:cNvPr id="246798" name="Line 14"/>
          <p:cNvSpPr>
            <a:spLocks noChangeShapeType="1"/>
          </p:cNvSpPr>
          <p:nvPr/>
        </p:nvSpPr>
        <p:spPr bwMode="auto">
          <a:xfrm>
            <a:off x="1610365" y="4148801"/>
            <a:ext cx="0" cy="342237"/>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6799" name="Line 15"/>
          <p:cNvSpPr>
            <a:spLocks noChangeShapeType="1"/>
          </p:cNvSpPr>
          <p:nvPr/>
        </p:nvSpPr>
        <p:spPr bwMode="auto">
          <a:xfrm flipH="1">
            <a:off x="1598613" y="2826543"/>
            <a:ext cx="11752" cy="417169"/>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6800" name="Line 16"/>
          <p:cNvSpPr>
            <a:spLocks noChangeShapeType="1"/>
          </p:cNvSpPr>
          <p:nvPr/>
        </p:nvSpPr>
        <p:spPr bwMode="auto">
          <a:xfrm>
            <a:off x="1624013" y="5029200"/>
            <a:ext cx="0" cy="288925"/>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6804" name="AutoShape 20"/>
          <p:cNvSpPr>
            <a:spLocks noChangeArrowheads="1"/>
          </p:cNvSpPr>
          <p:nvPr/>
        </p:nvSpPr>
        <p:spPr bwMode="auto">
          <a:xfrm>
            <a:off x="777258" y="535187"/>
            <a:ext cx="376238" cy="274637"/>
          </a:xfrm>
          <a:prstGeom prst="irregularSeal1">
            <a:avLst/>
          </a:prstGeom>
          <a:solidFill>
            <a:schemeClr val="bg1">
              <a:lumMod val="7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p>
        </p:txBody>
      </p:sp>
      <p:cxnSp>
        <p:nvCxnSpPr>
          <p:cNvPr id="3" name="Elbow Connector 2"/>
          <p:cNvCxnSpPr>
            <a:stCxn id="246786" idx="1"/>
          </p:cNvCxnSpPr>
          <p:nvPr/>
        </p:nvCxnSpPr>
        <p:spPr bwMode="auto">
          <a:xfrm rot="10800000" flipH="1">
            <a:off x="774699" y="3035127"/>
            <a:ext cx="823913" cy="661130"/>
          </a:xfrm>
          <a:prstGeom prst="bentConnector3">
            <a:avLst>
              <a:gd name="adj1" fmla="val -27746"/>
            </a:avLst>
          </a:prstGeom>
          <a:solidFill>
            <a:schemeClr val="accent1"/>
          </a:solidFill>
          <a:ln w="25400" cap="flat" cmpd="sng" algn="ctr">
            <a:solidFill>
              <a:srgbClr val="0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7318" y="859092"/>
            <a:ext cx="5334000" cy="184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88" name="AutoShape 36"/>
          <p:cNvSpPr>
            <a:spLocks noChangeArrowheads="1"/>
          </p:cNvSpPr>
          <p:nvPr/>
        </p:nvSpPr>
        <p:spPr bwMode="auto">
          <a:xfrm>
            <a:off x="1746250" y="4254500"/>
            <a:ext cx="412750" cy="252413"/>
          </a:xfrm>
          <a:prstGeom prst="rightArrow">
            <a:avLst>
              <a:gd name="adj1" fmla="val 50000"/>
              <a:gd name="adj2" fmla="val 37736"/>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latin typeface="Calibri" pitchFamily="34" charset="0"/>
              <a:cs typeface="Calibri" pitchFamily="34" charset="0"/>
            </a:endParaRPr>
          </a:p>
        </p:txBody>
      </p:sp>
      <p:sp>
        <p:nvSpPr>
          <p:cNvPr id="253977" name="Line 25"/>
          <p:cNvSpPr>
            <a:spLocks noChangeShapeType="1"/>
          </p:cNvSpPr>
          <p:nvPr/>
        </p:nvSpPr>
        <p:spPr bwMode="auto">
          <a:xfrm>
            <a:off x="1131887" y="4630739"/>
            <a:ext cx="1588" cy="354012"/>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56" name="AutoShape 4"/>
          <p:cNvSpPr>
            <a:spLocks noChangeArrowheads="1"/>
          </p:cNvSpPr>
          <p:nvPr/>
        </p:nvSpPr>
        <p:spPr bwMode="auto">
          <a:xfrm>
            <a:off x="3040055" y="4254500"/>
            <a:ext cx="382588" cy="252413"/>
          </a:xfrm>
          <a:prstGeom prst="rightArrow">
            <a:avLst>
              <a:gd name="adj1" fmla="val 50000"/>
              <a:gd name="adj2" fmla="val 37893"/>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latin typeface="Calibri" pitchFamily="34" charset="0"/>
              <a:cs typeface="Calibri" pitchFamily="34" charset="0"/>
            </a:endParaRPr>
          </a:p>
        </p:txBody>
      </p:sp>
      <p:sp>
        <p:nvSpPr>
          <p:cNvPr id="253957" name="Text Box 5"/>
          <p:cNvSpPr txBox="1">
            <a:spLocks noChangeArrowheads="1"/>
          </p:cNvSpPr>
          <p:nvPr/>
        </p:nvSpPr>
        <p:spPr bwMode="auto">
          <a:xfrm>
            <a:off x="3432169" y="4089400"/>
            <a:ext cx="1169987" cy="541338"/>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dirty="0">
                <a:solidFill>
                  <a:srgbClr val="000000"/>
                </a:solidFill>
                <a:latin typeface="Calibri" pitchFamily="34" charset="0"/>
                <a:cs typeface="Calibri" pitchFamily="34" charset="0"/>
              </a:rPr>
              <a:t> </a:t>
            </a:r>
            <a:r>
              <a:rPr lang="en-US" sz="1400" b="0" dirty="0" err="1">
                <a:solidFill>
                  <a:srgbClr val="000000"/>
                </a:solidFill>
                <a:latin typeface="Calibri" pitchFamily="34" charset="0"/>
                <a:cs typeface="Calibri" pitchFamily="34" charset="0"/>
              </a:rPr>
              <a:t>Dequeue</a:t>
            </a:r>
            <a:r>
              <a:rPr lang="en-US" sz="1400" b="0" dirty="0">
                <a:solidFill>
                  <a:srgbClr val="000000"/>
                </a:solidFill>
                <a:latin typeface="Calibri" pitchFamily="34" charset="0"/>
                <a:cs typeface="Calibri" pitchFamily="34" charset="0"/>
              </a:rPr>
              <a:t> Data</a:t>
            </a:r>
          </a:p>
        </p:txBody>
      </p:sp>
      <p:sp>
        <p:nvSpPr>
          <p:cNvPr id="253958" name="Line 6"/>
          <p:cNvSpPr>
            <a:spLocks noChangeShapeType="1"/>
          </p:cNvSpPr>
          <p:nvPr/>
        </p:nvSpPr>
        <p:spPr bwMode="auto">
          <a:xfrm>
            <a:off x="4797425" y="3436937"/>
            <a:ext cx="502437" cy="0"/>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59" name="AutoShape 7"/>
          <p:cNvSpPr>
            <a:spLocks noChangeArrowheads="1"/>
          </p:cNvSpPr>
          <p:nvPr/>
        </p:nvSpPr>
        <p:spPr bwMode="auto">
          <a:xfrm>
            <a:off x="3230554" y="3082925"/>
            <a:ext cx="1579562" cy="708025"/>
          </a:xfrm>
          <a:prstGeom prst="flowChartPreparation">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dirty="0">
                <a:solidFill>
                  <a:srgbClr val="000000"/>
                </a:solidFill>
                <a:latin typeface="Calibri" pitchFamily="34" charset="0"/>
                <a:cs typeface="Calibri" pitchFamily="34" charset="0"/>
              </a:rPr>
              <a:t>Output Device Ready?</a:t>
            </a:r>
          </a:p>
        </p:txBody>
      </p:sp>
      <p:sp>
        <p:nvSpPr>
          <p:cNvPr id="253960" name="Text Box 8"/>
          <p:cNvSpPr txBox="1">
            <a:spLocks noChangeArrowheads="1"/>
          </p:cNvSpPr>
          <p:nvPr/>
        </p:nvSpPr>
        <p:spPr bwMode="auto">
          <a:xfrm>
            <a:off x="4033838" y="2784475"/>
            <a:ext cx="552450" cy="325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sz="1400" b="0">
                <a:solidFill>
                  <a:srgbClr val="000000"/>
                </a:solidFill>
                <a:latin typeface="Tahoma" pitchFamily="34" charset="0"/>
              </a:rPr>
              <a:t>Yes</a:t>
            </a:r>
          </a:p>
        </p:txBody>
      </p:sp>
      <p:sp>
        <p:nvSpPr>
          <p:cNvPr id="253961" name="Line 9"/>
          <p:cNvSpPr>
            <a:spLocks noChangeShapeType="1"/>
          </p:cNvSpPr>
          <p:nvPr/>
        </p:nvSpPr>
        <p:spPr bwMode="auto">
          <a:xfrm>
            <a:off x="1119981" y="1776413"/>
            <a:ext cx="794" cy="396875"/>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62" name="Text Box 10"/>
          <p:cNvSpPr txBox="1">
            <a:spLocks noChangeArrowheads="1"/>
          </p:cNvSpPr>
          <p:nvPr/>
        </p:nvSpPr>
        <p:spPr bwMode="auto">
          <a:xfrm>
            <a:off x="561975" y="2185988"/>
            <a:ext cx="1169988" cy="541337"/>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Input Data</a:t>
            </a:r>
          </a:p>
        </p:txBody>
      </p:sp>
      <p:sp>
        <p:nvSpPr>
          <p:cNvPr id="253963" name="Text Box 11"/>
          <p:cNvSpPr txBox="1">
            <a:spLocks noChangeArrowheads="1"/>
          </p:cNvSpPr>
          <p:nvPr/>
        </p:nvSpPr>
        <p:spPr bwMode="auto">
          <a:xfrm>
            <a:off x="547688" y="3138488"/>
            <a:ext cx="1171575" cy="541337"/>
          </a:xfrm>
          <a:prstGeom prst="rect">
            <a:avLst/>
          </a:prstGeom>
          <a:solidFill>
            <a:schemeClr val="bg1">
              <a:lumMod val="6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dirty="0">
                <a:solidFill>
                  <a:srgbClr val="000000"/>
                </a:solidFill>
                <a:latin typeface="Calibri" pitchFamily="34" charset="0"/>
                <a:cs typeface="Calibri" pitchFamily="34" charset="0"/>
              </a:rPr>
              <a:t> Process Data</a:t>
            </a:r>
          </a:p>
        </p:txBody>
      </p:sp>
      <p:sp>
        <p:nvSpPr>
          <p:cNvPr id="253964" name="Line 12"/>
          <p:cNvSpPr>
            <a:spLocks noChangeShapeType="1"/>
          </p:cNvSpPr>
          <p:nvPr/>
        </p:nvSpPr>
        <p:spPr bwMode="auto">
          <a:xfrm>
            <a:off x="1133475" y="2727325"/>
            <a:ext cx="1588" cy="411163"/>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65" name="Text Box 13"/>
          <p:cNvSpPr txBox="1">
            <a:spLocks noChangeArrowheads="1"/>
          </p:cNvSpPr>
          <p:nvPr/>
        </p:nvSpPr>
        <p:spPr bwMode="auto">
          <a:xfrm>
            <a:off x="574675" y="4097338"/>
            <a:ext cx="1171575" cy="541337"/>
          </a:xfrm>
          <a:prstGeom prst="rect">
            <a:avLst/>
          </a:prstGeom>
          <a:solidFill>
            <a:schemeClr val="bg1">
              <a:lumMod val="85000"/>
            </a:schemeClr>
          </a:solidFill>
          <a:ln w="317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Enqueue Data</a:t>
            </a:r>
          </a:p>
        </p:txBody>
      </p:sp>
      <p:sp>
        <p:nvSpPr>
          <p:cNvPr id="253967" name="Oval 15"/>
          <p:cNvSpPr>
            <a:spLocks noChangeArrowheads="1"/>
          </p:cNvSpPr>
          <p:nvPr/>
        </p:nvSpPr>
        <p:spPr bwMode="auto">
          <a:xfrm>
            <a:off x="588963" y="1103313"/>
            <a:ext cx="1062037" cy="673100"/>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Input Ready</a:t>
            </a:r>
          </a:p>
        </p:txBody>
      </p:sp>
      <p:sp>
        <p:nvSpPr>
          <p:cNvPr id="253968" name="Oval 16"/>
          <p:cNvSpPr>
            <a:spLocks noChangeArrowheads="1"/>
          </p:cNvSpPr>
          <p:nvPr/>
        </p:nvSpPr>
        <p:spPr bwMode="auto">
          <a:xfrm>
            <a:off x="3152775" y="392113"/>
            <a:ext cx="1738312" cy="708025"/>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Enter Background</a:t>
            </a:r>
          </a:p>
        </p:txBody>
      </p:sp>
      <p:sp>
        <p:nvSpPr>
          <p:cNvPr id="253969" name="Line 17"/>
          <p:cNvSpPr>
            <a:spLocks noChangeShapeType="1"/>
          </p:cNvSpPr>
          <p:nvPr/>
        </p:nvSpPr>
        <p:spPr bwMode="auto">
          <a:xfrm>
            <a:off x="4017166" y="3790950"/>
            <a:ext cx="0" cy="293687"/>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70" name="Line 18"/>
          <p:cNvSpPr>
            <a:spLocks noChangeShapeType="1"/>
          </p:cNvSpPr>
          <p:nvPr/>
        </p:nvSpPr>
        <p:spPr bwMode="auto">
          <a:xfrm flipH="1">
            <a:off x="4021923" y="4630737"/>
            <a:ext cx="0" cy="309563"/>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71" name="Line 19"/>
          <p:cNvSpPr>
            <a:spLocks noChangeShapeType="1"/>
          </p:cNvSpPr>
          <p:nvPr/>
        </p:nvSpPr>
        <p:spPr bwMode="auto">
          <a:xfrm flipH="1">
            <a:off x="1131887" y="3679825"/>
            <a:ext cx="0" cy="409575"/>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72" name="Text Box 20"/>
          <p:cNvSpPr txBox="1">
            <a:spLocks noChangeArrowheads="1"/>
          </p:cNvSpPr>
          <p:nvPr/>
        </p:nvSpPr>
        <p:spPr bwMode="auto">
          <a:xfrm>
            <a:off x="3436932" y="4940300"/>
            <a:ext cx="1169988" cy="541338"/>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Output Data</a:t>
            </a:r>
          </a:p>
        </p:txBody>
      </p:sp>
      <p:sp>
        <p:nvSpPr>
          <p:cNvPr id="253973" name="AutoShape 21"/>
          <p:cNvSpPr>
            <a:spLocks noChangeArrowheads="1"/>
          </p:cNvSpPr>
          <p:nvPr/>
        </p:nvSpPr>
        <p:spPr bwMode="auto">
          <a:xfrm>
            <a:off x="561975" y="1103313"/>
            <a:ext cx="300038" cy="277812"/>
          </a:xfrm>
          <a:prstGeom prst="irregularSeal1">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latin typeface="Calibri" pitchFamily="34" charset="0"/>
              <a:cs typeface="Calibri" pitchFamily="34" charset="0"/>
            </a:endParaRPr>
          </a:p>
        </p:txBody>
      </p:sp>
      <p:sp>
        <p:nvSpPr>
          <p:cNvPr id="253978" name="Oval 26"/>
          <p:cNvSpPr>
            <a:spLocks noChangeArrowheads="1"/>
          </p:cNvSpPr>
          <p:nvPr/>
        </p:nvSpPr>
        <p:spPr bwMode="auto">
          <a:xfrm>
            <a:off x="641350" y="4984750"/>
            <a:ext cx="993775" cy="596900"/>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1400" b="0" dirty="0" smtClean="0">
                <a:solidFill>
                  <a:srgbClr val="000000"/>
                </a:solidFill>
                <a:latin typeface="Calibri" pitchFamily="34" charset="0"/>
                <a:cs typeface="Calibri" pitchFamily="34" charset="0"/>
              </a:rPr>
              <a:t>Return</a:t>
            </a:r>
            <a:endParaRPr lang="en-US" sz="1400" b="0" dirty="0">
              <a:solidFill>
                <a:srgbClr val="000000"/>
              </a:solidFill>
              <a:latin typeface="Calibri" pitchFamily="34" charset="0"/>
              <a:cs typeface="Calibri" pitchFamily="34" charset="0"/>
            </a:endParaRPr>
          </a:p>
        </p:txBody>
      </p:sp>
      <p:sp>
        <p:nvSpPr>
          <p:cNvPr id="253979" name="Freeform 27"/>
          <p:cNvSpPr>
            <a:spLocks/>
          </p:cNvSpPr>
          <p:nvPr/>
        </p:nvSpPr>
        <p:spPr bwMode="auto">
          <a:xfrm>
            <a:off x="4013987" y="1838325"/>
            <a:ext cx="1285875" cy="3352800"/>
          </a:xfrm>
          <a:custGeom>
            <a:avLst/>
            <a:gdLst>
              <a:gd name="T0" fmla="*/ 660 w 1407"/>
              <a:gd name="T1" fmla="*/ 3120 h 3120"/>
              <a:gd name="T2" fmla="*/ 1407 w 1407"/>
              <a:gd name="T3" fmla="*/ 3120 h 3120"/>
              <a:gd name="T4" fmla="*/ 1407 w 1407"/>
              <a:gd name="T5" fmla="*/ 0 h 3120"/>
              <a:gd name="T6" fmla="*/ 0 w 1407"/>
              <a:gd name="T7" fmla="*/ 0 h 3120"/>
            </a:gdLst>
            <a:ahLst/>
            <a:cxnLst>
              <a:cxn ang="0">
                <a:pos x="T0" y="T1"/>
              </a:cxn>
              <a:cxn ang="0">
                <a:pos x="T2" y="T3"/>
              </a:cxn>
              <a:cxn ang="0">
                <a:pos x="T4" y="T5"/>
              </a:cxn>
              <a:cxn ang="0">
                <a:pos x="T6" y="T7"/>
              </a:cxn>
            </a:cxnLst>
            <a:rect l="0" t="0" r="r" b="b"/>
            <a:pathLst>
              <a:path w="1407" h="3120">
                <a:moveTo>
                  <a:pt x="660" y="3120"/>
                </a:moveTo>
                <a:lnTo>
                  <a:pt x="1407" y="3120"/>
                </a:lnTo>
                <a:lnTo>
                  <a:pt x="1407" y="0"/>
                </a:lnTo>
                <a:lnTo>
                  <a:pt x="0" y="0"/>
                </a:lnTo>
              </a:path>
            </a:pathLst>
          </a:custGeom>
          <a:noFill/>
          <a:ln w="25400">
            <a:solidFill>
              <a:srgbClr val="000000"/>
            </a:solidFill>
            <a:round/>
            <a:headEnd type="none" w="med" len="med"/>
            <a:tailEnd type="triangle"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80" name="Line 28"/>
          <p:cNvSpPr>
            <a:spLocks noChangeShapeType="1"/>
          </p:cNvSpPr>
          <p:nvPr/>
        </p:nvSpPr>
        <p:spPr bwMode="auto">
          <a:xfrm>
            <a:off x="4023519" y="1687513"/>
            <a:ext cx="0" cy="396875"/>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81" name="AutoShape 29"/>
          <p:cNvSpPr>
            <a:spLocks noChangeArrowheads="1"/>
          </p:cNvSpPr>
          <p:nvPr/>
        </p:nvSpPr>
        <p:spPr bwMode="auto">
          <a:xfrm>
            <a:off x="3178173" y="2084388"/>
            <a:ext cx="1693862" cy="706437"/>
          </a:xfrm>
          <a:prstGeom prst="flowChartPreparation">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Data Enqueued?</a:t>
            </a:r>
          </a:p>
        </p:txBody>
      </p:sp>
      <p:sp>
        <p:nvSpPr>
          <p:cNvPr id="253982" name="Line 30"/>
          <p:cNvSpPr>
            <a:spLocks noChangeShapeType="1"/>
          </p:cNvSpPr>
          <p:nvPr/>
        </p:nvSpPr>
        <p:spPr bwMode="auto">
          <a:xfrm>
            <a:off x="4872035" y="2437606"/>
            <a:ext cx="427827" cy="0"/>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83" name="Line 31"/>
          <p:cNvSpPr>
            <a:spLocks noChangeShapeType="1"/>
          </p:cNvSpPr>
          <p:nvPr/>
        </p:nvSpPr>
        <p:spPr bwMode="auto">
          <a:xfrm flipH="1">
            <a:off x="4021931" y="2790825"/>
            <a:ext cx="0" cy="296863"/>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84" name="Text Box 32"/>
          <p:cNvSpPr txBox="1">
            <a:spLocks noChangeArrowheads="1"/>
          </p:cNvSpPr>
          <p:nvPr/>
        </p:nvSpPr>
        <p:spPr bwMode="auto">
          <a:xfrm>
            <a:off x="4028789" y="3775074"/>
            <a:ext cx="552450" cy="325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sz="1400" b="0" dirty="0">
                <a:solidFill>
                  <a:srgbClr val="000000"/>
                </a:solidFill>
                <a:latin typeface="Tahoma" pitchFamily="34" charset="0"/>
              </a:rPr>
              <a:t>Yes</a:t>
            </a:r>
          </a:p>
        </p:txBody>
      </p:sp>
      <p:sp>
        <p:nvSpPr>
          <p:cNvPr id="253985" name="Text Box 33"/>
          <p:cNvSpPr txBox="1">
            <a:spLocks noChangeArrowheads="1"/>
          </p:cNvSpPr>
          <p:nvPr/>
        </p:nvSpPr>
        <p:spPr bwMode="auto">
          <a:xfrm>
            <a:off x="3489325" y="1325563"/>
            <a:ext cx="1068388" cy="361950"/>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Initialize</a:t>
            </a:r>
          </a:p>
        </p:txBody>
      </p:sp>
      <p:sp>
        <p:nvSpPr>
          <p:cNvPr id="253986" name="Line 34"/>
          <p:cNvSpPr>
            <a:spLocks noChangeShapeType="1"/>
          </p:cNvSpPr>
          <p:nvPr/>
        </p:nvSpPr>
        <p:spPr bwMode="auto">
          <a:xfrm>
            <a:off x="4017169" y="1103313"/>
            <a:ext cx="0" cy="214312"/>
          </a:xfrm>
          <a:prstGeom prst="line">
            <a:avLst/>
          </a:prstGeom>
          <a:noFill/>
          <a:ln w="254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3987" name="Text Box 35"/>
          <p:cNvSpPr txBox="1">
            <a:spLocks noChangeArrowheads="1"/>
          </p:cNvSpPr>
          <p:nvPr/>
        </p:nvSpPr>
        <p:spPr bwMode="auto">
          <a:xfrm>
            <a:off x="2159000" y="4097338"/>
            <a:ext cx="952500" cy="541337"/>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a:solidFill>
                  <a:srgbClr val="000000"/>
                </a:solidFill>
                <a:latin typeface="Calibri" pitchFamily="34" charset="0"/>
                <a:cs typeface="Calibri" pitchFamily="34" charset="0"/>
              </a:rPr>
              <a:t>FIFO Queue</a:t>
            </a:r>
          </a:p>
        </p:txBody>
      </p:sp>
      <p:sp>
        <p:nvSpPr>
          <p:cNvPr id="31" name="Rectangle 2"/>
          <p:cNvSpPr>
            <a:spLocks noGrp="1" noChangeArrowheads="1"/>
          </p:cNvSpPr>
          <p:nvPr>
            <p:ph type="title"/>
          </p:nvPr>
        </p:nvSpPr>
        <p:spPr>
          <a:xfrm>
            <a:off x="5667375" y="609600"/>
            <a:ext cx="3200400" cy="4957763"/>
          </a:xfrm>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Removing the Waiting Loop from the ISR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2" name="Line 4"/>
          <p:cNvSpPr>
            <a:spLocks noChangeShapeType="1"/>
          </p:cNvSpPr>
          <p:nvPr/>
        </p:nvSpPr>
        <p:spPr bwMode="auto">
          <a:xfrm>
            <a:off x="1049338" y="1409700"/>
            <a:ext cx="0" cy="303213"/>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7831" name="Line 23"/>
          <p:cNvSpPr>
            <a:spLocks noChangeShapeType="1"/>
          </p:cNvSpPr>
          <p:nvPr/>
        </p:nvSpPr>
        <p:spPr bwMode="auto">
          <a:xfrm>
            <a:off x="4419600" y="1403351"/>
            <a:ext cx="0" cy="63500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7819" name="Oval 11"/>
          <p:cNvSpPr>
            <a:spLocks noChangeArrowheads="1"/>
          </p:cNvSpPr>
          <p:nvPr/>
        </p:nvSpPr>
        <p:spPr bwMode="auto">
          <a:xfrm>
            <a:off x="542925" y="805219"/>
            <a:ext cx="1017588" cy="610831"/>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p>
        </p:txBody>
      </p:sp>
      <p:sp>
        <p:nvSpPr>
          <p:cNvPr id="247818" name="Text Box 10"/>
          <p:cNvSpPr txBox="1">
            <a:spLocks noChangeArrowheads="1"/>
          </p:cNvSpPr>
          <p:nvPr/>
        </p:nvSpPr>
        <p:spPr bwMode="auto">
          <a:xfrm>
            <a:off x="446088" y="873304"/>
            <a:ext cx="1206500" cy="446087"/>
          </a:xfrm>
          <a:prstGeom prst="rect">
            <a:avLst/>
          </a:prstGeom>
          <a:noFill/>
          <a:ln w="9525">
            <a:noFill/>
            <a:miter lim="800000"/>
            <a:headEnd/>
            <a:tailEnd/>
          </a:ln>
          <a:effectLst>
            <a:outerShdw blurRad="190500" dist="228600" dir="2700000" algn="ctr">
              <a:srgbClr val="000000">
                <a:alpha val="30000"/>
              </a:srgbClr>
            </a:outerShdw>
          </a:effectLst>
        </p:spPr>
        <p:txBody>
          <a:bodyPr anchor="ctr" anchorCtr="1"/>
          <a:lstStyle/>
          <a:p>
            <a:pPr algn="ctr"/>
            <a:r>
              <a:rPr lang="en-US" sz="1400" b="0" dirty="0">
                <a:solidFill>
                  <a:srgbClr val="000000"/>
                </a:solidFill>
                <a:latin typeface="Calibri" pitchFamily="34" charset="0"/>
                <a:cs typeface="Calibri" pitchFamily="34" charset="0"/>
              </a:rPr>
              <a:t>Input</a:t>
            </a:r>
          </a:p>
          <a:p>
            <a:pPr algn="ctr"/>
            <a:r>
              <a:rPr lang="en-US" sz="1400" b="0" dirty="0">
                <a:solidFill>
                  <a:srgbClr val="000000"/>
                </a:solidFill>
                <a:latin typeface="Calibri" pitchFamily="34" charset="0"/>
                <a:cs typeface="Calibri" pitchFamily="34" charset="0"/>
              </a:rPr>
              <a:t>Ready</a:t>
            </a:r>
          </a:p>
        </p:txBody>
      </p:sp>
      <p:sp>
        <p:nvSpPr>
          <p:cNvPr id="247821" name="Oval 13"/>
          <p:cNvSpPr>
            <a:spLocks noChangeArrowheads="1"/>
          </p:cNvSpPr>
          <p:nvPr/>
        </p:nvSpPr>
        <p:spPr bwMode="auto">
          <a:xfrm>
            <a:off x="3916363" y="805219"/>
            <a:ext cx="1016000" cy="618770"/>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p>
        </p:txBody>
      </p:sp>
      <p:sp>
        <p:nvSpPr>
          <p:cNvPr id="247820" name="Text Box 12"/>
          <p:cNvSpPr txBox="1">
            <a:spLocks noChangeArrowheads="1"/>
          </p:cNvSpPr>
          <p:nvPr/>
        </p:nvSpPr>
        <p:spPr bwMode="auto">
          <a:xfrm>
            <a:off x="3823648" y="873304"/>
            <a:ext cx="1206500" cy="482600"/>
          </a:xfrm>
          <a:prstGeom prst="rect">
            <a:avLst/>
          </a:prstGeom>
          <a:noFill/>
          <a:ln w="9525">
            <a:noFill/>
            <a:miter lim="800000"/>
            <a:headEnd/>
            <a:tailEnd/>
          </a:ln>
          <a:effectLst>
            <a:outerShdw blurRad="190500" dist="228600" dir="2700000" algn="ctr">
              <a:srgbClr val="000000">
                <a:alpha val="30000"/>
              </a:srgbClr>
            </a:outerShdw>
          </a:effectLst>
        </p:spPr>
        <p:txBody>
          <a:bodyPr anchor="ctr" anchorCtr="1"/>
          <a:lstStyle/>
          <a:p>
            <a:pPr algn="ctr"/>
            <a:r>
              <a:rPr lang="en-US" sz="1400" b="0" dirty="0">
                <a:solidFill>
                  <a:srgbClr val="000000"/>
                </a:solidFill>
                <a:latin typeface="Calibri" pitchFamily="34" charset="0"/>
                <a:cs typeface="Calibri" pitchFamily="34" charset="0"/>
              </a:rPr>
              <a:t>Output</a:t>
            </a:r>
          </a:p>
          <a:p>
            <a:pPr algn="ctr"/>
            <a:r>
              <a:rPr lang="en-US" sz="1400" b="0" dirty="0">
                <a:solidFill>
                  <a:srgbClr val="000000"/>
                </a:solidFill>
                <a:latin typeface="Calibri" pitchFamily="34" charset="0"/>
                <a:cs typeface="Calibri" pitchFamily="34" charset="0"/>
              </a:rPr>
              <a:t>Ready</a:t>
            </a:r>
          </a:p>
        </p:txBody>
      </p:sp>
      <p:sp>
        <p:nvSpPr>
          <p:cNvPr id="247810" name="Text Box 2"/>
          <p:cNvSpPr txBox="1">
            <a:spLocks noChangeArrowheads="1"/>
          </p:cNvSpPr>
          <p:nvPr/>
        </p:nvSpPr>
        <p:spPr bwMode="auto">
          <a:xfrm>
            <a:off x="4449763" y="2932113"/>
            <a:ext cx="587375"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0" dirty="0">
                <a:solidFill>
                  <a:srgbClr val="000000"/>
                </a:solidFill>
                <a:latin typeface="Calibri" pitchFamily="34" charset="0"/>
                <a:cs typeface="Calibri" pitchFamily="34" charset="0"/>
              </a:rPr>
              <a:t>Yes</a:t>
            </a:r>
          </a:p>
        </p:txBody>
      </p:sp>
      <p:sp>
        <p:nvSpPr>
          <p:cNvPr id="247811" name="AutoShape 3"/>
          <p:cNvSpPr>
            <a:spLocks noChangeArrowheads="1"/>
          </p:cNvSpPr>
          <p:nvPr/>
        </p:nvSpPr>
        <p:spPr bwMode="auto">
          <a:xfrm>
            <a:off x="1643063" y="3343275"/>
            <a:ext cx="452437" cy="333375"/>
          </a:xfrm>
          <a:prstGeom prst="rightArrow">
            <a:avLst>
              <a:gd name="adj1" fmla="val 50000"/>
              <a:gd name="adj2" fmla="val 33929"/>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p>
        </p:txBody>
      </p:sp>
      <p:sp>
        <p:nvSpPr>
          <p:cNvPr id="247813" name="Text Box 5"/>
          <p:cNvSpPr txBox="1">
            <a:spLocks noChangeArrowheads="1"/>
          </p:cNvSpPr>
          <p:nvPr/>
        </p:nvSpPr>
        <p:spPr bwMode="auto">
          <a:xfrm>
            <a:off x="428625" y="1700213"/>
            <a:ext cx="1249363" cy="517525"/>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dirty="0">
                <a:solidFill>
                  <a:srgbClr val="000000"/>
                </a:solidFill>
                <a:latin typeface="Calibri" pitchFamily="34" charset="0"/>
                <a:cs typeface="Calibri" pitchFamily="34" charset="0"/>
              </a:rPr>
              <a:t> Input Data</a:t>
            </a:r>
          </a:p>
        </p:txBody>
      </p:sp>
      <p:sp>
        <p:nvSpPr>
          <p:cNvPr id="247814" name="Text Box 6"/>
          <p:cNvSpPr txBox="1">
            <a:spLocks noChangeArrowheads="1"/>
          </p:cNvSpPr>
          <p:nvPr/>
        </p:nvSpPr>
        <p:spPr bwMode="auto">
          <a:xfrm>
            <a:off x="428625" y="2473325"/>
            <a:ext cx="1249363" cy="515938"/>
          </a:xfrm>
          <a:prstGeom prst="rect">
            <a:avLst/>
          </a:prstGeom>
          <a:solidFill>
            <a:schemeClr val="bg1">
              <a:lumMod val="6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dirty="0">
                <a:solidFill>
                  <a:srgbClr val="000000"/>
                </a:solidFill>
                <a:latin typeface="Calibri" pitchFamily="34" charset="0"/>
                <a:cs typeface="Calibri" pitchFamily="34" charset="0"/>
              </a:rPr>
              <a:t> Process Data</a:t>
            </a:r>
            <a:endParaRPr lang="en-US" sz="1400" b="0" dirty="0">
              <a:solidFill>
                <a:srgbClr val="000000"/>
              </a:solidFill>
              <a:latin typeface="Calibri" pitchFamily="34" charset="0"/>
              <a:cs typeface="Calibri" pitchFamily="34" charset="0"/>
            </a:endParaRPr>
          </a:p>
        </p:txBody>
      </p:sp>
      <p:sp>
        <p:nvSpPr>
          <p:cNvPr id="247815" name="Line 7"/>
          <p:cNvSpPr>
            <a:spLocks noChangeShapeType="1"/>
          </p:cNvSpPr>
          <p:nvPr/>
        </p:nvSpPr>
        <p:spPr bwMode="auto">
          <a:xfrm>
            <a:off x="1044575" y="2227263"/>
            <a:ext cx="0" cy="246062"/>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7816" name="Text Box 8"/>
          <p:cNvSpPr txBox="1">
            <a:spLocks noChangeArrowheads="1"/>
          </p:cNvSpPr>
          <p:nvPr/>
        </p:nvSpPr>
        <p:spPr bwMode="auto">
          <a:xfrm>
            <a:off x="428625" y="3259138"/>
            <a:ext cx="1249363" cy="515937"/>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dirty="0">
                <a:solidFill>
                  <a:srgbClr val="000000"/>
                </a:solidFill>
                <a:latin typeface="Calibri" pitchFamily="34" charset="0"/>
                <a:cs typeface="Calibri" pitchFamily="34" charset="0"/>
              </a:rPr>
              <a:t> </a:t>
            </a:r>
            <a:r>
              <a:rPr lang="en-US" sz="1400" b="0" dirty="0" err="1">
                <a:solidFill>
                  <a:srgbClr val="000000"/>
                </a:solidFill>
                <a:latin typeface="Calibri" pitchFamily="34" charset="0"/>
                <a:cs typeface="Calibri" pitchFamily="34" charset="0"/>
              </a:rPr>
              <a:t>Enqueue</a:t>
            </a:r>
            <a:r>
              <a:rPr lang="en-US" sz="1400" b="0" dirty="0">
                <a:solidFill>
                  <a:srgbClr val="000000"/>
                </a:solidFill>
                <a:latin typeface="Calibri" pitchFamily="34" charset="0"/>
                <a:cs typeface="Calibri" pitchFamily="34" charset="0"/>
              </a:rPr>
              <a:t> Data</a:t>
            </a:r>
          </a:p>
        </p:txBody>
      </p:sp>
      <p:sp>
        <p:nvSpPr>
          <p:cNvPr id="247817" name="Line 9"/>
          <p:cNvSpPr>
            <a:spLocks noChangeShapeType="1"/>
          </p:cNvSpPr>
          <p:nvPr/>
        </p:nvSpPr>
        <p:spPr bwMode="auto">
          <a:xfrm>
            <a:off x="1044575" y="3787775"/>
            <a:ext cx="0" cy="123190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7823" name="AutoShape 15"/>
          <p:cNvSpPr>
            <a:spLocks noChangeArrowheads="1"/>
          </p:cNvSpPr>
          <p:nvPr/>
        </p:nvSpPr>
        <p:spPr bwMode="auto">
          <a:xfrm>
            <a:off x="3648075" y="2038350"/>
            <a:ext cx="1552575" cy="854076"/>
          </a:xfrm>
          <a:prstGeom prst="flowChartPreparation">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Data Enqueued?</a:t>
            </a:r>
          </a:p>
        </p:txBody>
      </p:sp>
      <p:sp>
        <p:nvSpPr>
          <p:cNvPr id="247824" name="Line 16"/>
          <p:cNvSpPr>
            <a:spLocks noChangeShapeType="1"/>
          </p:cNvSpPr>
          <p:nvPr/>
        </p:nvSpPr>
        <p:spPr bwMode="auto">
          <a:xfrm flipH="1">
            <a:off x="4416425" y="2892425"/>
            <a:ext cx="0" cy="352425"/>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7825" name="Text Box 17"/>
          <p:cNvSpPr txBox="1">
            <a:spLocks noChangeArrowheads="1"/>
          </p:cNvSpPr>
          <p:nvPr/>
        </p:nvSpPr>
        <p:spPr bwMode="auto">
          <a:xfrm>
            <a:off x="3800475" y="3255963"/>
            <a:ext cx="1249363" cy="515937"/>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Dequeue Data</a:t>
            </a:r>
          </a:p>
        </p:txBody>
      </p:sp>
      <p:sp>
        <p:nvSpPr>
          <p:cNvPr id="247826" name="Line 18"/>
          <p:cNvSpPr>
            <a:spLocks noChangeShapeType="1"/>
          </p:cNvSpPr>
          <p:nvPr/>
        </p:nvSpPr>
        <p:spPr bwMode="auto">
          <a:xfrm flipH="1">
            <a:off x="4419600" y="3771900"/>
            <a:ext cx="0" cy="296863"/>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7830" name="Line 22"/>
          <p:cNvSpPr>
            <a:spLocks noChangeShapeType="1"/>
          </p:cNvSpPr>
          <p:nvPr/>
        </p:nvSpPr>
        <p:spPr bwMode="auto">
          <a:xfrm>
            <a:off x="1044575" y="3005138"/>
            <a:ext cx="0" cy="24130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7832" name="AutoShape 24"/>
          <p:cNvSpPr>
            <a:spLocks noChangeArrowheads="1"/>
          </p:cNvSpPr>
          <p:nvPr/>
        </p:nvSpPr>
        <p:spPr bwMode="auto">
          <a:xfrm>
            <a:off x="3271838" y="3343275"/>
            <a:ext cx="515937" cy="333375"/>
          </a:xfrm>
          <a:prstGeom prst="rightArrow">
            <a:avLst>
              <a:gd name="adj1" fmla="val 50000"/>
              <a:gd name="adj2" fmla="val 38690"/>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p>
        </p:txBody>
      </p:sp>
      <p:sp>
        <p:nvSpPr>
          <p:cNvPr id="247833" name="Text Box 25"/>
          <p:cNvSpPr txBox="1">
            <a:spLocks noChangeArrowheads="1"/>
          </p:cNvSpPr>
          <p:nvPr/>
        </p:nvSpPr>
        <p:spPr bwMode="auto">
          <a:xfrm>
            <a:off x="2081213" y="3267075"/>
            <a:ext cx="1249362" cy="515938"/>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FIFO</a:t>
            </a:r>
            <a:br>
              <a:rPr lang="en-US" sz="1400" b="0">
                <a:solidFill>
                  <a:srgbClr val="000000"/>
                </a:solidFill>
                <a:latin typeface="Calibri" pitchFamily="34" charset="0"/>
                <a:cs typeface="Calibri" pitchFamily="34" charset="0"/>
              </a:rPr>
            </a:br>
            <a:r>
              <a:rPr lang="en-US" sz="1400" b="0">
                <a:solidFill>
                  <a:srgbClr val="000000"/>
                </a:solidFill>
                <a:latin typeface="Calibri" pitchFamily="34" charset="0"/>
                <a:cs typeface="Calibri" pitchFamily="34" charset="0"/>
              </a:rPr>
              <a:t>Queue</a:t>
            </a:r>
          </a:p>
        </p:txBody>
      </p:sp>
      <p:sp>
        <p:nvSpPr>
          <p:cNvPr id="247834" name="Text Box 26"/>
          <p:cNvSpPr txBox="1">
            <a:spLocks noChangeArrowheads="1"/>
          </p:cNvSpPr>
          <p:nvPr/>
        </p:nvSpPr>
        <p:spPr bwMode="auto">
          <a:xfrm>
            <a:off x="3800475" y="4060825"/>
            <a:ext cx="1249363" cy="515938"/>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Output Data</a:t>
            </a:r>
          </a:p>
        </p:txBody>
      </p:sp>
      <p:sp>
        <p:nvSpPr>
          <p:cNvPr id="247835" name="Line 27"/>
          <p:cNvSpPr>
            <a:spLocks noChangeShapeType="1"/>
          </p:cNvSpPr>
          <p:nvPr/>
        </p:nvSpPr>
        <p:spPr bwMode="auto">
          <a:xfrm flipH="1">
            <a:off x="4419600" y="4597400"/>
            <a:ext cx="0" cy="498475"/>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7836" name="AutoShape 28"/>
          <p:cNvSpPr>
            <a:spLocks noChangeArrowheads="1"/>
          </p:cNvSpPr>
          <p:nvPr/>
        </p:nvSpPr>
        <p:spPr bwMode="auto">
          <a:xfrm>
            <a:off x="392906" y="803275"/>
            <a:ext cx="319087" cy="263525"/>
          </a:xfrm>
          <a:prstGeom prst="irregularSeal1">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a:p>
        </p:txBody>
      </p:sp>
      <p:sp>
        <p:nvSpPr>
          <p:cNvPr id="247837" name="AutoShape 29"/>
          <p:cNvSpPr>
            <a:spLocks noChangeArrowheads="1"/>
          </p:cNvSpPr>
          <p:nvPr/>
        </p:nvSpPr>
        <p:spPr bwMode="auto">
          <a:xfrm>
            <a:off x="3787775" y="785256"/>
            <a:ext cx="320675" cy="261937"/>
          </a:xfrm>
          <a:prstGeom prst="irregularSeal1">
            <a:avLst/>
          </a:prstGeom>
          <a:solidFill>
            <a:schemeClr val="bg1"/>
          </a:solidFill>
          <a:ln w="9525">
            <a:solidFill>
              <a:srgbClr val="000000"/>
            </a:solidFill>
            <a:miter lim="800000"/>
            <a:headEnd/>
            <a:tailEnd/>
          </a:ln>
        </p:spPr>
        <p:txBody>
          <a:bodyPr/>
          <a:lstStyle/>
          <a:p>
            <a:endParaRPr lang="en-US"/>
          </a:p>
        </p:txBody>
      </p:sp>
      <p:sp>
        <p:nvSpPr>
          <p:cNvPr id="247847" name="Oval 39"/>
          <p:cNvSpPr>
            <a:spLocks noChangeArrowheads="1"/>
          </p:cNvSpPr>
          <p:nvPr/>
        </p:nvSpPr>
        <p:spPr bwMode="auto">
          <a:xfrm>
            <a:off x="3857625" y="5100638"/>
            <a:ext cx="1128713" cy="461962"/>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1400" b="0">
                <a:solidFill>
                  <a:srgbClr val="000000"/>
                </a:solidFill>
                <a:latin typeface="Calibri" pitchFamily="34" charset="0"/>
                <a:cs typeface="Calibri" pitchFamily="34" charset="0"/>
              </a:rPr>
              <a:t>return</a:t>
            </a:r>
          </a:p>
        </p:txBody>
      </p:sp>
      <p:sp>
        <p:nvSpPr>
          <p:cNvPr id="247852" name="Oval 44"/>
          <p:cNvSpPr>
            <a:spLocks noChangeArrowheads="1"/>
          </p:cNvSpPr>
          <p:nvPr/>
        </p:nvSpPr>
        <p:spPr bwMode="auto">
          <a:xfrm>
            <a:off x="488950" y="5010150"/>
            <a:ext cx="1128713" cy="461963"/>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1400" b="0">
                <a:solidFill>
                  <a:srgbClr val="000000"/>
                </a:solidFill>
                <a:latin typeface="Calibri" pitchFamily="34" charset="0"/>
                <a:cs typeface="Calibri" pitchFamily="34" charset="0"/>
              </a:rPr>
              <a:t>return</a:t>
            </a:r>
          </a:p>
        </p:txBody>
      </p:sp>
      <p:cxnSp>
        <p:nvCxnSpPr>
          <p:cNvPr id="3" name="Elbow Connector 2"/>
          <p:cNvCxnSpPr>
            <a:stCxn id="247823" idx="3"/>
          </p:cNvCxnSpPr>
          <p:nvPr/>
        </p:nvCxnSpPr>
        <p:spPr bwMode="auto">
          <a:xfrm flipH="1">
            <a:off x="4416425" y="2465388"/>
            <a:ext cx="784225" cy="2381249"/>
          </a:xfrm>
          <a:prstGeom prst="bentConnector4">
            <a:avLst>
              <a:gd name="adj1" fmla="val -29150"/>
              <a:gd name="adj2" fmla="val 100167"/>
            </a:avLst>
          </a:prstGeom>
          <a:solidFill>
            <a:schemeClr val="accent1"/>
          </a:solidFill>
          <a:ln w="25400" cap="flat" cmpd="sng" algn="ctr">
            <a:solidFill>
              <a:srgbClr val="0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9" name="Rectangle 42"/>
          <p:cNvSpPr>
            <a:spLocks noChangeArrowheads="1"/>
          </p:cNvSpPr>
          <p:nvPr/>
        </p:nvSpPr>
        <p:spPr bwMode="auto">
          <a:xfrm>
            <a:off x="5562600" y="609600"/>
            <a:ext cx="32004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4400" b="0" dirty="0">
                <a:solidFill>
                  <a:srgbClr val="000000"/>
                </a:solidFill>
              </a:rPr>
              <a:t>Interrupt-Driven Output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95" name="Line 63"/>
          <p:cNvSpPr>
            <a:spLocks noChangeShapeType="1"/>
          </p:cNvSpPr>
          <p:nvPr/>
        </p:nvSpPr>
        <p:spPr bwMode="auto">
          <a:xfrm>
            <a:off x="7666038" y="2798763"/>
            <a:ext cx="0" cy="314325"/>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72" name="Line 40"/>
          <p:cNvSpPr>
            <a:spLocks noChangeShapeType="1"/>
          </p:cNvSpPr>
          <p:nvPr/>
        </p:nvSpPr>
        <p:spPr bwMode="auto">
          <a:xfrm>
            <a:off x="1130300" y="3313113"/>
            <a:ext cx="0" cy="31750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46" name="AutoShape 14"/>
          <p:cNvSpPr>
            <a:spLocks noChangeArrowheads="1"/>
          </p:cNvSpPr>
          <p:nvPr/>
        </p:nvSpPr>
        <p:spPr bwMode="auto">
          <a:xfrm>
            <a:off x="4167188" y="2090738"/>
            <a:ext cx="1652587" cy="539750"/>
          </a:xfrm>
          <a:prstGeom prst="flowChartPreparation">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400">
              <a:latin typeface="Calibri" pitchFamily="34" charset="0"/>
              <a:cs typeface="Calibri" pitchFamily="34" charset="0"/>
            </a:endParaRPr>
          </a:p>
        </p:txBody>
      </p:sp>
      <p:sp>
        <p:nvSpPr>
          <p:cNvPr id="248843" name="Text Box 11"/>
          <p:cNvSpPr txBox="1">
            <a:spLocks noChangeArrowheads="1"/>
          </p:cNvSpPr>
          <p:nvPr/>
        </p:nvSpPr>
        <p:spPr bwMode="auto">
          <a:xfrm>
            <a:off x="4137025" y="2181225"/>
            <a:ext cx="17335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0" dirty="0">
                <a:solidFill>
                  <a:srgbClr val="000000"/>
                </a:solidFill>
                <a:latin typeface="Calibri" pitchFamily="34" charset="0"/>
                <a:cs typeface="Calibri" pitchFamily="34" charset="0"/>
              </a:rPr>
              <a:t>Data </a:t>
            </a:r>
            <a:r>
              <a:rPr lang="en-US" sz="1400" b="0" dirty="0" err="1">
                <a:solidFill>
                  <a:srgbClr val="000000"/>
                </a:solidFill>
                <a:latin typeface="Calibri" pitchFamily="34" charset="0"/>
                <a:cs typeface="Calibri" pitchFamily="34" charset="0"/>
              </a:rPr>
              <a:t>Enqueued</a:t>
            </a:r>
            <a:r>
              <a:rPr lang="en-US" sz="1400" b="0" dirty="0">
                <a:solidFill>
                  <a:srgbClr val="000000"/>
                </a:solidFill>
                <a:latin typeface="Calibri" pitchFamily="34" charset="0"/>
                <a:cs typeface="Calibri" pitchFamily="34" charset="0"/>
              </a:rPr>
              <a:t>?</a:t>
            </a:r>
          </a:p>
        </p:txBody>
      </p:sp>
      <p:sp>
        <p:nvSpPr>
          <p:cNvPr id="248886" name="AutoShape 54"/>
          <p:cNvSpPr>
            <a:spLocks noChangeArrowheads="1"/>
          </p:cNvSpPr>
          <p:nvPr/>
        </p:nvSpPr>
        <p:spPr bwMode="auto">
          <a:xfrm>
            <a:off x="6761163" y="4057650"/>
            <a:ext cx="1839912" cy="638175"/>
          </a:xfrm>
          <a:prstGeom prst="roundRect">
            <a:avLst>
              <a:gd name="adj" fmla="val 16667"/>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400">
              <a:latin typeface="Calibri" pitchFamily="34" charset="0"/>
              <a:cs typeface="Calibri" pitchFamily="34" charset="0"/>
            </a:endParaRPr>
          </a:p>
        </p:txBody>
      </p:sp>
      <p:sp>
        <p:nvSpPr>
          <p:cNvPr id="248882" name="Oval 50"/>
          <p:cNvSpPr>
            <a:spLocks noChangeArrowheads="1"/>
          </p:cNvSpPr>
          <p:nvPr/>
        </p:nvSpPr>
        <p:spPr bwMode="auto">
          <a:xfrm>
            <a:off x="7088188" y="2317750"/>
            <a:ext cx="1149350" cy="503238"/>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400">
              <a:latin typeface="Calibri" pitchFamily="34" charset="0"/>
              <a:cs typeface="Calibri" pitchFamily="34" charset="0"/>
            </a:endParaRPr>
          </a:p>
        </p:txBody>
      </p:sp>
      <p:sp>
        <p:nvSpPr>
          <p:cNvPr id="248839" name="Oval 7"/>
          <p:cNvSpPr>
            <a:spLocks noChangeArrowheads="1"/>
          </p:cNvSpPr>
          <p:nvPr/>
        </p:nvSpPr>
        <p:spPr bwMode="auto">
          <a:xfrm>
            <a:off x="4416425" y="1341438"/>
            <a:ext cx="1150938" cy="519112"/>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400">
              <a:latin typeface="Calibri" pitchFamily="34" charset="0"/>
              <a:cs typeface="Calibri" pitchFamily="34" charset="0"/>
            </a:endParaRPr>
          </a:p>
        </p:txBody>
      </p:sp>
      <p:sp>
        <p:nvSpPr>
          <p:cNvPr id="248891" name="AutoShape 59"/>
          <p:cNvSpPr>
            <a:spLocks noChangeArrowheads="1"/>
          </p:cNvSpPr>
          <p:nvPr/>
        </p:nvSpPr>
        <p:spPr bwMode="auto">
          <a:xfrm>
            <a:off x="2052638" y="4211638"/>
            <a:ext cx="1839912" cy="638175"/>
          </a:xfrm>
          <a:prstGeom prst="roundRect">
            <a:avLst>
              <a:gd name="adj" fmla="val 16667"/>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400">
              <a:latin typeface="Calibri" pitchFamily="34" charset="0"/>
              <a:cs typeface="Calibri" pitchFamily="34" charset="0"/>
            </a:endParaRPr>
          </a:p>
        </p:txBody>
      </p:sp>
      <p:sp>
        <p:nvSpPr>
          <p:cNvPr id="248871" name="AutoShape 39"/>
          <p:cNvSpPr>
            <a:spLocks noChangeArrowheads="1"/>
          </p:cNvSpPr>
          <p:nvPr/>
        </p:nvSpPr>
        <p:spPr bwMode="auto">
          <a:xfrm>
            <a:off x="307975" y="3630613"/>
            <a:ext cx="1651000" cy="720725"/>
          </a:xfrm>
          <a:prstGeom prst="flowChartPreparation">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400">
              <a:latin typeface="Calibri" pitchFamily="34" charset="0"/>
              <a:cs typeface="Calibri" pitchFamily="34" charset="0"/>
            </a:endParaRPr>
          </a:p>
        </p:txBody>
      </p:sp>
      <p:sp>
        <p:nvSpPr>
          <p:cNvPr id="248869" name="Oval 37"/>
          <p:cNvSpPr>
            <a:spLocks noChangeArrowheads="1"/>
          </p:cNvSpPr>
          <p:nvPr/>
        </p:nvSpPr>
        <p:spPr bwMode="auto">
          <a:xfrm>
            <a:off x="561975" y="712788"/>
            <a:ext cx="1150938" cy="487362"/>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400">
              <a:latin typeface="Calibri" pitchFamily="34" charset="0"/>
              <a:cs typeface="Calibri" pitchFamily="34" charset="0"/>
            </a:endParaRPr>
          </a:p>
        </p:txBody>
      </p:sp>
      <p:sp>
        <p:nvSpPr>
          <p:cNvPr id="248834" name="Line 2"/>
          <p:cNvSpPr>
            <a:spLocks noChangeShapeType="1"/>
          </p:cNvSpPr>
          <p:nvPr/>
        </p:nvSpPr>
        <p:spPr bwMode="auto">
          <a:xfrm flipH="1">
            <a:off x="5002213" y="3303588"/>
            <a:ext cx="0" cy="38735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36" name="Text Box 4"/>
          <p:cNvSpPr txBox="1">
            <a:spLocks noChangeArrowheads="1"/>
          </p:cNvSpPr>
          <p:nvPr/>
        </p:nvSpPr>
        <p:spPr bwMode="auto">
          <a:xfrm>
            <a:off x="6604000" y="4257675"/>
            <a:ext cx="2185988"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0" dirty="0">
                <a:solidFill>
                  <a:srgbClr val="000000"/>
                </a:solidFill>
                <a:latin typeface="Calibri" pitchFamily="34" charset="0"/>
                <a:cs typeface="Calibri" pitchFamily="34" charset="0"/>
              </a:rPr>
              <a:t>CALL </a:t>
            </a:r>
            <a:r>
              <a:rPr lang="en-US" sz="1400" b="0" dirty="0" err="1">
                <a:solidFill>
                  <a:srgbClr val="000000"/>
                </a:solidFill>
                <a:latin typeface="Calibri" pitchFamily="34" charset="0"/>
                <a:cs typeface="Calibri" pitchFamily="34" charset="0"/>
              </a:rPr>
              <a:t>SendData</a:t>
            </a:r>
            <a:r>
              <a:rPr lang="en-US" sz="1400" b="0" dirty="0">
                <a:solidFill>
                  <a:srgbClr val="000000"/>
                </a:solidFill>
                <a:latin typeface="Calibri" pitchFamily="34" charset="0"/>
                <a:cs typeface="Calibri" pitchFamily="34" charset="0"/>
              </a:rPr>
              <a:t> </a:t>
            </a:r>
          </a:p>
        </p:txBody>
      </p:sp>
      <p:sp>
        <p:nvSpPr>
          <p:cNvPr id="248838" name="Text Box 6"/>
          <p:cNvSpPr txBox="1">
            <a:spLocks noChangeArrowheads="1"/>
          </p:cNvSpPr>
          <p:nvPr/>
        </p:nvSpPr>
        <p:spPr bwMode="auto">
          <a:xfrm>
            <a:off x="4341813" y="1338263"/>
            <a:ext cx="1363662"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0" dirty="0" err="1">
                <a:solidFill>
                  <a:srgbClr val="000000"/>
                </a:solidFill>
                <a:latin typeface="Calibri" pitchFamily="34" charset="0"/>
                <a:cs typeface="Calibri" pitchFamily="34" charset="0"/>
              </a:rPr>
              <a:t>SendData</a:t>
            </a:r>
            <a:r>
              <a:rPr lang="en-US" sz="1400" b="0" dirty="0">
                <a:solidFill>
                  <a:srgbClr val="000000"/>
                </a:solidFill>
                <a:latin typeface="Calibri" pitchFamily="34" charset="0"/>
                <a:cs typeface="Calibri" pitchFamily="34" charset="0"/>
              </a:rPr>
              <a:t> Subroutine</a:t>
            </a:r>
          </a:p>
        </p:txBody>
      </p:sp>
      <p:sp>
        <p:nvSpPr>
          <p:cNvPr id="248842" name="Line 10"/>
          <p:cNvSpPr>
            <a:spLocks noChangeShapeType="1"/>
          </p:cNvSpPr>
          <p:nvPr/>
        </p:nvSpPr>
        <p:spPr bwMode="auto">
          <a:xfrm>
            <a:off x="7678738" y="3625850"/>
            <a:ext cx="0" cy="417513"/>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44" name="Text Box 12"/>
          <p:cNvSpPr txBox="1">
            <a:spLocks noChangeArrowheads="1"/>
          </p:cNvSpPr>
          <p:nvPr/>
        </p:nvSpPr>
        <p:spPr bwMode="auto">
          <a:xfrm>
            <a:off x="4992688" y="2603500"/>
            <a:ext cx="665162"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0">
                <a:solidFill>
                  <a:srgbClr val="000000"/>
                </a:solidFill>
                <a:latin typeface="Calibri" pitchFamily="34" charset="0"/>
                <a:cs typeface="Calibri" pitchFamily="34" charset="0"/>
              </a:rPr>
              <a:t>Yes</a:t>
            </a:r>
          </a:p>
        </p:txBody>
      </p:sp>
      <p:sp>
        <p:nvSpPr>
          <p:cNvPr id="248847" name="Line 15"/>
          <p:cNvSpPr>
            <a:spLocks noChangeShapeType="1"/>
          </p:cNvSpPr>
          <p:nvPr/>
        </p:nvSpPr>
        <p:spPr bwMode="auto">
          <a:xfrm>
            <a:off x="4995863" y="2630488"/>
            <a:ext cx="0" cy="244475"/>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48" name="Text Box 16"/>
          <p:cNvSpPr txBox="1">
            <a:spLocks noChangeArrowheads="1"/>
          </p:cNvSpPr>
          <p:nvPr/>
        </p:nvSpPr>
        <p:spPr bwMode="auto">
          <a:xfrm>
            <a:off x="4300538" y="2874963"/>
            <a:ext cx="1412875" cy="493712"/>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Dequeue Data</a:t>
            </a:r>
          </a:p>
        </p:txBody>
      </p:sp>
      <p:sp>
        <p:nvSpPr>
          <p:cNvPr id="248852" name="Line 20"/>
          <p:cNvSpPr>
            <a:spLocks noChangeShapeType="1"/>
          </p:cNvSpPr>
          <p:nvPr/>
        </p:nvSpPr>
        <p:spPr bwMode="auto">
          <a:xfrm>
            <a:off x="4994275" y="1870075"/>
            <a:ext cx="0" cy="22860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54" name="Text Box 22"/>
          <p:cNvSpPr txBox="1">
            <a:spLocks noChangeArrowheads="1"/>
          </p:cNvSpPr>
          <p:nvPr/>
        </p:nvSpPr>
        <p:spPr bwMode="auto">
          <a:xfrm>
            <a:off x="2354263" y="2808288"/>
            <a:ext cx="1412875" cy="627062"/>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FIFO</a:t>
            </a:r>
            <a:br>
              <a:rPr lang="en-US" sz="1400" b="0">
                <a:solidFill>
                  <a:srgbClr val="000000"/>
                </a:solidFill>
                <a:latin typeface="Calibri" pitchFamily="34" charset="0"/>
                <a:cs typeface="Calibri" pitchFamily="34" charset="0"/>
              </a:rPr>
            </a:br>
            <a:r>
              <a:rPr lang="en-US" sz="1400" b="0">
                <a:solidFill>
                  <a:srgbClr val="000000"/>
                </a:solidFill>
                <a:latin typeface="Calibri" pitchFamily="34" charset="0"/>
                <a:cs typeface="Calibri" pitchFamily="34" charset="0"/>
              </a:rPr>
              <a:t>Queue</a:t>
            </a:r>
          </a:p>
        </p:txBody>
      </p:sp>
      <p:sp>
        <p:nvSpPr>
          <p:cNvPr id="248855" name="Text Box 23"/>
          <p:cNvSpPr txBox="1">
            <a:spLocks noChangeArrowheads="1"/>
          </p:cNvSpPr>
          <p:nvPr/>
        </p:nvSpPr>
        <p:spPr bwMode="auto">
          <a:xfrm>
            <a:off x="6970713" y="3103563"/>
            <a:ext cx="1412875" cy="504825"/>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Clear Busy Flag</a:t>
            </a:r>
          </a:p>
        </p:txBody>
      </p:sp>
      <p:sp>
        <p:nvSpPr>
          <p:cNvPr id="248856" name="Text Box 24"/>
          <p:cNvSpPr txBox="1">
            <a:spLocks noChangeArrowheads="1"/>
          </p:cNvSpPr>
          <p:nvPr/>
        </p:nvSpPr>
        <p:spPr bwMode="auto">
          <a:xfrm>
            <a:off x="4300538" y="3681413"/>
            <a:ext cx="1412875" cy="428625"/>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Output Data</a:t>
            </a:r>
          </a:p>
        </p:txBody>
      </p:sp>
      <p:sp>
        <p:nvSpPr>
          <p:cNvPr id="248857" name="Line 25"/>
          <p:cNvSpPr>
            <a:spLocks noChangeShapeType="1"/>
          </p:cNvSpPr>
          <p:nvPr/>
        </p:nvSpPr>
        <p:spPr bwMode="auto">
          <a:xfrm>
            <a:off x="4999038" y="4879181"/>
            <a:ext cx="0" cy="500857"/>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58" name="Line 26"/>
          <p:cNvSpPr>
            <a:spLocks noChangeShapeType="1"/>
          </p:cNvSpPr>
          <p:nvPr/>
        </p:nvSpPr>
        <p:spPr bwMode="auto">
          <a:xfrm>
            <a:off x="4999038" y="4105275"/>
            <a:ext cx="0" cy="276225"/>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59" name="Text Box 27"/>
          <p:cNvSpPr txBox="1">
            <a:spLocks noChangeArrowheads="1"/>
          </p:cNvSpPr>
          <p:nvPr/>
        </p:nvSpPr>
        <p:spPr bwMode="auto">
          <a:xfrm>
            <a:off x="1870075" y="3603625"/>
            <a:ext cx="63182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0">
                <a:solidFill>
                  <a:srgbClr val="000000"/>
                </a:solidFill>
                <a:latin typeface="Calibri" pitchFamily="34" charset="0"/>
                <a:cs typeface="Calibri" pitchFamily="34" charset="0"/>
              </a:rPr>
              <a:t>No!</a:t>
            </a:r>
          </a:p>
        </p:txBody>
      </p:sp>
      <p:sp>
        <p:nvSpPr>
          <p:cNvPr id="248860" name="Text Box 28"/>
          <p:cNvSpPr txBox="1">
            <a:spLocks noChangeArrowheads="1"/>
          </p:cNvSpPr>
          <p:nvPr/>
        </p:nvSpPr>
        <p:spPr bwMode="auto">
          <a:xfrm>
            <a:off x="490538" y="3630613"/>
            <a:ext cx="1217612"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0" dirty="0">
                <a:solidFill>
                  <a:srgbClr val="000000"/>
                </a:solidFill>
                <a:latin typeface="Calibri" pitchFamily="34" charset="0"/>
                <a:cs typeface="Calibri" pitchFamily="34" charset="0"/>
              </a:rPr>
              <a:t>Output</a:t>
            </a:r>
          </a:p>
          <a:p>
            <a:pPr algn="ctr"/>
            <a:r>
              <a:rPr lang="en-US" sz="1400" b="0" dirty="0">
                <a:solidFill>
                  <a:srgbClr val="000000"/>
                </a:solidFill>
                <a:latin typeface="Calibri" pitchFamily="34" charset="0"/>
                <a:cs typeface="Calibri" pitchFamily="34" charset="0"/>
              </a:rPr>
              <a:t>Device</a:t>
            </a:r>
          </a:p>
          <a:p>
            <a:pPr algn="ctr"/>
            <a:r>
              <a:rPr lang="en-US" sz="1400" b="0" dirty="0">
                <a:solidFill>
                  <a:srgbClr val="000000"/>
                </a:solidFill>
                <a:latin typeface="Calibri" pitchFamily="34" charset="0"/>
                <a:cs typeface="Calibri" pitchFamily="34" charset="0"/>
              </a:rPr>
              <a:t>Busy?</a:t>
            </a:r>
          </a:p>
        </p:txBody>
      </p:sp>
      <p:sp>
        <p:nvSpPr>
          <p:cNvPr id="248861" name="Line 29"/>
          <p:cNvSpPr>
            <a:spLocks noChangeShapeType="1"/>
          </p:cNvSpPr>
          <p:nvPr/>
        </p:nvSpPr>
        <p:spPr bwMode="auto">
          <a:xfrm flipH="1">
            <a:off x="1128713" y="1200150"/>
            <a:ext cx="4762" cy="388938"/>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62" name="Text Box 30"/>
          <p:cNvSpPr txBox="1">
            <a:spLocks noChangeArrowheads="1"/>
          </p:cNvSpPr>
          <p:nvPr/>
        </p:nvSpPr>
        <p:spPr bwMode="auto">
          <a:xfrm>
            <a:off x="431800" y="1593850"/>
            <a:ext cx="1412875" cy="428625"/>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dirty="0">
                <a:solidFill>
                  <a:srgbClr val="000000"/>
                </a:solidFill>
                <a:latin typeface="Calibri" pitchFamily="34" charset="0"/>
                <a:cs typeface="Calibri" pitchFamily="34" charset="0"/>
              </a:rPr>
              <a:t> Input Data</a:t>
            </a:r>
          </a:p>
        </p:txBody>
      </p:sp>
      <p:sp>
        <p:nvSpPr>
          <p:cNvPr id="248863" name="Text Box 31"/>
          <p:cNvSpPr txBox="1">
            <a:spLocks noChangeArrowheads="1"/>
          </p:cNvSpPr>
          <p:nvPr/>
        </p:nvSpPr>
        <p:spPr bwMode="auto">
          <a:xfrm>
            <a:off x="428625" y="2233613"/>
            <a:ext cx="1414463" cy="428625"/>
          </a:xfrm>
          <a:prstGeom prst="rect">
            <a:avLst/>
          </a:prstGeom>
          <a:solidFill>
            <a:schemeClr val="bg1">
              <a:lumMod val="6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dirty="0">
                <a:solidFill>
                  <a:srgbClr val="000000"/>
                </a:solidFill>
                <a:latin typeface="Calibri" pitchFamily="34" charset="0"/>
                <a:cs typeface="Calibri" pitchFamily="34" charset="0"/>
              </a:rPr>
              <a:t> Process Data</a:t>
            </a:r>
          </a:p>
        </p:txBody>
      </p:sp>
      <p:sp>
        <p:nvSpPr>
          <p:cNvPr id="248864" name="Line 32"/>
          <p:cNvSpPr>
            <a:spLocks noChangeShapeType="1"/>
          </p:cNvSpPr>
          <p:nvPr/>
        </p:nvSpPr>
        <p:spPr bwMode="auto">
          <a:xfrm>
            <a:off x="1128713" y="2025650"/>
            <a:ext cx="0" cy="20320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65" name="Text Box 33"/>
          <p:cNvSpPr txBox="1">
            <a:spLocks noChangeArrowheads="1"/>
          </p:cNvSpPr>
          <p:nvPr/>
        </p:nvSpPr>
        <p:spPr bwMode="auto">
          <a:xfrm>
            <a:off x="431800" y="2927350"/>
            <a:ext cx="1412875" cy="428625"/>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dirty="0">
                <a:solidFill>
                  <a:srgbClr val="000000"/>
                </a:solidFill>
                <a:latin typeface="Calibri" pitchFamily="34" charset="0"/>
                <a:cs typeface="Calibri" pitchFamily="34" charset="0"/>
              </a:rPr>
              <a:t> </a:t>
            </a:r>
            <a:r>
              <a:rPr lang="en-US" sz="1400" b="0" dirty="0" err="1">
                <a:solidFill>
                  <a:srgbClr val="000000"/>
                </a:solidFill>
                <a:latin typeface="Calibri" pitchFamily="34" charset="0"/>
                <a:cs typeface="Calibri" pitchFamily="34" charset="0"/>
              </a:rPr>
              <a:t>Enqueue</a:t>
            </a:r>
            <a:r>
              <a:rPr lang="en-US" sz="1400" b="0" dirty="0">
                <a:solidFill>
                  <a:srgbClr val="000000"/>
                </a:solidFill>
                <a:latin typeface="Calibri" pitchFamily="34" charset="0"/>
                <a:cs typeface="Calibri" pitchFamily="34" charset="0"/>
              </a:rPr>
              <a:t> Data</a:t>
            </a:r>
          </a:p>
        </p:txBody>
      </p:sp>
      <p:sp>
        <p:nvSpPr>
          <p:cNvPr id="248867" name="Line 35"/>
          <p:cNvSpPr>
            <a:spLocks noChangeShapeType="1"/>
          </p:cNvSpPr>
          <p:nvPr/>
        </p:nvSpPr>
        <p:spPr bwMode="auto">
          <a:xfrm>
            <a:off x="1135063" y="4349750"/>
            <a:ext cx="0" cy="1165225"/>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68" name="Text Box 36"/>
          <p:cNvSpPr txBox="1">
            <a:spLocks noChangeArrowheads="1"/>
          </p:cNvSpPr>
          <p:nvPr/>
        </p:nvSpPr>
        <p:spPr bwMode="auto">
          <a:xfrm>
            <a:off x="463550" y="703263"/>
            <a:ext cx="1363663"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0" dirty="0">
                <a:solidFill>
                  <a:srgbClr val="000000"/>
                </a:solidFill>
                <a:latin typeface="Calibri" pitchFamily="34" charset="0"/>
                <a:cs typeface="Calibri" pitchFamily="34" charset="0"/>
              </a:rPr>
              <a:t>Input</a:t>
            </a:r>
          </a:p>
          <a:p>
            <a:pPr algn="ctr"/>
            <a:r>
              <a:rPr lang="en-US" sz="1400" b="0" dirty="0">
                <a:solidFill>
                  <a:srgbClr val="000000"/>
                </a:solidFill>
                <a:latin typeface="Calibri" pitchFamily="34" charset="0"/>
                <a:cs typeface="Calibri" pitchFamily="34" charset="0"/>
              </a:rPr>
              <a:t>Ready</a:t>
            </a:r>
          </a:p>
        </p:txBody>
      </p:sp>
      <p:sp>
        <p:nvSpPr>
          <p:cNvPr id="248870" name="Line 38"/>
          <p:cNvSpPr>
            <a:spLocks noChangeShapeType="1"/>
          </p:cNvSpPr>
          <p:nvPr/>
        </p:nvSpPr>
        <p:spPr bwMode="auto">
          <a:xfrm flipH="1">
            <a:off x="1126332" y="2660650"/>
            <a:ext cx="2380" cy="266700"/>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73" name="Text Box 41"/>
          <p:cNvSpPr txBox="1">
            <a:spLocks noChangeArrowheads="1"/>
          </p:cNvSpPr>
          <p:nvPr/>
        </p:nvSpPr>
        <p:spPr bwMode="auto">
          <a:xfrm>
            <a:off x="1982788" y="4259263"/>
            <a:ext cx="1955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0" dirty="0">
                <a:solidFill>
                  <a:srgbClr val="000000"/>
                </a:solidFill>
                <a:latin typeface="Calibri" pitchFamily="34" charset="0"/>
                <a:cs typeface="Calibri" pitchFamily="34" charset="0"/>
              </a:rPr>
              <a:t> CALL </a:t>
            </a:r>
            <a:r>
              <a:rPr lang="en-US" sz="1400" b="0" dirty="0" err="1">
                <a:solidFill>
                  <a:srgbClr val="000000"/>
                </a:solidFill>
                <a:latin typeface="Calibri" pitchFamily="34" charset="0"/>
                <a:cs typeface="Calibri" pitchFamily="34" charset="0"/>
              </a:rPr>
              <a:t>SendData</a:t>
            </a:r>
            <a:endParaRPr lang="en-US" sz="1400" b="0" dirty="0">
              <a:solidFill>
                <a:srgbClr val="000000"/>
              </a:solidFill>
              <a:latin typeface="Calibri" pitchFamily="34" charset="0"/>
              <a:cs typeface="Calibri" pitchFamily="34" charset="0"/>
            </a:endParaRPr>
          </a:p>
          <a:p>
            <a:pPr algn="ctr"/>
            <a:r>
              <a:rPr lang="en-US" sz="1400" i="1" dirty="0">
                <a:solidFill>
                  <a:srgbClr val="000000"/>
                </a:solidFill>
                <a:latin typeface="Calibri" pitchFamily="34" charset="0"/>
                <a:cs typeface="Calibri" pitchFamily="34" charset="0"/>
              </a:rPr>
              <a:t>(Kick Start)</a:t>
            </a:r>
          </a:p>
        </p:txBody>
      </p:sp>
      <p:sp>
        <p:nvSpPr>
          <p:cNvPr id="248881" name="Text Box 49"/>
          <p:cNvSpPr txBox="1">
            <a:spLocks noChangeArrowheads="1"/>
          </p:cNvSpPr>
          <p:nvPr/>
        </p:nvSpPr>
        <p:spPr bwMode="auto">
          <a:xfrm>
            <a:off x="6991350" y="2295525"/>
            <a:ext cx="13652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0" dirty="0">
                <a:solidFill>
                  <a:srgbClr val="000000"/>
                </a:solidFill>
                <a:latin typeface="Calibri" pitchFamily="34" charset="0"/>
                <a:cs typeface="Calibri" pitchFamily="34" charset="0"/>
              </a:rPr>
              <a:t>Output</a:t>
            </a:r>
          </a:p>
          <a:p>
            <a:pPr algn="ctr"/>
            <a:r>
              <a:rPr lang="en-US" sz="1400" b="0" dirty="0">
                <a:solidFill>
                  <a:srgbClr val="000000"/>
                </a:solidFill>
                <a:latin typeface="Calibri" pitchFamily="34" charset="0"/>
                <a:cs typeface="Calibri" pitchFamily="34" charset="0"/>
              </a:rPr>
              <a:t>Ready</a:t>
            </a:r>
          </a:p>
        </p:txBody>
      </p:sp>
      <p:sp>
        <p:nvSpPr>
          <p:cNvPr id="248884" name="AutoShape 52"/>
          <p:cNvSpPr>
            <a:spLocks noChangeArrowheads="1"/>
          </p:cNvSpPr>
          <p:nvPr/>
        </p:nvSpPr>
        <p:spPr bwMode="auto">
          <a:xfrm>
            <a:off x="352425" y="722313"/>
            <a:ext cx="361950" cy="219075"/>
          </a:xfrm>
          <a:prstGeom prst="irregularSeal1">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400">
              <a:latin typeface="Calibri" pitchFamily="34" charset="0"/>
              <a:cs typeface="Calibri" pitchFamily="34" charset="0"/>
            </a:endParaRPr>
          </a:p>
        </p:txBody>
      </p:sp>
      <p:sp>
        <p:nvSpPr>
          <p:cNvPr id="248885" name="AutoShape 53"/>
          <p:cNvSpPr>
            <a:spLocks noChangeArrowheads="1"/>
          </p:cNvSpPr>
          <p:nvPr/>
        </p:nvSpPr>
        <p:spPr bwMode="auto">
          <a:xfrm>
            <a:off x="6908800" y="2208213"/>
            <a:ext cx="361950" cy="296862"/>
          </a:xfrm>
          <a:prstGeom prst="irregularSeal1">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endParaRPr lang="en-US" sz="1400">
              <a:latin typeface="Calibri" pitchFamily="34" charset="0"/>
              <a:cs typeface="Calibri" pitchFamily="34" charset="0"/>
            </a:endParaRPr>
          </a:p>
        </p:txBody>
      </p:sp>
      <p:sp>
        <p:nvSpPr>
          <p:cNvPr id="248887" name="Line 55"/>
          <p:cNvSpPr>
            <a:spLocks noChangeShapeType="1"/>
          </p:cNvSpPr>
          <p:nvPr/>
        </p:nvSpPr>
        <p:spPr bwMode="auto">
          <a:xfrm>
            <a:off x="7686675" y="4695825"/>
            <a:ext cx="3175" cy="366713"/>
          </a:xfrm>
          <a:prstGeom prst="line">
            <a:avLst/>
          </a:prstGeom>
          <a:noFill/>
          <a:ln w="25400">
            <a:solidFill>
              <a:srgbClr val="000000"/>
            </a:solidFill>
            <a:round/>
            <a:headEnd/>
            <a:tailEnd type="triangle" w="lg" len="lg"/>
          </a:ln>
          <a:extLst>
            <a:ext uri="{909E8E84-426E-40DD-AFC4-6F175D3DCCD1}">
              <a14:hiddenFill xmlns:a14="http://schemas.microsoft.com/office/drawing/2010/main">
                <a:noFill/>
              </a14:hiddenFill>
            </a:ext>
          </a:extLst>
        </p:spPr>
        <p:txBody>
          <a:bodyPr/>
          <a:lstStyle/>
          <a:p>
            <a:endParaRPr lang="en-US">
              <a:latin typeface="Calibri" pitchFamily="34" charset="0"/>
              <a:cs typeface="Calibri" pitchFamily="34" charset="0"/>
            </a:endParaRPr>
          </a:p>
        </p:txBody>
      </p:sp>
      <p:sp>
        <p:nvSpPr>
          <p:cNvPr id="248896" name="Text Box 64"/>
          <p:cNvSpPr txBox="1">
            <a:spLocks noChangeArrowheads="1"/>
          </p:cNvSpPr>
          <p:nvPr/>
        </p:nvSpPr>
        <p:spPr bwMode="auto">
          <a:xfrm>
            <a:off x="4300538" y="4367213"/>
            <a:ext cx="1412875" cy="511175"/>
          </a:xfrm>
          <a:prstGeom prst="rect">
            <a:avLst/>
          </a:prstGeom>
          <a:solidFill>
            <a:schemeClr val="bg1">
              <a:lumMod val="85000"/>
            </a:schemeClr>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pPr algn="ctr"/>
            <a:r>
              <a:rPr lang="en-US" sz="1400" b="0">
                <a:solidFill>
                  <a:srgbClr val="000000"/>
                </a:solidFill>
                <a:latin typeface="Calibri" pitchFamily="34" charset="0"/>
                <a:cs typeface="Calibri" pitchFamily="34" charset="0"/>
              </a:rPr>
              <a:t> Set Busy Flag</a:t>
            </a:r>
          </a:p>
        </p:txBody>
      </p:sp>
      <p:sp>
        <p:nvSpPr>
          <p:cNvPr id="248898" name="Oval 66"/>
          <p:cNvSpPr>
            <a:spLocks noChangeArrowheads="1"/>
          </p:cNvSpPr>
          <p:nvPr/>
        </p:nvSpPr>
        <p:spPr bwMode="auto">
          <a:xfrm>
            <a:off x="612775" y="5491163"/>
            <a:ext cx="1047750" cy="500062"/>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1400" b="0">
                <a:solidFill>
                  <a:srgbClr val="000000"/>
                </a:solidFill>
                <a:latin typeface="Calibri" pitchFamily="34" charset="0"/>
                <a:cs typeface="Calibri" pitchFamily="34" charset="0"/>
              </a:rPr>
              <a:t>return</a:t>
            </a:r>
          </a:p>
        </p:txBody>
      </p:sp>
      <p:sp>
        <p:nvSpPr>
          <p:cNvPr id="248899" name="Oval 67"/>
          <p:cNvSpPr>
            <a:spLocks noChangeArrowheads="1"/>
          </p:cNvSpPr>
          <p:nvPr/>
        </p:nvSpPr>
        <p:spPr bwMode="auto">
          <a:xfrm>
            <a:off x="4479925" y="5384800"/>
            <a:ext cx="1047750" cy="500063"/>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1400" b="0">
                <a:solidFill>
                  <a:srgbClr val="000000"/>
                </a:solidFill>
                <a:latin typeface="Calibri" pitchFamily="34" charset="0"/>
                <a:cs typeface="Calibri" pitchFamily="34" charset="0"/>
              </a:rPr>
              <a:t>return</a:t>
            </a:r>
          </a:p>
        </p:txBody>
      </p:sp>
      <p:sp>
        <p:nvSpPr>
          <p:cNvPr id="248900" name="Oval 68"/>
          <p:cNvSpPr>
            <a:spLocks noChangeArrowheads="1"/>
          </p:cNvSpPr>
          <p:nvPr/>
        </p:nvSpPr>
        <p:spPr bwMode="auto">
          <a:xfrm>
            <a:off x="7172325" y="5048250"/>
            <a:ext cx="1047750" cy="500063"/>
          </a:xfrm>
          <a:prstGeom prst="ellipse">
            <a:avLst/>
          </a:prstGeom>
          <a:solidFill>
            <a:schemeClr val="bg1">
              <a:lumMod val="85000"/>
            </a:schemeClr>
          </a:solidFill>
          <a:ln w="9525">
            <a:solidFill>
              <a:srgbClr val="000000"/>
            </a:solid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chorCtr="1"/>
          <a:lstStyle/>
          <a:p>
            <a:r>
              <a:rPr lang="en-US" sz="1400" b="0">
                <a:solidFill>
                  <a:srgbClr val="000000"/>
                </a:solidFill>
                <a:latin typeface="Calibri" pitchFamily="34" charset="0"/>
                <a:cs typeface="Calibri" pitchFamily="34" charset="0"/>
              </a:rPr>
              <a:t>return</a:t>
            </a:r>
          </a:p>
        </p:txBody>
      </p:sp>
      <p:cxnSp>
        <p:nvCxnSpPr>
          <p:cNvPr id="3" name="Elbow Connector 2"/>
          <p:cNvCxnSpPr>
            <a:stCxn id="248891" idx="2"/>
          </p:cNvCxnSpPr>
          <p:nvPr/>
        </p:nvCxnSpPr>
        <p:spPr bwMode="auto">
          <a:xfrm rot="5400000">
            <a:off x="1912542" y="4091385"/>
            <a:ext cx="301625" cy="1818481"/>
          </a:xfrm>
          <a:prstGeom prst="bentConnector2">
            <a:avLst/>
          </a:prstGeom>
          <a:solidFill>
            <a:schemeClr val="accent1"/>
          </a:solidFill>
          <a:ln w="25400" cap="flat" cmpd="sng" algn="ctr">
            <a:solidFill>
              <a:srgbClr val="0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 name="Elbow Connector 4"/>
          <p:cNvCxnSpPr/>
          <p:nvPr/>
        </p:nvCxnSpPr>
        <p:spPr bwMode="auto">
          <a:xfrm>
            <a:off x="1958975" y="3990975"/>
            <a:ext cx="1013620" cy="220663"/>
          </a:xfrm>
          <a:prstGeom prst="bentConnector3">
            <a:avLst>
              <a:gd name="adj1" fmla="val 99804"/>
            </a:avLst>
          </a:prstGeom>
          <a:solidFill>
            <a:schemeClr val="accent1"/>
          </a:solidFill>
          <a:ln w="25400" cap="flat" cmpd="sng" algn="ctr">
            <a:solidFill>
              <a:srgbClr val="0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Elbow Connector 9"/>
          <p:cNvCxnSpPr>
            <a:stCxn id="248846" idx="3"/>
          </p:cNvCxnSpPr>
          <p:nvPr/>
        </p:nvCxnSpPr>
        <p:spPr bwMode="auto">
          <a:xfrm flipH="1">
            <a:off x="4991894" y="2360613"/>
            <a:ext cx="827881" cy="2790825"/>
          </a:xfrm>
          <a:prstGeom prst="bentConnector4">
            <a:avLst>
              <a:gd name="adj1" fmla="val -27613"/>
              <a:gd name="adj2" fmla="val 99886"/>
            </a:avLst>
          </a:prstGeom>
          <a:solidFill>
            <a:schemeClr val="accent1"/>
          </a:solidFill>
          <a:ln w="25400" cap="flat" cmpd="sng" algn="ctr">
            <a:solidFill>
              <a:srgbClr val="00000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8853" name="AutoShape 21"/>
          <p:cNvSpPr>
            <a:spLocks noChangeArrowheads="1"/>
          </p:cNvSpPr>
          <p:nvPr/>
        </p:nvSpPr>
        <p:spPr bwMode="auto">
          <a:xfrm>
            <a:off x="3767138" y="2983706"/>
            <a:ext cx="517525" cy="276225"/>
          </a:xfrm>
          <a:prstGeom prst="rightArrow">
            <a:avLst>
              <a:gd name="adj1" fmla="val 50000"/>
              <a:gd name="adj2" fmla="val 52730"/>
            </a:avLst>
          </a:prstGeom>
          <a:solidFill>
            <a:schemeClr val="bg1">
              <a:lumMod val="95000"/>
            </a:schemeClr>
          </a:solidFill>
          <a:ln w="9525">
            <a:solidFill>
              <a:srgbClr val="000000"/>
            </a:solidFill>
            <a:miter lim="800000"/>
            <a:headEnd/>
            <a:tailEnd/>
          </a:ln>
        </p:spPr>
        <p:txBody>
          <a:bodyPr/>
          <a:lstStyle/>
          <a:p>
            <a:endParaRPr lang="en-US">
              <a:latin typeface="Calibri" pitchFamily="34" charset="0"/>
              <a:cs typeface="Calibri" pitchFamily="34" charset="0"/>
            </a:endParaRPr>
          </a:p>
        </p:txBody>
      </p:sp>
      <p:sp>
        <p:nvSpPr>
          <p:cNvPr id="248845" name="AutoShape 13"/>
          <p:cNvSpPr>
            <a:spLocks noChangeArrowheads="1"/>
          </p:cNvSpPr>
          <p:nvPr/>
        </p:nvSpPr>
        <p:spPr bwMode="auto">
          <a:xfrm>
            <a:off x="1844676" y="2983706"/>
            <a:ext cx="509587" cy="276225"/>
          </a:xfrm>
          <a:prstGeom prst="rightArrow">
            <a:avLst>
              <a:gd name="adj1" fmla="val 50000"/>
              <a:gd name="adj2" fmla="val 46121"/>
            </a:avLst>
          </a:prstGeom>
          <a:solidFill>
            <a:schemeClr val="bg1">
              <a:lumMod val="95000"/>
            </a:schemeClr>
          </a:solidFill>
          <a:ln w="9525">
            <a:solidFill>
              <a:srgbClr val="000000"/>
            </a:solidFill>
            <a:miter lim="800000"/>
            <a:headEnd/>
            <a:tailEnd/>
          </a:ln>
        </p:spPr>
        <p:txBody>
          <a:bodyPr/>
          <a:lstStyle/>
          <a:p>
            <a:endParaRPr lang="en-US">
              <a:latin typeface="Calibri" pitchFamily="34" charset="0"/>
              <a:cs typeface="Calibri" pitchFamily="34" charset="0"/>
            </a:endParaRPr>
          </a:p>
        </p:txBody>
      </p:sp>
      <p:sp>
        <p:nvSpPr>
          <p:cNvPr id="49" name="Rectangle 3"/>
          <p:cNvSpPr>
            <a:spLocks noChangeArrowheads="1"/>
          </p:cNvSpPr>
          <p:nvPr/>
        </p:nvSpPr>
        <p:spPr bwMode="auto">
          <a:xfrm>
            <a:off x="2667000" y="152400"/>
            <a:ext cx="6135688"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4400" b="0" dirty="0">
                <a:solidFill>
                  <a:srgbClr val="000000"/>
                </a:solidFill>
              </a:rPr>
              <a:t>Kick Starting Output</a:t>
            </a:r>
            <a:endParaRPr lang="en-US" sz="1200" b="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608013" y="317500"/>
            <a:ext cx="7772400" cy="1143000"/>
          </a:xfrm>
        </p:spPr>
        <p:txBody>
          <a:bodyPr/>
          <a:lstStyle/>
          <a:p>
            <a:r>
              <a:rPr lang="en-US"/>
              <a:t>Moving Work into Background</a:t>
            </a:r>
          </a:p>
        </p:txBody>
      </p:sp>
      <p:sp>
        <p:nvSpPr>
          <p:cNvPr id="251907" name="Rectangle 3"/>
          <p:cNvSpPr>
            <a:spLocks noGrp="1" noChangeArrowheads="1"/>
          </p:cNvSpPr>
          <p:nvPr>
            <p:ph type="body" idx="1"/>
          </p:nvPr>
        </p:nvSpPr>
        <p:spPr>
          <a:xfrm>
            <a:off x="666750" y="1592263"/>
            <a:ext cx="7772400" cy="4114800"/>
          </a:xfrm>
        </p:spPr>
        <p:txBody>
          <a:bodyPr/>
          <a:lstStyle/>
          <a:p>
            <a:pPr>
              <a:lnSpc>
                <a:spcPct val="80000"/>
              </a:lnSpc>
            </a:pPr>
            <a:r>
              <a:rPr lang="en-US" sz="2800" dirty="0"/>
              <a:t>Move non-time-critical work (such as updating a display) into background </a:t>
            </a:r>
            <a:r>
              <a:rPr lang="en-US" sz="2800" dirty="0" smtClean="0"/>
              <a:t>thread.</a:t>
            </a:r>
            <a:endParaRPr lang="en-US" sz="2800" dirty="0"/>
          </a:p>
          <a:p>
            <a:pPr>
              <a:lnSpc>
                <a:spcPct val="80000"/>
              </a:lnSpc>
            </a:pPr>
            <a:endParaRPr lang="en-US" sz="1800" dirty="0"/>
          </a:p>
          <a:p>
            <a:pPr>
              <a:lnSpc>
                <a:spcPct val="80000"/>
              </a:lnSpc>
            </a:pPr>
            <a:r>
              <a:rPr lang="en-US" sz="2800" dirty="0"/>
              <a:t>Foreground ISR writes data to queue, then background removes and processes it.  </a:t>
            </a:r>
          </a:p>
          <a:p>
            <a:pPr>
              <a:lnSpc>
                <a:spcPct val="80000"/>
              </a:lnSpc>
            </a:pPr>
            <a:endParaRPr lang="en-US" sz="1800" dirty="0"/>
          </a:p>
          <a:p>
            <a:pPr>
              <a:lnSpc>
                <a:spcPct val="80000"/>
              </a:lnSpc>
            </a:pPr>
            <a:r>
              <a:rPr lang="en-US" sz="2800" dirty="0"/>
              <a:t>Better alternative than ignoring one or more interrupts as the result of input overrun.</a:t>
            </a:r>
          </a:p>
          <a:p>
            <a:pPr>
              <a:lnSpc>
                <a:spcPct val="80000"/>
              </a:lnSpc>
            </a:pPr>
            <a:endParaRPr lang="en-US" sz="2800" dirty="0"/>
          </a:p>
          <a:p>
            <a:pPr>
              <a:lnSpc>
                <a:spcPct val="80000"/>
              </a:lnSpc>
            </a:pPr>
            <a:r>
              <a:rPr lang="en-US" sz="2800" dirty="0"/>
              <a:t>Processor must still be fast enough to keep queue from overfilling.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a:xfrm>
            <a:off x="666750" y="298450"/>
            <a:ext cx="7772400" cy="1143000"/>
          </a:xfrm>
        </p:spPr>
        <p:txBody>
          <a:bodyPr/>
          <a:lstStyle/>
          <a:p>
            <a:r>
              <a:rPr lang="en-US"/>
              <a:t>Limitations</a:t>
            </a:r>
          </a:p>
        </p:txBody>
      </p:sp>
      <p:sp>
        <p:nvSpPr>
          <p:cNvPr id="252931" name="Rectangle 3"/>
          <p:cNvSpPr>
            <a:spLocks noGrp="1" noChangeArrowheads="1"/>
          </p:cNvSpPr>
          <p:nvPr>
            <p:ph type="body" idx="1"/>
          </p:nvPr>
        </p:nvSpPr>
        <p:spPr>
          <a:xfrm>
            <a:off x="608013" y="1533525"/>
            <a:ext cx="7772400" cy="4114800"/>
          </a:xfrm>
        </p:spPr>
        <p:txBody>
          <a:bodyPr/>
          <a:lstStyle/>
          <a:p>
            <a:pPr>
              <a:lnSpc>
                <a:spcPct val="90000"/>
              </a:lnSpc>
            </a:pPr>
            <a:r>
              <a:rPr lang="en-US" sz="2800"/>
              <a:t>Best possible performance requires moving as much as possible into the background.</a:t>
            </a:r>
          </a:p>
          <a:p>
            <a:pPr>
              <a:lnSpc>
                <a:spcPct val="90000"/>
              </a:lnSpc>
            </a:pPr>
            <a:endParaRPr lang="en-US" sz="2800"/>
          </a:p>
          <a:p>
            <a:pPr>
              <a:lnSpc>
                <a:spcPct val="90000"/>
              </a:lnSpc>
            </a:pPr>
            <a:r>
              <a:rPr lang="en-US" sz="2800"/>
              <a:t>Background becomes collection of queues and associated routines to process the data.</a:t>
            </a:r>
          </a:p>
          <a:p>
            <a:pPr>
              <a:lnSpc>
                <a:spcPct val="90000"/>
              </a:lnSpc>
            </a:pPr>
            <a:endParaRPr lang="en-US" sz="2800"/>
          </a:p>
          <a:p>
            <a:pPr>
              <a:lnSpc>
                <a:spcPct val="90000"/>
              </a:lnSpc>
            </a:pPr>
            <a:r>
              <a:rPr lang="en-US" sz="2800"/>
              <a:t>Optimizes latency of the individual ISRs, but background begs for a managed allocation of processor time.</a:t>
            </a:r>
          </a:p>
        </p:txBody>
      </p:sp>
    </p:spTree>
  </p:cSld>
  <p:clrMapOvr>
    <a:masterClrMapping/>
  </p:clrMapOvr>
</p:sld>
</file>

<file path=ppt/theme/theme1.xml><?xml version="1.0" encoding="utf-8"?>
<a:theme xmlns:a="http://schemas.openxmlformats.org/drawingml/2006/main" name="Blank Presentation">
  <a:themeElements>
    <a:clrScheme name="">
      <a:dk1>
        <a:srgbClr val="CCECFF"/>
      </a:dk1>
      <a:lt1>
        <a:srgbClr val="FFFFFF"/>
      </a:lt1>
      <a:dk2>
        <a:srgbClr val="3399FF"/>
      </a:dk2>
      <a:lt2>
        <a:srgbClr val="FFFFFF"/>
      </a:lt2>
      <a:accent1>
        <a:srgbClr val="00CC99"/>
      </a:accent1>
      <a:accent2>
        <a:srgbClr val="0000FF"/>
      </a:accent2>
      <a:accent3>
        <a:srgbClr val="ADCAFF"/>
      </a:accent3>
      <a:accent4>
        <a:srgbClr val="DADADA"/>
      </a:accent4>
      <a:accent5>
        <a:srgbClr val="AAE2CA"/>
      </a:accent5>
      <a:accent6>
        <a:srgbClr val="0000E7"/>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1716</TotalTime>
  <Words>1512</Words>
  <Application>Microsoft Office PowerPoint</Application>
  <PresentationFormat>On-screen Show (4:3)</PresentationFormat>
  <Paragraphs>301</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Blank Presentation</vt:lpstr>
      <vt:lpstr>CHAPTER 9  CONCURRENT SOFTWARE</vt:lpstr>
      <vt:lpstr>Program Organization of a Foreground/Background System </vt:lpstr>
      <vt:lpstr>Foreground/Background System</vt:lpstr>
      <vt:lpstr>PowerPoint Presentation</vt:lpstr>
      <vt:lpstr>Removing the Waiting Loop from the ISR</vt:lpstr>
      <vt:lpstr>PowerPoint Presentation</vt:lpstr>
      <vt:lpstr>PowerPoint Presentation</vt:lpstr>
      <vt:lpstr>Moving Work into Background</vt:lpstr>
      <vt:lpstr>Limitations</vt:lpstr>
      <vt:lpstr>Multi-Threaded Architecture </vt:lpstr>
      <vt:lpstr>Thread Design</vt:lpstr>
      <vt:lpstr>Real-Time Kernel</vt:lpstr>
      <vt:lpstr>Concurrency</vt:lpstr>
      <vt:lpstr>Independent Threads</vt:lpstr>
      <vt:lpstr>Each Thread Maintains Its Own Stack and Register Contents</vt:lpstr>
      <vt:lpstr>Context Switching</vt:lpstr>
      <vt:lpstr>Context Switching</vt:lpstr>
      <vt:lpstr>Two Kinds of Multi-Threading</vt:lpstr>
      <vt:lpstr>Non-Preemptive Multi-Threading </vt:lpstr>
      <vt:lpstr>Non-Preemptive Multi-Threading</vt:lpstr>
      <vt:lpstr>Non-Preemptive Multi-Threading</vt:lpstr>
      <vt:lpstr>PowerPoint Presentation</vt:lpstr>
      <vt:lpstr>Preemptive Multi-Threading </vt:lpstr>
      <vt:lpstr>Preemptive Context Switching</vt:lpstr>
      <vt:lpstr>Preemptive Multi-Threading</vt:lpstr>
      <vt:lpstr>Critical Sections</vt:lpstr>
      <vt:lpstr>Atomic Operations</vt:lpstr>
      <vt:lpstr>Forms of Preemption</vt:lpstr>
      <vt:lpstr>Shared Resources</vt:lpstr>
      <vt:lpstr>Uncontrolled Access to a Shared Resource (the Printer)</vt:lpstr>
      <vt:lpstr>Protecting Critical Sections</vt:lpstr>
      <vt:lpstr>Disabling Interrupts</vt:lpstr>
      <vt:lpstr>Spin Locks</vt:lpstr>
      <vt:lpstr>Spin Locks vs. Semaphores</vt:lpstr>
      <vt:lpstr>Semaphores</vt:lpstr>
      <vt:lpstr>Kernel Services</vt:lpstr>
    </vt:vector>
  </TitlesOfParts>
  <Company>Key Software Products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COEN 020</dc:title>
  <dc:creator>Daniel W. Lewis</dc:creator>
  <cp:lastModifiedBy>Santa Clara University</cp:lastModifiedBy>
  <cp:revision>231</cp:revision>
  <dcterms:created xsi:type="dcterms:W3CDTF">1999-01-04T11:50:11Z</dcterms:created>
  <dcterms:modified xsi:type="dcterms:W3CDTF">2012-04-23T15:45:03Z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2</vt:i4>
  </property>
  <property fmtid="{D5CDD505-2E9C-101B-9397-08002B2CF9AE}" pid="3" name="GraphicType">
    <vt:i4>1</vt:i4>
  </property>
  <property fmtid="{D5CDD505-2E9C-101B-9397-08002B2CF9AE}" pid="4" name="Compression">
    <vt:i4>80</vt:i4>
  </property>
  <property fmtid="{D5CDD505-2E9C-101B-9397-08002B2CF9AE}" pid="5" name="ScreenSize">
    <vt:i4>2</vt:i4>
  </property>
  <property fmtid="{D5CDD505-2E9C-101B-9397-08002B2CF9AE}" pid="6" name="ScreenUsage">
    <vt:i4>1</vt:i4>
  </property>
  <property fmtid="{D5CDD505-2E9C-101B-9397-08002B2CF9AE}" pid="7" name="MailAddress">
    <vt:lpwstr>dlewis@scu.edu</vt:lpwstr>
  </property>
  <property fmtid="{D5CDD505-2E9C-101B-9397-08002B2CF9AE}" pid="8" name="HomePage">
    <vt:lpwstr>http://www.cse.scu.edu/dlewis/coen.020/w99</vt:lpwstr>
  </property>
  <property fmtid="{D5CDD505-2E9C-101B-9397-08002B2CF9AE}" pid="9" name="Other">
    <vt:lpwstr>COEN 020 Winter 1999_x000d_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C:\TEMP</vt:lpwstr>
  </property>
</Properties>
</file>