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sldIdLst>
    <p:sldId id="295" r:id="rId2"/>
    <p:sldId id="271" r:id="rId3"/>
    <p:sldId id="272" r:id="rId4"/>
    <p:sldId id="296" r:id="rId5"/>
    <p:sldId id="297" r:id="rId6"/>
    <p:sldId id="298" r:id="rId7"/>
    <p:sldId id="299" r:id="rId8"/>
    <p:sldId id="300" r:id="rId9"/>
    <p:sldId id="301" r:id="rId10"/>
    <p:sldId id="273" r:id="rId11"/>
    <p:sldId id="302" r:id="rId12"/>
    <p:sldId id="303" r:id="rId13"/>
    <p:sldId id="274" r:id="rId14"/>
    <p:sldId id="275" r:id="rId15"/>
    <p:sldId id="304" r:id="rId16"/>
    <p:sldId id="276" r:id="rId17"/>
    <p:sldId id="305" r:id="rId18"/>
    <p:sldId id="306" r:id="rId19"/>
    <p:sldId id="307" r:id="rId20"/>
    <p:sldId id="308" r:id="rId21"/>
    <p:sldId id="309" r:id="rId22"/>
    <p:sldId id="311" r:id="rId23"/>
    <p:sldId id="310" r:id="rId24"/>
    <p:sldId id="277" r:id="rId25"/>
    <p:sldId id="312" r:id="rId26"/>
    <p:sldId id="318" r:id="rId27"/>
    <p:sldId id="313" r:id="rId28"/>
    <p:sldId id="314" r:id="rId29"/>
    <p:sldId id="278" r:id="rId30"/>
    <p:sldId id="315" r:id="rId31"/>
    <p:sldId id="317" r:id="rId32"/>
    <p:sldId id="320" r:id="rId33"/>
    <p:sldId id="319" r:id="rId34"/>
    <p:sldId id="321" r:id="rId35"/>
    <p:sldId id="322" r:id="rId36"/>
    <p:sldId id="282" r:id="rId37"/>
    <p:sldId id="323" r:id="rId38"/>
    <p:sldId id="324" r:id="rId39"/>
    <p:sldId id="326" r:id="rId40"/>
    <p:sldId id="362" r:id="rId41"/>
    <p:sldId id="363" r:id="rId42"/>
    <p:sldId id="284" r:id="rId43"/>
    <p:sldId id="364" r:id="rId44"/>
    <p:sldId id="365" r:id="rId45"/>
    <p:sldId id="366" r:id="rId46"/>
    <p:sldId id="327" r:id="rId47"/>
    <p:sldId id="328" r:id="rId48"/>
    <p:sldId id="283" r:id="rId49"/>
    <p:sldId id="329" r:id="rId50"/>
    <p:sldId id="330" r:id="rId51"/>
    <p:sldId id="331" r:id="rId52"/>
    <p:sldId id="332" r:id="rId53"/>
    <p:sldId id="333" r:id="rId54"/>
    <p:sldId id="334" r:id="rId55"/>
    <p:sldId id="335" r:id="rId56"/>
    <p:sldId id="336" r:id="rId57"/>
    <p:sldId id="337" r:id="rId58"/>
    <p:sldId id="338" r:id="rId59"/>
    <p:sldId id="339" r:id="rId60"/>
    <p:sldId id="340" r:id="rId61"/>
    <p:sldId id="341" r:id="rId62"/>
    <p:sldId id="342" r:id="rId63"/>
    <p:sldId id="343" r:id="rId64"/>
    <p:sldId id="344" r:id="rId65"/>
    <p:sldId id="345" r:id="rId66"/>
    <p:sldId id="346" r:id="rId67"/>
    <p:sldId id="347" r:id="rId68"/>
    <p:sldId id="348" r:id="rId69"/>
    <p:sldId id="289" r:id="rId70"/>
    <p:sldId id="349" r:id="rId71"/>
    <p:sldId id="350" r:id="rId72"/>
    <p:sldId id="351" r:id="rId73"/>
    <p:sldId id="352" r:id="rId74"/>
    <p:sldId id="292" r:id="rId75"/>
    <p:sldId id="353" r:id="rId76"/>
    <p:sldId id="354" r:id="rId77"/>
    <p:sldId id="355" r:id="rId78"/>
    <p:sldId id="356" r:id="rId79"/>
    <p:sldId id="357" r:id="rId80"/>
    <p:sldId id="358" r:id="rId81"/>
    <p:sldId id="359" r:id="rId82"/>
    <p:sldId id="360" r:id="rId83"/>
    <p:sldId id="361" r:id="rId84"/>
    <p:sldId id="285" r:id="rId85"/>
    <p:sldId id="367" r:id="rId86"/>
    <p:sldId id="291" r:id="rId87"/>
    <p:sldId id="294" r:id="rId88"/>
    <p:sldId id="368" r:id="rId8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008000"/>
    <a:srgbClr val="CCCC00"/>
    <a:srgbClr val="CC9900"/>
    <a:srgbClr val="FF0000"/>
    <a:srgbClr val="C0F0C8"/>
    <a:srgbClr val="E6E5E7"/>
    <a:srgbClr val="B7E3E9"/>
    <a:srgbClr val="F5FBC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7566" autoAdjust="0"/>
    <p:restoredTop sz="90929"/>
  </p:normalViewPr>
  <p:slideViewPr>
    <p:cSldViewPr>
      <p:cViewPr>
        <p:scale>
          <a:sx n="66" d="100"/>
          <a:sy n="66" d="100"/>
        </p:scale>
        <p:origin x="-882" y="-282"/>
      </p:cViewPr>
      <p:guideLst>
        <p:guide orient="horz" pos="2160"/>
        <p:guide pos="2880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66" d="100"/>
        <a:sy n="66" d="100"/>
      </p:scale>
      <p:origin x="0" y="13884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png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png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png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png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png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png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image" Target="../media/image42.png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image" Target="../media/image44.png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png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png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image" Target="../media/image49.png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png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png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png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png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png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png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png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png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png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png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png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png"/></Relationships>
</file>

<file path=ppt/drawings/_rels/vmlDrawing4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image" Target="../media/image64.png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png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png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png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png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png"/></Relationships>
</file>

<file path=ppt/drawings/_rels/vmlDrawing5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image" Target="../media/image69.png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png"/></Relationships>
</file>

<file path=ppt/drawings/_rels/vmlDrawing5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image" Target="../media/image73.png"/></Relationships>
</file>

<file path=ppt/drawings/_rels/vmlDrawing5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image" Target="../media/image76.png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png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png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png"/></Relationships>
</file>

<file path=ppt/drawings/_rels/vmlDrawing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1.png"/></Relationships>
</file>

<file path=ppt/drawings/_rels/vmlDrawing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2.png"/></Relationships>
</file>

<file path=ppt/drawings/_rels/vmlDrawing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png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4.png"/></Relationships>
</file>

<file path=ppt/drawings/_rels/vmlDrawing6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png"/></Relationships>
</file>

<file path=ppt/drawings/_rels/vmlDrawing6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png"/></Relationships>
</file>

<file path=ppt/drawings/_rels/vmlDrawing6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7.png"/></Relationships>
</file>

<file path=ppt/drawings/_rels/vmlDrawing6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8.png"/></Relationships>
</file>

<file path=ppt/drawings/_rels/vmlDrawing6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9.png"/></Relationships>
</file>

<file path=ppt/drawings/_rels/vmlDrawing6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0.png"/></Relationships>
</file>

<file path=ppt/drawings/_rels/vmlDrawing6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1.png"/></Relationships>
</file>

<file path=ppt/drawings/_rels/vmlDrawing6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03BACD-B1FA-4F4D-8E76-5EF0C8A1C6A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5CDBD-B6E0-41F8-84F0-169951144C2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625409-0B0B-414B-8EF0-59BC9DA6957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4A804-1DA7-427A-8739-713BD6BE38A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F9B779-39E7-4E5F-A9D4-FC2ABC5109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05242-8940-45DA-854E-6F0A4D33FB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8C974E-CF71-4D6B-BD1A-F615131167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F90EAA-F6C5-4633-8038-9DC7CD0A7CE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98E4A6-85D1-4FB6-89E4-0866786DB51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54A264-0715-4DD8-BB5F-F52841AABCB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5690CC-53A5-40B8-A0A6-7B3F1673B4C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F4C81EEA-1838-4088-8EF4-C63DFA174CB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1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15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9.bin"/><Relationship Id="rId5" Type="http://schemas.openxmlformats.org/officeDocument/2006/relationships/oleObject" Target="../embeddings/oleObject18.bin"/><Relationship Id="rId4" Type="http://schemas.openxmlformats.org/officeDocument/2006/relationships/oleObject" Target="../embeddings/oleObject17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5.bin"/><Relationship Id="rId5" Type="http://schemas.openxmlformats.org/officeDocument/2006/relationships/oleObject" Target="../embeddings/oleObject24.bin"/><Relationship Id="rId4" Type="http://schemas.openxmlformats.org/officeDocument/2006/relationships/oleObject" Target="../embeddings/oleObject23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4" Type="http://schemas.openxmlformats.org/officeDocument/2006/relationships/oleObject" Target="../embeddings/oleObject32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4" Type="http://schemas.openxmlformats.org/officeDocument/2006/relationships/oleObject" Target="../embeddings/oleObject42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5" Type="http://schemas.openxmlformats.org/officeDocument/2006/relationships/oleObject" Target="../embeddings/oleObject45.bin"/><Relationship Id="rId4" Type="http://schemas.openxmlformats.org/officeDocument/2006/relationships/oleObject" Target="../embeddings/oleObject44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4" Type="http://schemas.openxmlformats.org/officeDocument/2006/relationships/oleObject" Target="../embeddings/oleObject49.bin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4" Type="http://schemas.openxmlformats.org/officeDocument/2006/relationships/oleObject" Target="../embeddings/oleObject51.bin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2.v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3.v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4.v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7.v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9.v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0.v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1.v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2.v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3.v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4.vml"/><Relationship Id="rId4" Type="http://schemas.openxmlformats.org/officeDocument/2006/relationships/oleObject" Target="../embeddings/oleObject65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5.v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6.v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7.v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8.v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9.v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0.vml"/><Relationship Id="rId5" Type="http://schemas.openxmlformats.org/officeDocument/2006/relationships/oleObject" Target="../embeddings/oleObject73.bin"/><Relationship Id="rId4" Type="http://schemas.openxmlformats.org/officeDocument/2006/relationships/oleObject" Target="../embeddings/oleObject72.bin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1.v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2.vml"/><Relationship Id="rId5" Type="http://schemas.openxmlformats.org/officeDocument/2006/relationships/oleObject" Target="../embeddings/oleObject77.bin"/><Relationship Id="rId4" Type="http://schemas.openxmlformats.org/officeDocument/2006/relationships/oleObject" Target="../embeddings/oleObject76.bin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3.vml"/><Relationship Id="rId4" Type="http://schemas.openxmlformats.org/officeDocument/2006/relationships/oleObject" Target="../embeddings/oleObject79.bin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4.v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5.v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6.v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7.v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8.v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9.v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0.v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1.v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2.v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3.v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4.v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5.v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6.v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7.v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8.v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533400" y="685800"/>
            <a:ext cx="8229600" cy="5414963"/>
          </a:xfrm>
          <a:prstGeom prst="rect">
            <a:avLst/>
          </a:prstGeom>
          <a:solidFill>
            <a:schemeClr val="bg1"/>
          </a:solidFill>
          <a:ln w="76200">
            <a:solidFill>
              <a:srgbClr val="990033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6600">
                <a:solidFill>
                  <a:srgbClr val="990033"/>
                </a:solidFill>
              </a:rPr>
              <a:t>Programmable </a:t>
            </a:r>
          </a:p>
          <a:p>
            <a:pPr algn="ctr"/>
            <a:r>
              <a:rPr lang="en-US" sz="6600">
                <a:solidFill>
                  <a:srgbClr val="990033"/>
                </a:solidFill>
              </a:rPr>
              <a:t>Logic Controllers</a:t>
            </a:r>
          </a:p>
          <a:p>
            <a:pPr algn="ctr"/>
            <a:r>
              <a:rPr lang="en-US" sz="3200">
                <a:solidFill>
                  <a:srgbClr val="990033"/>
                </a:solidFill>
              </a:rPr>
              <a:t>Third Edition</a:t>
            </a:r>
            <a:endParaRPr lang="en-US" sz="3600">
              <a:solidFill>
                <a:srgbClr val="990033"/>
              </a:solidFill>
            </a:endParaRPr>
          </a:p>
          <a:p>
            <a:pPr algn="ctr"/>
            <a:endParaRPr lang="en-US" sz="3600">
              <a:solidFill>
                <a:srgbClr val="990033"/>
              </a:solidFill>
            </a:endParaRPr>
          </a:p>
          <a:p>
            <a:pPr algn="ctr"/>
            <a:endParaRPr lang="en-US" sz="3600">
              <a:solidFill>
                <a:srgbClr val="990033"/>
              </a:solidFill>
            </a:endParaRPr>
          </a:p>
          <a:p>
            <a:pPr algn="ctr">
              <a:spcBef>
                <a:spcPct val="50000"/>
              </a:spcBef>
            </a:pPr>
            <a:endParaRPr lang="en-US" sz="3600">
              <a:solidFill>
                <a:srgbClr val="0033CC"/>
              </a:solidFill>
            </a:endParaRPr>
          </a:p>
          <a:p>
            <a:pPr algn="ctr">
              <a:spcBef>
                <a:spcPct val="50000"/>
              </a:spcBef>
            </a:pPr>
            <a:endParaRPr lang="en-US" sz="3600">
              <a:solidFill>
                <a:srgbClr val="6666FF"/>
              </a:solidFill>
            </a:endParaRPr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2286000" y="3886200"/>
            <a:ext cx="4876800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>
                <a:solidFill>
                  <a:srgbClr val="000099"/>
                </a:solidFill>
              </a:rPr>
              <a:t>Frank D. Petruzella</a:t>
            </a:r>
          </a:p>
          <a:p>
            <a:pPr algn="ctr">
              <a:spcBef>
                <a:spcPct val="50000"/>
              </a:spcBef>
            </a:pPr>
            <a:endParaRPr lang="en-US" sz="1400">
              <a:solidFill>
                <a:srgbClr val="000099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US" sz="2800">
                <a:solidFill>
                  <a:srgbClr val="000099"/>
                </a:solidFill>
              </a:rPr>
              <a:t>McGraw-Hill</a:t>
            </a:r>
            <a:endParaRPr lang="en-US" sz="8000">
              <a:solidFill>
                <a:srgbClr val="000099"/>
              </a:solidFill>
            </a:endParaRPr>
          </a:p>
        </p:txBody>
      </p:sp>
      <p:graphicFrame>
        <p:nvGraphicFramePr>
          <p:cNvPr id="30721" name="Object 1"/>
          <p:cNvGraphicFramePr>
            <a:graphicFrameLocks noChangeAspect="1"/>
          </p:cNvGraphicFramePr>
          <p:nvPr/>
        </p:nvGraphicFramePr>
        <p:xfrm>
          <a:off x="6858000" y="5562600"/>
          <a:ext cx="1762125" cy="381000"/>
        </p:xfrm>
        <a:graphic>
          <a:graphicData uri="http://schemas.openxmlformats.org/presentationml/2006/ole">
            <p:oleObj spid="_x0000_s30721" name="Picture" r:id="rId4" imgW="10009880" imgH="2692063" progId="StaticMetafile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2362200" y="349250"/>
            <a:ext cx="3792538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6600"/>
              <a:t>Chapter 2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838200" y="2346325"/>
            <a:ext cx="692785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8000">
                <a:solidFill>
                  <a:schemeClr val="accent2"/>
                </a:solidFill>
              </a:rPr>
              <a:t>PLC Hardware</a:t>
            </a:r>
          </a:p>
          <a:p>
            <a:pPr algn="ctr"/>
            <a:r>
              <a:rPr lang="en-US" sz="8000">
                <a:solidFill>
                  <a:schemeClr val="accent2"/>
                </a:solidFill>
              </a:rPr>
              <a:t> Components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3087688" y="152400"/>
            <a:ext cx="27035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I/O SECTION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309563" y="914400"/>
            <a:ext cx="8453437" cy="1066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chemeClr val="accent2"/>
                </a:solidFill>
              </a:rPr>
              <a:t>Input and output (I/O) modules enable the PLC</a:t>
            </a:r>
          </a:p>
          <a:p>
            <a:r>
              <a:rPr lang="en-US" sz="3200">
                <a:solidFill>
                  <a:schemeClr val="accent2"/>
                </a:solidFill>
              </a:rPr>
              <a:t>to both sense and control a process. </a:t>
            </a:r>
          </a:p>
        </p:txBody>
      </p:sp>
      <p:grpSp>
        <p:nvGrpSpPr>
          <p:cNvPr id="28685" name="Group 13"/>
          <p:cNvGrpSpPr>
            <a:grpSpLocks/>
          </p:cNvGrpSpPr>
          <p:nvPr/>
        </p:nvGrpSpPr>
        <p:grpSpPr bwMode="auto">
          <a:xfrm>
            <a:off x="638175" y="2286000"/>
            <a:ext cx="7591425" cy="4343400"/>
            <a:chOff x="432" y="1440"/>
            <a:chExt cx="4782" cy="2736"/>
          </a:xfrm>
        </p:grpSpPr>
        <p:sp>
          <p:nvSpPr>
            <p:cNvPr id="28682" name="Text Box 10"/>
            <p:cNvSpPr txBox="1">
              <a:spLocks noChangeArrowheads="1"/>
            </p:cNvSpPr>
            <p:nvPr/>
          </p:nvSpPr>
          <p:spPr bwMode="auto">
            <a:xfrm>
              <a:off x="432" y="1440"/>
              <a:ext cx="4782" cy="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3200"/>
                <a:t>The I/O section consists of an I/O rack and</a:t>
              </a:r>
            </a:p>
            <a:p>
              <a:r>
                <a:rPr lang="en-US" sz="3200"/>
                <a:t>individual I/O modules.</a:t>
              </a:r>
            </a:p>
          </p:txBody>
        </p:sp>
        <p:graphicFrame>
          <p:nvGraphicFramePr>
            <p:cNvPr id="28684" name="Object 12"/>
            <p:cNvGraphicFramePr>
              <a:graphicFrameLocks noChangeAspect="1"/>
            </p:cNvGraphicFramePr>
            <p:nvPr/>
          </p:nvGraphicFramePr>
          <p:xfrm>
            <a:off x="1344" y="2237"/>
            <a:ext cx="2784" cy="1939"/>
          </p:xfrm>
          <a:graphic>
            <a:graphicData uri="http://schemas.openxmlformats.org/presentationml/2006/ole">
              <p:oleObj spid="_x0000_s28684" name="Image" r:id="rId3" imgW="1941416" imgH="1353200" progId="">
                <p:embed/>
              </p:oleObj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2954338" y="152400"/>
            <a:ext cx="28368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Input Interface</a:t>
            </a:r>
          </a:p>
        </p:txBody>
      </p:sp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152400" y="933450"/>
            <a:ext cx="8797925" cy="155416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i="1">
                <a:solidFill>
                  <a:schemeClr val="accent2"/>
                </a:solidFill>
              </a:rPr>
              <a:t>Input interface modules</a:t>
            </a:r>
            <a:r>
              <a:rPr lang="en-US" sz="3200">
                <a:solidFill>
                  <a:schemeClr val="accent2"/>
                </a:solidFill>
              </a:rPr>
              <a:t> accept signals from the </a:t>
            </a:r>
          </a:p>
          <a:p>
            <a:r>
              <a:rPr lang="en-US" sz="3200">
                <a:solidFill>
                  <a:schemeClr val="accent2"/>
                </a:solidFill>
              </a:rPr>
              <a:t>machine or process devices and convert them into</a:t>
            </a:r>
          </a:p>
          <a:p>
            <a:r>
              <a:rPr lang="en-US" sz="3200">
                <a:solidFill>
                  <a:schemeClr val="accent2"/>
                </a:solidFill>
              </a:rPr>
              <a:t>signals that can be used by the controller.</a:t>
            </a:r>
          </a:p>
        </p:txBody>
      </p:sp>
      <p:grpSp>
        <p:nvGrpSpPr>
          <p:cNvPr id="78867" name="Group 19"/>
          <p:cNvGrpSpPr>
            <a:grpSpLocks/>
          </p:cNvGrpSpPr>
          <p:nvPr/>
        </p:nvGrpSpPr>
        <p:grpSpPr bwMode="auto">
          <a:xfrm>
            <a:off x="152400" y="2860675"/>
            <a:ext cx="8696325" cy="3692525"/>
            <a:chOff x="96" y="1802"/>
            <a:chExt cx="5478" cy="2326"/>
          </a:xfrm>
        </p:grpSpPr>
        <p:grpSp>
          <p:nvGrpSpPr>
            <p:cNvPr id="78866" name="Group 18"/>
            <p:cNvGrpSpPr>
              <a:grpSpLocks/>
            </p:cNvGrpSpPr>
            <p:nvPr/>
          </p:nvGrpSpPr>
          <p:grpSpPr bwMode="auto">
            <a:xfrm>
              <a:off x="96" y="1802"/>
              <a:ext cx="2517" cy="2326"/>
              <a:chOff x="310" y="1802"/>
              <a:chExt cx="2517" cy="2326"/>
            </a:xfrm>
          </p:grpSpPr>
          <p:graphicFrame>
            <p:nvGraphicFramePr>
              <p:cNvPr id="78861" name="Object 13"/>
              <p:cNvGraphicFramePr>
                <a:graphicFrameLocks noChangeAspect="1"/>
              </p:cNvGraphicFramePr>
              <p:nvPr/>
            </p:nvGraphicFramePr>
            <p:xfrm>
              <a:off x="384" y="2011"/>
              <a:ext cx="2352" cy="2117"/>
            </p:xfrm>
            <a:graphic>
              <a:graphicData uri="http://schemas.openxmlformats.org/presentationml/2006/ole">
                <p:oleObj spid="_x0000_s78861" name="Image" r:id="rId3" imgW="4977778" imgH="4482540" progId="">
                  <p:embed/>
                </p:oleObj>
              </a:graphicData>
            </a:graphic>
          </p:graphicFrame>
          <p:sp>
            <p:nvSpPr>
              <p:cNvPr id="78862" name="Text Box 14"/>
              <p:cNvSpPr txBox="1">
                <a:spLocks noChangeArrowheads="1"/>
              </p:cNvSpPr>
              <p:nvPr/>
            </p:nvSpPr>
            <p:spPr bwMode="auto">
              <a:xfrm>
                <a:off x="310" y="1802"/>
                <a:ext cx="73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/>
                  <a:t>Process</a:t>
                </a:r>
              </a:p>
            </p:txBody>
          </p:sp>
          <p:sp>
            <p:nvSpPr>
              <p:cNvPr id="78863" name="Text Box 15"/>
              <p:cNvSpPr txBox="1">
                <a:spLocks noChangeArrowheads="1"/>
              </p:cNvSpPr>
              <p:nvPr/>
            </p:nvSpPr>
            <p:spPr bwMode="auto">
              <a:xfrm>
                <a:off x="758" y="3386"/>
                <a:ext cx="671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/>
                  <a:t>Sensor</a:t>
                </a:r>
              </a:p>
            </p:txBody>
          </p:sp>
          <p:sp>
            <p:nvSpPr>
              <p:cNvPr id="78864" name="Text Box 16"/>
              <p:cNvSpPr txBox="1">
                <a:spLocks noChangeArrowheads="1"/>
              </p:cNvSpPr>
              <p:nvPr/>
            </p:nvSpPr>
            <p:spPr bwMode="auto">
              <a:xfrm>
                <a:off x="1574" y="2426"/>
                <a:ext cx="125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/>
                  <a:t>Input Module</a:t>
                </a:r>
              </a:p>
            </p:txBody>
          </p:sp>
        </p:grpSp>
        <p:sp>
          <p:nvSpPr>
            <p:cNvPr id="78865" name="Text Box 17"/>
            <p:cNvSpPr txBox="1">
              <a:spLocks noChangeArrowheads="1"/>
            </p:cNvSpPr>
            <p:nvPr/>
          </p:nvSpPr>
          <p:spPr bwMode="auto">
            <a:xfrm>
              <a:off x="2880" y="2130"/>
              <a:ext cx="2694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The input interface allows</a:t>
              </a:r>
            </a:p>
            <a:p>
              <a:r>
                <a:rPr lang="en-US" sz="2800"/>
                <a:t>status information</a:t>
              </a:r>
            </a:p>
            <a:p>
              <a:r>
                <a:rPr lang="en-US" sz="2800"/>
                <a:t>regarding processes to be</a:t>
              </a:r>
            </a:p>
            <a:p>
              <a:r>
                <a:rPr lang="en-US" sz="2800"/>
                <a:t>communicated to the CPU.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2738438" y="152400"/>
            <a:ext cx="31289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Output Interface</a:t>
            </a:r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76200" y="960438"/>
            <a:ext cx="8956675" cy="155416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i="1">
                <a:solidFill>
                  <a:schemeClr val="accent2"/>
                </a:solidFill>
              </a:rPr>
              <a:t>Output interface modules</a:t>
            </a:r>
            <a:r>
              <a:rPr lang="en-US" sz="3200">
                <a:solidFill>
                  <a:schemeClr val="accent2"/>
                </a:solidFill>
              </a:rPr>
              <a:t> convert controller signals</a:t>
            </a:r>
          </a:p>
          <a:p>
            <a:r>
              <a:rPr lang="en-US" sz="3200">
                <a:solidFill>
                  <a:schemeClr val="accent2"/>
                </a:solidFill>
              </a:rPr>
              <a:t>into external signals that can be used to control </a:t>
            </a:r>
          </a:p>
          <a:p>
            <a:r>
              <a:rPr lang="en-US" sz="3200">
                <a:solidFill>
                  <a:schemeClr val="accent2"/>
                </a:solidFill>
              </a:rPr>
              <a:t>the machine or process.</a:t>
            </a:r>
          </a:p>
        </p:txBody>
      </p:sp>
      <p:grpSp>
        <p:nvGrpSpPr>
          <p:cNvPr id="79893" name="Group 21"/>
          <p:cNvGrpSpPr>
            <a:grpSpLocks/>
          </p:cNvGrpSpPr>
          <p:nvPr/>
        </p:nvGrpSpPr>
        <p:grpSpPr bwMode="auto">
          <a:xfrm>
            <a:off x="96838" y="3024188"/>
            <a:ext cx="8818562" cy="3376612"/>
            <a:chOff x="61" y="1905"/>
            <a:chExt cx="5555" cy="2127"/>
          </a:xfrm>
        </p:grpSpPr>
        <p:grpSp>
          <p:nvGrpSpPr>
            <p:cNvPr id="79891" name="Group 19"/>
            <p:cNvGrpSpPr>
              <a:grpSpLocks/>
            </p:cNvGrpSpPr>
            <p:nvPr/>
          </p:nvGrpSpPr>
          <p:grpSpPr bwMode="auto">
            <a:xfrm>
              <a:off x="61" y="1905"/>
              <a:ext cx="3251" cy="1935"/>
              <a:chOff x="-48" y="1872"/>
              <a:chExt cx="3251" cy="1935"/>
            </a:xfrm>
          </p:grpSpPr>
          <p:grpSp>
            <p:nvGrpSpPr>
              <p:cNvPr id="79887" name="Group 15"/>
              <p:cNvGrpSpPr>
                <a:grpSpLocks/>
              </p:cNvGrpSpPr>
              <p:nvPr/>
            </p:nvGrpSpPr>
            <p:grpSpPr bwMode="auto">
              <a:xfrm>
                <a:off x="791" y="2160"/>
                <a:ext cx="1632" cy="1647"/>
                <a:chOff x="576" y="2112"/>
                <a:chExt cx="1632" cy="1647"/>
              </a:xfrm>
            </p:grpSpPr>
            <p:graphicFrame>
              <p:nvGraphicFramePr>
                <p:cNvPr id="79886" name="Object 14"/>
                <p:cNvGraphicFramePr>
                  <a:graphicFrameLocks noChangeAspect="1"/>
                </p:cNvGraphicFramePr>
                <p:nvPr/>
              </p:nvGraphicFramePr>
              <p:xfrm>
                <a:off x="1760" y="2112"/>
                <a:ext cx="448" cy="432"/>
              </p:xfrm>
              <a:graphic>
                <a:graphicData uri="http://schemas.openxmlformats.org/presentationml/2006/ole">
                  <p:oleObj spid="_x0000_s79886" name="Image" r:id="rId3" imgW="711111" imgH="685472" progId="">
                    <p:embed/>
                  </p:oleObj>
                </a:graphicData>
              </a:graphic>
            </p:graphicFrame>
            <p:graphicFrame>
              <p:nvGraphicFramePr>
                <p:cNvPr id="79885" name="Object 13"/>
                <p:cNvGraphicFramePr>
                  <a:graphicFrameLocks noChangeAspect="1"/>
                </p:cNvGraphicFramePr>
                <p:nvPr/>
              </p:nvGraphicFramePr>
              <p:xfrm>
                <a:off x="576" y="2496"/>
                <a:ext cx="1392" cy="1263"/>
              </p:xfrm>
              <a:graphic>
                <a:graphicData uri="http://schemas.openxmlformats.org/presentationml/2006/ole">
                  <p:oleObj spid="_x0000_s79885" name="Image" r:id="rId4" imgW="1511111" imgH="1371429" progId="">
                    <p:embed/>
                  </p:oleObj>
                </a:graphicData>
              </a:graphic>
            </p:graphicFrame>
            <p:sp>
              <p:nvSpPr>
                <p:cNvPr id="79884" name="AutoShape 12"/>
                <p:cNvSpPr>
                  <a:spLocks noChangeArrowheads="1"/>
                </p:cNvSpPr>
                <p:nvPr/>
              </p:nvSpPr>
              <p:spPr bwMode="auto">
                <a:xfrm rot="4035404">
                  <a:off x="1464" y="2232"/>
                  <a:ext cx="192" cy="624"/>
                </a:xfrm>
                <a:prstGeom prst="upArrow">
                  <a:avLst>
                    <a:gd name="adj1" fmla="val 50000"/>
                    <a:gd name="adj2" fmla="val 81250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9888" name="Text Box 16"/>
              <p:cNvSpPr txBox="1">
                <a:spLocks noChangeArrowheads="1"/>
              </p:cNvSpPr>
              <p:nvPr/>
            </p:nvSpPr>
            <p:spPr bwMode="auto">
              <a:xfrm>
                <a:off x="2208" y="1872"/>
                <a:ext cx="995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/>
                  <a:t>Pilot Light</a:t>
                </a:r>
              </a:p>
            </p:txBody>
          </p:sp>
          <p:sp>
            <p:nvSpPr>
              <p:cNvPr id="79890" name="Text Box 18"/>
              <p:cNvSpPr txBox="1">
                <a:spLocks noChangeArrowheads="1"/>
              </p:cNvSpPr>
              <p:nvPr/>
            </p:nvSpPr>
            <p:spPr bwMode="auto">
              <a:xfrm>
                <a:off x="-48" y="2026"/>
                <a:ext cx="1985" cy="5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/>
                  <a:t>External Output</a:t>
                </a:r>
              </a:p>
              <a:p>
                <a:r>
                  <a:rPr lang="en-US"/>
                  <a:t>From Output Module </a:t>
                </a:r>
                <a:r>
                  <a:rPr lang="en-US" sz="2000"/>
                  <a:t> </a:t>
                </a:r>
              </a:p>
            </p:txBody>
          </p:sp>
        </p:grpSp>
        <p:sp>
          <p:nvSpPr>
            <p:cNvPr id="79892" name="Text Box 20"/>
            <p:cNvSpPr txBox="1">
              <a:spLocks noChangeArrowheads="1"/>
            </p:cNvSpPr>
            <p:nvPr/>
          </p:nvSpPr>
          <p:spPr bwMode="auto">
            <a:xfrm>
              <a:off x="2880" y="2591"/>
              <a:ext cx="2736" cy="1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The output interface allows</a:t>
              </a:r>
            </a:p>
            <a:p>
              <a:r>
                <a:rPr lang="en-US" sz="2800"/>
                <a:t>the CPU to communicate</a:t>
              </a:r>
            </a:p>
            <a:p>
              <a:r>
                <a:rPr lang="en-US" sz="2800"/>
                <a:t>operating signals to the </a:t>
              </a:r>
            </a:p>
            <a:p>
              <a:r>
                <a:rPr lang="en-US" sz="2800"/>
                <a:t>process devices under its</a:t>
              </a:r>
            </a:p>
            <a:p>
              <a:r>
                <a:rPr lang="en-US" sz="2800"/>
                <a:t>control. </a:t>
              </a:r>
              <a:r>
                <a:rPr lang="en-US" sz="3200"/>
                <a:t> 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565150" y="5683250"/>
            <a:ext cx="77406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A logical rack is an addressable unit consisting of </a:t>
            </a:r>
          </a:p>
          <a:p>
            <a:r>
              <a:rPr lang="en-US" sz="2800">
                <a:solidFill>
                  <a:schemeClr val="accent2"/>
                </a:solidFill>
              </a:rPr>
              <a:t>128 input points and 128 output points. </a:t>
            </a:r>
            <a:r>
              <a:rPr lang="en-US" sz="2800"/>
              <a:t> </a:t>
            </a:r>
          </a:p>
        </p:txBody>
      </p:sp>
      <p:grpSp>
        <p:nvGrpSpPr>
          <p:cNvPr id="81938" name="Group 18"/>
          <p:cNvGrpSpPr>
            <a:grpSpLocks/>
          </p:cNvGrpSpPr>
          <p:nvPr/>
        </p:nvGrpSpPr>
        <p:grpSpPr bwMode="auto">
          <a:xfrm>
            <a:off x="533400" y="106363"/>
            <a:ext cx="8343900" cy="5457825"/>
            <a:chOff x="336" y="67"/>
            <a:chExt cx="5256" cy="3438"/>
          </a:xfrm>
        </p:grpSpPr>
        <p:sp>
          <p:nvSpPr>
            <p:cNvPr id="81922" name="Text Box 2"/>
            <p:cNvSpPr txBox="1">
              <a:spLocks noChangeArrowheads="1"/>
            </p:cNvSpPr>
            <p:nvPr/>
          </p:nvSpPr>
          <p:spPr bwMode="auto">
            <a:xfrm>
              <a:off x="1920" y="67"/>
              <a:ext cx="156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3200"/>
                <a:t>Logical Rack</a:t>
              </a:r>
            </a:p>
          </p:txBody>
        </p:sp>
        <p:graphicFrame>
          <p:nvGraphicFramePr>
            <p:cNvPr id="81923" name="Object 3"/>
            <p:cNvGraphicFramePr>
              <a:graphicFrameLocks noChangeAspect="1"/>
            </p:cNvGraphicFramePr>
            <p:nvPr/>
          </p:nvGraphicFramePr>
          <p:xfrm>
            <a:off x="960" y="528"/>
            <a:ext cx="3696" cy="2083"/>
          </p:xfrm>
          <a:graphic>
            <a:graphicData uri="http://schemas.openxmlformats.org/presentationml/2006/ole">
              <p:oleObj spid="_x0000_s81923" name="Image" r:id="rId3" imgW="2651765" imgH="1493270" progId="">
                <p:embed/>
              </p:oleObj>
            </a:graphicData>
          </a:graphic>
        </p:graphicFrame>
        <p:sp>
          <p:nvSpPr>
            <p:cNvPr id="81924" name="Text Box 4"/>
            <p:cNvSpPr txBox="1">
              <a:spLocks noChangeArrowheads="1"/>
            </p:cNvSpPr>
            <p:nvPr/>
          </p:nvSpPr>
          <p:spPr bwMode="auto">
            <a:xfrm>
              <a:off x="336" y="2640"/>
              <a:ext cx="5256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chemeClr val="accent2"/>
                  </a:solidFill>
                </a:rPr>
                <a:t>A chassis is a physical hardware assembly that houses</a:t>
              </a:r>
            </a:p>
            <a:p>
              <a:r>
                <a:rPr lang="en-US" sz="2800">
                  <a:solidFill>
                    <a:schemeClr val="accent2"/>
                  </a:solidFill>
                </a:rPr>
                <a:t>devices such as I/O modules, processor modules, and</a:t>
              </a:r>
            </a:p>
            <a:p>
              <a:r>
                <a:rPr lang="en-US" sz="2800">
                  <a:solidFill>
                    <a:schemeClr val="accent2"/>
                  </a:solidFill>
                </a:rPr>
                <a:t>power supplies.  </a:t>
              </a:r>
            </a:p>
          </p:txBody>
        </p:sp>
        <p:sp>
          <p:nvSpPr>
            <p:cNvPr id="81933" name="Text Box 13"/>
            <p:cNvSpPr txBox="1">
              <a:spLocks noChangeArrowheads="1"/>
            </p:cNvSpPr>
            <p:nvPr/>
          </p:nvSpPr>
          <p:spPr bwMode="auto">
            <a:xfrm>
              <a:off x="2160" y="2880"/>
              <a:ext cx="182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/>
                <a:t> 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54" name="Object 10"/>
          <p:cNvGraphicFramePr>
            <a:graphicFrameLocks noChangeAspect="1"/>
          </p:cNvGraphicFramePr>
          <p:nvPr/>
        </p:nvGraphicFramePr>
        <p:xfrm>
          <a:off x="3505200" y="4267200"/>
          <a:ext cx="5562600" cy="2338388"/>
        </p:xfrm>
        <a:graphic>
          <a:graphicData uri="http://schemas.openxmlformats.org/presentationml/2006/ole">
            <p:oleObj spid="_x0000_s82954" name="Image" r:id="rId3" imgW="2901702" imgH="1218996" progId="">
              <p:embed/>
            </p:oleObj>
          </a:graphicData>
        </a:graphic>
      </p:graphicFrame>
      <p:graphicFrame>
        <p:nvGraphicFramePr>
          <p:cNvPr id="82953" name="Object 9"/>
          <p:cNvGraphicFramePr>
            <a:graphicFrameLocks noChangeAspect="1"/>
          </p:cNvGraphicFramePr>
          <p:nvPr/>
        </p:nvGraphicFramePr>
        <p:xfrm>
          <a:off x="3429000" y="234950"/>
          <a:ext cx="5638800" cy="2355850"/>
        </p:xfrm>
        <a:graphic>
          <a:graphicData uri="http://schemas.openxmlformats.org/presentationml/2006/ole">
            <p:oleObj spid="_x0000_s82953" name="Image" r:id="rId4" imgW="2931934" imgH="1225091" progId="">
              <p:embed/>
            </p:oleObj>
          </a:graphicData>
        </a:graphic>
      </p:graphicFrame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381000" y="106363"/>
            <a:ext cx="2476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Logical Rack</a:t>
            </a:r>
          </a:p>
        </p:txBody>
      </p:sp>
      <p:graphicFrame>
        <p:nvGraphicFramePr>
          <p:cNvPr id="82952" name="Object 8"/>
          <p:cNvGraphicFramePr>
            <a:graphicFrameLocks noChangeAspect="1"/>
          </p:cNvGraphicFramePr>
          <p:nvPr/>
        </p:nvGraphicFramePr>
        <p:xfrm>
          <a:off x="152400" y="3025775"/>
          <a:ext cx="3276600" cy="1698625"/>
        </p:xfrm>
        <a:graphic>
          <a:graphicData uri="http://schemas.openxmlformats.org/presentationml/2006/ole">
            <p:oleObj spid="_x0000_s82952" name="Image" r:id="rId5" imgW="2011684" imgH="1042242" progId="">
              <p:embed/>
            </p:oleObj>
          </a:graphicData>
        </a:graphic>
      </p:graphicFrame>
      <p:grpSp>
        <p:nvGrpSpPr>
          <p:cNvPr id="82961" name="Group 17"/>
          <p:cNvGrpSpPr>
            <a:grpSpLocks/>
          </p:cNvGrpSpPr>
          <p:nvPr/>
        </p:nvGrpSpPr>
        <p:grpSpPr bwMode="auto">
          <a:xfrm>
            <a:off x="3429000" y="133350"/>
            <a:ext cx="4637088" cy="6648450"/>
            <a:chOff x="2160" y="84"/>
            <a:chExt cx="2921" cy="4188"/>
          </a:xfrm>
        </p:grpSpPr>
        <p:sp>
          <p:nvSpPr>
            <p:cNvPr id="82955" name="Text Box 11"/>
            <p:cNvSpPr txBox="1">
              <a:spLocks noChangeArrowheads="1"/>
            </p:cNvSpPr>
            <p:nvPr/>
          </p:nvSpPr>
          <p:spPr bwMode="auto">
            <a:xfrm>
              <a:off x="2976" y="1680"/>
              <a:ext cx="2105" cy="9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0099"/>
                  </a:solidFill>
                </a:rPr>
                <a:t>A rack uses 8 words</a:t>
              </a:r>
            </a:p>
            <a:p>
              <a:r>
                <a:rPr lang="en-US">
                  <a:solidFill>
                    <a:srgbClr val="000099"/>
                  </a:solidFill>
                </a:rPr>
                <a:t>in the input image table </a:t>
              </a:r>
            </a:p>
            <a:p>
              <a:r>
                <a:rPr lang="en-US">
                  <a:solidFill>
                    <a:srgbClr val="000099"/>
                  </a:solidFill>
                </a:rPr>
                <a:t>file and 8 words in the </a:t>
              </a:r>
            </a:p>
            <a:p>
              <a:r>
                <a:rPr lang="en-US">
                  <a:solidFill>
                    <a:srgbClr val="000099"/>
                  </a:solidFill>
                </a:rPr>
                <a:t>output image table file.</a:t>
              </a:r>
            </a:p>
          </p:txBody>
        </p:sp>
        <p:sp>
          <p:nvSpPr>
            <p:cNvPr id="82959" name="Oval 15"/>
            <p:cNvSpPr>
              <a:spLocks noChangeArrowheads="1"/>
            </p:cNvSpPr>
            <p:nvPr/>
          </p:nvSpPr>
          <p:spPr bwMode="auto">
            <a:xfrm>
              <a:off x="2160" y="84"/>
              <a:ext cx="912" cy="1632"/>
            </a:xfrm>
            <a:prstGeom prst="ellipse">
              <a:avLst/>
            </a:prstGeom>
            <a:noFill/>
            <a:ln w="38100">
              <a:solidFill>
                <a:srgbClr val="0000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960" name="Oval 16"/>
            <p:cNvSpPr>
              <a:spLocks noChangeArrowheads="1"/>
            </p:cNvSpPr>
            <p:nvPr/>
          </p:nvSpPr>
          <p:spPr bwMode="auto">
            <a:xfrm>
              <a:off x="2160" y="2640"/>
              <a:ext cx="912" cy="1632"/>
            </a:xfrm>
            <a:prstGeom prst="ellipse">
              <a:avLst/>
            </a:prstGeom>
            <a:noFill/>
            <a:ln w="38100">
              <a:solidFill>
                <a:srgbClr val="0000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2967" name="Group 23"/>
          <p:cNvGrpSpPr>
            <a:grpSpLocks/>
          </p:cNvGrpSpPr>
          <p:nvPr/>
        </p:nvGrpSpPr>
        <p:grpSpPr bwMode="auto">
          <a:xfrm>
            <a:off x="136525" y="381000"/>
            <a:ext cx="4740275" cy="5867400"/>
            <a:chOff x="86" y="240"/>
            <a:chExt cx="2986" cy="3696"/>
          </a:xfrm>
        </p:grpSpPr>
        <p:sp>
          <p:nvSpPr>
            <p:cNvPr id="82963" name="Text Box 19"/>
            <p:cNvSpPr txBox="1">
              <a:spLocks noChangeArrowheads="1"/>
            </p:cNvSpPr>
            <p:nvPr/>
          </p:nvSpPr>
          <p:spPr bwMode="auto">
            <a:xfrm>
              <a:off x="86" y="554"/>
              <a:ext cx="2423" cy="12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FF3300"/>
                  </a:solidFill>
                </a:rPr>
                <a:t>A word in the output </a:t>
              </a:r>
            </a:p>
            <a:p>
              <a:r>
                <a:rPr lang="en-US">
                  <a:solidFill>
                    <a:srgbClr val="FF3300"/>
                  </a:solidFill>
                </a:rPr>
                <a:t>image table file and its</a:t>
              </a:r>
            </a:p>
            <a:p>
              <a:r>
                <a:rPr lang="en-US">
                  <a:solidFill>
                    <a:srgbClr val="FF3300"/>
                  </a:solidFill>
                </a:rPr>
                <a:t>corresponding word in </a:t>
              </a:r>
            </a:p>
            <a:p>
              <a:r>
                <a:rPr lang="en-US">
                  <a:solidFill>
                    <a:srgbClr val="FF3300"/>
                  </a:solidFill>
                </a:rPr>
                <a:t>the input image table</a:t>
              </a:r>
            </a:p>
            <a:p>
              <a:r>
                <a:rPr lang="en-US">
                  <a:solidFill>
                    <a:srgbClr val="FF3300"/>
                  </a:solidFill>
                </a:rPr>
                <a:t>file are called an I/O group.</a:t>
              </a:r>
              <a:r>
                <a:rPr lang="en-US">
                  <a:solidFill>
                    <a:srgbClr val="000099"/>
                  </a:solidFill>
                </a:rPr>
                <a:t> </a:t>
              </a:r>
            </a:p>
          </p:txBody>
        </p:sp>
        <p:sp>
          <p:nvSpPr>
            <p:cNvPr id="82964" name="Oval 20"/>
            <p:cNvSpPr>
              <a:spLocks noChangeArrowheads="1"/>
            </p:cNvSpPr>
            <p:nvPr/>
          </p:nvSpPr>
          <p:spPr bwMode="auto">
            <a:xfrm>
              <a:off x="2592" y="240"/>
              <a:ext cx="480" cy="288"/>
            </a:xfrm>
            <a:prstGeom prst="ellips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965" name="Oval 21"/>
            <p:cNvSpPr>
              <a:spLocks noChangeArrowheads="1"/>
            </p:cNvSpPr>
            <p:nvPr/>
          </p:nvSpPr>
          <p:spPr bwMode="auto">
            <a:xfrm>
              <a:off x="2592" y="2832"/>
              <a:ext cx="384" cy="240"/>
            </a:xfrm>
            <a:prstGeom prst="ellips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966" name="Text Box 22"/>
            <p:cNvSpPr txBox="1">
              <a:spLocks noChangeArrowheads="1"/>
            </p:cNvSpPr>
            <p:nvPr/>
          </p:nvSpPr>
          <p:spPr bwMode="auto">
            <a:xfrm>
              <a:off x="204" y="3149"/>
              <a:ext cx="1812" cy="7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FF3300"/>
                  </a:solidFill>
                </a:rPr>
                <a:t>A rack can contain a</a:t>
              </a:r>
            </a:p>
            <a:p>
              <a:r>
                <a:rPr lang="en-US">
                  <a:solidFill>
                    <a:srgbClr val="FF3300"/>
                  </a:solidFill>
                </a:rPr>
                <a:t>maximum of 8 I/O</a:t>
              </a:r>
            </a:p>
            <a:p>
              <a:r>
                <a:rPr lang="en-US">
                  <a:solidFill>
                    <a:srgbClr val="FF3300"/>
                  </a:solidFill>
                </a:rPr>
                <a:t>groups.</a:t>
              </a:r>
              <a:r>
                <a:rPr lang="en-US" sz="2800"/>
                <a:t> </a:t>
              </a:r>
            </a:p>
          </p:txBody>
        </p:sp>
      </p:grpSp>
      <p:grpSp>
        <p:nvGrpSpPr>
          <p:cNvPr id="82970" name="Group 26"/>
          <p:cNvGrpSpPr>
            <a:grpSpLocks/>
          </p:cNvGrpSpPr>
          <p:nvPr/>
        </p:nvGrpSpPr>
        <p:grpSpPr bwMode="auto">
          <a:xfrm>
            <a:off x="4876800" y="1143000"/>
            <a:ext cx="3911600" cy="3232150"/>
            <a:chOff x="3072" y="720"/>
            <a:chExt cx="2464" cy="2036"/>
          </a:xfrm>
        </p:grpSpPr>
        <p:sp>
          <p:nvSpPr>
            <p:cNvPr id="82968" name="Text Box 24"/>
            <p:cNvSpPr txBox="1">
              <a:spLocks noChangeArrowheads="1"/>
            </p:cNvSpPr>
            <p:nvPr/>
          </p:nvSpPr>
          <p:spPr bwMode="auto">
            <a:xfrm>
              <a:off x="3072" y="1548"/>
              <a:ext cx="2464" cy="12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Input and output addresses </a:t>
              </a:r>
            </a:p>
            <a:p>
              <a:r>
                <a:rPr lang="en-US"/>
                <a:t>for the PLC-5 family of</a:t>
              </a:r>
            </a:p>
            <a:p>
              <a:r>
                <a:rPr lang="en-US"/>
                <a:t>controllers are in the octal</a:t>
              </a:r>
            </a:p>
            <a:p>
              <a:r>
                <a:rPr lang="en-US"/>
                <a:t>numbering system (numbers</a:t>
              </a:r>
            </a:p>
            <a:p>
              <a:r>
                <a:rPr lang="en-US"/>
                <a:t>8 and 9 are not used). </a:t>
              </a:r>
            </a:p>
          </p:txBody>
        </p:sp>
        <p:sp>
          <p:nvSpPr>
            <p:cNvPr id="82969" name="AutoShape 25"/>
            <p:cNvSpPr>
              <a:spLocks noChangeArrowheads="1"/>
            </p:cNvSpPr>
            <p:nvPr/>
          </p:nvSpPr>
          <p:spPr bwMode="auto">
            <a:xfrm>
              <a:off x="4104" y="720"/>
              <a:ext cx="96" cy="912"/>
            </a:xfrm>
            <a:prstGeom prst="upArrow">
              <a:avLst>
                <a:gd name="adj1" fmla="val 50000"/>
                <a:gd name="adj2" fmla="val 237500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829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2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829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2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82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2808288" y="142875"/>
            <a:ext cx="28305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Remote I/O Rack</a:t>
            </a:r>
          </a:p>
        </p:txBody>
      </p:sp>
      <p:graphicFrame>
        <p:nvGraphicFramePr>
          <p:cNvPr id="83971" name="Object 3"/>
          <p:cNvGraphicFramePr>
            <a:graphicFrameLocks noChangeAspect="1"/>
          </p:cNvGraphicFramePr>
          <p:nvPr/>
        </p:nvGraphicFramePr>
        <p:xfrm>
          <a:off x="685800" y="1905000"/>
          <a:ext cx="7848600" cy="4618038"/>
        </p:xfrm>
        <a:graphic>
          <a:graphicData uri="http://schemas.openxmlformats.org/presentationml/2006/ole">
            <p:oleObj spid="_x0000_s83971" name="Image" r:id="rId3" imgW="6089401" imgH="3583545" progId="">
              <p:embed/>
            </p:oleObj>
          </a:graphicData>
        </a:graphic>
      </p:graphicFrame>
      <p:grpSp>
        <p:nvGrpSpPr>
          <p:cNvPr id="83974" name="Group 6"/>
          <p:cNvGrpSpPr>
            <a:grpSpLocks/>
          </p:cNvGrpSpPr>
          <p:nvPr/>
        </p:nvGrpSpPr>
        <p:grpSpPr bwMode="auto">
          <a:xfrm>
            <a:off x="76200" y="777875"/>
            <a:ext cx="8893175" cy="3336925"/>
            <a:chOff x="62" y="538"/>
            <a:chExt cx="5602" cy="2102"/>
          </a:xfrm>
        </p:grpSpPr>
        <p:sp>
          <p:nvSpPr>
            <p:cNvPr id="83972" name="Text Box 4"/>
            <p:cNvSpPr txBox="1">
              <a:spLocks noChangeArrowheads="1"/>
            </p:cNvSpPr>
            <p:nvPr/>
          </p:nvSpPr>
          <p:spPr bwMode="auto">
            <a:xfrm>
              <a:off x="62" y="538"/>
              <a:ext cx="5602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0099"/>
                  </a:solidFill>
                </a:rPr>
                <a:t>One benefit of a PLC system is the ability to locate the I/O modules</a:t>
              </a:r>
            </a:p>
            <a:p>
              <a:r>
                <a:rPr lang="en-US">
                  <a:solidFill>
                    <a:srgbClr val="000099"/>
                  </a:solidFill>
                </a:rPr>
                <a:t>near the field devices to minimize the amount of wiring required.</a:t>
              </a:r>
            </a:p>
          </p:txBody>
        </p:sp>
        <p:sp>
          <p:nvSpPr>
            <p:cNvPr id="83973" name="AutoShape 5"/>
            <p:cNvSpPr>
              <a:spLocks noChangeArrowheads="1"/>
            </p:cNvSpPr>
            <p:nvPr/>
          </p:nvSpPr>
          <p:spPr bwMode="auto">
            <a:xfrm rot="-3892208">
              <a:off x="4308" y="2304"/>
              <a:ext cx="144" cy="528"/>
            </a:xfrm>
            <a:prstGeom prst="upDownArrow">
              <a:avLst>
                <a:gd name="adj1" fmla="val 50000"/>
                <a:gd name="adj2" fmla="val 733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3977" name="Group 9"/>
          <p:cNvGrpSpPr>
            <a:grpSpLocks/>
          </p:cNvGrpSpPr>
          <p:nvPr/>
        </p:nvGrpSpPr>
        <p:grpSpPr bwMode="auto">
          <a:xfrm>
            <a:off x="571500" y="4103688"/>
            <a:ext cx="4899025" cy="2438400"/>
            <a:chOff x="360" y="2748"/>
            <a:chExt cx="3086" cy="1536"/>
          </a:xfrm>
        </p:grpSpPr>
        <p:sp>
          <p:nvSpPr>
            <p:cNvPr id="83975" name="Text Box 7"/>
            <p:cNvSpPr txBox="1">
              <a:spLocks noChangeArrowheads="1"/>
            </p:cNvSpPr>
            <p:nvPr/>
          </p:nvSpPr>
          <p:spPr bwMode="auto">
            <a:xfrm>
              <a:off x="360" y="3536"/>
              <a:ext cx="3086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FF3300"/>
                  </a:solidFill>
                </a:rPr>
                <a:t>To communicate with the processor,</a:t>
              </a:r>
            </a:p>
            <a:p>
              <a:r>
                <a:rPr lang="en-US">
                  <a:solidFill>
                    <a:srgbClr val="FF3300"/>
                  </a:solidFill>
                </a:rPr>
                <a:t>the remote rack uses a special</a:t>
              </a:r>
            </a:p>
            <a:p>
              <a:r>
                <a:rPr lang="en-US">
                  <a:solidFill>
                    <a:srgbClr val="FF3300"/>
                  </a:solidFill>
                </a:rPr>
                <a:t>communications network.</a:t>
              </a:r>
            </a:p>
          </p:txBody>
        </p:sp>
        <p:sp>
          <p:nvSpPr>
            <p:cNvPr id="83976" name="AutoShape 8"/>
            <p:cNvSpPr>
              <a:spLocks noChangeArrowheads="1"/>
            </p:cNvSpPr>
            <p:nvPr/>
          </p:nvSpPr>
          <p:spPr bwMode="auto">
            <a:xfrm>
              <a:off x="2592" y="2748"/>
              <a:ext cx="96" cy="912"/>
            </a:xfrm>
            <a:prstGeom prst="upDownArrow">
              <a:avLst>
                <a:gd name="adj1" fmla="val 50000"/>
                <a:gd name="adj2" fmla="val 19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3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003" name="Group 11"/>
          <p:cNvGrpSpPr>
            <a:grpSpLocks/>
          </p:cNvGrpSpPr>
          <p:nvPr/>
        </p:nvGrpSpPr>
        <p:grpSpPr bwMode="auto">
          <a:xfrm>
            <a:off x="228600" y="0"/>
            <a:ext cx="8534400" cy="5549900"/>
            <a:chOff x="144" y="60"/>
            <a:chExt cx="5376" cy="3496"/>
          </a:xfrm>
        </p:grpSpPr>
        <p:sp>
          <p:nvSpPr>
            <p:cNvPr id="84998" name="Text Box 6"/>
            <p:cNvSpPr txBox="1">
              <a:spLocks noChangeArrowheads="1"/>
            </p:cNvSpPr>
            <p:nvPr/>
          </p:nvSpPr>
          <p:spPr bwMode="auto">
            <a:xfrm>
              <a:off x="1520" y="60"/>
              <a:ext cx="2691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3200"/>
                <a:t>I/O Module Addressing</a:t>
              </a:r>
            </a:p>
          </p:txBody>
        </p:sp>
        <p:graphicFrame>
          <p:nvGraphicFramePr>
            <p:cNvPr id="85001" name="Object 9"/>
            <p:cNvGraphicFramePr>
              <a:graphicFrameLocks noChangeAspect="1"/>
            </p:cNvGraphicFramePr>
            <p:nvPr/>
          </p:nvGraphicFramePr>
          <p:xfrm>
            <a:off x="144" y="960"/>
            <a:ext cx="1415" cy="2596"/>
          </p:xfrm>
          <a:graphic>
            <a:graphicData uri="http://schemas.openxmlformats.org/presentationml/2006/ole">
              <p:oleObj spid="_x0000_s85001" name="Image" r:id="rId3" imgW="1002821" imgH="1841270" progId="">
                <p:embed/>
              </p:oleObj>
            </a:graphicData>
          </a:graphic>
        </p:graphicFrame>
        <p:sp>
          <p:nvSpPr>
            <p:cNvPr id="85002" name="Text Box 10"/>
            <p:cNvSpPr txBox="1">
              <a:spLocks noChangeArrowheads="1"/>
            </p:cNvSpPr>
            <p:nvPr/>
          </p:nvSpPr>
          <p:spPr bwMode="auto">
            <a:xfrm>
              <a:off x="1630" y="528"/>
              <a:ext cx="3890" cy="1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000099"/>
                  </a:solidFill>
                </a:rPr>
                <a:t>The location of a module within a rack</a:t>
              </a:r>
            </a:p>
            <a:p>
              <a:r>
                <a:rPr lang="en-US" sz="2800">
                  <a:solidFill>
                    <a:srgbClr val="000099"/>
                  </a:solidFill>
                </a:rPr>
                <a:t>and the terminal number of the module</a:t>
              </a:r>
            </a:p>
            <a:p>
              <a:r>
                <a:rPr lang="en-US" sz="2800">
                  <a:solidFill>
                    <a:srgbClr val="000099"/>
                  </a:solidFill>
                </a:rPr>
                <a:t>to which an input or output device</a:t>
              </a:r>
            </a:p>
            <a:p>
              <a:r>
                <a:rPr lang="en-US" sz="2800">
                  <a:solidFill>
                    <a:srgbClr val="000099"/>
                  </a:solidFill>
                </a:rPr>
                <a:t>is connected will determine the device’s</a:t>
              </a:r>
            </a:p>
            <a:p>
              <a:r>
                <a:rPr lang="en-US" sz="2800">
                  <a:solidFill>
                    <a:srgbClr val="000099"/>
                  </a:solidFill>
                </a:rPr>
                <a:t>address.</a:t>
              </a:r>
            </a:p>
          </p:txBody>
        </p:sp>
      </p:grpSp>
      <p:sp>
        <p:nvSpPr>
          <p:cNvPr id="85004" name="Text Box 12"/>
          <p:cNvSpPr txBox="1">
            <a:spLocks noChangeArrowheads="1"/>
          </p:cNvSpPr>
          <p:nvPr/>
        </p:nvSpPr>
        <p:spPr bwMode="auto">
          <a:xfrm>
            <a:off x="2590800" y="3473450"/>
            <a:ext cx="63849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99"/>
                </a:solidFill>
              </a:rPr>
              <a:t>Each input and output device must have </a:t>
            </a:r>
          </a:p>
          <a:p>
            <a:r>
              <a:rPr lang="en-US" sz="2800">
                <a:solidFill>
                  <a:srgbClr val="000099"/>
                </a:solidFill>
              </a:rPr>
              <a:t>a specified address.</a:t>
            </a:r>
          </a:p>
        </p:txBody>
      </p:sp>
      <p:sp>
        <p:nvSpPr>
          <p:cNvPr id="85005" name="Text Box 13"/>
          <p:cNvSpPr txBox="1">
            <a:spLocks noChangeArrowheads="1"/>
          </p:cNvSpPr>
          <p:nvPr/>
        </p:nvSpPr>
        <p:spPr bwMode="auto">
          <a:xfrm>
            <a:off x="2682875" y="5180013"/>
            <a:ext cx="5851525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99"/>
                </a:solidFill>
              </a:rPr>
              <a:t>This address is used by the processor</a:t>
            </a:r>
          </a:p>
          <a:p>
            <a:r>
              <a:rPr lang="en-US" sz="2800">
                <a:solidFill>
                  <a:srgbClr val="000099"/>
                </a:solidFill>
              </a:rPr>
              <a:t>to identify where the device is located</a:t>
            </a:r>
          </a:p>
          <a:p>
            <a:r>
              <a:rPr lang="en-US" sz="2800">
                <a:solidFill>
                  <a:srgbClr val="000099"/>
                </a:solidFill>
              </a:rPr>
              <a:t>in order to monitor or control it.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4" grpId="0" autoUpdateAnimBg="0"/>
      <p:bldP spid="85005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609600" y="2057400"/>
            <a:ext cx="72707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0033CC"/>
                </a:solidFill>
              </a:rPr>
              <a:t>Type </a:t>
            </a:r>
            <a:r>
              <a:rPr lang="en-US" sz="3200">
                <a:solidFill>
                  <a:srgbClr val="FF3300"/>
                </a:solidFill>
              </a:rPr>
              <a:t>– the type determines if an input or</a:t>
            </a:r>
          </a:p>
          <a:p>
            <a:r>
              <a:rPr lang="en-US" sz="3200">
                <a:solidFill>
                  <a:srgbClr val="FF3300"/>
                </a:solidFill>
              </a:rPr>
              <a:t>             output is being addressed.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609600" y="3429000"/>
            <a:ext cx="81168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0033CC"/>
                </a:solidFill>
              </a:rPr>
              <a:t>Slot</a:t>
            </a:r>
            <a:r>
              <a:rPr lang="en-US" sz="3200">
                <a:solidFill>
                  <a:srgbClr val="009900"/>
                </a:solidFill>
              </a:rPr>
              <a:t> </a:t>
            </a:r>
            <a:r>
              <a:rPr lang="en-US" sz="3200">
                <a:solidFill>
                  <a:srgbClr val="FF3300"/>
                </a:solidFill>
              </a:rPr>
              <a:t>– the slot number is the physical location </a:t>
            </a:r>
          </a:p>
          <a:p>
            <a:r>
              <a:rPr lang="en-US" sz="3200">
                <a:solidFill>
                  <a:srgbClr val="FF3300"/>
                </a:solidFill>
              </a:rPr>
              <a:t>           of the I/O module.</a:t>
            </a:r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381000" y="4846638"/>
            <a:ext cx="8307388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996633"/>
                </a:solidFill>
              </a:rPr>
              <a:t> </a:t>
            </a:r>
            <a:r>
              <a:rPr lang="en-US" sz="3200">
                <a:solidFill>
                  <a:schemeClr val="accent2"/>
                </a:solidFill>
              </a:rPr>
              <a:t>Word and Bit</a:t>
            </a:r>
            <a:r>
              <a:rPr lang="en-US" sz="3200">
                <a:solidFill>
                  <a:srgbClr val="996633"/>
                </a:solidFill>
              </a:rPr>
              <a:t> </a:t>
            </a:r>
            <a:r>
              <a:rPr lang="en-US" sz="3200">
                <a:solidFill>
                  <a:srgbClr val="FF3300"/>
                </a:solidFill>
              </a:rPr>
              <a:t>– the word and bit are used to</a:t>
            </a:r>
          </a:p>
          <a:p>
            <a:r>
              <a:rPr lang="en-US" sz="3200">
                <a:solidFill>
                  <a:srgbClr val="FF3300"/>
                </a:solidFill>
              </a:rPr>
              <a:t>             identify the actual terminal connection </a:t>
            </a:r>
          </a:p>
          <a:p>
            <a:r>
              <a:rPr lang="en-US" sz="3200">
                <a:solidFill>
                  <a:srgbClr val="FF3300"/>
                </a:solidFill>
              </a:rPr>
              <a:t>             in a particular I/O module. </a:t>
            </a:r>
          </a:p>
        </p:txBody>
      </p:sp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2336800" y="95250"/>
            <a:ext cx="42719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I/O Module Addressing</a:t>
            </a:r>
          </a:p>
        </p:txBody>
      </p:sp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365125" y="1057275"/>
            <a:ext cx="7788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In general, the basic addressing elements include: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 autoUpdateAnimBg="0"/>
      <p:bldP spid="49157" grpId="0" autoUpdateAnimBg="0"/>
      <p:bldP spid="49158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2439988" y="76200"/>
            <a:ext cx="35036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PLC-5  Addressing</a:t>
            </a:r>
          </a:p>
        </p:txBody>
      </p:sp>
      <p:graphicFrame>
        <p:nvGraphicFramePr>
          <p:cNvPr id="86023" name="Object 7"/>
          <p:cNvGraphicFramePr>
            <a:graphicFrameLocks noChangeAspect="1"/>
          </p:cNvGraphicFramePr>
          <p:nvPr/>
        </p:nvGraphicFramePr>
        <p:xfrm>
          <a:off x="685800" y="914400"/>
          <a:ext cx="7620000" cy="3744913"/>
        </p:xfrm>
        <a:graphic>
          <a:graphicData uri="http://schemas.openxmlformats.org/presentationml/2006/ole">
            <p:oleObj spid="_x0000_s86023" name="Image" r:id="rId3" imgW="2834646" imgH="1394286" progId="">
              <p:embed/>
            </p:oleObj>
          </a:graphicData>
        </a:graphic>
      </p:graphicFrame>
      <p:graphicFrame>
        <p:nvGraphicFramePr>
          <p:cNvPr id="86024" name="Object 8"/>
          <p:cNvGraphicFramePr>
            <a:graphicFrameLocks noChangeAspect="1"/>
          </p:cNvGraphicFramePr>
          <p:nvPr/>
        </p:nvGraphicFramePr>
        <p:xfrm>
          <a:off x="838200" y="4808538"/>
          <a:ext cx="7543800" cy="1744662"/>
        </p:xfrm>
        <a:graphic>
          <a:graphicData uri="http://schemas.openxmlformats.org/presentationml/2006/ole">
            <p:oleObj spid="_x0000_s86024" name="Image" r:id="rId4" imgW="2765890" imgH="640081" progId="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6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ext Box 2"/>
          <p:cNvSpPr txBox="1">
            <a:spLocks noChangeArrowheads="1"/>
          </p:cNvSpPr>
          <p:nvPr/>
        </p:nvSpPr>
        <p:spPr bwMode="auto">
          <a:xfrm>
            <a:off x="2089150" y="106363"/>
            <a:ext cx="3854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SLC 500 Addressing </a:t>
            </a:r>
          </a:p>
        </p:txBody>
      </p:sp>
      <p:graphicFrame>
        <p:nvGraphicFramePr>
          <p:cNvPr id="87043" name="Object 3"/>
          <p:cNvGraphicFramePr>
            <a:graphicFrameLocks noChangeAspect="1"/>
          </p:cNvGraphicFramePr>
          <p:nvPr/>
        </p:nvGraphicFramePr>
        <p:xfrm>
          <a:off x="1219200" y="819150"/>
          <a:ext cx="6248400" cy="3892550"/>
        </p:xfrm>
        <a:graphic>
          <a:graphicData uri="http://schemas.openxmlformats.org/presentationml/2006/ole">
            <p:oleObj spid="_x0000_s87043" name="Image" r:id="rId3" imgW="2866286" imgH="1785256" progId="">
              <p:embed/>
            </p:oleObj>
          </a:graphicData>
        </a:graphic>
      </p:graphicFrame>
      <p:graphicFrame>
        <p:nvGraphicFramePr>
          <p:cNvPr id="87044" name="Object 4"/>
          <p:cNvGraphicFramePr>
            <a:graphicFrameLocks noChangeAspect="1"/>
          </p:cNvGraphicFramePr>
          <p:nvPr/>
        </p:nvGraphicFramePr>
        <p:xfrm>
          <a:off x="1981200" y="5083175"/>
          <a:ext cx="5791200" cy="1531938"/>
        </p:xfrm>
        <a:graphic>
          <a:graphicData uri="http://schemas.openxmlformats.org/presentationml/2006/ole">
            <p:oleObj spid="_x0000_s87044" name="Image" r:id="rId4" imgW="2395429" imgH="632862" progId="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295400" y="106363"/>
            <a:ext cx="5797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Discrete I/O Module Addressing</a:t>
            </a:r>
          </a:p>
        </p:txBody>
      </p:sp>
      <p:graphicFrame>
        <p:nvGraphicFramePr>
          <p:cNvPr id="50179" name="Object 3"/>
          <p:cNvGraphicFramePr>
            <a:graphicFrameLocks noChangeAspect="1"/>
          </p:cNvGraphicFramePr>
          <p:nvPr/>
        </p:nvGraphicFramePr>
        <p:xfrm>
          <a:off x="2362200" y="838200"/>
          <a:ext cx="3733800" cy="2119313"/>
        </p:xfrm>
        <a:graphic>
          <a:graphicData uri="http://schemas.openxmlformats.org/presentationml/2006/ole">
            <p:oleObj spid="_x0000_s50179" name="Image" r:id="rId3" imgW="7066667" imgH="4009524" progId="">
              <p:embed/>
            </p:oleObj>
          </a:graphicData>
        </a:graphic>
      </p:graphicFrame>
      <p:graphicFrame>
        <p:nvGraphicFramePr>
          <p:cNvPr id="50180" name="Object 4"/>
          <p:cNvGraphicFramePr>
            <a:graphicFrameLocks noChangeAspect="1"/>
          </p:cNvGraphicFramePr>
          <p:nvPr/>
        </p:nvGraphicFramePr>
        <p:xfrm>
          <a:off x="3886200" y="2971800"/>
          <a:ext cx="1609725" cy="3886200"/>
        </p:xfrm>
        <a:graphic>
          <a:graphicData uri="http://schemas.openxmlformats.org/presentationml/2006/ole">
            <p:oleObj spid="_x0000_s50180" name="Image" r:id="rId4" imgW="3019048" imgH="7287642" progId="">
              <p:embed/>
            </p:oleObj>
          </a:graphicData>
        </a:graphic>
      </p:graphicFrame>
      <p:grpSp>
        <p:nvGrpSpPr>
          <p:cNvPr id="50205" name="Group 29"/>
          <p:cNvGrpSpPr>
            <a:grpSpLocks/>
          </p:cNvGrpSpPr>
          <p:nvPr/>
        </p:nvGrpSpPr>
        <p:grpSpPr bwMode="auto">
          <a:xfrm>
            <a:off x="76200" y="3276600"/>
            <a:ext cx="3810000" cy="1509713"/>
            <a:chOff x="48" y="2064"/>
            <a:chExt cx="2400" cy="951"/>
          </a:xfrm>
        </p:grpSpPr>
        <p:graphicFrame>
          <p:nvGraphicFramePr>
            <p:cNvPr id="50181" name="Object 5"/>
            <p:cNvGraphicFramePr>
              <a:graphicFrameLocks noChangeAspect="1"/>
            </p:cNvGraphicFramePr>
            <p:nvPr/>
          </p:nvGraphicFramePr>
          <p:xfrm>
            <a:off x="48" y="2064"/>
            <a:ext cx="2400" cy="708"/>
          </p:xfrm>
          <a:graphic>
            <a:graphicData uri="http://schemas.openxmlformats.org/presentationml/2006/ole">
              <p:oleObj spid="_x0000_s50181" name="Image" r:id="rId5" imgW="7133333" imgH="2104762" progId="">
                <p:embed/>
              </p:oleObj>
            </a:graphicData>
          </a:graphic>
        </p:graphicFrame>
        <p:sp>
          <p:nvSpPr>
            <p:cNvPr id="50201" name="Text Box 25"/>
            <p:cNvSpPr txBox="1">
              <a:spLocks noChangeArrowheads="1"/>
            </p:cNvSpPr>
            <p:nvPr/>
          </p:nvSpPr>
          <p:spPr bwMode="auto">
            <a:xfrm>
              <a:off x="144" y="2784"/>
              <a:ext cx="217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800">
                  <a:solidFill>
                    <a:srgbClr val="0033CC"/>
                  </a:solidFill>
                </a:rPr>
                <a:t>Input module in slot 0, terminal 0</a:t>
              </a:r>
            </a:p>
          </p:txBody>
        </p:sp>
      </p:grpSp>
      <p:grpSp>
        <p:nvGrpSpPr>
          <p:cNvPr id="50207" name="Group 31"/>
          <p:cNvGrpSpPr>
            <a:grpSpLocks/>
          </p:cNvGrpSpPr>
          <p:nvPr/>
        </p:nvGrpSpPr>
        <p:grpSpPr bwMode="auto">
          <a:xfrm>
            <a:off x="228600" y="5715000"/>
            <a:ext cx="3733800" cy="823913"/>
            <a:chOff x="144" y="3600"/>
            <a:chExt cx="2352" cy="519"/>
          </a:xfrm>
        </p:grpSpPr>
        <p:grpSp>
          <p:nvGrpSpPr>
            <p:cNvPr id="50199" name="Group 23"/>
            <p:cNvGrpSpPr>
              <a:grpSpLocks/>
            </p:cNvGrpSpPr>
            <p:nvPr/>
          </p:nvGrpSpPr>
          <p:grpSpPr bwMode="auto">
            <a:xfrm>
              <a:off x="288" y="3600"/>
              <a:ext cx="2208" cy="267"/>
              <a:chOff x="288" y="3600"/>
              <a:chExt cx="2208" cy="267"/>
            </a:xfrm>
          </p:grpSpPr>
          <p:graphicFrame>
            <p:nvGraphicFramePr>
              <p:cNvPr id="50188" name="Object 12"/>
              <p:cNvGraphicFramePr>
                <a:graphicFrameLocks noChangeAspect="1"/>
              </p:cNvGraphicFramePr>
              <p:nvPr/>
            </p:nvGraphicFramePr>
            <p:xfrm>
              <a:off x="288" y="3600"/>
              <a:ext cx="1968" cy="267"/>
            </p:xfrm>
            <a:graphic>
              <a:graphicData uri="http://schemas.openxmlformats.org/presentationml/2006/ole">
                <p:oleObj spid="_x0000_s50188" name="Image" r:id="rId6" imgW="5780952" imgH="781159" progId="">
                  <p:embed/>
                </p:oleObj>
              </a:graphicData>
            </a:graphic>
          </p:graphicFrame>
          <p:sp>
            <p:nvSpPr>
              <p:cNvPr id="50197" name="Line 21"/>
              <p:cNvSpPr>
                <a:spLocks noChangeShapeType="1"/>
              </p:cNvSpPr>
              <p:nvPr/>
            </p:nvSpPr>
            <p:spPr bwMode="auto">
              <a:xfrm>
                <a:off x="2160" y="3696"/>
                <a:ext cx="33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0202" name="Text Box 26"/>
            <p:cNvSpPr txBox="1">
              <a:spLocks noChangeArrowheads="1"/>
            </p:cNvSpPr>
            <p:nvPr/>
          </p:nvSpPr>
          <p:spPr bwMode="auto">
            <a:xfrm>
              <a:off x="144" y="3888"/>
              <a:ext cx="217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800">
                  <a:solidFill>
                    <a:srgbClr val="0033CC"/>
                  </a:solidFill>
                </a:rPr>
                <a:t>Input module in slot 0, terminal 5</a:t>
              </a:r>
            </a:p>
          </p:txBody>
        </p:sp>
      </p:grpSp>
      <p:grpSp>
        <p:nvGrpSpPr>
          <p:cNvPr id="50206" name="Group 30"/>
          <p:cNvGrpSpPr>
            <a:grpSpLocks/>
          </p:cNvGrpSpPr>
          <p:nvPr/>
        </p:nvGrpSpPr>
        <p:grpSpPr bwMode="auto">
          <a:xfrm>
            <a:off x="5486400" y="3297238"/>
            <a:ext cx="3619500" cy="1489075"/>
            <a:chOff x="3456" y="2077"/>
            <a:chExt cx="2280" cy="938"/>
          </a:xfrm>
        </p:grpSpPr>
        <p:graphicFrame>
          <p:nvGraphicFramePr>
            <p:cNvPr id="50186" name="Object 10"/>
            <p:cNvGraphicFramePr>
              <a:graphicFrameLocks noChangeAspect="1"/>
            </p:cNvGraphicFramePr>
            <p:nvPr/>
          </p:nvGraphicFramePr>
          <p:xfrm>
            <a:off x="3456" y="2077"/>
            <a:ext cx="2153" cy="659"/>
          </p:xfrm>
          <a:graphic>
            <a:graphicData uri="http://schemas.openxmlformats.org/presentationml/2006/ole">
              <p:oleObj spid="_x0000_s50186" name="Image" r:id="rId7" imgW="6380952" imgH="1952898" progId="">
                <p:embed/>
              </p:oleObj>
            </a:graphicData>
          </a:graphic>
        </p:graphicFrame>
        <p:sp>
          <p:nvSpPr>
            <p:cNvPr id="50203" name="Text Box 27"/>
            <p:cNvSpPr txBox="1">
              <a:spLocks noChangeArrowheads="1"/>
            </p:cNvSpPr>
            <p:nvPr/>
          </p:nvSpPr>
          <p:spPr bwMode="auto">
            <a:xfrm>
              <a:off x="3456" y="2784"/>
              <a:ext cx="228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800">
                  <a:solidFill>
                    <a:srgbClr val="FF3300"/>
                  </a:solidFill>
                </a:rPr>
                <a:t>Output module in slot 0, terminal 0</a:t>
              </a:r>
            </a:p>
          </p:txBody>
        </p:sp>
      </p:grpSp>
      <p:grpSp>
        <p:nvGrpSpPr>
          <p:cNvPr id="50208" name="Group 32"/>
          <p:cNvGrpSpPr>
            <a:grpSpLocks/>
          </p:cNvGrpSpPr>
          <p:nvPr/>
        </p:nvGrpSpPr>
        <p:grpSpPr bwMode="auto">
          <a:xfrm>
            <a:off x="5334000" y="5992813"/>
            <a:ext cx="3810000" cy="850900"/>
            <a:chOff x="3360" y="3775"/>
            <a:chExt cx="2400" cy="536"/>
          </a:xfrm>
        </p:grpSpPr>
        <p:grpSp>
          <p:nvGrpSpPr>
            <p:cNvPr id="50200" name="Group 24"/>
            <p:cNvGrpSpPr>
              <a:grpSpLocks/>
            </p:cNvGrpSpPr>
            <p:nvPr/>
          </p:nvGrpSpPr>
          <p:grpSpPr bwMode="auto">
            <a:xfrm>
              <a:off x="3360" y="3775"/>
              <a:ext cx="2208" cy="257"/>
              <a:chOff x="3360" y="3775"/>
              <a:chExt cx="2208" cy="257"/>
            </a:xfrm>
          </p:grpSpPr>
          <p:graphicFrame>
            <p:nvGraphicFramePr>
              <p:cNvPr id="50194" name="Object 18"/>
              <p:cNvGraphicFramePr>
                <a:graphicFrameLocks noChangeAspect="1"/>
              </p:cNvGraphicFramePr>
              <p:nvPr/>
            </p:nvGraphicFramePr>
            <p:xfrm>
              <a:off x="3774" y="3775"/>
              <a:ext cx="1794" cy="257"/>
            </p:xfrm>
            <a:graphic>
              <a:graphicData uri="http://schemas.openxmlformats.org/presentationml/2006/ole">
                <p:oleObj spid="_x0000_s50194" name="Image" r:id="rId8" imgW="5439534" imgH="781159" progId="">
                  <p:embed/>
                </p:oleObj>
              </a:graphicData>
            </a:graphic>
          </p:graphicFrame>
          <p:sp>
            <p:nvSpPr>
              <p:cNvPr id="50198" name="Line 22"/>
              <p:cNvSpPr>
                <a:spLocks noChangeShapeType="1"/>
              </p:cNvSpPr>
              <p:nvPr/>
            </p:nvSpPr>
            <p:spPr bwMode="auto">
              <a:xfrm flipH="1">
                <a:off x="3360" y="3888"/>
                <a:ext cx="43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0204" name="Text Box 28"/>
            <p:cNvSpPr txBox="1">
              <a:spLocks noChangeArrowheads="1"/>
            </p:cNvSpPr>
            <p:nvPr/>
          </p:nvSpPr>
          <p:spPr bwMode="auto">
            <a:xfrm>
              <a:off x="3480" y="4080"/>
              <a:ext cx="228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800">
                  <a:solidFill>
                    <a:srgbClr val="FF3300"/>
                  </a:solidFill>
                </a:rPr>
                <a:t>Output module in slot 0, terminal 6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1295400" y="76200"/>
            <a:ext cx="56149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Analog I/O Module Addressing</a:t>
            </a:r>
          </a:p>
        </p:txBody>
      </p:sp>
      <p:graphicFrame>
        <p:nvGraphicFramePr>
          <p:cNvPr id="51221" name="Object 21"/>
          <p:cNvGraphicFramePr>
            <a:graphicFrameLocks noChangeAspect="1"/>
          </p:cNvGraphicFramePr>
          <p:nvPr/>
        </p:nvGraphicFramePr>
        <p:xfrm>
          <a:off x="1143000" y="685800"/>
          <a:ext cx="3810000" cy="2212975"/>
        </p:xfrm>
        <a:graphic>
          <a:graphicData uri="http://schemas.openxmlformats.org/presentationml/2006/ole">
            <p:oleObj spid="_x0000_s51221" name="Image" r:id="rId3" imgW="6954221" imgH="4038095" progId="">
              <p:embed/>
            </p:oleObj>
          </a:graphicData>
        </a:graphic>
      </p:graphicFrame>
      <p:graphicFrame>
        <p:nvGraphicFramePr>
          <p:cNvPr id="51222" name="Object 22"/>
          <p:cNvGraphicFramePr>
            <a:graphicFrameLocks noChangeAspect="1"/>
          </p:cNvGraphicFramePr>
          <p:nvPr/>
        </p:nvGraphicFramePr>
        <p:xfrm>
          <a:off x="3941763" y="2971800"/>
          <a:ext cx="1544637" cy="2195513"/>
        </p:xfrm>
        <a:graphic>
          <a:graphicData uri="http://schemas.openxmlformats.org/presentationml/2006/ole">
            <p:oleObj spid="_x0000_s51222" name="Image" r:id="rId4" imgW="2980952" imgH="4238095" progId="">
              <p:embed/>
            </p:oleObj>
          </a:graphicData>
        </a:graphic>
      </p:graphicFrame>
      <p:grpSp>
        <p:nvGrpSpPr>
          <p:cNvPr id="51229" name="Group 29"/>
          <p:cNvGrpSpPr>
            <a:grpSpLocks/>
          </p:cNvGrpSpPr>
          <p:nvPr/>
        </p:nvGrpSpPr>
        <p:grpSpPr bwMode="auto">
          <a:xfrm>
            <a:off x="76200" y="3124200"/>
            <a:ext cx="3886200" cy="1979613"/>
            <a:chOff x="48" y="2016"/>
            <a:chExt cx="2448" cy="1247"/>
          </a:xfrm>
        </p:grpSpPr>
        <p:graphicFrame>
          <p:nvGraphicFramePr>
            <p:cNvPr id="51224" name="Object 24"/>
            <p:cNvGraphicFramePr>
              <a:graphicFrameLocks noChangeAspect="1"/>
            </p:cNvGraphicFramePr>
            <p:nvPr/>
          </p:nvGraphicFramePr>
          <p:xfrm>
            <a:off x="48" y="2016"/>
            <a:ext cx="2160" cy="1247"/>
          </p:xfrm>
          <a:graphic>
            <a:graphicData uri="http://schemas.openxmlformats.org/presentationml/2006/ole">
              <p:oleObj spid="_x0000_s51224" name="Image" r:id="rId5" imgW="5409524" imgH="3123810" progId="">
                <p:embed/>
              </p:oleObj>
            </a:graphicData>
          </a:graphic>
        </p:graphicFrame>
        <p:sp>
          <p:nvSpPr>
            <p:cNvPr id="51227" name="Line 27"/>
            <p:cNvSpPr>
              <a:spLocks noChangeShapeType="1"/>
            </p:cNvSpPr>
            <p:nvPr/>
          </p:nvSpPr>
          <p:spPr bwMode="auto">
            <a:xfrm>
              <a:off x="2160" y="2640"/>
              <a:ext cx="33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1230" name="Group 30"/>
          <p:cNvGrpSpPr>
            <a:grpSpLocks/>
          </p:cNvGrpSpPr>
          <p:nvPr/>
        </p:nvGrpSpPr>
        <p:grpSpPr bwMode="auto">
          <a:xfrm>
            <a:off x="5334000" y="3048000"/>
            <a:ext cx="3733800" cy="2049463"/>
            <a:chOff x="3360" y="1968"/>
            <a:chExt cx="2352" cy="1291"/>
          </a:xfrm>
        </p:grpSpPr>
        <p:graphicFrame>
          <p:nvGraphicFramePr>
            <p:cNvPr id="51225" name="Object 25"/>
            <p:cNvGraphicFramePr>
              <a:graphicFrameLocks noChangeAspect="1"/>
            </p:cNvGraphicFramePr>
            <p:nvPr/>
          </p:nvGraphicFramePr>
          <p:xfrm>
            <a:off x="3552" y="1968"/>
            <a:ext cx="2160" cy="1291"/>
          </p:xfrm>
          <a:graphic>
            <a:graphicData uri="http://schemas.openxmlformats.org/presentationml/2006/ole">
              <p:oleObj spid="_x0000_s51225" name="Image" r:id="rId6" imgW="5466667" imgH="3266667" progId="">
                <p:embed/>
              </p:oleObj>
            </a:graphicData>
          </a:graphic>
        </p:graphicFrame>
        <p:sp>
          <p:nvSpPr>
            <p:cNvPr id="51228" name="Line 28"/>
            <p:cNvSpPr>
              <a:spLocks noChangeShapeType="1"/>
            </p:cNvSpPr>
            <p:nvPr/>
          </p:nvSpPr>
          <p:spPr bwMode="auto">
            <a:xfrm flipH="1">
              <a:off x="3360" y="2640"/>
              <a:ext cx="24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51231" name="Object 31"/>
          <p:cNvGraphicFramePr>
            <a:graphicFrameLocks noChangeAspect="1"/>
          </p:cNvGraphicFramePr>
          <p:nvPr/>
        </p:nvGraphicFramePr>
        <p:xfrm>
          <a:off x="304800" y="5127625"/>
          <a:ext cx="7010400" cy="1730375"/>
        </p:xfrm>
        <a:graphic>
          <a:graphicData uri="http://schemas.openxmlformats.org/presentationml/2006/ole">
            <p:oleObj spid="_x0000_s51231" name="Image" r:id="rId7" imgW="9066667" imgH="2238687" progId="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1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066" name="Object 2"/>
          <p:cNvGraphicFramePr>
            <a:graphicFrameLocks noChangeAspect="1"/>
          </p:cNvGraphicFramePr>
          <p:nvPr/>
        </p:nvGraphicFramePr>
        <p:xfrm>
          <a:off x="457200" y="838200"/>
          <a:ext cx="8001000" cy="2187575"/>
        </p:xfrm>
        <a:graphic>
          <a:graphicData uri="http://schemas.openxmlformats.org/presentationml/2006/ole">
            <p:oleObj spid="_x0000_s88066" name="Image" r:id="rId3" imgW="3111055" imgH="850340" progId="">
              <p:embed/>
            </p:oleObj>
          </a:graphicData>
        </a:graphic>
      </p:graphicFrame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2471738" y="106363"/>
            <a:ext cx="38528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Symbolic Addressing</a:t>
            </a: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550863" y="3319463"/>
            <a:ext cx="7907337" cy="308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99"/>
                </a:solidFill>
              </a:rPr>
              <a:t>Symbolic addresses are real names or codes the</a:t>
            </a:r>
          </a:p>
          <a:p>
            <a:r>
              <a:rPr lang="en-US" sz="2800">
                <a:solidFill>
                  <a:srgbClr val="000099"/>
                </a:solidFill>
              </a:rPr>
              <a:t>programmer can substitute for a logical address</a:t>
            </a:r>
          </a:p>
          <a:p>
            <a:r>
              <a:rPr lang="en-US" sz="2800">
                <a:solidFill>
                  <a:srgbClr val="000099"/>
                </a:solidFill>
              </a:rPr>
              <a:t>because they relate physically to the application.</a:t>
            </a:r>
          </a:p>
          <a:p>
            <a:r>
              <a:rPr lang="en-US" sz="2800">
                <a:solidFill>
                  <a:srgbClr val="000099"/>
                </a:solidFill>
              </a:rPr>
              <a:t>They are a physical name convention for a location</a:t>
            </a:r>
          </a:p>
          <a:p>
            <a:r>
              <a:rPr lang="en-US" sz="2800">
                <a:solidFill>
                  <a:srgbClr val="000099"/>
                </a:solidFill>
              </a:rPr>
              <a:t>in the data table. In this example, the symbolic </a:t>
            </a:r>
          </a:p>
          <a:p>
            <a:r>
              <a:rPr lang="en-US" sz="2800">
                <a:solidFill>
                  <a:srgbClr val="000099"/>
                </a:solidFill>
              </a:rPr>
              <a:t>addresses are LS_3 and pump_14, while the actual</a:t>
            </a:r>
          </a:p>
          <a:p>
            <a:r>
              <a:rPr lang="en-US" sz="2800">
                <a:solidFill>
                  <a:srgbClr val="000099"/>
                </a:solidFill>
              </a:rPr>
              <a:t>addresses are I:3/3 and O:4/14, respectively.</a:t>
            </a: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219075" y="3733800"/>
            <a:ext cx="86963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Allen-Bradley ControlLogix controllers use a type of</a:t>
            </a:r>
          </a:p>
          <a:p>
            <a:r>
              <a:rPr lang="en-US" sz="2800">
                <a:solidFill>
                  <a:schemeClr val="accent2"/>
                </a:solidFill>
              </a:rPr>
              <a:t>symbolic addressing format. Each bit is referenced by a </a:t>
            </a:r>
          </a:p>
          <a:p>
            <a:r>
              <a:rPr lang="en-US" sz="2800">
                <a:solidFill>
                  <a:schemeClr val="accent2"/>
                </a:solidFill>
              </a:rPr>
              <a:t>tag name that is used to identify the memory location in</a:t>
            </a:r>
          </a:p>
          <a:p>
            <a:r>
              <a:rPr lang="en-US" sz="2800">
                <a:solidFill>
                  <a:schemeClr val="accent2"/>
                </a:solidFill>
              </a:rPr>
              <a:t>the controller.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 autoUpdateAnimBg="0"/>
      <p:bldP spid="88069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1547813" y="152400"/>
            <a:ext cx="59959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Typical Combination I/O Module</a:t>
            </a:r>
          </a:p>
        </p:txBody>
      </p:sp>
      <p:graphicFrame>
        <p:nvGraphicFramePr>
          <p:cNvPr id="52248" name="Object 24"/>
          <p:cNvGraphicFramePr>
            <a:graphicFrameLocks noChangeAspect="1"/>
          </p:cNvGraphicFramePr>
          <p:nvPr/>
        </p:nvGraphicFramePr>
        <p:xfrm>
          <a:off x="304800" y="1066800"/>
          <a:ext cx="2209800" cy="2027238"/>
        </p:xfrm>
        <a:graphic>
          <a:graphicData uri="http://schemas.openxmlformats.org/presentationml/2006/ole">
            <p:oleObj spid="_x0000_s52248" name="Image" r:id="rId3" imgW="2019048" imgH="1853315" progId="">
              <p:embed/>
            </p:oleObj>
          </a:graphicData>
        </a:graphic>
      </p:graphicFrame>
      <p:sp>
        <p:nvSpPr>
          <p:cNvPr id="52249" name="Text Box 25"/>
          <p:cNvSpPr txBox="1">
            <a:spLocks noChangeArrowheads="1"/>
          </p:cNvSpPr>
          <p:nvPr/>
        </p:nvSpPr>
        <p:spPr bwMode="auto">
          <a:xfrm>
            <a:off x="2971800" y="914400"/>
            <a:ext cx="5997575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99"/>
                </a:solidFill>
              </a:rPr>
              <a:t>Consists of a printed circuit board</a:t>
            </a:r>
          </a:p>
          <a:p>
            <a:r>
              <a:rPr lang="en-US" sz="2800">
                <a:solidFill>
                  <a:srgbClr val="000099"/>
                </a:solidFill>
              </a:rPr>
              <a:t>and a terminal assembly. The printed </a:t>
            </a:r>
          </a:p>
          <a:p>
            <a:r>
              <a:rPr lang="en-US" sz="2800">
                <a:solidFill>
                  <a:srgbClr val="000099"/>
                </a:solidFill>
              </a:rPr>
              <a:t>circuit board contains the electronic </a:t>
            </a:r>
          </a:p>
          <a:p>
            <a:r>
              <a:rPr lang="en-US" sz="2800">
                <a:solidFill>
                  <a:srgbClr val="000099"/>
                </a:solidFill>
              </a:rPr>
              <a:t>circuitry used to interface the circuit </a:t>
            </a:r>
          </a:p>
          <a:p>
            <a:r>
              <a:rPr lang="en-US" sz="2800">
                <a:solidFill>
                  <a:srgbClr val="000099"/>
                </a:solidFill>
              </a:rPr>
              <a:t>of the processor with that of the input </a:t>
            </a:r>
          </a:p>
          <a:p>
            <a:r>
              <a:rPr lang="en-US" sz="2800">
                <a:solidFill>
                  <a:srgbClr val="000099"/>
                </a:solidFill>
              </a:rPr>
              <a:t>or output device. </a:t>
            </a:r>
          </a:p>
          <a:p>
            <a:endParaRPr lang="en-US" sz="2800">
              <a:solidFill>
                <a:srgbClr val="000099"/>
              </a:solidFill>
            </a:endParaRPr>
          </a:p>
        </p:txBody>
      </p:sp>
      <p:sp>
        <p:nvSpPr>
          <p:cNvPr id="52252" name="Text Box 28"/>
          <p:cNvSpPr txBox="1">
            <a:spLocks noChangeArrowheads="1"/>
          </p:cNvSpPr>
          <p:nvPr/>
        </p:nvSpPr>
        <p:spPr bwMode="auto">
          <a:xfrm>
            <a:off x="457200" y="3930650"/>
            <a:ext cx="7950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99"/>
                </a:solidFill>
              </a:rPr>
              <a:t>It is designed to plug into a slot or connector in the </a:t>
            </a:r>
          </a:p>
          <a:p>
            <a:r>
              <a:rPr lang="en-US" sz="2800">
                <a:solidFill>
                  <a:srgbClr val="000099"/>
                </a:solidFill>
              </a:rPr>
              <a:t>I/O rack, or directly into the processor.</a:t>
            </a:r>
          </a:p>
        </p:txBody>
      </p:sp>
      <p:sp>
        <p:nvSpPr>
          <p:cNvPr id="52253" name="Text Box 29"/>
          <p:cNvSpPr txBox="1">
            <a:spLocks noChangeArrowheads="1"/>
          </p:cNvSpPr>
          <p:nvPr/>
        </p:nvSpPr>
        <p:spPr bwMode="auto">
          <a:xfrm>
            <a:off x="417513" y="5256213"/>
            <a:ext cx="8345487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99"/>
                </a:solidFill>
              </a:rPr>
              <a:t>The terminal assembly, which is attached to the front </a:t>
            </a:r>
          </a:p>
          <a:p>
            <a:r>
              <a:rPr lang="en-US" sz="2800">
                <a:solidFill>
                  <a:srgbClr val="000099"/>
                </a:solidFill>
              </a:rPr>
              <a:t>edge of the printed circuit board, is used for making</a:t>
            </a:r>
          </a:p>
          <a:p>
            <a:r>
              <a:rPr lang="en-US" sz="2800">
                <a:solidFill>
                  <a:srgbClr val="000099"/>
                </a:solidFill>
              </a:rPr>
              <a:t>field-wiring connections.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52" grpId="0" autoUpdateAnimBg="0"/>
      <p:bldP spid="5225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2"/>
          <p:cNvSpPr txBox="1">
            <a:spLocks noChangeArrowheads="1"/>
          </p:cNvSpPr>
          <p:nvPr/>
        </p:nvSpPr>
        <p:spPr bwMode="auto">
          <a:xfrm>
            <a:off x="1828800" y="76200"/>
            <a:ext cx="59959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Typical Combination I/O Module</a:t>
            </a:r>
          </a:p>
        </p:txBody>
      </p:sp>
      <p:graphicFrame>
        <p:nvGraphicFramePr>
          <p:cNvPr id="89091" name="Object 3"/>
          <p:cNvGraphicFramePr>
            <a:graphicFrameLocks noChangeAspect="1"/>
          </p:cNvGraphicFramePr>
          <p:nvPr/>
        </p:nvGraphicFramePr>
        <p:xfrm>
          <a:off x="304800" y="762000"/>
          <a:ext cx="2055813" cy="5715000"/>
        </p:xfrm>
        <a:graphic>
          <a:graphicData uri="http://schemas.openxmlformats.org/presentationml/2006/ole">
            <p:oleObj spid="_x0000_s89091" name="Image" r:id="rId3" imgW="4315427" imgH="12009524" progId="">
              <p:embed/>
            </p:oleObj>
          </a:graphicData>
        </a:graphic>
      </p:graphicFrame>
      <p:grpSp>
        <p:nvGrpSpPr>
          <p:cNvPr id="89112" name="Group 24"/>
          <p:cNvGrpSpPr>
            <a:grpSpLocks/>
          </p:cNvGrpSpPr>
          <p:nvPr/>
        </p:nvGrpSpPr>
        <p:grpSpPr bwMode="auto">
          <a:xfrm>
            <a:off x="2286000" y="1057275"/>
            <a:ext cx="5453063" cy="946150"/>
            <a:chOff x="1440" y="666"/>
            <a:chExt cx="3435" cy="596"/>
          </a:xfrm>
        </p:grpSpPr>
        <p:sp>
          <p:nvSpPr>
            <p:cNvPr id="89102" name="Line 14"/>
            <p:cNvSpPr>
              <a:spLocks noChangeShapeType="1"/>
            </p:cNvSpPr>
            <p:nvPr/>
          </p:nvSpPr>
          <p:spPr bwMode="auto">
            <a:xfrm>
              <a:off x="1440" y="864"/>
              <a:ext cx="6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9103" name="Text Box 15"/>
            <p:cNvSpPr txBox="1">
              <a:spLocks noChangeArrowheads="1"/>
            </p:cNvSpPr>
            <p:nvPr/>
          </p:nvSpPr>
          <p:spPr bwMode="auto">
            <a:xfrm>
              <a:off x="2150" y="666"/>
              <a:ext cx="2725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Status lights for each of the</a:t>
              </a:r>
            </a:p>
            <a:p>
              <a:r>
                <a:rPr lang="en-US" sz="2800"/>
                <a:t>inputs and outputs</a:t>
              </a:r>
            </a:p>
          </p:txBody>
        </p:sp>
      </p:grpSp>
      <p:grpSp>
        <p:nvGrpSpPr>
          <p:cNvPr id="89114" name="Group 26"/>
          <p:cNvGrpSpPr>
            <a:grpSpLocks/>
          </p:cNvGrpSpPr>
          <p:nvPr/>
        </p:nvGrpSpPr>
        <p:grpSpPr bwMode="auto">
          <a:xfrm>
            <a:off x="762000" y="3733800"/>
            <a:ext cx="8001000" cy="1250950"/>
            <a:chOff x="480" y="2352"/>
            <a:chExt cx="5040" cy="788"/>
          </a:xfrm>
        </p:grpSpPr>
        <p:sp>
          <p:nvSpPr>
            <p:cNvPr id="89104" name="Line 16"/>
            <p:cNvSpPr>
              <a:spLocks noChangeShapeType="1"/>
            </p:cNvSpPr>
            <p:nvPr/>
          </p:nvSpPr>
          <p:spPr bwMode="auto">
            <a:xfrm>
              <a:off x="1152" y="2352"/>
              <a:ext cx="768" cy="336"/>
            </a:xfrm>
            <a:prstGeom prst="line">
              <a:avLst/>
            </a:prstGeom>
            <a:noFill/>
            <a:ln w="38100">
              <a:solidFill>
                <a:srgbClr val="000099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9105" name="Line 17"/>
            <p:cNvSpPr>
              <a:spLocks noChangeShapeType="1"/>
            </p:cNvSpPr>
            <p:nvPr/>
          </p:nvSpPr>
          <p:spPr bwMode="auto">
            <a:xfrm flipH="1">
              <a:off x="480" y="2688"/>
              <a:ext cx="1440" cy="288"/>
            </a:xfrm>
            <a:prstGeom prst="line">
              <a:avLst/>
            </a:prstGeom>
            <a:noFill/>
            <a:ln w="38100">
              <a:solidFill>
                <a:srgbClr val="000099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9106" name="Text Box 18"/>
            <p:cNvSpPr txBox="1">
              <a:spLocks noChangeArrowheads="1"/>
            </p:cNvSpPr>
            <p:nvPr/>
          </p:nvSpPr>
          <p:spPr bwMode="auto">
            <a:xfrm>
              <a:off x="1910" y="2544"/>
              <a:ext cx="3610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000099"/>
                  </a:solidFill>
                </a:rPr>
                <a:t>Terminals for each input and output</a:t>
              </a:r>
            </a:p>
            <a:p>
              <a:r>
                <a:rPr lang="en-US" sz="2800">
                  <a:solidFill>
                    <a:srgbClr val="000099"/>
                  </a:solidFill>
                </a:rPr>
                <a:t>connection</a:t>
              </a:r>
            </a:p>
          </p:txBody>
        </p:sp>
      </p:grpSp>
      <p:grpSp>
        <p:nvGrpSpPr>
          <p:cNvPr id="89113" name="Group 25"/>
          <p:cNvGrpSpPr>
            <a:grpSpLocks/>
          </p:cNvGrpSpPr>
          <p:nvPr/>
        </p:nvGrpSpPr>
        <p:grpSpPr bwMode="auto">
          <a:xfrm>
            <a:off x="1828800" y="2362200"/>
            <a:ext cx="6442075" cy="3810000"/>
            <a:chOff x="1152" y="1488"/>
            <a:chExt cx="4058" cy="2400"/>
          </a:xfrm>
        </p:grpSpPr>
        <p:sp>
          <p:nvSpPr>
            <p:cNvPr id="89109" name="Text Box 21"/>
            <p:cNvSpPr txBox="1">
              <a:spLocks noChangeArrowheads="1"/>
            </p:cNvSpPr>
            <p:nvPr/>
          </p:nvSpPr>
          <p:spPr bwMode="auto">
            <a:xfrm>
              <a:off x="1968" y="1488"/>
              <a:ext cx="3242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FF3300"/>
                  </a:solidFill>
                </a:rPr>
                <a:t>Connections to the power supply</a:t>
              </a:r>
            </a:p>
            <a:p>
              <a:r>
                <a:rPr lang="en-US" sz="2800">
                  <a:solidFill>
                    <a:srgbClr val="FF3300"/>
                  </a:solidFill>
                </a:rPr>
                <a:t>used to power the inputs and</a:t>
              </a:r>
            </a:p>
            <a:p>
              <a:r>
                <a:rPr lang="en-US" sz="2800">
                  <a:solidFill>
                    <a:srgbClr val="FF3300"/>
                  </a:solidFill>
                </a:rPr>
                <a:t>outputs.</a:t>
              </a:r>
            </a:p>
          </p:txBody>
        </p:sp>
        <p:sp>
          <p:nvSpPr>
            <p:cNvPr id="89110" name="Line 22"/>
            <p:cNvSpPr>
              <a:spLocks noChangeShapeType="1"/>
            </p:cNvSpPr>
            <p:nvPr/>
          </p:nvSpPr>
          <p:spPr bwMode="auto">
            <a:xfrm flipV="1">
              <a:off x="1152" y="1680"/>
              <a:ext cx="864" cy="144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9111" name="Line 23"/>
            <p:cNvSpPr>
              <a:spLocks noChangeShapeType="1"/>
            </p:cNvSpPr>
            <p:nvPr/>
          </p:nvSpPr>
          <p:spPr bwMode="auto">
            <a:xfrm flipV="1">
              <a:off x="1152" y="1680"/>
              <a:ext cx="864" cy="2208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9115" name="Text Box 27"/>
          <p:cNvSpPr txBox="1">
            <a:spLocks noChangeArrowheads="1"/>
          </p:cNvSpPr>
          <p:nvPr/>
        </p:nvSpPr>
        <p:spPr bwMode="auto">
          <a:xfrm>
            <a:off x="2819400" y="1905000"/>
            <a:ext cx="5768975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Most modules have plug-on wiring</a:t>
            </a:r>
          </a:p>
          <a:p>
            <a:r>
              <a:rPr lang="en-US" sz="2800"/>
              <a:t>terminal strips. The terminal strip</a:t>
            </a:r>
          </a:p>
          <a:p>
            <a:r>
              <a:rPr lang="en-US" sz="2800"/>
              <a:t>is plugged into the actual module.</a:t>
            </a:r>
          </a:p>
          <a:p>
            <a:r>
              <a:rPr lang="en-US" sz="2800"/>
              <a:t>If there is a problem with a module,</a:t>
            </a:r>
          </a:p>
          <a:p>
            <a:r>
              <a:rPr lang="en-US" sz="2800"/>
              <a:t>the entire strip is removed, a new</a:t>
            </a:r>
          </a:p>
          <a:p>
            <a:r>
              <a:rPr lang="en-US" sz="2800"/>
              <a:t>module is inserted, and the terminal</a:t>
            </a:r>
          </a:p>
          <a:p>
            <a:r>
              <a:rPr lang="en-US" sz="2800"/>
              <a:t>strip is plugged into the new module.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9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9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9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9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15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Text Box 2"/>
          <p:cNvSpPr txBox="1">
            <a:spLocks noChangeArrowheads="1"/>
          </p:cNvSpPr>
          <p:nvPr/>
        </p:nvSpPr>
        <p:spPr bwMode="auto">
          <a:xfrm>
            <a:off x="2438400" y="106363"/>
            <a:ext cx="33686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I/O Module Cards</a:t>
            </a:r>
          </a:p>
        </p:txBody>
      </p:sp>
      <p:graphicFrame>
        <p:nvGraphicFramePr>
          <p:cNvPr id="90126" name="Object 14"/>
          <p:cNvGraphicFramePr>
            <a:graphicFrameLocks noChangeAspect="1"/>
          </p:cNvGraphicFramePr>
          <p:nvPr/>
        </p:nvGraphicFramePr>
        <p:xfrm>
          <a:off x="1714500" y="960438"/>
          <a:ext cx="4838700" cy="944562"/>
        </p:xfrm>
        <a:graphic>
          <a:graphicData uri="http://schemas.openxmlformats.org/presentationml/2006/ole">
            <p:oleObj spid="_x0000_s90126" name="Image" r:id="rId3" imgW="2666667" imgH="520635" progId="">
              <p:embed/>
            </p:oleObj>
          </a:graphicData>
        </a:graphic>
      </p:graphicFrame>
      <p:sp>
        <p:nvSpPr>
          <p:cNvPr id="90127" name="Text Box 15"/>
          <p:cNvSpPr txBox="1">
            <a:spLocks noChangeArrowheads="1"/>
          </p:cNvSpPr>
          <p:nvPr/>
        </p:nvSpPr>
        <p:spPr bwMode="auto">
          <a:xfrm>
            <a:off x="579438" y="2590800"/>
            <a:ext cx="7878762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99"/>
                </a:solidFill>
              </a:rPr>
              <a:t>I/O modules can be 8, 16, or 32 point cards.</a:t>
            </a:r>
          </a:p>
          <a:p>
            <a:r>
              <a:rPr lang="en-US" sz="2800">
                <a:solidFill>
                  <a:srgbClr val="000099"/>
                </a:solidFill>
              </a:rPr>
              <a:t>The number refers to the number of inputs or</a:t>
            </a:r>
          </a:p>
          <a:p>
            <a:r>
              <a:rPr lang="en-US" sz="2800">
                <a:solidFill>
                  <a:srgbClr val="000099"/>
                </a:solidFill>
              </a:rPr>
              <a:t>outputs available. The standard I/O module has </a:t>
            </a:r>
          </a:p>
          <a:p>
            <a:r>
              <a:rPr lang="en-US" sz="2800">
                <a:solidFill>
                  <a:srgbClr val="000099"/>
                </a:solidFill>
              </a:rPr>
              <a:t>eight inputs or outputs.A high density module may</a:t>
            </a:r>
          </a:p>
          <a:p>
            <a:r>
              <a:rPr lang="en-US" sz="2800">
                <a:solidFill>
                  <a:srgbClr val="000099"/>
                </a:solidFill>
              </a:rPr>
              <a:t>have up to 32 inputs or outputs.</a:t>
            </a:r>
          </a:p>
        </p:txBody>
      </p:sp>
      <p:sp>
        <p:nvSpPr>
          <p:cNvPr id="90130" name="Text Box 18"/>
          <p:cNvSpPr txBox="1">
            <a:spLocks noChangeArrowheads="1"/>
          </p:cNvSpPr>
          <p:nvPr/>
        </p:nvSpPr>
        <p:spPr bwMode="auto">
          <a:xfrm>
            <a:off x="409575" y="2590800"/>
            <a:ext cx="8429625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The advantage with the high-density module is that</a:t>
            </a:r>
          </a:p>
          <a:p>
            <a:r>
              <a:rPr lang="en-US" sz="2800">
                <a:solidFill>
                  <a:schemeClr val="accent2"/>
                </a:solidFill>
              </a:rPr>
              <a:t>it is possible to install 32 inputs or outputs in one slot</a:t>
            </a:r>
          </a:p>
          <a:p>
            <a:r>
              <a:rPr lang="en-US" sz="2800">
                <a:solidFill>
                  <a:schemeClr val="accent2"/>
                </a:solidFill>
              </a:rPr>
              <a:t>for greater space savings. The only disadvantage is the</a:t>
            </a:r>
          </a:p>
          <a:p>
            <a:r>
              <a:rPr lang="en-US" sz="2800">
                <a:solidFill>
                  <a:schemeClr val="accent2"/>
                </a:solidFill>
              </a:rPr>
              <a:t>high-density output modules cannot handle as much </a:t>
            </a:r>
          </a:p>
          <a:p>
            <a:r>
              <a:rPr lang="en-US" sz="2800">
                <a:solidFill>
                  <a:schemeClr val="accent2"/>
                </a:solidFill>
              </a:rPr>
              <a:t>current per output.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7" grpId="0" autoUpdateAnimBg="0"/>
      <p:bldP spid="90130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ext Box 2"/>
          <p:cNvSpPr txBox="1">
            <a:spLocks noChangeArrowheads="1"/>
          </p:cNvSpPr>
          <p:nvPr/>
        </p:nvSpPr>
        <p:spPr bwMode="auto">
          <a:xfrm>
            <a:off x="76200" y="457200"/>
            <a:ext cx="9007475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n-US" sz="3200">
                <a:solidFill>
                  <a:srgbClr val="FF0000"/>
                </a:solidFill>
              </a:rPr>
              <a:t>1.</a:t>
            </a:r>
            <a:r>
              <a:rPr lang="en-US" sz="3200"/>
              <a:t> Which of the following allows status information</a:t>
            </a:r>
          </a:p>
          <a:p>
            <a:pPr marL="457200" indent="-457200"/>
            <a:r>
              <a:rPr lang="en-US" sz="3200"/>
              <a:t>regarding processes to be communicated to </a:t>
            </a:r>
          </a:p>
          <a:p>
            <a:pPr marL="457200" indent="-457200"/>
            <a:r>
              <a:rPr lang="en-US" sz="3200"/>
              <a:t>the CPU?</a:t>
            </a:r>
          </a:p>
          <a:p>
            <a:pPr marL="457200" indent="-457200"/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Input interface module</a:t>
            </a:r>
          </a:p>
          <a:p>
            <a:pPr marL="457200" indent="-457200">
              <a:buFontTx/>
              <a:buAutoNum type="alphaLcParenBoth"/>
            </a:pPr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Output interface module</a:t>
            </a:r>
          </a:p>
          <a:p>
            <a:pPr marL="457200" indent="-457200">
              <a:buFontTx/>
              <a:buAutoNum type="alphaLcParenBoth"/>
            </a:pPr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Power supply </a:t>
            </a:r>
          </a:p>
          <a:p>
            <a:pPr marL="457200" indent="-457200">
              <a:buFontTx/>
              <a:buAutoNum type="alphaLcParenBoth"/>
            </a:pPr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Logical rack</a:t>
            </a:r>
          </a:p>
          <a:p>
            <a:pPr marL="457200" indent="-457200"/>
            <a:endParaRPr lang="en-US" sz="3200"/>
          </a:p>
        </p:txBody>
      </p:sp>
      <p:sp>
        <p:nvSpPr>
          <p:cNvPr id="91139" name="Oval 3"/>
          <p:cNvSpPr>
            <a:spLocks noChangeArrowheads="1"/>
          </p:cNvSpPr>
          <p:nvPr/>
        </p:nvSpPr>
        <p:spPr bwMode="auto">
          <a:xfrm>
            <a:off x="152400" y="2286000"/>
            <a:ext cx="4800600" cy="8382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ext Box 2"/>
          <p:cNvSpPr txBox="1">
            <a:spLocks noChangeArrowheads="1"/>
          </p:cNvSpPr>
          <p:nvPr/>
        </p:nvSpPr>
        <p:spPr bwMode="auto">
          <a:xfrm>
            <a:off x="152400" y="825500"/>
            <a:ext cx="8888413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/>
            <a:r>
              <a:rPr lang="en-US" sz="3200">
                <a:solidFill>
                  <a:srgbClr val="FF0000"/>
                </a:solidFill>
              </a:rPr>
              <a:t>2.</a:t>
            </a:r>
            <a:r>
              <a:rPr lang="en-US" sz="3200"/>
              <a:t>  A logical rack is an addressable unit consisting  </a:t>
            </a:r>
          </a:p>
          <a:p>
            <a:pPr marL="457200" indent="-457200"/>
            <a:r>
              <a:rPr lang="en-US" sz="3200"/>
              <a:t>of ______ input points and _____ output points.  </a:t>
            </a:r>
          </a:p>
          <a:p>
            <a:pPr marL="457200" indent="-457200"/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8, 16</a:t>
            </a:r>
          </a:p>
          <a:p>
            <a:pPr marL="457200" indent="-457200">
              <a:buFontTx/>
              <a:buAutoNum type="alphaLcParenBoth"/>
            </a:pPr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16, 16</a:t>
            </a:r>
          </a:p>
          <a:p>
            <a:pPr marL="457200" indent="-457200">
              <a:buFontTx/>
              <a:buAutoNum type="alphaLcParenBoth"/>
            </a:pPr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34, 34</a:t>
            </a:r>
          </a:p>
          <a:p>
            <a:pPr marL="457200" indent="-457200">
              <a:buFontTx/>
              <a:buAutoNum type="alphaLcParenBoth"/>
            </a:pPr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128, 128</a:t>
            </a:r>
          </a:p>
        </p:txBody>
      </p:sp>
      <p:sp>
        <p:nvSpPr>
          <p:cNvPr id="92163" name="Oval 3"/>
          <p:cNvSpPr>
            <a:spLocks noChangeArrowheads="1"/>
          </p:cNvSpPr>
          <p:nvPr/>
        </p:nvSpPr>
        <p:spPr bwMode="auto">
          <a:xfrm>
            <a:off x="76200" y="5181600"/>
            <a:ext cx="2590800" cy="8382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0" y="304800"/>
            <a:ext cx="9259888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FF0000"/>
                </a:solidFill>
              </a:rPr>
              <a:t>   3.</a:t>
            </a:r>
            <a:r>
              <a:rPr lang="en-US" sz="3200"/>
              <a:t>  Locating the I/O modules near the field devices </a:t>
            </a:r>
          </a:p>
          <a:p>
            <a:r>
              <a:rPr lang="en-US" sz="3200"/>
              <a:t>will minimize the amount of wiring required.</a:t>
            </a:r>
          </a:p>
          <a:p>
            <a:r>
              <a:rPr lang="en-US" sz="3200"/>
              <a:t> (True/False)</a:t>
            </a:r>
          </a:p>
        </p:txBody>
      </p:sp>
      <p:sp>
        <p:nvSpPr>
          <p:cNvPr id="93187" name="Oval 3"/>
          <p:cNvSpPr>
            <a:spLocks noChangeArrowheads="1"/>
          </p:cNvSpPr>
          <p:nvPr/>
        </p:nvSpPr>
        <p:spPr bwMode="auto">
          <a:xfrm>
            <a:off x="152400" y="1295400"/>
            <a:ext cx="1143000" cy="6096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76200" y="2667000"/>
            <a:ext cx="81724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FF0000"/>
                </a:solidFill>
              </a:rPr>
              <a:t>    4.</a:t>
            </a:r>
            <a:r>
              <a:rPr lang="en-US" sz="3200"/>
              <a:t>  Each input and output device must have </a:t>
            </a:r>
          </a:p>
          <a:p>
            <a:r>
              <a:rPr lang="en-US" sz="3200"/>
              <a:t>a specified address.    (True/False) </a:t>
            </a:r>
          </a:p>
        </p:txBody>
      </p:sp>
      <p:sp>
        <p:nvSpPr>
          <p:cNvPr id="93189" name="Oval 5"/>
          <p:cNvSpPr>
            <a:spLocks noChangeArrowheads="1"/>
          </p:cNvSpPr>
          <p:nvPr/>
        </p:nvSpPr>
        <p:spPr bwMode="auto">
          <a:xfrm>
            <a:off x="3962400" y="3124200"/>
            <a:ext cx="1066800" cy="6096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152400" y="4830763"/>
            <a:ext cx="87439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914400" lvl="1" indent="-457200"/>
            <a:r>
              <a:rPr lang="en-US" sz="3200">
                <a:solidFill>
                  <a:srgbClr val="FF0000"/>
                </a:solidFill>
              </a:rPr>
              <a:t>5.</a:t>
            </a:r>
            <a:r>
              <a:rPr lang="en-US" sz="3200"/>
              <a:t>  Most modules have plug-on wiring terminal</a:t>
            </a:r>
          </a:p>
          <a:p>
            <a:pPr marL="457200" indent="-457200"/>
            <a:r>
              <a:rPr lang="en-US" sz="3200"/>
              <a:t> strips.    (True/False)</a:t>
            </a:r>
          </a:p>
        </p:txBody>
      </p:sp>
      <p:sp>
        <p:nvSpPr>
          <p:cNvPr id="93191" name="Oval 7"/>
          <p:cNvSpPr>
            <a:spLocks noChangeArrowheads="1"/>
          </p:cNvSpPr>
          <p:nvPr/>
        </p:nvSpPr>
        <p:spPr bwMode="auto">
          <a:xfrm>
            <a:off x="1828800" y="5410200"/>
            <a:ext cx="1143000" cy="5334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318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animBg="1"/>
      <p:bldP spid="93188" grpId="0" autoUpdateAnimBg="0"/>
      <p:bldP spid="93189" grpId="0" animBg="1"/>
      <p:bldP spid="93190" grpId="0" autoUpdateAnimBg="0"/>
      <p:bldP spid="9319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ext Box 2"/>
          <p:cNvSpPr txBox="1">
            <a:spLocks noChangeArrowheads="1"/>
          </p:cNvSpPr>
          <p:nvPr/>
        </p:nvSpPr>
        <p:spPr bwMode="auto">
          <a:xfrm>
            <a:off x="228600" y="825500"/>
            <a:ext cx="8683625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n-US" sz="3200">
                <a:solidFill>
                  <a:srgbClr val="FF0000"/>
                </a:solidFill>
              </a:rPr>
              <a:t>6.</a:t>
            </a:r>
            <a:r>
              <a:rPr lang="en-US" sz="3200"/>
              <a:t>  The standard I/O module has _____ inputs or </a:t>
            </a:r>
          </a:p>
          <a:p>
            <a:pPr marL="457200" indent="-457200"/>
            <a:r>
              <a:rPr lang="en-US" sz="3200"/>
              <a:t>outputs.</a:t>
            </a:r>
          </a:p>
          <a:p>
            <a:pPr marL="457200" indent="-457200"/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128</a:t>
            </a:r>
          </a:p>
          <a:p>
            <a:pPr marL="457200" indent="-457200">
              <a:buFontTx/>
              <a:buAutoNum type="alphaLcParenBoth"/>
            </a:pPr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64</a:t>
            </a:r>
          </a:p>
          <a:p>
            <a:pPr marL="457200" indent="-457200">
              <a:buFontTx/>
              <a:buAutoNum type="alphaLcParenBoth"/>
            </a:pPr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32</a:t>
            </a:r>
          </a:p>
          <a:p>
            <a:pPr marL="457200" indent="-457200">
              <a:buFontTx/>
              <a:buAutoNum type="alphaLcParenBoth"/>
            </a:pPr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8</a:t>
            </a:r>
          </a:p>
        </p:txBody>
      </p:sp>
      <p:sp>
        <p:nvSpPr>
          <p:cNvPr id="95235" name="Oval 3"/>
          <p:cNvSpPr>
            <a:spLocks noChangeArrowheads="1"/>
          </p:cNvSpPr>
          <p:nvPr/>
        </p:nvSpPr>
        <p:spPr bwMode="auto">
          <a:xfrm>
            <a:off x="152400" y="5105400"/>
            <a:ext cx="1371600" cy="8382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304800" y="719138"/>
            <a:ext cx="8286750" cy="545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n-US" sz="3200">
                <a:solidFill>
                  <a:srgbClr val="FF0000"/>
                </a:solidFill>
              </a:rPr>
              <a:t>7.</a:t>
            </a:r>
            <a:r>
              <a:rPr lang="en-US" sz="3200"/>
              <a:t>  Which of the following is not normally an</a:t>
            </a:r>
          </a:p>
          <a:p>
            <a:pPr marL="457200" indent="-457200"/>
            <a:r>
              <a:rPr lang="en-US" sz="3200"/>
              <a:t>addressing element? </a:t>
            </a:r>
          </a:p>
          <a:p>
            <a:pPr marL="457200" indent="-457200"/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If an input or output is being addressed.</a:t>
            </a:r>
          </a:p>
          <a:p>
            <a:pPr marL="457200" indent="-457200">
              <a:buFontTx/>
              <a:buAutoNum type="alphaLcParenBoth"/>
            </a:pPr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The slot in which the I/O module is located.</a:t>
            </a:r>
          </a:p>
          <a:p>
            <a:pPr marL="457200" indent="-457200">
              <a:buFontTx/>
              <a:buAutoNum type="alphaLcParenBoth"/>
            </a:pPr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The number of inputs or outputs available</a:t>
            </a:r>
          </a:p>
          <a:p>
            <a:pPr marL="457200" indent="-457200">
              <a:buFontTx/>
              <a:buAutoNum type="alphaLcParenBoth"/>
            </a:pPr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The terminal connection  point on the </a:t>
            </a:r>
          </a:p>
          <a:p>
            <a:pPr marL="457200" indent="-457200"/>
            <a:r>
              <a:rPr lang="en-US" sz="3200"/>
              <a:t>      I/O module.      </a:t>
            </a:r>
          </a:p>
        </p:txBody>
      </p:sp>
      <p:sp>
        <p:nvSpPr>
          <p:cNvPr id="94216" name="Oval 8"/>
          <p:cNvSpPr>
            <a:spLocks noChangeArrowheads="1"/>
          </p:cNvSpPr>
          <p:nvPr/>
        </p:nvSpPr>
        <p:spPr bwMode="auto">
          <a:xfrm>
            <a:off x="152400" y="3886200"/>
            <a:ext cx="8610600" cy="11430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4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0" y="457200"/>
            <a:ext cx="91440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>
                <a:solidFill>
                  <a:srgbClr val="FF0000"/>
                </a:solidFill>
              </a:rPr>
              <a:t>8.</a:t>
            </a:r>
            <a:r>
              <a:rPr lang="en-US" sz="3200"/>
              <a:t>  The location of a specific input or output field device is identified by the processor by means of its function. (True/False)</a:t>
            </a: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0" y="2438400"/>
            <a:ext cx="9053513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n-US" sz="3200">
                <a:solidFill>
                  <a:srgbClr val="FF0000"/>
                </a:solidFill>
              </a:rPr>
              <a:t>9.</a:t>
            </a:r>
            <a:r>
              <a:rPr lang="en-US" sz="3200"/>
              <a:t>  Status indicators are provided on each output of</a:t>
            </a:r>
          </a:p>
          <a:p>
            <a:pPr marL="457200" indent="-457200"/>
            <a:r>
              <a:rPr lang="en-US" sz="3200"/>
              <a:t>an output module to indicate that the input</a:t>
            </a:r>
          </a:p>
          <a:p>
            <a:pPr marL="457200" indent="-457200"/>
            <a:r>
              <a:rPr lang="en-US" sz="3200"/>
              <a:t>associated with the output is active. (True/False)</a:t>
            </a:r>
          </a:p>
          <a:p>
            <a:pPr marL="457200" indent="-457200"/>
            <a:endParaRPr lang="en-US" sz="3200"/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109538" y="4038600"/>
            <a:ext cx="875665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3200"/>
          </a:p>
          <a:p>
            <a:r>
              <a:rPr lang="en-US" sz="3200">
                <a:solidFill>
                  <a:srgbClr val="FF0000"/>
                </a:solidFill>
              </a:rPr>
              <a:t>10.</a:t>
            </a:r>
            <a:r>
              <a:rPr lang="en-US" sz="3200"/>
              <a:t>  The location of a module within a rack and the terminal number of the module to which an input or output device is connected will determine the device’s address.   (True/False) </a:t>
            </a:r>
          </a:p>
        </p:txBody>
      </p:sp>
      <p:sp>
        <p:nvSpPr>
          <p:cNvPr id="53254" name="Oval 6"/>
          <p:cNvSpPr>
            <a:spLocks noChangeArrowheads="1"/>
          </p:cNvSpPr>
          <p:nvPr/>
        </p:nvSpPr>
        <p:spPr bwMode="auto">
          <a:xfrm>
            <a:off x="2743200" y="1447800"/>
            <a:ext cx="1219200" cy="6096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255" name="Oval 7"/>
          <p:cNvSpPr>
            <a:spLocks noChangeArrowheads="1"/>
          </p:cNvSpPr>
          <p:nvPr/>
        </p:nvSpPr>
        <p:spPr bwMode="auto">
          <a:xfrm>
            <a:off x="7315200" y="3429000"/>
            <a:ext cx="1219200" cy="6096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3256" name="Oval 8"/>
          <p:cNvSpPr>
            <a:spLocks noChangeArrowheads="1"/>
          </p:cNvSpPr>
          <p:nvPr/>
        </p:nvSpPr>
        <p:spPr bwMode="auto">
          <a:xfrm>
            <a:off x="5867400" y="6019800"/>
            <a:ext cx="1219200" cy="6096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autoUpdateAnimBg="0"/>
      <p:bldP spid="53252" grpId="0" autoUpdateAnimBg="0"/>
      <p:bldP spid="53254" grpId="0" animBg="1"/>
      <p:bldP spid="53255" grpId="0" animBg="1"/>
      <p:bldP spid="5325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Text Box 2"/>
          <p:cNvSpPr txBox="1">
            <a:spLocks noChangeArrowheads="1"/>
          </p:cNvSpPr>
          <p:nvPr/>
        </p:nvSpPr>
        <p:spPr bwMode="auto">
          <a:xfrm>
            <a:off x="2752725" y="152400"/>
            <a:ext cx="34194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Discrete I/O Modules</a:t>
            </a:r>
          </a:p>
        </p:txBody>
      </p:sp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288925" y="904875"/>
            <a:ext cx="77946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99"/>
                </a:solidFill>
              </a:rPr>
              <a:t>Discrete type I/O interface modules connects field </a:t>
            </a:r>
          </a:p>
          <a:p>
            <a:r>
              <a:rPr lang="en-US" sz="2800">
                <a:solidFill>
                  <a:srgbClr val="000099"/>
                </a:solidFill>
              </a:rPr>
              <a:t>devices of the ON/OFF nature.</a:t>
            </a:r>
          </a:p>
        </p:txBody>
      </p:sp>
      <p:grpSp>
        <p:nvGrpSpPr>
          <p:cNvPr id="96262" name="Group 6"/>
          <p:cNvGrpSpPr>
            <a:grpSpLocks/>
          </p:cNvGrpSpPr>
          <p:nvPr/>
        </p:nvGrpSpPr>
        <p:grpSpPr bwMode="auto">
          <a:xfrm>
            <a:off x="304800" y="2438400"/>
            <a:ext cx="8391525" cy="3505200"/>
            <a:chOff x="154" y="1584"/>
            <a:chExt cx="5286" cy="2208"/>
          </a:xfrm>
        </p:grpSpPr>
        <p:sp>
          <p:nvSpPr>
            <p:cNvPr id="96260" name="Text Box 4"/>
            <p:cNvSpPr txBox="1">
              <a:spLocks noChangeArrowheads="1"/>
            </p:cNvSpPr>
            <p:nvPr/>
          </p:nvSpPr>
          <p:spPr bwMode="auto">
            <a:xfrm>
              <a:off x="154" y="1824"/>
              <a:ext cx="2673" cy="1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Discrete input modules </a:t>
              </a:r>
            </a:p>
            <a:p>
              <a:r>
                <a:rPr lang="en-US" sz="2800"/>
                <a:t>are used with field control </a:t>
              </a:r>
            </a:p>
            <a:p>
              <a:r>
                <a:rPr lang="en-US" sz="2800"/>
                <a:t>devices such as selector </a:t>
              </a:r>
            </a:p>
            <a:p>
              <a:r>
                <a:rPr lang="en-US" sz="2800"/>
                <a:t>switches, pushbuttons, </a:t>
              </a:r>
            </a:p>
            <a:p>
              <a:r>
                <a:rPr lang="en-US" sz="2800"/>
                <a:t>and limit switches.</a:t>
              </a:r>
            </a:p>
          </p:txBody>
        </p:sp>
        <p:graphicFrame>
          <p:nvGraphicFramePr>
            <p:cNvPr id="96261" name="Object 5"/>
            <p:cNvGraphicFramePr>
              <a:graphicFrameLocks noChangeAspect="1"/>
            </p:cNvGraphicFramePr>
            <p:nvPr/>
          </p:nvGraphicFramePr>
          <p:xfrm>
            <a:off x="2784" y="1584"/>
            <a:ext cx="2656" cy="2208"/>
          </p:xfrm>
          <a:graphic>
            <a:graphicData uri="http://schemas.openxmlformats.org/presentationml/2006/ole">
              <p:oleObj spid="_x0000_s96261" name="Image" r:id="rId3" imgW="4215873" imgH="3504762" progId="">
                <p:embed/>
              </p:oleObj>
            </a:graphicData>
          </a:graphic>
        </p:graphicFrame>
      </p:grpSp>
      <p:grpSp>
        <p:nvGrpSpPr>
          <p:cNvPr id="96265" name="Group 9"/>
          <p:cNvGrpSpPr>
            <a:grpSpLocks/>
          </p:cNvGrpSpPr>
          <p:nvPr/>
        </p:nvGrpSpPr>
        <p:grpSpPr bwMode="auto">
          <a:xfrm>
            <a:off x="593725" y="2276475"/>
            <a:ext cx="8016875" cy="4124325"/>
            <a:chOff x="134" y="1434"/>
            <a:chExt cx="5050" cy="2598"/>
          </a:xfrm>
        </p:grpSpPr>
        <p:sp>
          <p:nvSpPr>
            <p:cNvPr id="96263" name="Text Box 7"/>
            <p:cNvSpPr txBox="1">
              <a:spLocks noChangeArrowheads="1"/>
            </p:cNvSpPr>
            <p:nvPr/>
          </p:nvSpPr>
          <p:spPr bwMode="auto">
            <a:xfrm>
              <a:off x="134" y="1434"/>
              <a:ext cx="2500" cy="19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Discrete output modules </a:t>
              </a:r>
            </a:p>
            <a:p>
              <a:r>
                <a:rPr lang="en-US" sz="2800"/>
                <a:t>are used with field load</a:t>
              </a:r>
            </a:p>
            <a:p>
              <a:r>
                <a:rPr lang="en-US" sz="2800"/>
                <a:t>devices such as lights,</a:t>
              </a:r>
            </a:p>
            <a:p>
              <a:r>
                <a:rPr lang="en-US" sz="2800"/>
                <a:t>small motors, solenoids,</a:t>
              </a:r>
            </a:p>
            <a:p>
              <a:r>
                <a:rPr lang="en-US" sz="2800"/>
                <a:t>and motor starters that </a:t>
              </a:r>
            </a:p>
            <a:p>
              <a:r>
                <a:rPr lang="en-US" sz="2800"/>
                <a:t>require simple ON/OFF</a:t>
              </a:r>
            </a:p>
            <a:p>
              <a:r>
                <a:rPr lang="en-US" sz="2800"/>
                <a:t>switching. </a:t>
              </a:r>
            </a:p>
          </p:txBody>
        </p:sp>
        <p:graphicFrame>
          <p:nvGraphicFramePr>
            <p:cNvPr id="96264" name="Object 8"/>
            <p:cNvGraphicFramePr>
              <a:graphicFrameLocks noChangeAspect="1"/>
            </p:cNvGraphicFramePr>
            <p:nvPr/>
          </p:nvGraphicFramePr>
          <p:xfrm>
            <a:off x="3142" y="1440"/>
            <a:ext cx="2042" cy="2592"/>
          </p:xfrm>
          <a:graphic>
            <a:graphicData uri="http://schemas.openxmlformats.org/presentationml/2006/ole">
              <p:oleObj spid="_x0000_s96264" name="Image" r:id="rId4" imgW="1980952" imgH="2514286" progId="">
                <p:embed/>
              </p:oleObj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62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62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03" name="Object 3"/>
          <p:cNvGraphicFramePr>
            <a:graphicFrameLocks noChangeAspect="1"/>
          </p:cNvGraphicFramePr>
          <p:nvPr/>
        </p:nvGraphicFramePr>
        <p:xfrm>
          <a:off x="609600" y="1295400"/>
          <a:ext cx="1911350" cy="5181600"/>
        </p:xfrm>
        <a:graphic>
          <a:graphicData uri="http://schemas.openxmlformats.org/presentationml/2006/ole">
            <p:oleObj spid="_x0000_s102403" name="Image" r:id="rId3" imgW="1069578" imgH="2898286" progId="">
              <p:embed/>
            </p:oleObj>
          </a:graphicData>
        </a:graphic>
      </p:graphicFrame>
      <p:sp>
        <p:nvSpPr>
          <p:cNvPr id="102404" name="Text Box 4"/>
          <p:cNvSpPr txBox="1">
            <a:spLocks noChangeArrowheads="1"/>
          </p:cNvSpPr>
          <p:nvPr/>
        </p:nvSpPr>
        <p:spPr bwMode="auto">
          <a:xfrm>
            <a:off x="2362200" y="85725"/>
            <a:ext cx="4038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Combination I/O Module</a:t>
            </a:r>
          </a:p>
        </p:txBody>
      </p:sp>
      <p:grpSp>
        <p:nvGrpSpPr>
          <p:cNvPr id="102407" name="Group 7"/>
          <p:cNvGrpSpPr>
            <a:grpSpLocks/>
          </p:cNvGrpSpPr>
          <p:nvPr/>
        </p:nvGrpSpPr>
        <p:grpSpPr bwMode="auto">
          <a:xfrm>
            <a:off x="2286000" y="1641475"/>
            <a:ext cx="2649538" cy="822325"/>
            <a:chOff x="1440" y="1034"/>
            <a:chExt cx="1669" cy="518"/>
          </a:xfrm>
        </p:grpSpPr>
        <p:sp>
          <p:nvSpPr>
            <p:cNvPr id="102405" name="AutoShape 5"/>
            <p:cNvSpPr>
              <a:spLocks noChangeArrowheads="1"/>
            </p:cNvSpPr>
            <p:nvPr/>
          </p:nvSpPr>
          <p:spPr bwMode="auto">
            <a:xfrm>
              <a:off x="1440" y="1152"/>
              <a:ext cx="672" cy="144"/>
            </a:xfrm>
            <a:prstGeom prst="leftArrow">
              <a:avLst>
                <a:gd name="adj1" fmla="val 50000"/>
                <a:gd name="adj2" fmla="val 1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406" name="Text Box 6"/>
            <p:cNvSpPr txBox="1">
              <a:spLocks noChangeArrowheads="1"/>
            </p:cNvSpPr>
            <p:nvPr/>
          </p:nvSpPr>
          <p:spPr bwMode="auto">
            <a:xfrm>
              <a:off x="2150" y="1034"/>
              <a:ext cx="959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Status </a:t>
              </a:r>
            </a:p>
            <a:p>
              <a:r>
                <a:rPr lang="en-US"/>
                <a:t>Indicators</a:t>
              </a:r>
            </a:p>
          </p:txBody>
        </p:sp>
      </p:grpSp>
      <p:grpSp>
        <p:nvGrpSpPr>
          <p:cNvPr id="102414" name="Group 14"/>
          <p:cNvGrpSpPr>
            <a:grpSpLocks/>
          </p:cNvGrpSpPr>
          <p:nvPr/>
        </p:nvGrpSpPr>
        <p:grpSpPr bwMode="auto">
          <a:xfrm>
            <a:off x="2209800" y="3276600"/>
            <a:ext cx="3910013" cy="2971800"/>
            <a:chOff x="1392" y="2064"/>
            <a:chExt cx="2463" cy="1872"/>
          </a:xfrm>
        </p:grpSpPr>
        <p:sp>
          <p:nvSpPr>
            <p:cNvPr id="102411" name="Line 11"/>
            <p:cNvSpPr>
              <a:spLocks noChangeShapeType="1"/>
            </p:cNvSpPr>
            <p:nvPr/>
          </p:nvSpPr>
          <p:spPr bwMode="auto">
            <a:xfrm flipH="1" flipV="1">
              <a:off x="1392" y="2064"/>
              <a:ext cx="1152" cy="768"/>
            </a:xfrm>
            <a:prstGeom prst="line">
              <a:avLst/>
            </a:prstGeom>
            <a:noFill/>
            <a:ln w="76200">
              <a:solidFill>
                <a:schemeClr val="accent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2412" name="Line 12"/>
            <p:cNvSpPr>
              <a:spLocks noChangeShapeType="1"/>
            </p:cNvSpPr>
            <p:nvPr/>
          </p:nvSpPr>
          <p:spPr bwMode="auto">
            <a:xfrm flipH="1">
              <a:off x="1392" y="2832"/>
              <a:ext cx="1104" cy="1104"/>
            </a:xfrm>
            <a:prstGeom prst="line">
              <a:avLst/>
            </a:prstGeom>
            <a:noFill/>
            <a:ln w="76200">
              <a:solidFill>
                <a:schemeClr val="accent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2413" name="Text Box 13"/>
            <p:cNvSpPr txBox="1">
              <a:spLocks noChangeArrowheads="1"/>
            </p:cNvSpPr>
            <p:nvPr/>
          </p:nvSpPr>
          <p:spPr bwMode="auto">
            <a:xfrm>
              <a:off x="2592" y="2592"/>
              <a:ext cx="1263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Power Supply</a:t>
              </a:r>
            </a:p>
            <a:p>
              <a:r>
                <a:rPr lang="en-US"/>
                <a:t>Connections</a:t>
              </a:r>
            </a:p>
          </p:txBody>
        </p:sp>
      </p:grpSp>
      <p:grpSp>
        <p:nvGrpSpPr>
          <p:cNvPr id="102417" name="Group 17"/>
          <p:cNvGrpSpPr>
            <a:grpSpLocks/>
          </p:cNvGrpSpPr>
          <p:nvPr/>
        </p:nvGrpSpPr>
        <p:grpSpPr bwMode="auto">
          <a:xfrm>
            <a:off x="1295400" y="3698875"/>
            <a:ext cx="5327650" cy="457200"/>
            <a:chOff x="816" y="2330"/>
            <a:chExt cx="3356" cy="288"/>
          </a:xfrm>
        </p:grpSpPr>
        <p:sp>
          <p:nvSpPr>
            <p:cNvPr id="102415" name="AutoShape 15"/>
            <p:cNvSpPr>
              <a:spLocks noChangeArrowheads="1"/>
            </p:cNvSpPr>
            <p:nvPr/>
          </p:nvSpPr>
          <p:spPr bwMode="auto">
            <a:xfrm>
              <a:off x="816" y="2448"/>
              <a:ext cx="1728" cy="144"/>
            </a:xfrm>
            <a:prstGeom prst="leftArrow">
              <a:avLst>
                <a:gd name="adj1" fmla="val 50000"/>
                <a:gd name="adj2" fmla="val 30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416" name="Text Box 16"/>
            <p:cNvSpPr txBox="1">
              <a:spLocks noChangeArrowheads="1"/>
            </p:cNvSpPr>
            <p:nvPr/>
          </p:nvSpPr>
          <p:spPr bwMode="auto">
            <a:xfrm>
              <a:off x="2534" y="2330"/>
              <a:ext cx="163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Input Connections</a:t>
              </a:r>
            </a:p>
          </p:txBody>
        </p:sp>
      </p:grpSp>
      <p:grpSp>
        <p:nvGrpSpPr>
          <p:cNvPr id="102420" name="Group 20"/>
          <p:cNvGrpSpPr>
            <a:grpSpLocks/>
          </p:cNvGrpSpPr>
          <p:nvPr/>
        </p:nvGrpSpPr>
        <p:grpSpPr bwMode="auto">
          <a:xfrm>
            <a:off x="2286000" y="5222875"/>
            <a:ext cx="4419600" cy="457200"/>
            <a:chOff x="1440" y="3290"/>
            <a:chExt cx="2784" cy="288"/>
          </a:xfrm>
        </p:grpSpPr>
        <p:sp>
          <p:nvSpPr>
            <p:cNvPr id="102418" name="AutoShape 18"/>
            <p:cNvSpPr>
              <a:spLocks noChangeArrowheads="1"/>
            </p:cNvSpPr>
            <p:nvPr/>
          </p:nvSpPr>
          <p:spPr bwMode="auto">
            <a:xfrm>
              <a:off x="1440" y="3372"/>
              <a:ext cx="1008" cy="144"/>
            </a:xfrm>
            <a:prstGeom prst="leftArrow">
              <a:avLst>
                <a:gd name="adj1" fmla="val 50000"/>
                <a:gd name="adj2" fmla="val 17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419" name="Text Box 19"/>
            <p:cNvSpPr txBox="1">
              <a:spLocks noChangeArrowheads="1"/>
            </p:cNvSpPr>
            <p:nvPr/>
          </p:nvSpPr>
          <p:spPr bwMode="auto">
            <a:xfrm>
              <a:off x="2448" y="3290"/>
              <a:ext cx="17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Output Connections</a:t>
              </a:r>
            </a:p>
          </p:txBody>
        </p:sp>
      </p:grpSp>
      <p:sp>
        <p:nvSpPr>
          <p:cNvPr id="102421" name="Text Box 21"/>
          <p:cNvSpPr txBox="1">
            <a:spLocks noChangeArrowheads="1"/>
          </p:cNvSpPr>
          <p:nvPr/>
        </p:nvSpPr>
        <p:spPr bwMode="auto">
          <a:xfrm>
            <a:off x="3200400" y="990600"/>
            <a:ext cx="5572125" cy="564356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The arrangement of the terminals,</a:t>
            </a:r>
          </a:p>
          <a:p>
            <a:r>
              <a:rPr lang="en-US" sz="2800"/>
              <a:t>status indicators, and power supply</a:t>
            </a:r>
          </a:p>
          <a:p>
            <a:r>
              <a:rPr lang="en-US" sz="2800"/>
              <a:t>connections may vary.</a:t>
            </a:r>
          </a:p>
          <a:p>
            <a:endParaRPr lang="en-US" sz="2800"/>
          </a:p>
          <a:p>
            <a:r>
              <a:rPr lang="en-US" sz="2800"/>
              <a:t>I/O modules can have both input</a:t>
            </a:r>
          </a:p>
          <a:p>
            <a:r>
              <a:rPr lang="en-US" sz="2800"/>
              <a:t>and output connections in the same</a:t>
            </a:r>
          </a:p>
          <a:p>
            <a:r>
              <a:rPr lang="en-US" sz="2800"/>
              <a:t>physical module.</a:t>
            </a:r>
          </a:p>
          <a:p>
            <a:endParaRPr lang="en-US" sz="2800"/>
          </a:p>
          <a:p>
            <a:r>
              <a:rPr lang="en-US" sz="2800"/>
              <a:t>A module inserted into the wrong </a:t>
            </a:r>
          </a:p>
          <a:p>
            <a:r>
              <a:rPr lang="en-US" sz="2800"/>
              <a:t>slot could be damaged by improper</a:t>
            </a:r>
          </a:p>
          <a:p>
            <a:r>
              <a:rPr lang="en-US" sz="2800"/>
              <a:t>voltages connected through the</a:t>
            </a:r>
          </a:p>
          <a:p>
            <a:r>
              <a:rPr lang="en-US" sz="2800"/>
              <a:t>wiring arm.</a:t>
            </a:r>
          </a:p>
          <a:p>
            <a:endParaRPr 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24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024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024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24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1" grpId="0" animBg="1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ext Box 2"/>
          <p:cNvSpPr txBox="1">
            <a:spLocks noChangeArrowheads="1"/>
          </p:cNvSpPr>
          <p:nvPr/>
        </p:nvSpPr>
        <p:spPr bwMode="auto">
          <a:xfrm>
            <a:off x="2752725" y="152400"/>
            <a:ext cx="34194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Discrete I/O Modules</a:t>
            </a:r>
          </a:p>
        </p:txBody>
      </p:sp>
      <p:sp>
        <p:nvSpPr>
          <p:cNvPr id="97290" name="Text Box 10"/>
          <p:cNvSpPr txBox="1">
            <a:spLocks noChangeArrowheads="1"/>
          </p:cNvSpPr>
          <p:nvPr/>
        </p:nvSpPr>
        <p:spPr bwMode="auto">
          <a:xfrm>
            <a:off x="288925" y="904875"/>
            <a:ext cx="831691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99"/>
                </a:solidFill>
              </a:rPr>
              <a:t>The classification of discrete I/O covers bit-orientated</a:t>
            </a:r>
          </a:p>
          <a:p>
            <a:r>
              <a:rPr lang="en-US" sz="2800">
                <a:solidFill>
                  <a:srgbClr val="000099"/>
                </a:solidFill>
              </a:rPr>
              <a:t>inputs and outputs. In this type of input or output, </a:t>
            </a:r>
          </a:p>
          <a:p>
            <a:r>
              <a:rPr lang="en-US" sz="2800">
                <a:solidFill>
                  <a:srgbClr val="000099"/>
                </a:solidFill>
              </a:rPr>
              <a:t>each bit represents a complete information element </a:t>
            </a:r>
          </a:p>
          <a:p>
            <a:r>
              <a:rPr lang="en-US" sz="2800">
                <a:solidFill>
                  <a:srgbClr val="000099"/>
                </a:solidFill>
              </a:rPr>
              <a:t>in itself. </a:t>
            </a:r>
          </a:p>
        </p:txBody>
      </p:sp>
      <p:grpSp>
        <p:nvGrpSpPr>
          <p:cNvPr id="97295" name="Group 15"/>
          <p:cNvGrpSpPr>
            <a:grpSpLocks/>
          </p:cNvGrpSpPr>
          <p:nvPr/>
        </p:nvGrpSpPr>
        <p:grpSpPr bwMode="auto">
          <a:xfrm>
            <a:off x="441325" y="990600"/>
            <a:ext cx="8321675" cy="5337175"/>
            <a:chOff x="278" y="624"/>
            <a:chExt cx="5242" cy="3362"/>
          </a:xfrm>
        </p:grpSpPr>
        <p:sp>
          <p:nvSpPr>
            <p:cNvPr id="97292" name="Text Box 12"/>
            <p:cNvSpPr txBox="1">
              <a:spLocks noChangeArrowheads="1"/>
            </p:cNvSpPr>
            <p:nvPr/>
          </p:nvSpPr>
          <p:spPr bwMode="auto">
            <a:xfrm>
              <a:off x="469" y="624"/>
              <a:ext cx="4763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Each discrete I/O module is powered by some </a:t>
              </a:r>
            </a:p>
            <a:p>
              <a:r>
                <a:rPr lang="en-US" sz="2800"/>
                <a:t>field-supplied voltage source of a specified value.</a:t>
              </a:r>
            </a:p>
            <a:p>
              <a:r>
                <a:rPr lang="en-US" sz="2800"/>
                <a:t>Common voltage ratings are: </a:t>
              </a:r>
            </a:p>
          </p:txBody>
        </p:sp>
        <p:sp>
          <p:nvSpPr>
            <p:cNvPr id="97294" name="Text Box 14"/>
            <p:cNvSpPr txBox="1">
              <a:spLocks noChangeArrowheads="1"/>
            </p:cNvSpPr>
            <p:nvPr/>
          </p:nvSpPr>
          <p:spPr bwMode="auto">
            <a:xfrm>
              <a:off x="278" y="1776"/>
              <a:ext cx="5242" cy="2210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800"/>
                <a:t>Input Interfaces                               Output Interfaces                      </a:t>
              </a:r>
            </a:p>
            <a:p>
              <a:r>
                <a:rPr lang="en-US" sz="2800"/>
                <a:t>  12 V ac/dc                                          12-48 V ac </a:t>
              </a:r>
            </a:p>
            <a:p>
              <a:r>
                <a:rPr lang="en-US" sz="2800"/>
                <a:t>  24 V ac/dc                                             120 V ac </a:t>
              </a:r>
            </a:p>
            <a:p>
              <a:r>
                <a:rPr lang="en-US" sz="2800"/>
                <a:t>  48 V ac/dc                                             230 V ac</a:t>
              </a:r>
            </a:p>
            <a:p>
              <a:r>
                <a:rPr lang="en-US" sz="2800"/>
                <a:t>120 V ac/dc                                             120 V ac</a:t>
              </a:r>
            </a:p>
            <a:p>
              <a:r>
                <a:rPr lang="en-US" sz="2800"/>
                <a:t>230 V ac/dc                                             230 V dc </a:t>
              </a:r>
            </a:p>
            <a:p>
              <a:r>
                <a:rPr lang="en-US" sz="2800"/>
                <a:t>5 V dc (TTL level)                         5 V dc (TTL level)</a:t>
              </a:r>
            </a:p>
            <a:p>
              <a:r>
                <a:rPr lang="en-US" sz="2800"/>
                <a:t>                                                                  24 V dc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97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90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ext Box 2"/>
          <p:cNvSpPr txBox="1">
            <a:spLocks noChangeArrowheads="1"/>
          </p:cNvSpPr>
          <p:nvPr/>
        </p:nvSpPr>
        <p:spPr bwMode="auto">
          <a:xfrm>
            <a:off x="2752725" y="152400"/>
            <a:ext cx="34194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Discrete I/O Modules</a:t>
            </a:r>
          </a:p>
        </p:txBody>
      </p:sp>
      <p:grpSp>
        <p:nvGrpSpPr>
          <p:cNvPr id="98315" name="Group 11"/>
          <p:cNvGrpSpPr>
            <a:grpSpLocks/>
          </p:cNvGrpSpPr>
          <p:nvPr/>
        </p:nvGrpSpPr>
        <p:grpSpPr bwMode="auto">
          <a:xfrm>
            <a:off x="212725" y="838200"/>
            <a:ext cx="8583613" cy="5943600"/>
            <a:chOff x="134" y="528"/>
            <a:chExt cx="5407" cy="3744"/>
          </a:xfrm>
        </p:grpSpPr>
        <p:sp>
          <p:nvSpPr>
            <p:cNvPr id="98311" name="Text Box 7"/>
            <p:cNvSpPr txBox="1">
              <a:spLocks noChangeArrowheads="1"/>
            </p:cNvSpPr>
            <p:nvPr/>
          </p:nvSpPr>
          <p:spPr bwMode="auto">
            <a:xfrm>
              <a:off x="134" y="528"/>
              <a:ext cx="5407" cy="19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The I/O modules receive their module voltage and </a:t>
              </a:r>
            </a:p>
            <a:p>
              <a:r>
                <a:rPr lang="en-US" sz="2800"/>
                <a:t>current from the power supply module through the </a:t>
              </a:r>
            </a:p>
            <a:p>
              <a:r>
                <a:rPr lang="en-US" sz="2800"/>
                <a:t>backplane of the rack enclosure into which they are </a:t>
              </a:r>
            </a:p>
            <a:p>
              <a:r>
                <a:rPr lang="en-US" sz="2800"/>
                <a:t>inserted. Power from this supply is used to power the </a:t>
              </a:r>
            </a:p>
            <a:p>
              <a:r>
                <a:rPr lang="en-US" sz="2800"/>
                <a:t>electronics, that reside on the I/O board. The relatively </a:t>
              </a:r>
            </a:p>
            <a:p>
              <a:r>
                <a:rPr lang="en-US" sz="2800"/>
                <a:t>higher currents required by the loads of an output</a:t>
              </a:r>
            </a:p>
            <a:p>
              <a:r>
                <a:rPr lang="en-US" sz="2800"/>
                <a:t>module are supplied by user-supplied power. </a:t>
              </a:r>
            </a:p>
          </p:txBody>
        </p:sp>
        <p:graphicFrame>
          <p:nvGraphicFramePr>
            <p:cNvPr id="98314" name="Object 10"/>
            <p:cNvGraphicFramePr>
              <a:graphicFrameLocks noChangeAspect="1"/>
            </p:cNvGraphicFramePr>
            <p:nvPr/>
          </p:nvGraphicFramePr>
          <p:xfrm>
            <a:off x="1296" y="2616"/>
            <a:ext cx="3232" cy="1656"/>
          </p:xfrm>
          <a:graphic>
            <a:graphicData uri="http://schemas.openxmlformats.org/presentationml/2006/ole">
              <p:oleObj spid="_x0000_s98314" name="Image" r:id="rId3" imgW="5130159" imgH="2628571" progId="">
                <p:embed/>
              </p:oleObj>
            </a:graphicData>
          </a:graphic>
        </p:graphicFrame>
      </p:grp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1878013" y="258763"/>
            <a:ext cx="49037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AC Discrete Input Module </a:t>
            </a:r>
          </a:p>
        </p:txBody>
      </p:sp>
      <p:sp>
        <p:nvSpPr>
          <p:cNvPr id="55327" name="Text Box 31"/>
          <p:cNvSpPr txBox="1">
            <a:spLocks noChangeArrowheads="1"/>
          </p:cNvSpPr>
          <p:nvPr/>
        </p:nvSpPr>
        <p:spPr bwMode="auto">
          <a:xfrm>
            <a:off x="288925" y="1057275"/>
            <a:ext cx="79486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99"/>
                </a:solidFill>
              </a:rPr>
              <a:t>The input circuit is composed of two basic sections:</a:t>
            </a:r>
          </a:p>
          <a:p>
            <a:r>
              <a:rPr lang="en-US" sz="2800">
                <a:solidFill>
                  <a:srgbClr val="000099"/>
                </a:solidFill>
              </a:rPr>
              <a:t>the power section and the logic section.</a:t>
            </a:r>
          </a:p>
        </p:txBody>
      </p:sp>
      <p:graphicFrame>
        <p:nvGraphicFramePr>
          <p:cNvPr id="55334" name="Object 38"/>
          <p:cNvGraphicFramePr>
            <a:graphicFrameLocks noChangeAspect="1"/>
          </p:cNvGraphicFramePr>
          <p:nvPr/>
        </p:nvGraphicFramePr>
        <p:xfrm>
          <a:off x="152400" y="2254250"/>
          <a:ext cx="8686800" cy="2470150"/>
        </p:xfrm>
        <a:graphic>
          <a:graphicData uri="http://schemas.openxmlformats.org/presentationml/2006/ole">
            <p:oleObj spid="_x0000_s55334" name="Image" r:id="rId3" imgW="4965202" imgH="1412661" progId="">
              <p:embed/>
            </p:oleObj>
          </a:graphicData>
        </a:graphic>
      </p:graphicFrame>
      <p:grpSp>
        <p:nvGrpSpPr>
          <p:cNvPr id="55332" name="Group 36"/>
          <p:cNvGrpSpPr>
            <a:grpSpLocks/>
          </p:cNvGrpSpPr>
          <p:nvPr/>
        </p:nvGrpSpPr>
        <p:grpSpPr bwMode="auto">
          <a:xfrm>
            <a:off x="300038" y="4343400"/>
            <a:ext cx="7891462" cy="2354263"/>
            <a:chOff x="230" y="2688"/>
            <a:chExt cx="4971" cy="1483"/>
          </a:xfrm>
        </p:grpSpPr>
        <p:sp>
          <p:nvSpPr>
            <p:cNvPr id="55328" name="Text Box 32"/>
            <p:cNvSpPr txBox="1">
              <a:spLocks noChangeArrowheads="1"/>
            </p:cNvSpPr>
            <p:nvPr/>
          </p:nvSpPr>
          <p:spPr bwMode="auto">
            <a:xfrm>
              <a:off x="230" y="3306"/>
              <a:ext cx="4971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The power and logic sections are normally coupled</a:t>
              </a:r>
            </a:p>
            <a:p>
              <a:r>
                <a:rPr lang="en-US" sz="2800"/>
                <a:t>together with a circuit, which electrically separates</a:t>
              </a:r>
            </a:p>
            <a:p>
              <a:r>
                <a:rPr lang="en-US" sz="2800"/>
                <a:t>the two.</a:t>
              </a:r>
            </a:p>
          </p:txBody>
        </p:sp>
        <p:sp>
          <p:nvSpPr>
            <p:cNvPr id="55331" name="AutoShape 35"/>
            <p:cNvSpPr>
              <a:spLocks noChangeArrowheads="1"/>
            </p:cNvSpPr>
            <p:nvPr/>
          </p:nvSpPr>
          <p:spPr bwMode="auto">
            <a:xfrm>
              <a:off x="3444" y="2688"/>
              <a:ext cx="96" cy="720"/>
            </a:xfrm>
            <a:prstGeom prst="downArrow">
              <a:avLst>
                <a:gd name="adj1" fmla="val 50000"/>
                <a:gd name="adj2" fmla="val 1875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ext Box 2"/>
          <p:cNvSpPr txBox="1">
            <a:spLocks noChangeArrowheads="1"/>
          </p:cNvSpPr>
          <p:nvPr/>
        </p:nvSpPr>
        <p:spPr bwMode="auto">
          <a:xfrm>
            <a:off x="1143000" y="152400"/>
            <a:ext cx="6788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AC Discrete Input Module Operation </a:t>
            </a:r>
          </a:p>
        </p:txBody>
      </p:sp>
      <p:graphicFrame>
        <p:nvGraphicFramePr>
          <p:cNvPr id="99339" name="Object 11"/>
          <p:cNvGraphicFramePr>
            <a:graphicFrameLocks noChangeAspect="1"/>
          </p:cNvGraphicFramePr>
          <p:nvPr/>
        </p:nvGraphicFramePr>
        <p:xfrm>
          <a:off x="0" y="1971675"/>
          <a:ext cx="9144000" cy="3602038"/>
        </p:xfrm>
        <a:graphic>
          <a:graphicData uri="http://schemas.openxmlformats.org/presentationml/2006/ole">
            <p:oleObj spid="_x0000_s99339" name="Image" r:id="rId3" imgW="4827633" imgH="1901473" progId="">
              <p:embed/>
            </p:oleObj>
          </a:graphicData>
        </a:graphic>
      </p:graphicFrame>
      <p:grpSp>
        <p:nvGrpSpPr>
          <p:cNvPr id="99346" name="Group 18"/>
          <p:cNvGrpSpPr>
            <a:grpSpLocks/>
          </p:cNvGrpSpPr>
          <p:nvPr/>
        </p:nvGrpSpPr>
        <p:grpSpPr bwMode="auto">
          <a:xfrm>
            <a:off x="136525" y="914400"/>
            <a:ext cx="4435475" cy="2209800"/>
            <a:chOff x="86" y="624"/>
            <a:chExt cx="2794" cy="1392"/>
          </a:xfrm>
        </p:grpSpPr>
        <p:sp>
          <p:nvSpPr>
            <p:cNvPr id="99340" name="Text Box 12"/>
            <p:cNvSpPr txBox="1">
              <a:spLocks noChangeArrowheads="1"/>
            </p:cNvSpPr>
            <p:nvPr/>
          </p:nvSpPr>
          <p:spPr bwMode="auto">
            <a:xfrm>
              <a:off x="86" y="624"/>
              <a:ext cx="2794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0099"/>
                  </a:solidFill>
                </a:rPr>
                <a:t>When the pushbutton is closed, </a:t>
              </a:r>
            </a:p>
            <a:p>
              <a:r>
                <a:rPr lang="en-US">
                  <a:solidFill>
                    <a:srgbClr val="000099"/>
                  </a:solidFill>
                </a:rPr>
                <a:t>120 VAC is applied to the bridge</a:t>
              </a:r>
            </a:p>
            <a:p>
              <a:r>
                <a:rPr lang="en-US">
                  <a:solidFill>
                    <a:srgbClr val="000099"/>
                  </a:solidFill>
                </a:rPr>
                <a:t>rectifier through R1 and R2.</a:t>
              </a:r>
            </a:p>
          </p:txBody>
        </p:sp>
        <p:sp>
          <p:nvSpPr>
            <p:cNvPr id="99341" name="Line 13"/>
            <p:cNvSpPr>
              <a:spLocks noChangeShapeType="1"/>
            </p:cNvSpPr>
            <p:nvPr/>
          </p:nvSpPr>
          <p:spPr bwMode="auto">
            <a:xfrm>
              <a:off x="720" y="2016"/>
              <a:ext cx="480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9347" name="Group 19"/>
          <p:cNvGrpSpPr>
            <a:grpSpLocks/>
          </p:cNvGrpSpPr>
          <p:nvPr/>
        </p:nvGrpSpPr>
        <p:grpSpPr bwMode="auto">
          <a:xfrm>
            <a:off x="-26988" y="4953000"/>
            <a:ext cx="9247188" cy="1676400"/>
            <a:chOff x="-17" y="3168"/>
            <a:chExt cx="5825" cy="1056"/>
          </a:xfrm>
        </p:grpSpPr>
        <p:sp>
          <p:nvSpPr>
            <p:cNvPr id="99342" name="Text Box 14"/>
            <p:cNvSpPr txBox="1">
              <a:spLocks noChangeArrowheads="1"/>
            </p:cNvSpPr>
            <p:nvPr/>
          </p:nvSpPr>
          <p:spPr bwMode="auto">
            <a:xfrm>
              <a:off x="-17" y="3476"/>
              <a:ext cx="5825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0099"/>
                  </a:solidFill>
                </a:rPr>
                <a:t>This produces low level DC voltage across the LED.</a:t>
              </a:r>
            </a:p>
            <a:p>
              <a:r>
                <a:rPr lang="en-US">
                  <a:solidFill>
                    <a:srgbClr val="000099"/>
                  </a:solidFill>
                </a:rPr>
                <a:t>The resulting light switches the phototransistor into conduction and</a:t>
              </a:r>
            </a:p>
            <a:p>
              <a:r>
                <a:rPr lang="en-US">
                  <a:solidFill>
                    <a:srgbClr val="000099"/>
                  </a:solidFill>
                </a:rPr>
                <a:t>the closed status of the pushbutton is communicated to the processor. </a:t>
              </a:r>
            </a:p>
          </p:txBody>
        </p:sp>
        <p:sp>
          <p:nvSpPr>
            <p:cNvPr id="99345" name="AutoShape 17"/>
            <p:cNvSpPr>
              <a:spLocks noChangeArrowheads="1"/>
            </p:cNvSpPr>
            <p:nvPr/>
          </p:nvSpPr>
          <p:spPr bwMode="auto">
            <a:xfrm>
              <a:off x="4080" y="3168"/>
              <a:ext cx="144" cy="336"/>
            </a:xfrm>
            <a:prstGeom prst="upDownArrow">
              <a:avLst>
                <a:gd name="adj1" fmla="val 50000"/>
                <a:gd name="adj2" fmla="val 4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9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ext Box 2"/>
          <p:cNvSpPr txBox="1">
            <a:spLocks noChangeArrowheads="1"/>
          </p:cNvSpPr>
          <p:nvPr/>
        </p:nvSpPr>
        <p:spPr bwMode="auto">
          <a:xfrm>
            <a:off x="2751138" y="152400"/>
            <a:ext cx="32686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Input Module Tasks</a:t>
            </a:r>
          </a:p>
        </p:txBody>
      </p:sp>
      <p:graphicFrame>
        <p:nvGraphicFramePr>
          <p:cNvPr id="101380" name="Object 4"/>
          <p:cNvGraphicFramePr>
            <a:graphicFrameLocks noChangeAspect="1"/>
          </p:cNvGraphicFramePr>
          <p:nvPr/>
        </p:nvGraphicFramePr>
        <p:xfrm>
          <a:off x="76200" y="914400"/>
          <a:ext cx="3711575" cy="5410200"/>
        </p:xfrm>
        <a:graphic>
          <a:graphicData uri="http://schemas.openxmlformats.org/presentationml/2006/ole">
            <p:oleObj spid="_x0000_s101380" name="Image" r:id="rId3" imgW="2237047" imgH="3261090" progId="">
              <p:embed/>
            </p:oleObj>
          </a:graphicData>
        </a:graphic>
      </p:graphicFrame>
      <p:sp>
        <p:nvSpPr>
          <p:cNvPr id="101383" name="Text Box 7"/>
          <p:cNvSpPr txBox="1">
            <a:spLocks noChangeArrowheads="1"/>
          </p:cNvSpPr>
          <p:nvPr/>
        </p:nvSpPr>
        <p:spPr bwMode="auto">
          <a:xfrm>
            <a:off x="4267200" y="1066800"/>
            <a:ext cx="4264025" cy="822325"/>
          </a:xfrm>
          <a:prstGeom prst="rect">
            <a:avLst/>
          </a:prstGeom>
          <a:solidFill>
            <a:srgbClr val="E6FFB5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/>
              <a:t>Sense when a signal is received </a:t>
            </a:r>
          </a:p>
          <a:p>
            <a:pPr>
              <a:buFont typeface="Wingdings" pitchFamily="2" charset="2"/>
              <a:buNone/>
            </a:pPr>
            <a:r>
              <a:rPr lang="en-US"/>
              <a:t>from a sensor</a:t>
            </a:r>
          </a:p>
        </p:txBody>
      </p:sp>
      <p:sp>
        <p:nvSpPr>
          <p:cNvPr id="101385" name="Text Box 9"/>
          <p:cNvSpPr txBox="1">
            <a:spLocks noChangeArrowheads="1"/>
          </p:cNvSpPr>
          <p:nvPr/>
        </p:nvSpPr>
        <p:spPr bwMode="auto">
          <a:xfrm>
            <a:off x="4302125" y="2241550"/>
            <a:ext cx="4232275" cy="1187450"/>
          </a:xfrm>
          <a:prstGeom prst="rect">
            <a:avLst/>
          </a:prstGeom>
          <a:solidFill>
            <a:srgbClr val="E6FFB5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/>
              <a:t>Convert the input signal to the </a:t>
            </a:r>
          </a:p>
          <a:p>
            <a:pPr>
              <a:buFont typeface="Wingdings" pitchFamily="2" charset="2"/>
              <a:buNone/>
            </a:pPr>
            <a:r>
              <a:rPr lang="en-US"/>
              <a:t>correct voltage level for the </a:t>
            </a:r>
          </a:p>
          <a:p>
            <a:pPr>
              <a:buFont typeface="Wingdings" pitchFamily="2" charset="2"/>
              <a:buNone/>
            </a:pPr>
            <a:r>
              <a:rPr lang="en-US"/>
              <a:t>particular PLC</a:t>
            </a:r>
          </a:p>
        </p:txBody>
      </p:sp>
      <p:sp>
        <p:nvSpPr>
          <p:cNvPr id="101386" name="Text Box 10"/>
          <p:cNvSpPr txBox="1">
            <a:spLocks noChangeArrowheads="1"/>
          </p:cNvSpPr>
          <p:nvPr/>
        </p:nvSpPr>
        <p:spPr bwMode="auto">
          <a:xfrm>
            <a:off x="4165600" y="3765550"/>
            <a:ext cx="4445000" cy="1187450"/>
          </a:xfrm>
          <a:prstGeom prst="rect">
            <a:avLst/>
          </a:prstGeom>
          <a:solidFill>
            <a:srgbClr val="E6FFB5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/>
              <a:t>Isolate the PLC from </a:t>
            </a:r>
          </a:p>
          <a:p>
            <a:pPr>
              <a:buFont typeface="Wingdings" pitchFamily="2" charset="2"/>
              <a:buNone/>
            </a:pPr>
            <a:r>
              <a:rPr lang="en-US"/>
              <a:t>fluctuations in the input signal’s </a:t>
            </a:r>
          </a:p>
          <a:p>
            <a:pPr>
              <a:buFont typeface="Wingdings" pitchFamily="2" charset="2"/>
              <a:buNone/>
            </a:pPr>
            <a:r>
              <a:rPr lang="en-US"/>
              <a:t>voltage or current</a:t>
            </a:r>
          </a:p>
        </p:txBody>
      </p:sp>
      <p:sp>
        <p:nvSpPr>
          <p:cNvPr id="101387" name="Text Box 11"/>
          <p:cNvSpPr txBox="1">
            <a:spLocks noChangeArrowheads="1"/>
          </p:cNvSpPr>
          <p:nvPr/>
        </p:nvSpPr>
        <p:spPr bwMode="auto">
          <a:xfrm>
            <a:off x="4024313" y="5334000"/>
            <a:ext cx="4738687" cy="1187450"/>
          </a:xfrm>
          <a:prstGeom prst="rect">
            <a:avLst/>
          </a:prstGeom>
          <a:solidFill>
            <a:srgbClr val="E6FFB5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/>
              <a:t>Send a signal to the processor </a:t>
            </a:r>
          </a:p>
          <a:p>
            <a:pPr>
              <a:buFont typeface="Wingdings" pitchFamily="2" charset="2"/>
              <a:buNone/>
            </a:pPr>
            <a:r>
              <a:rPr lang="en-US"/>
              <a:t>indicating which sensor originated </a:t>
            </a:r>
          </a:p>
          <a:p>
            <a:pPr>
              <a:buFont typeface="Wingdings" pitchFamily="2" charset="2"/>
              <a:buNone/>
            </a:pPr>
            <a:r>
              <a:rPr lang="en-US"/>
              <a:t>the signal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3" grpId="0" animBg="1" autoUpdateAnimBg="0"/>
      <p:bldP spid="101385" grpId="0" animBg="1" autoUpdateAnimBg="0"/>
      <p:bldP spid="101386" grpId="0" animBg="1" autoUpdateAnimBg="0"/>
      <p:bldP spid="101387" grpId="0" animBg="1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Text Box 2"/>
          <p:cNvSpPr txBox="1">
            <a:spLocks noChangeArrowheads="1"/>
          </p:cNvSpPr>
          <p:nvPr/>
        </p:nvSpPr>
        <p:spPr bwMode="auto">
          <a:xfrm>
            <a:off x="1878013" y="258763"/>
            <a:ext cx="51958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AC Discrete Output Module </a:t>
            </a:r>
          </a:p>
        </p:txBody>
      </p:sp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288925" y="1057275"/>
            <a:ext cx="814705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99"/>
                </a:solidFill>
              </a:rPr>
              <a:t>The output circuit is composed of two basic sections:</a:t>
            </a:r>
          </a:p>
          <a:p>
            <a:r>
              <a:rPr lang="en-US" sz="2800">
                <a:solidFill>
                  <a:srgbClr val="000099"/>
                </a:solidFill>
              </a:rPr>
              <a:t>the power section and the logic section, coupled by</a:t>
            </a:r>
          </a:p>
          <a:p>
            <a:r>
              <a:rPr lang="en-US" sz="2800">
                <a:solidFill>
                  <a:srgbClr val="000099"/>
                </a:solidFill>
              </a:rPr>
              <a:t>an isolation circuit.</a:t>
            </a:r>
          </a:p>
        </p:txBody>
      </p:sp>
      <p:graphicFrame>
        <p:nvGraphicFramePr>
          <p:cNvPr id="104456" name="Object 8"/>
          <p:cNvGraphicFramePr>
            <a:graphicFrameLocks noChangeAspect="1"/>
          </p:cNvGraphicFramePr>
          <p:nvPr/>
        </p:nvGraphicFramePr>
        <p:xfrm>
          <a:off x="95250" y="2524125"/>
          <a:ext cx="8839200" cy="2505075"/>
        </p:xfrm>
        <a:graphic>
          <a:graphicData uri="http://schemas.openxmlformats.org/presentationml/2006/ole">
            <p:oleObj spid="_x0000_s104456" name="Image" r:id="rId3" imgW="4720300" imgH="1337058" progId="">
              <p:embed/>
            </p:oleObj>
          </a:graphicData>
        </a:graphic>
      </p:graphicFrame>
      <p:sp>
        <p:nvSpPr>
          <p:cNvPr id="104457" name="Text Box 9"/>
          <p:cNvSpPr txBox="1">
            <a:spLocks noChangeArrowheads="1"/>
          </p:cNvSpPr>
          <p:nvPr/>
        </p:nvSpPr>
        <p:spPr bwMode="auto">
          <a:xfrm>
            <a:off x="779463" y="5257800"/>
            <a:ext cx="7754937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The output interface can be though of as a simple </a:t>
            </a:r>
          </a:p>
          <a:p>
            <a:r>
              <a:rPr lang="en-US" sz="2800"/>
              <a:t>electronic switch to which power is applied to </a:t>
            </a:r>
          </a:p>
          <a:p>
            <a:r>
              <a:rPr lang="en-US" sz="2800"/>
              <a:t>control the output device. </a:t>
            </a:r>
          </a:p>
        </p:txBody>
      </p:sp>
      <p:sp>
        <p:nvSpPr>
          <p:cNvPr id="104458" name="AutoShape 10"/>
          <p:cNvSpPr>
            <a:spLocks noChangeArrowheads="1"/>
          </p:cNvSpPr>
          <p:nvPr/>
        </p:nvSpPr>
        <p:spPr bwMode="auto">
          <a:xfrm>
            <a:off x="8020050" y="3848100"/>
            <a:ext cx="304800" cy="15240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459" name="AutoShape 11"/>
          <p:cNvSpPr>
            <a:spLocks noChangeArrowheads="1"/>
          </p:cNvSpPr>
          <p:nvPr/>
        </p:nvSpPr>
        <p:spPr bwMode="auto">
          <a:xfrm>
            <a:off x="7010400" y="3867150"/>
            <a:ext cx="304800" cy="15240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460" name="AutoShape 12"/>
          <p:cNvSpPr>
            <a:spLocks noChangeArrowheads="1"/>
          </p:cNvSpPr>
          <p:nvPr/>
        </p:nvSpPr>
        <p:spPr bwMode="auto">
          <a:xfrm rot="10742228">
            <a:off x="7448550" y="4705350"/>
            <a:ext cx="304800" cy="15240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4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4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4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7" grpId="0" autoUpdateAnimBg="0"/>
      <p:bldP spid="104458" grpId="0" animBg="1"/>
      <p:bldP spid="104459" grpId="0" animBg="1"/>
      <p:bldP spid="10446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Text Box 3"/>
          <p:cNvSpPr txBox="1">
            <a:spLocks noChangeArrowheads="1"/>
          </p:cNvSpPr>
          <p:nvPr/>
        </p:nvSpPr>
        <p:spPr bwMode="auto">
          <a:xfrm>
            <a:off x="920750" y="106363"/>
            <a:ext cx="70802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AC Discrete Output Module Operation </a:t>
            </a:r>
          </a:p>
        </p:txBody>
      </p:sp>
      <p:graphicFrame>
        <p:nvGraphicFramePr>
          <p:cNvPr id="103434" name="Object 10"/>
          <p:cNvGraphicFramePr>
            <a:graphicFrameLocks noChangeAspect="1"/>
          </p:cNvGraphicFramePr>
          <p:nvPr/>
        </p:nvGraphicFramePr>
        <p:xfrm>
          <a:off x="609600" y="1555750"/>
          <a:ext cx="7848600" cy="2994025"/>
        </p:xfrm>
        <a:graphic>
          <a:graphicData uri="http://schemas.openxmlformats.org/presentationml/2006/ole">
            <p:oleObj spid="_x0000_s103434" name="Image" r:id="rId3" imgW="3858531" imgH="1472000" progId="">
              <p:embed/>
            </p:oleObj>
          </a:graphicData>
        </a:graphic>
      </p:graphicFrame>
      <p:sp>
        <p:nvSpPr>
          <p:cNvPr id="103436" name="Text Box 12"/>
          <p:cNvSpPr txBox="1">
            <a:spLocks noChangeArrowheads="1"/>
          </p:cNvSpPr>
          <p:nvPr/>
        </p:nvSpPr>
        <p:spPr bwMode="auto">
          <a:xfrm>
            <a:off x="346075" y="1066800"/>
            <a:ext cx="48355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0099"/>
                </a:solidFill>
              </a:rPr>
              <a:t>The processor sets the output status</a:t>
            </a:r>
          </a:p>
          <a:p>
            <a:r>
              <a:rPr lang="en-US">
                <a:solidFill>
                  <a:srgbClr val="000099"/>
                </a:solidFill>
              </a:rPr>
              <a:t>according to the logic program. </a:t>
            </a:r>
          </a:p>
        </p:txBody>
      </p:sp>
      <p:sp>
        <p:nvSpPr>
          <p:cNvPr id="103437" name="Text Box 13"/>
          <p:cNvSpPr txBox="1">
            <a:spLocks noChangeArrowheads="1"/>
          </p:cNvSpPr>
          <p:nvPr/>
        </p:nvSpPr>
        <p:spPr bwMode="auto">
          <a:xfrm>
            <a:off x="195263" y="4711700"/>
            <a:ext cx="4376737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0099"/>
                </a:solidFill>
              </a:rPr>
              <a:t>When the processor calls for</a:t>
            </a:r>
          </a:p>
          <a:p>
            <a:r>
              <a:rPr lang="en-US">
                <a:solidFill>
                  <a:srgbClr val="000099"/>
                </a:solidFill>
              </a:rPr>
              <a:t>an output, a voltage is applied</a:t>
            </a:r>
          </a:p>
          <a:p>
            <a:r>
              <a:rPr lang="en-US">
                <a:solidFill>
                  <a:srgbClr val="000099"/>
                </a:solidFill>
              </a:rPr>
              <a:t>across the LED of the isolator,</a:t>
            </a:r>
          </a:p>
          <a:p>
            <a:r>
              <a:rPr lang="en-US">
                <a:solidFill>
                  <a:srgbClr val="000099"/>
                </a:solidFill>
              </a:rPr>
              <a:t>which switches the </a:t>
            </a:r>
          </a:p>
          <a:p>
            <a:r>
              <a:rPr lang="en-US">
                <a:solidFill>
                  <a:srgbClr val="000099"/>
                </a:solidFill>
              </a:rPr>
              <a:t>phototransistor into conduction.</a:t>
            </a:r>
          </a:p>
        </p:txBody>
      </p:sp>
      <p:sp>
        <p:nvSpPr>
          <p:cNvPr id="103438" name="AutoShape 14"/>
          <p:cNvSpPr>
            <a:spLocks noChangeArrowheads="1"/>
          </p:cNvSpPr>
          <p:nvPr/>
        </p:nvSpPr>
        <p:spPr bwMode="auto">
          <a:xfrm>
            <a:off x="2209800" y="3086100"/>
            <a:ext cx="457200" cy="152400"/>
          </a:xfrm>
          <a:prstGeom prst="rightArrow">
            <a:avLst>
              <a:gd name="adj1" fmla="val 50000"/>
              <a:gd name="adj2" fmla="val 75000"/>
            </a:avLst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439" name="AutoShape 15"/>
          <p:cNvSpPr>
            <a:spLocks noChangeArrowheads="1"/>
          </p:cNvSpPr>
          <p:nvPr/>
        </p:nvSpPr>
        <p:spPr bwMode="auto">
          <a:xfrm rot="10900659">
            <a:off x="2171700" y="4343400"/>
            <a:ext cx="419100" cy="152400"/>
          </a:xfrm>
          <a:prstGeom prst="rightArrow">
            <a:avLst>
              <a:gd name="adj1" fmla="val 50000"/>
              <a:gd name="adj2" fmla="val 68750"/>
            </a:avLst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441" name="Text Box 17"/>
          <p:cNvSpPr txBox="1">
            <a:spLocks noChangeArrowheads="1"/>
          </p:cNvSpPr>
          <p:nvPr/>
        </p:nvSpPr>
        <p:spPr bwMode="auto">
          <a:xfrm>
            <a:off x="4838700" y="4603750"/>
            <a:ext cx="407828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0099"/>
                </a:solidFill>
              </a:rPr>
              <a:t>This in turn switches the</a:t>
            </a:r>
          </a:p>
          <a:p>
            <a:r>
              <a:rPr lang="en-US">
                <a:solidFill>
                  <a:srgbClr val="000099"/>
                </a:solidFill>
              </a:rPr>
              <a:t>Triac into  conduction which, </a:t>
            </a:r>
          </a:p>
          <a:p>
            <a:r>
              <a:rPr lang="en-US">
                <a:solidFill>
                  <a:srgbClr val="000099"/>
                </a:solidFill>
              </a:rPr>
              <a:t>in turn, turns on the lamp.</a:t>
            </a:r>
            <a:r>
              <a:rPr lang="en-US">
                <a:solidFill>
                  <a:schemeClr val="accent2"/>
                </a:solidFill>
              </a:rPr>
              <a:t>   </a:t>
            </a:r>
          </a:p>
        </p:txBody>
      </p:sp>
      <p:sp>
        <p:nvSpPr>
          <p:cNvPr id="103442" name="AutoShape 18"/>
          <p:cNvSpPr>
            <a:spLocks noChangeArrowheads="1"/>
          </p:cNvSpPr>
          <p:nvPr/>
        </p:nvSpPr>
        <p:spPr bwMode="auto">
          <a:xfrm>
            <a:off x="7410450" y="2228850"/>
            <a:ext cx="533400" cy="152400"/>
          </a:xfrm>
          <a:prstGeom prst="leftArrow">
            <a:avLst>
              <a:gd name="adj1" fmla="val 50000"/>
              <a:gd name="adj2" fmla="val 87500"/>
            </a:avLst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443" name="AutoShape 19"/>
          <p:cNvSpPr>
            <a:spLocks noChangeArrowheads="1"/>
          </p:cNvSpPr>
          <p:nvPr/>
        </p:nvSpPr>
        <p:spPr bwMode="auto">
          <a:xfrm>
            <a:off x="6096000" y="2228850"/>
            <a:ext cx="533400" cy="152400"/>
          </a:xfrm>
          <a:prstGeom prst="leftArrow">
            <a:avLst>
              <a:gd name="adj1" fmla="val 50000"/>
              <a:gd name="adj2" fmla="val 87500"/>
            </a:avLst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444" name="AutoShape 20"/>
          <p:cNvSpPr>
            <a:spLocks noChangeArrowheads="1"/>
          </p:cNvSpPr>
          <p:nvPr/>
        </p:nvSpPr>
        <p:spPr bwMode="auto">
          <a:xfrm rot="16258081">
            <a:off x="5600700" y="3619500"/>
            <a:ext cx="533400" cy="152400"/>
          </a:xfrm>
          <a:prstGeom prst="leftArrow">
            <a:avLst>
              <a:gd name="adj1" fmla="val 50000"/>
              <a:gd name="adj2" fmla="val 87500"/>
            </a:avLst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445" name="AutoShape 21"/>
          <p:cNvSpPr>
            <a:spLocks noChangeArrowheads="1"/>
          </p:cNvSpPr>
          <p:nvPr/>
        </p:nvSpPr>
        <p:spPr bwMode="auto">
          <a:xfrm rot="10742982">
            <a:off x="6705600" y="4305300"/>
            <a:ext cx="533400" cy="152400"/>
          </a:xfrm>
          <a:prstGeom prst="leftArrow">
            <a:avLst>
              <a:gd name="adj1" fmla="val 50000"/>
              <a:gd name="adj2" fmla="val 87500"/>
            </a:avLst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3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3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3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03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03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3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37" grpId="0" autoUpdateAnimBg="0"/>
      <p:bldP spid="103438" grpId="0" animBg="1"/>
      <p:bldP spid="103439" grpId="0" animBg="1"/>
      <p:bldP spid="103441" grpId="0" autoUpdateAnimBg="0"/>
      <p:bldP spid="103442" grpId="0" animBg="1"/>
      <p:bldP spid="103443" grpId="0" animBg="1"/>
      <p:bldP spid="103444" grpId="0" animBg="1"/>
      <p:bldP spid="10344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Text Box 2"/>
          <p:cNvSpPr txBox="1">
            <a:spLocks noChangeArrowheads="1"/>
          </p:cNvSpPr>
          <p:nvPr/>
        </p:nvSpPr>
        <p:spPr bwMode="auto">
          <a:xfrm>
            <a:off x="1878013" y="258763"/>
            <a:ext cx="51958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AC Discrete Output Module </a:t>
            </a:r>
          </a:p>
        </p:txBody>
      </p:sp>
      <p:graphicFrame>
        <p:nvGraphicFramePr>
          <p:cNvPr id="105483" name="Object 11"/>
          <p:cNvGraphicFramePr>
            <a:graphicFrameLocks noChangeAspect="1"/>
          </p:cNvGraphicFramePr>
          <p:nvPr/>
        </p:nvGraphicFramePr>
        <p:xfrm>
          <a:off x="55563" y="914400"/>
          <a:ext cx="4211637" cy="5715000"/>
        </p:xfrm>
        <a:graphic>
          <a:graphicData uri="http://schemas.openxmlformats.org/presentationml/2006/ole">
            <p:oleObj spid="_x0000_s105483" name="Image" r:id="rId3" imgW="1764683" imgH="2395429" progId="">
              <p:embed/>
            </p:oleObj>
          </a:graphicData>
        </a:graphic>
      </p:graphicFrame>
      <p:sp>
        <p:nvSpPr>
          <p:cNvPr id="105484" name="Text Box 12"/>
          <p:cNvSpPr txBox="1">
            <a:spLocks noChangeArrowheads="1"/>
          </p:cNvSpPr>
          <p:nvPr/>
        </p:nvSpPr>
        <p:spPr bwMode="auto">
          <a:xfrm>
            <a:off x="4286250" y="1108075"/>
            <a:ext cx="4552950" cy="822325"/>
          </a:xfrm>
          <a:prstGeom prst="rect">
            <a:avLst/>
          </a:prstGeom>
          <a:solidFill>
            <a:srgbClr val="E6FFB5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Provided with LEDs that indicate</a:t>
            </a:r>
          </a:p>
          <a:p>
            <a:r>
              <a:rPr lang="en-US"/>
              <a:t>the status of each output.</a:t>
            </a:r>
          </a:p>
        </p:txBody>
      </p:sp>
      <p:sp>
        <p:nvSpPr>
          <p:cNvPr id="105485" name="Text Box 13"/>
          <p:cNvSpPr txBox="1">
            <a:spLocks noChangeArrowheads="1"/>
          </p:cNvSpPr>
          <p:nvPr/>
        </p:nvSpPr>
        <p:spPr bwMode="auto">
          <a:xfrm>
            <a:off x="4419600" y="2333625"/>
            <a:ext cx="4362450" cy="1552575"/>
          </a:xfrm>
          <a:prstGeom prst="rect">
            <a:avLst/>
          </a:prstGeom>
          <a:solidFill>
            <a:srgbClr val="E6FFB5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Fuses are generally required for</a:t>
            </a:r>
          </a:p>
          <a:p>
            <a:r>
              <a:rPr lang="en-US"/>
              <a:t>each circuit. Some modules also</a:t>
            </a:r>
          </a:p>
          <a:p>
            <a:r>
              <a:rPr lang="en-US"/>
              <a:t>provide visual indicators for</a:t>
            </a:r>
          </a:p>
          <a:p>
            <a:r>
              <a:rPr lang="en-US"/>
              <a:t>fuse status.</a:t>
            </a:r>
          </a:p>
        </p:txBody>
      </p:sp>
      <p:sp>
        <p:nvSpPr>
          <p:cNvPr id="105486" name="Text Box 14"/>
          <p:cNvSpPr txBox="1">
            <a:spLocks noChangeArrowheads="1"/>
          </p:cNvSpPr>
          <p:nvPr/>
        </p:nvSpPr>
        <p:spPr bwMode="auto">
          <a:xfrm>
            <a:off x="4659313" y="4330700"/>
            <a:ext cx="4103687" cy="1917700"/>
          </a:xfrm>
          <a:prstGeom prst="rect">
            <a:avLst/>
          </a:prstGeom>
          <a:solidFill>
            <a:srgbClr val="E6FFB5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Individual AC outputs are </a:t>
            </a:r>
          </a:p>
          <a:p>
            <a:r>
              <a:rPr lang="en-US"/>
              <a:t>usually limited to 1 or 2 amps.</a:t>
            </a:r>
          </a:p>
          <a:p>
            <a:r>
              <a:rPr lang="en-US"/>
              <a:t>The maximum current load</a:t>
            </a:r>
          </a:p>
          <a:p>
            <a:r>
              <a:rPr lang="en-US"/>
              <a:t>for any one module is also</a:t>
            </a:r>
          </a:p>
          <a:p>
            <a:r>
              <a:rPr lang="en-US"/>
              <a:t>specified.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84" grpId="0" animBg="1" autoUpdateAnimBg="0"/>
      <p:bldP spid="105485" grpId="0" animBg="1" autoUpdateAnimBg="0"/>
      <p:bldP spid="105486" grpId="0" animBg="1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/>
          <p:cNvSpPr txBox="1">
            <a:spLocks noChangeArrowheads="1"/>
          </p:cNvSpPr>
          <p:nvPr/>
        </p:nvSpPr>
        <p:spPr bwMode="auto">
          <a:xfrm>
            <a:off x="1676400" y="152400"/>
            <a:ext cx="54784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Interposing Relay Connection </a:t>
            </a:r>
          </a:p>
        </p:txBody>
      </p:sp>
      <p:graphicFrame>
        <p:nvGraphicFramePr>
          <p:cNvPr id="106502" name="Object 6"/>
          <p:cNvGraphicFramePr>
            <a:graphicFrameLocks noChangeAspect="1"/>
          </p:cNvGraphicFramePr>
          <p:nvPr/>
        </p:nvGraphicFramePr>
        <p:xfrm>
          <a:off x="2057400" y="1822450"/>
          <a:ext cx="6705600" cy="4654550"/>
        </p:xfrm>
        <a:graphic>
          <a:graphicData uri="http://schemas.openxmlformats.org/presentationml/2006/ole">
            <p:oleObj spid="_x0000_s106502" name="Image" r:id="rId3" imgW="5022689" imgH="3486624" progId="">
              <p:embed/>
            </p:oleObj>
          </a:graphicData>
        </a:graphic>
      </p:graphicFrame>
      <p:graphicFrame>
        <p:nvGraphicFramePr>
          <p:cNvPr id="106503" name="Object 7"/>
          <p:cNvGraphicFramePr>
            <a:graphicFrameLocks noChangeAspect="1"/>
          </p:cNvGraphicFramePr>
          <p:nvPr/>
        </p:nvGraphicFramePr>
        <p:xfrm>
          <a:off x="7010400" y="5207000"/>
          <a:ext cx="1447800" cy="1346200"/>
        </p:xfrm>
        <a:graphic>
          <a:graphicData uri="http://schemas.openxmlformats.org/presentationml/2006/ole">
            <p:oleObj spid="_x0000_s106503" name="Image" r:id="rId4" imgW="2184127" imgH="2031746" progId="">
              <p:embed/>
            </p:oleObj>
          </a:graphicData>
        </a:graphic>
      </p:graphicFrame>
      <p:sp>
        <p:nvSpPr>
          <p:cNvPr id="106504" name="Text Box 8"/>
          <p:cNvSpPr txBox="1">
            <a:spLocks noChangeArrowheads="1"/>
          </p:cNvSpPr>
          <p:nvPr/>
        </p:nvSpPr>
        <p:spPr bwMode="auto">
          <a:xfrm>
            <a:off x="1219200" y="838200"/>
            <a:ext cx="6499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0099"/>
                </a:solidFill>
              </a:rPr>
              <a:t>Used for controlling larger loads such as motors.</a:t>
            </a:r>
          </a:p>
        </p:txBody>
      </p:sp>
      <p:sp>
        <p:nvSpPr>
          <p:cNvPr id="106506" name="Text Box 10"/>
          <p:cNvSpPr txBox="1">
            <a:spLocks noChangeArrowheads="1"/>
          </p:cNvSpPr>
          <p:nvPr/>
        </p:nvSpPr>
        <p:spPr bwMode="auto">
          <a:xfrm>
            <a:off x="57150" y="1657350"/>
            <a:ext cx="363537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0099"/>
                </a:solidFill>
              </a:rPr>
              <a:t>The low current output</a:t>
            </a:r>
          </a:p>
          <a:p>
            <a:r>
              <a:rPr lang="en-US">
                <a:solidFill>
                  <a:srgbClr val="000099"/>
                </a:solidFill>
              </a:rPr>
              <a:t>from the module operates</a:t>
            </a:r>
          </a:p>
          <a:p>
            <a:r>
              <a:rPr lang="en-US">
                <a:solidFill>
                  <a:srgbClr val="000099"/>
                </a:solidFill>
              </a:rPr>
              <a:t>the relay coil, the contacts </a:t>
            </a:r>
          </a:p>
          <a:p>
            <a:r>
              <a:rPr lang="en-US">
                <a:solidFill>
                  <a:srgbClr val="000099"/>
                </a:solidFill>
              </a:rPr>
              <a:t>of which operate the</a:t>
            </a:r>
          </a:p>
          <a:p>
            <a:r>
              <a:rPr lang="en-US">
                <a:solidFill>
                  <a:srgbClr val="000099"/>
                </a:solidFill>
              </a:rPr>
              <a:t>motor starter.</a:t>
            </a:r>
          </a:p>
        </p:txBody>
      </p:sp>
      <p:sp>
        <p:nvSpPr>
          <p:cNvPr id="106508" name="AutoShape 12"/>
          <p:cNvSpPr>
            <a:spLocks noChangeArrowheads="1"/>
          </p:cNvSpPr>
          <p:nvPr/>
        </p:nvSpPr>
        <p:spPr bwMode="auto">
          <a:xfrm>
            <a:off x="3048000" y="47625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6509" name="AutoShape 13"/>
          <p:cNvSpPr>
            <a:spLocks noChangeArrowheads="1"/>
          </p:cNvSpPr>
          <p:nvPr/>
        </p:nvSpPr>
        <p:spPr bwMode="auto">
          <a:xfrm>
            <a:off x="3067050" y="5886450"/>
            <a:ext cx="381000" cy="152400"/>
          </a:xfrm>
          <a:prstGeom prst="lef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6510" name="Line 14"/>
          <p:cNvSpPr>
            <a:spLocks noChangeShapeType="1"/>
          </p:cNvSpPr>
          <p:nvPr/>
        </p:nvSpPr>
        <p:spPr bwMode="auto">
          <a:xfrm flipH="1">
            <a:off x="3962400" y="3048000"/>
            <a:ext cx="533400" cy="381000"/>
          </a:xfrm>
          <a:prstGeom prst="line">
            <a:avLst/>
          </a:prstGeom>
          <a:noFill/>
          <a:ln w="571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06514" name="Group 18"/>
          <p:cNvGrpSpPr>
            <a:grpSpLocks/>
          </p:cNvGrpSpPr>
          <p:nvPr/>
        </p:nvGrpSpPr>
        <p:grpSpPr bwMode="auto">
          <a:xfrm>
            <a:off x="6858000" y="2286000"/>
            <a:ext cx="1771650" cy="228600"/>
            <a:chOff x="4320" y="1440"/>
            <a:chExt cx="1116" cy="144"/>
          </a:xfrm>
        </p:grpSpPr>
        <p:sp>
          <p:nvSpPr>
            <p:cNvPr id="106511" name="Line 15"/>
            <p:cNvSpPr>
              <a:spLocks noChangeShapeType="1"/>
            </p:cNvSpPr>
            <p:nvPr/>
          </p:nvSpPr>
          <p:spPr bwMode="auto">
            <a:xfrm flipH="1">
              <a:off x="4320" y="1440"/>
              <a:ext cx="96" cy="144"/>
            </a:xfrm>
            <a:prstGeom prst="line">
              <a:avLst/>
            </a:prstGeom>
            <a:noFill/>
            <a:ln w="571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6512" name="Line 16"/>
            <p:cNvSpPr>
              <a:spLocks noChangeShapeType="1"/>
            </p:cNvSpPr>
            <p:nvPr/>
          </p:nvSpPr>
          <p:spPr bwMode="auto">
            <a:xfrm flipH="1">
              <a:off x="4824" y="1440"/>
              <a:ext cx="96" cy="144"/>
            </a:xfrm>
            <a:prstGeom prst="line">
              <a:avLst/>
            </a:prstGeom>
            <a:noFill/>
            <a:ln w="571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6513" name="Line 17"/>
            <p:cNvSpPr>
              <a:spLocks noChangeShapeType="1"/>
            </p:cNvSpPr>
            <p:nvPr/>
          </p:nvSpPr>
          <p:spPr bwMode="auto">
            <a:xfrm flipH="1">
              <a:off x="5340" y="1440"/>
              <a:ext cx="96" cy="144"/>
            </a:xfrm>
            <a:prstGeom prst="line">
              <a:avLst/>
            </a:prstGeom>
            <a:noFill/>
            <a:ln w="571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6518" name="Group 22"/>
          <p:cNvGrpSpPr>
            <a:grpSpLocks/>
          </p:cNvGrpSpPr>
          <p:nvPr/>
        </p:nvGrpSpPr>
        <p:grpSpPr bwMode="auto">
          <a:xfrm>
            <a:off x="6858000" y="3924300"/>
            <a:ext cx="1752600" cy="495300"/>
            <a:chOff x="4320" y="2472"/>
            <a:chExt cx="1104" cy="312"/>
          </a:xfrm>
        </p:grpSpPr>
        <p:sp>
          <p:nvSpPr>
            <p:cNvPr id="106515" name="AutoShape 19"/>
            <p:cNvSpPr>
              <a:spLocks noChangeArrowheads="1"/>
            </p:cNvSpPr>
            <p:nvPr/>
          </p:nvSpPr>
          <p:spPr bwMode="auto">
            <a:xfrm>
              <a:off x="4320" y="2484"/>
              <a:ext cx="96" cy="288"/>
            </a:xfrm>
            <a:prstGeom prst="downArrow">
              <a:avLst>
                <a:gd name="adj1" fmla="val 50000"/>
                <a:gd name="adj2" fmla="val 7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516" name="AutoShape 20"/>
            <p:cNvSpPr>
              <a:spLocks noChangeArrowheads="1"/>
            </p:cNvSpPr>
            <p:nvPr/>
          </p:nvSpPr>
          <p:spPr bwMode="auto">
            <a:xfrm>
              <a:off x="4824" y="2472"/>
              <a:ext cx="96" cy="288"/>
            </a:xfrm>
            <a:prstGeom prst="downArrow">
              <a:avLst>
                <a:gd name="adj1" fmla="val 50000"/>
                <a:gd name="adj2" fmla="val 7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517" name="AutoShape 21"/>
            <p:cNvSpPr>
              <a:spLocks noChangeArrowheads="1"/>
            </p:cNvSpPr>
            <p:nvPr/>
          </p:nvSpPr>
          <p:spPr bwMode="auto">
            <a:xfrm>
              <a:off x="5328" y="2496"/>
              <a:ext cx="96" cy="288"/>
            </a:xfrm>
            <a:prstGeom prst="downArrow">
              <a:avLst>
                <a:gd name="adj1" fmla="val 50000"/>
                <a:gd name="adj2" fmla="val 7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6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6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06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6" grpId="0" autoUpdateAnimBg="0"/>
      <p:bldP spid="106508" grpId="0" animBg="1"/>
      <p:bldP spid="106509" grpId="0" animBg="1"/>
      <p:bldP spid="1065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1417638" y="114300"/>
            <a:ext cx="62579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Types Of Discrete Output Modules</a:t>
            </a:r>
          </a:p>
        </p:txBody>
      </p:sp>
      <p:sp>
        <p:nvSpPr>
          <p:cNvPr id="62482" name="Text Box 18"/>
          <p:cNvSpPr txBox="1">
            <a:spLocks noChangeArrowheads="1"/>
          </p:cNvSpPr>
          <p:nvPr/>
        </p:nvSpPr>
        <p:spPr bwMode="auto">
          <a:xfrm>
            <a:off x="381000" y="828675"/>
            <a:ext cx="815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99"/>
                </a:solidFill>
              </a:rPr>
              <a:t>Are used to turn two-state devices either ON or OFF</a:t>
            </a:r>
          </a:p>
        </p:txBody>
      </p:sp>
      <p:grpSp>
        <p:nvGrpSpPr>
          <p:cNvPr id="62489" name="Group 25"/>
          <p:cNvGrpSpPr>
            <a:grpSpLocks/>
          </p:cNvGrpSpPr>
          <p:nvPr/>
        </p:nvGrpSpPr>
        <p:grpSpPr bwMode="auto">
          <a:xfrm>
            <a:off x="647700" y="1562100"/>
            <a:ext cx="7651750" cy="1333500"/>
            <a:chOff x="408" y="984"/>
            <a:chExt cx="4820" cy="840"/>
          </a:xfrm>
        </p:grpSpPr>
        <p:graphicFrame>
          <p:nvGraphicFramePr>
            <p:cNvPr id="62483" name="Object 19"/>
            <p:cNvGraphicFramePr>
              <a:graphicFrameLocks noChangeAspect="1"/>
            </p:cNvGraphicFramePr>
            <p:nvPr/>
          </p:nvGraphicFramePr>
          <p:xfrm>
            <a:off x="408" y="984"/>
            <a:ext cx="603" cy="840"/>
          </p:xfrm>
          <a:graphic>
            <a:graphicData uri="http://schemas.openxmlformats.org/presentationml/2006/ole">
              <p:oleObj spid="_x0000_s62483" name="Image" r:id="rId3" imgW="2463492" imgH="3428571" progId="">
                <p:embed/>
              </p:oleObj>
            </a:graphicData>
          </a:graphic>
        </p:graphicFrame>
        <p:sp>
          <p:nvSpPr>
            <p:cNvPr id="62484" name="Text Box 20"/>
            <p:cNvSpPr txBox="1">
              <a:spLocks noChangeArrowheads="1"/>
            </p:cNvSpPr>
            <p:nvPr/>
          </p:nvSpPr>
          <p:spPr bwMode="auto">
            <a:xfrm>
              <a:off x="1272" y="1080"/>
              <a:ext cx="3956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Triac outputs can only be used only for control</a:t>
              </a:r>
            </a:p>
            <a:p>
              <a:r>
                <a:rPr lang="en-US"/>
                <a:t>of AC devices.</a:t>
              </a:r>
            </a:p>
          </p:txBody>
        </p:sp>
      </p:grpSp>
      <p:grpSp>
        <p:nvGrpSpPr>
          <p:cNvPr id="62490" name="Group 26"/>
          <p:cNvGrpSpPr>
            <a:grpSpLocks/>
          </p:cNvGrpSpPr>
          <p:nvPr/>
        </p:nvGrpSpPr>
        <p:grpSpPr bwMode="auto">
          <a:xfrm>
            <a:off x="609600" y="3298825"/>
            <a:ext cx="7681913" cy="1000125"/>
            <a:chOff x="384" y="2078"/>
            <a:chExt cx="4839" cy="630"/>
          </a:xfrm>
        </p:grpSpPr>
        <p:graphicFrame>
          <p:nvGraphicFramePr>
            <p:cNvPr id="62485" name="Object 21"/>
            <p:cNvGraphicFramePr>
              <a:graphicFrameLocks noChangeAspect="1"/>
            </p:cNvGraphicFramePr>
            <p:nvPr/>
          </p:nvGraphicFramePr>
          <p:xfrm>
            <a:off x="384" y="2088"/>
            <a:ext cx="720" cy="620"/>
          </p:xfrm>
          <a:graphic>
            <a:graphicData uri="http://schemas.openxmlformats.org/presentationml/2006/ole">
              <p:oleObj spid="_x0000_s62485" name="Image" r:id="rId4" imgW="1561905" imgH="1345557" progId="">
                <p:embed/>
              </p:oleObj>
            </a:graphicData>
          </a:graphic>
        </p:graphicFrame>
        <p:sp>
          <p:nvSpPr>
            <p:cNvPr id="62486" name="Text Box 22"/>
            <p:cNvSpPr txBox="1">
              <a:spLocks noChangeArrowheads="1"/>
            </p:cNvSpPr>
            <p:nvPr/>
          </p:nvSpPr>
          <p:spPr bwMode="auto">
            <a:xfrm>
              <a:off x="1250" y="2078"/>
              <a:ext cx="3973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Transistor outputs can be used only for control</a:t>
              </a:r>
            </a:p>
            <a:p>
              <a:r>
                <a:rPr lang="en-US"/>
                <a:t>of DC devices.</a:t>
              </a:r>
            </a:p>
          </p:txBody>
        </p:sp>
      </p:grpSp>
      <p:grpSp>
        <p:nvGrpSpPr>
          <p:cNvPr id="62491" name="Group 27"/>
          <p:cNvGrpSpPr>
            <a:grpSpLocks/>
          </p:cNvGrpSpPr>
          <p:nvPr/>
        </p:nvGrpSpPr>
        <p:grpSpPr bwMode="auto">
          <a:xfrm>
            <a:off x="628650" y="4800600"/>
            <a:ext cx="8081963" cy="1371600"/>
            <a:chOff x="396" y="3024"/>
            <a:chExt cx="5091" cy="864"/>
          </a:xfrm>
        </p:grpSpPr>
        <p:graphicFrame>
          <p:nvGraphicFramePr>
            <p:cNvPr id="62487" name="Object 23"/>
            <p:cNvGraphicFramePr>
              <a:graphicFrameLocks noChangeAspect="1"/>
            </p:cNvGraphicFramePr>
            <p:nvPr/>
          </p:nvGraphicFramePr>
          <p:xfrm>
            <a:off x="396" y="3024"/>
            <a:ext cx="735" cy="864"/>
          </p:xfrm>
          <a:graphic>
            <a:graphicData uri="http://schemas.openxmlformats.org/presentationml/2006/ole">
              <p:oleObj spid="_x0000_s62487" name="Image" r:id="rId5" imgW="939683" imgH="1104372" progId="">
                <p:embed/>
              </p:oleObj>
            </a:graphicData>
          </a:graphic>
        </p:graphicFrame>
        <p:sp>
          <p:nvSpPr>
            <p:cNvPr id="62488" name="Text Box 24"/>
            <p:cNvSpPr txBox="1">
              <a:spLocks noChangeArrowheads="1"/>
            </p:cNvSpPr>
            <p:nvPr/>
          </p:nvSpPr>
          <p:spPr bwMode="auto">
            <a:xfrm>
              <a:off x="1262" y="3122"/>
              <a:ext cx="4225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Relay outputs can be used with AC or DC devices.</a:t>
              </a:r>
            </a:p>
            <a:p>
              <a:r>
                <a:rPr lang="en-US"/>
                <a:t>However they have a much slower switching</a:t>
              </a:r>
            </a:p>
            <a:p>
              <a:r>
                <a:rPr lang="en-US"/>
                <a:t>time compared to solid-state outputs. 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Text Box 2"/>
          <p:cNvSpPr txBox="1">
            <a:spLocks noChangeArrowheads="1"/>
          </p:cNvSpPr>
          <p:nvPr/>
        </p:nvSpPr>
        <p:spPr bwMode="auto">
          <a:xfrm>
            <a:off x="1295400" y="152400"/>
            <a:ext cx="67198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Sinking and Sourcing DC References </a:t>
            </a:r>
          </a:p>
        </p:txBody>
      </p:sp>
      <p:sp>
        <p:nvSpPr>
          <p:cNvPr id="107545" name="Text Box 25"/>
          <p:cNvSpPr txBox="1">
            <a:spLocks noChangeArrowheads="1"/>
          </p:cNvSpPr>
          <p:nvPr/>
        </p:nvSpPr>
        <p:spPr bwMode="auto">
          <a:xfrm>
            <a:off x="381000" y="914400"/>
            <a:ext cx="8104188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99"/>
                </a:solidFill>
              </a:rPr>
              <a:t>The design of </a:t>
            </a:r>
            <a:r>
              <a:rPr lang="en-US" sz="2800" i="1">
                <a:solidFill>
                  <a:srgbClr val="000099"/>
                </a:solidFill>
              </a:rPr>
              <a:t>DC field devices</a:t>
            </a:r>
            <a:r>
              <a:rPr lang="en-US" sz="2800">
                <a:solidFill>
                  <a:srgbClr val="000099"/>
                </a:solidFill>
              </a:rPr>
              <a:t> typically require that</a:t>
            </a:r>
          </a:p>
          <a:p>
            <a:r>
              <a:rPr lang="en-US" sz="2800">
                <a:solidFill>
                  <a:srgbClr val="000099"/>
                </a:solidFill>
              </a:rPr>
              <a:t>they be used in a specific sinking or sourcing circuit,</a:t>
            </a:r>
          </a:p>
          <a:p>
            <a:r>
              <a:rPr lang="en-US" sz="2800">
                <a:solidFill>
                  <a:srgbClr val="000099"/>
                </a:solidFill>
              </a:rPr>
              <a:t>depending on the internal circuitry of the device. </a:t>
            </a:r>
          </a:p>
        </p:txBody>
      </p:sp>
      <p:grpSp>
        <p:nvGrpSpPr>
          <p:cNvPr id="107556" name="Group 36"/>
          <p:cNvGrpSpPr>
            <a:grpSpLocks/>
          </p:cNvGrpSpPr>
          <p:nvPr/>
        </p:nvGrpSpPr>
        <p:grpSpPr bwMode="auto">
          <a:xfrm>
            <a:off x="228600" y="2819400"/>
            <a:ext cx="8610600" cy="2559050"/>
            <a:chOff x="96" y="576"/>
            <a:chExt cx="5424" cy="1612"/>
          </a:xfrm>
        </p:grpSpPr>
        <p:graphicFrame>
          <p:nvGraphicFramePr>
            <p:cNvPr id="107557" name="Object 37"/>
            <p:cNvGraphicFramePr>
              <a:graphicFrameLocks noChangeAspect="1"/>
            </p:cNvGraphicFramePr>
            <p:nvPr/>
          </p:nvGraphicFramePr>
          <p:xfrm>
            <a:off x="1776" y="576"/>
            <a:ext cx="3744" cy="1612"/>
          </p:xfrm>
          <a:graphic>
            <a:graphicData uri="http://schemas.openxmlformats.org/presentationml/2006/ole">
              <p:oleObj spid="_x0000_s107557" name="Image" r:id="rId3" imgW="2901456" imgH="1249577" progId="">
                <p:embed/>
              </p:oleObj>
            </a:graphicData>
          </a:graphic>
        </p:graphicFrame>
        <p:sp>
          <p:nvSpPr>
            <p:cNvPr id="107558" name="Text Box 38"/>
            <p:cNvSpPr txBox="1">
              <a:spLocks noChangeArrowheads="1"/>
            </p:cNvSpPr>
            <p:nvPr/>
          </p:nvSpPr>
          <p:spPr bwMode="auto">
            <a:xfrm>
              <a:off x="96" y="1008"/>
              <a:ext cx="1627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CC3300"/>
                  </a:solidFill>
                </a:rPr>
                <a:t>Sourcing device</a:t>
              </a:r>
            </a:p>
            <a:p>
              <a:r>
                <a:rPr lang="en-US" sz="2800">
                  <a:solidFill>
                    <a:srgbClr val="CC3300"/>
                  </a:solidFill>
                </a:rPr>
                <a:t>with sinking</a:t>
              </a:r>
            </a:p>
            <a:p>
              <a:r>
                <a:rPr lang="en-US" sz="2800">
                  <a:solidFill>
                    <a:srgbClr val="CC3300"/>
                  </a:solidFill>
                </a:rPr>
                <a:t>input module</a:t>
              </a:r>
            </a:p>
            <a:p>
              <a:r>
                <a:rPr lang="en-US" sz="2800">
                  <a:solidFill>
                    <a:srgbClr val="CC3300"/>
                  </a:solidFill>
                </a:rPr>
                <a:t>circuit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7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/>
          <p:cNvSpPr txBox="1">
            <a:spLocks noChangeArrowheads="1"/>
          </p:cNvSpPr>
          <p:nvPr/>
        </p:nvSpPr>
        <p:spPr bwMode="auto">
          <a:xfrm>
            <a:off x="1219200" y="133350"/>
            <a:ext cx="6426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   Sinking And Sourcing References </a:t>
            </a:r>
          </a:p>
        </p:txBody>
      </p:sp>
      <p:sp>
        <p:nvSpPr>
          <p:cNvPr id="108559" name="Text Box 15"/>
          <p:cNvSpPr txBox="1">
            <a:spLocks noChangeArrowheads="1"/>
          </p:cNvSpPr>
          <p:nvPr/>
        </p:nvSpPr>
        <p:spPr bwMode="auto">
          <a:xfrm>
            <a:off x="381000" y="914400"/>
            <a:ext cx="83089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99"/>
                </a:solidFill>
              </a:rPr>
              <a:t>Sinking and sourcing references are terms used to </a:t>
            </a:r>
          </a:p>
          <a:p>
            <a:r>
              <a:rPr lang="en-US" sz="2800">
                <a:solidFill>
                  <a:srgbClr val="000099"/>
                </a:solidFill>
              </a:rPr>
              <a:t>describe a current signal flow relationship between</a:t>
            </a:r>
          </a:p>
          <a:p>
            <a:r>
              <a:rPr lang="en-US" sz="2800" i="1">
                <a:solidFill>
                  <a:srgbClr val="000099"/>
                </a:solidFill>
              </a:rPr>
              <a:t>DC </a:t>
            </a:r>
            <a:r>
              <a:rPr lang="en-US" sz="2800">
                <a:solidFill>
                  <a:srgbClr val="000099"/>
                </a:solidFill>
              </a:rPr>
              <a:t>field input and output devices in a control system </a:t>
            </a:r>
          </a:p>
          <a:p>
            <a:r>
              <a:rPr lang="en-US" sz="2800">
                <a:solidFill>
                  <a:srgbClr val="000099"/>
                </a:solidFill>
              </a:rPr>
              <a:t>and their power supply.</a:t>
            </a:r>
          </a:p>
        </p:txBody>
      </p:sp>
      <p:grpSp>
        <p:nvGrpSpPr>
          <p:cNvPr id="108561" name="Group 17"/>
          <p:cNvGrpSpPr>
            <a:grpSpLocks/>
          </p:cNvGrpSpPr>
          <p:nvPr/>
        </p:nvGrpSpPr>
        <p:grpSpPr bwMode="auto">
          <a:xfrm>
            <a:off x="228600" y="3571875"/>
            <a:ext cx="8534400" cy="2459038"/>
            <a:chOff x="96" y="2250"/>
            <a:chExt cx="5376" cy="1549"/>
          </a:xfrm>
        </p:grpSpPr>
        <p:graphicFrame>
          <p:nvGraphicFramePr>
            <p:cNvPr id="108557" name="Object 13"/>
            <p:cNvGraphicFramePr>
              <a:graphicFrameLocks noChangeAspect="1"/>
            </p:cNvGraphicFramePr>
            <p:nvPr/>
          </p:nvGraphicFramePr>
          <p:xfrm>
            <a:off x="1680" y="2256"/>
            <a:ext cx="3792" cy="1543"/>
          </p:xfrm>
          <a:graphic>
            <a:graphicData uri="http://schemas.openxmlformats.org/presentationml/2006/ole">
              <p:oleObj spid="_x0000_s108557" name="Image" r:id="rId3" imgW="2858788" imgH="1163846" progId="">
                <p:embed/>
              </p:oleObj>
            </a:graphicData>
          </a:graphic>
        </p:graphicFrame>
        <p:sp>
          <p:nvSpPr>
            <p:cNvPr id="108560" name="Text Box 16"/>
            <p:cNvSpPr txBox="1">
              <a:spLocks noChangeArrowheads="1"/>
            </p:cNvSpPr>
            <p:nvPr/>
          </p:nvSpPr>
          <p:spPr bwMode="auto">
            <a:xfrm>
              <a:off x="96" y="2250"/>
              <a:ext cx="1627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CC3300"/>
                  </a:solidFill>
                </a:rPr>
                <a:t>Sourcing device</a:t>
              </a:r>
            </a:p>
            <a:p>
              <a:r>
                <a:rPr lang="en-US" sz="2800">
                  <a:solidFill>
                    <a:srgbClr val="CC3300"/>
                  </a:solidFill>
                </a:rPr>
                <a:t>with sinking</a:t>
              </a:r>
            </a:p>
            <a:p>
              <a:r>
                <a:rPr lang="en-US" sz="2800">
                  <a:solidFill>
                    <a:srgbClr val="CC3300"/>
                  </a:solidFill>
                </a:rPr>
                <a:t>output module</a:t>
              </a:r>
            </a:p>
            <a:p>
              <a:r>
                <a:rPr lang="en-US" sz="2800">
                  <a:solidFill>
                    <a:srgbClr val="CC3300"/>
                  </a:solidFill>
                </a:rPr>
                <a:t>circuit</a:t>
              </a:r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8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603" name="Group 11"/>
          <p:cNvGrpSpPr>
            <a:grpSpLocks/>
          </p:cNvGrpSpPr>
          <p:nvPr/>
        </p:nvGrpSpPr>
        <p:grpSpPr bwMode="auto">
          <a:xfrm>
            <a:off x="152400" y="133350"/>
            <a:ext cx="8480425" cy="3048000"/>
            <a:chOff x="96" y="84"/>
            <a:chExt cx="5342" cy="1920"/>
          </a:xfrm>
        </p:grpSpPr>
        <p:sp>
          <p:nvSpPr>
            <p:cNvPr id="110594" name="Text Box 2"/>
            <p:cNvSpPr txBox="1">
              <a:spLocks noChangeArrowheads="1"/>
            </p:cNvSpPr>
            <p:nvPr/>
          </p:nvSpPr>
          <p:spPr bwMode="auto">
            <a:xfrm>
              <a:off x="768" y="84"/>
              <a:ext cx="404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3200"/>
                <a:t>   Sinking And Sourcing References </a:t>
              </a:r>
            </a:p>
          </p:txBody>
        </p:sp>
        <p:sp>
          <p:nvSpPr>
            <p:cNvPr id="110596" name="Text Box 4"/>
            <p:cNvSpPr txBox="1">
              <a:spLocks noChangeArrowheads="1"/>
            </p:cNvSpPr>
            <p:nvPr/>
          </p:nvSpPr>
          <p:spPr bwMode="auto">
            <a:xfrm>
              <a:off x="240" y="576"/>
              <a:ext cx="22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000099"/>
                  </a:solidFill>
                </a:rPr>
                <a:t>  </a:t>
              </a:r>
            </a:p>
          </p:txBody>
        </p:sp>
        <p:graphicFrame>
          <p:nvGraphicFramePr>
            <p:cNvPr id="110598" name="Object 6"/>
            <p:cNvGraphicFramePr>
              <a:graphicFrameLocks noChangeAspect="1"/>
            </p:cNvGraphicFramePr>
            <p:nvPr/>
          </p:nvGraphicFramePr>
          <p:xfrm>
            <a:off x="1824" y="528"/>
            <a:ext cx="3614" cy="1476"/>
          </p:xfrm>
          <a:graphic>
            <a:graphicData uri="http://schemas.openxmlformats.org/presentationml/2006/ole">
              <p:oleObj spid="_x0000_s110598" name="Image" r:id="rId3" imgW="2938029" imgH="1200609" progId="">
                <p:embed/>
              </p:oleObj>
            </a:graphicData>
          </a:graphic>
        </p:graphicFrame>
        <p:sp>
          <p:nvSpPr>
            <p:cNvPr id="110600" name="Text Box 8"/>
            <p:cNvSpPr txBox="1">
              <a:spLocks noChangeArrowheads="1"/>
            </p:cNvSpPr>
            <p:nvPr/>
          </p:nvSpPr>
          <p:spPr bwMode="auto">
            <a:xfrm>
              <a:off x="96" y="570"/>
              <a:ext cx="1504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CC3300"/>
                  </a:solidFill>
                </a:rPr>
                <a:t>Sinking device</a:t>
              </a:r>
            </a:p>
            <a:p>
              <a:r>
                <a:rPr lang="en-US" sz="2800">
                  <a:solidFill>
                    <a:srgbClr val="CC3300"/>
                  </a:solidFill>
                </a:rPr>
                <a:t>with sourcing</a:t>
              </a:r>
            </a:p>
            <a:p>
              <a:r>
                <a:rPr lang="en-US" sz="2800">
                  <a:solidFill>
                    <a:srgbClr val="CC3300"/>
                  </a:solidFill>
                </a:rPr>
                <a:t>input module</a:t>
              </a:r>
            </a:p>
            <a:p>
              <a:r>
                <a:rPr lang="en-US" sz="2800">
                  <a:solidFill>
                    <a:srgbClr val="CC3300"/>
                  </a:solidFill>
                </a:rPr>
                <a:t>circuit</a:t>
              </a:r>
              <a:endParaRPr lang="en-US"/>
            </a:p>
          </p:txBody>
        </p:sp>
      </p:grpSp>
      <p:grpSp>
        <p:nvGrpSpPr>
          <p:cNvPr id="110604" name="Group 12"/>
          <p:cNvGrpSpPr>
            <a:grpSpLocks/>
          </p:cNvGrpSpPr>
          <p:nvPr/>
        </p:nvGrpSpPr>
        <p:grpSpPr bwMode="auto">
          <a:xfrm>
            <a:off x="381000" y="4398963"/>
            <a:ext cx="8267700" cy="2230437"/>
            <a:chOff x="240" y="2771"/>
            <a:chExt cx="5208" cy="1405"/>
          </a:xfrm>
        </p:grpSpPr>
        <p:graphicFrame>
          <p:nvGraphicFramePr>
            <p:cNvPr id="110599" name="Object 7"/>
            <p:cNvGraphicFramePr>
              <a:graphicFrameLocks noChangeAspect="1"/>
            </p:cNvGraphicFramePr>
            <p:nvPr/>
          </p:nvGraphicFramePr>
          <p:xfrm>
            <a:off x="1848" y="2771"/>
            <a:ext cx="3600" cy="1405"/>
          </p:xfrm>
          <a:graphic>
            <a:graphicData uri="http://schemas.openxmlformats.org/presentationml/2006/ole">
              <p:oleObj spid="_x0000_s110599" name="Image" r:id="rId4" imgW="2938029" imgH="1145953" progId="">
                <p:embed/>
              </p:oleObj>
            </a:graphicData>
          </a:graphic>
        </p:graphicFrame>
        <p:sp>
          <p:nvSpPr>
            <p:cNvPr id="110601" name="Text Box 9"/>
            <p:cNvSpPr txBox="1">
              <a:spLocks noChangeArrowheads="1"/>
            </p:cNvSpPr>
            <p:nvPr/>
          </p:nvSpPr>
          <p:spPr bwMode="auto">
            <a:xfrm>
              <a:off x="240" y="2880"/>
              <a:ext cx="1519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CC3300"/>
                  </a:solidFill>
                </a:rPr>
                <a:t>Sinking device</a:t>
              </a:r>
            </a:p>
            <a:p>
              <a:r>
                <a:rPr lang="en-US" sz="2800">
                  <a:solidFill>
                    <a:srgbClr val="CC3300"/>
                  </a:solidFill>
                </a:rPr>
                <a:t>with sourcing</a:t>
              </a:r>
            </a:p>
            <a:p>
              <a:r>
                <a:rPr lang="en-US" sz="2800">
                  <a:solidFill>
                    <a:srgbClr val="CC3300"/>
                  </a:solidFill>
                </a:rPr>
                <a:t>output module</a:t>
              </a:r>
            </a:p>
            <a:p>
              <a:r>
                <a:rPr lang="en-US" sz="2800">
                  <a:solidFill>
                    <a:srgbClr val="CC3300"/>
                  </a:solidFill>
                </a:rPr>
                <a:t>circuit</a:t>
              </a:r>
              <a:endParaRPr lang="en-US"/>
            </a:p>
          </p:txBody>
        </p:sp>
      </p:grpSp>
      <p:sp>
        <p:nvSpPr>
          <p:cNvPr id="110602" name="Text Box 10"/>
          <p:cNvSpPr txBox="1">
            <a:spLocks noChangeArrowheads="1"/>
          </p:cNvSpPr>
          <p:nvPr/>
        </p:nvSpPr>
        <p:spPr bwMode="auto">
          <a:xfrm>
            <a:off x="133350" y="3248025"/>
            <a:ext cx="89550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Field devices connected to the negative side (DC common)</a:t>
            </a:r>
          </a:p>
          <a:p>
            <a:r>
              <a:rPr lang="en-US" sz="2800"/>
              <a:t>of the field power supply are sinking field devices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0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0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02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ChangeArrowheads="1"/>
          </p:cNvSpPr>
          <p:nvPr/>
        </p:nvSpPr>
        <p:spPr bwMode="auto">
          <a:xfrm>
            <a:off x="762000" y="990600"/>
            <a:ext cx="72390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spcAft>
                <a:spcPts val="500"/>
              </a:spcAft>
            </a:pPr>
            <a:r>
              <a:rPr lang="en-US" sz="3200">
                <a:solidFill>
                  <a:srgbClr val="FF0000"/>
                </a:solidFill>
              </a:rPr>
              <a:t>11.</a:t>
            </a:r>
            <a:r>
              <a:rPr lang="en-US" sz="3200"/>
              <a:t>  A switch or pushbutton is a(n)___________ input. </a:t>
            </a:r>
          </a:p>
          <a:p>
            <a:pPr marL="457200" indent="-457200">
              <a:spcBef>
                <a:spcPct val="50000"/>
              </a:spcBef>
            </a:pPr>
            <a:r>
              <a:rPr lang="en-US" sz="3200"/>
              <a:t>(a) analog	</a:t>
            </a:r>
          </a:p>
          <a:p>
            <a:pPr marL="457200" indent="-457200">
              <a:spcBef>
                <a:spcPct val="50000"/>
              </a:spcBef>
            </a:pPr>
            <a:r>
              <a:rPr lang="en-US" sz="3200"/>
              <a:t>(b) discrete	</a:t>
            </a:r>
          </a:p>
          <a:p>
            <a:pPr marL="457200" indent="-457200">
              <a:spcBef>
                <a:spcPct val="50000"/>
              </a:spcBef>
            </a:pPr>
            <a:r>
              <a:rPr lang="en-US" sz="3200"/>
              <a:t>(c) power	</a:t>
            </a:r>
          </a:p>
          <a:p>
            <a:pPr marL="457200" indent="-457200">
              <a:spcBef>
                <a:spcPct val="50000"/>
              </a:spcBef>
            </a:pPr>
            <a:r>
              <a:rPr lang="en-US" sz="3200"/>
              <a:t>(d) ROM</a:t>
            </a:r>
          </a:p>
        </p:txBody>
      </p:sp>
      <p:sp>
        <p:nvSpPr>
          <p:cNvPr id="147459" name="Oval 3"/>
          <p:cNvSpPr>
            <a:spLocks noChangeArrowheads="1"/>
          </p:cNvSpPr>
          <p:nvPr/>
        </p:nvSpPr>
        <p:spPr bwMode="auto">
          <a:xfrm>
            <a:off x="609600" y="2971800"/>
            <a:ext cx="2514600" cy="7620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5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Text Box 2"/>
          <p:cNvSpPr txBox="1">
            <a:spLocks noChangeArrowheads="1"/>
          </p:cNvSpPr>
          <p:nvPr/>
        </p:nvSpPr>
        <p:spPr bwMode="auto">
          <a:xfrm>
            <a:off x="152400" y="104775"/>
            <a:ext cx="8545513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n-US" sz="3200">
                <a:solidFill>
                  <a:srgbClr val="FF0000"/>
                </a:solidFill>
              </a:rPr>
              <a:t> 12.</a:t>
            </a:r>
            <a:r>
              <a:rPr lang="en-US" sz="3200"/>
              <a:t>   I/O modules cannot have both input and </a:t>
            </a:r>
          </a:p>
          <a:p>
            <a:pPr marL="457200" indent="-457200"/>
            <a:r>
              <a:rPr lang="en-US" sz="3200"/>
              <a:t>output connections in the same physical module.</a:t>
            </a:r>
          </a:p>
          <a:p>
            <a:pPr marL="457200" indent="-457200"/>
            <a:r>
              <a:rPr lang="en-US" sz="3200"/>
              <a:t>(True/False)</a:t>
            </a:r>
          </a:p>
        </p:txBody>
      </p:sp>
      <p:sp>
        <p:nvSpPr>
          <p:cNvPr id="148483" name="Oval 3"/>
          <p:cNvSpPr>
            <a:spLocks noChangeArrowheads="1"/>
          </p:cNvSpPr>
          <p:nvPr/>
        </p:nvSpPr>
        <p:spPr bwMode="auto">
          <a:xfrm>
            <a:off x="1295400" y="1143000"/>
            <a:ext cx="1143000" cy="5334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84" name="Text Box 4"/>
          <p:cNvSpPr txBox="1">
            <a:spLocks noChangeArrowheads="1"/>
          </p:cNvSpPr>
          <p:nvPr/>
        </p:nvSpPr>
        <p:spPr bwMode="auto">
          <a:xfrm>
            <a:off x="246063" y="2209800"/>
            <a:ext cx="828833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FF0000"/>
                </a:solidFill>
              </a:rPr>
              <a:t>13.</a:t>
            </a:r>
            <a:r>
              <a:rPr lang="en-US" sz="3200"/>
              <a:t>  600 VAC is a common voltage rating for a </a:t>
            </a:r>
          </a:p>
          <a:p>
            <a:r>
              <a:rPr lang="en-US" sz="3200"/>
              <a:t>discrete input module. (True/False)</a:t>
            </a:r>
          </a:p>
        </p:txBody>
      </p:sp>
      <p:sp>
        <p:nvSpPr>
          <p:cNvPr id="148485" name="Oval 5"/>
          <p:cNvSpPr>
            <a:spLocks noChangeArrowheads="1"/>
          </p:cNvSpPr>
          <p:nvPr/>
        </p:nvSpPr>
        <p:spPr bwMode="auto">
          <a:xfrm>
            <a:off x="5334000" y="2743200"/>
            <a:ext cx="1066800" cy="6096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86" name="Text Box 6"/>
          <p:cNvSpPr txBox="1">
            <a:spLocks noChangeArrowheads="1"/>
          </p:cNvSpPr>
          <p:nvPr/>
        </p:nvSpPr>
        <p:spPr bwMode="auto">
          <a:xfrm>
            <a:off x="152400" y="4019550"/>
            <a:ext cx="8990013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FF0000"/>
                </a:solidFill>
              </a:rPr>
              <a:t>14.</a:t>
            </a:r>
            <a:r>
              <a:rPr lang="en-US" sz="3200"/>
              <a:t>  The relatively higher currents required by the </a:t>
            </a:r>
          </a:p>
          <a:p>
            <a:r>
              <a:rPr lang="en-US" sz="3200"/>
              <a:t>loads of an output module are supplied by </a:t>
            </a:r>
          </a:p>
          <a:p>
            <a:r>
              <a:rPr lang="en-US" sz="3200"/>
              <a:t>user-supplied power rather than the power supply</a:t>
            </a:r>
          </a:p>
          <a:p>
            <a:r>
              <a:rPr lang="en-US" sz="3200"/>
              <a:t>module. (True/False)</a:t>
            </a:r>
          </a:p>
        </p:txBody>
      </p:sp>
      <p:sp>
        <p:nvSpPr>
          <p:cNvPr id="148487" name="Oval 7"/>
          <p:cNvSpPr>
            <a:spLocks noChangeArrowheads="1"/>
          </p:cNvSpPr>
          <p:nvPr/>
        </p:nvSpPr>
        <p:spPr bwMode="auto">
          <a:xfrm>
            <a:off x="1752600" y="5562600"/>
            <a:ext cx="990600" cy="4572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8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8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4848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3" grpId="0" animBg="1"/>
      <p:bldP spid="148484" grpId="0" autoUpdateAnimBg="0"/>
      <p:bldP spid="148485" grpId="0" animBg="1"/>
      <p:bldP spid="148486" grpId="0" autoUpdateAnimBg="0"/>
      <p:bldP spid="14848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685800" y="381000"/>
            <a:ext cx="7391400" cy="521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sz="3200">
                <a:solidFill>
                  <a:srgbClr val="FF0000"/>
                </a:solidFill>
              </a:rPr>
              <a:t>15.</a:t>
            </a:r>
            <a:r>
              <a:rPr lang="en-US" sz="3200"/>
              <a:t>  An opto-isolator is used to: </a:t>
            </a:r>
          </a:p>
          <a:p>
            <a:pPr marL="457200" indent="-457200">
              <a:spcBef>
                <a:spcPct val="50000"/>
              </a:spcBef>
            </a:pPr>
            <a:r>
              <a:rPr lang="en-US" sz="3200"/>
              <a:t>(a) rectify AC inputs 	</a:t>
            </a:r>
          </a:p>
          <a:p>
            <a:pPr marL="457200" indent="-457200">
              <a:spcBef>
                <a:spcPct val="50000"/>
              </a:spcBef>
            </a:pPr>
            <a:r>
              <a:rPr lang="en-US" sz="3200"/>
              <a:t>(b) control AC outputs		</a:t>
            </a:r>
          </a:p>
          <a:p>
            <a:pPr marL="457200" indent="-457200">
              <a:spcBef>
                <a:spcPct val="50000"/>
              </a:spcBef>
            </a:pPr>
            <a:r>
              <a:rPr lang="en-US" sz="3200"/>
              <a:t>(c) electrically isolate the processor    circuitry from the inputs and outputs</a:t>
            </a:r>
          </a:p>
          <a:p>
            <a:pPr marL="457200" indent="-457200">
              <a:spcBef>
                <a:spcPct val="50000"/>
              </a:spcBef>
            </a:pPr>
            <a:r>
              <a:rPr lang="en-US" sz="3200"/>
              <a:t>(d) electrically isolate the inputs from the      outputs	</a:t>
            </a:r>
          </a:p>
          <a:p>
            <a:pPr marL="457200" indent="-457200">
              <a:spcBef>
                <a:spcPct val="50000"/>
              </a:spcBef>
            </a:pPr>
            <a:endParaRPr lang="en-US" sz="3200"/>
          </a:p>
        </p:txBody>
      </p:sp>
      <p:sp>
        <p:nvSpPr>
          <p:cNvPr id="64516" name="Oval 4"/>
          <p:cNvSpPr>
            <a:spLocks noChangeArrowheads="1"/>
          </p:cNvSpPr>
          <p:nvPr/>
        </p:nvSpPr>
        <p:spPr bwMode="auto">
          <a:xfrm>
            <a:off x="0" y="2362200"/>
            <a:ext cx="8382000" cy="16002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Text Box 2"/>
          <p:cNvSpPr txBox="1">
            <a:spLocks noChangeArrowheads="1"/>
          </p:cNvSpPr>
          <p:nvPr/>
        </p:nvSpPr>
        <p:spPr bwMode="auto">
          <a:xfrm>
            <a:off x="288925" y="0"/>
            <a:ext cx="7693025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None/>
            </a:pPr>
            <a:r>
              <a:rPr lang="en-US" sz="3200">
                <a:solidFill>
                  <a:srgbClr val="FF0000"/>
                </a:solidFill>
              </a:rPr>
              <a:t>16.</a:t>
            </a:r>
            <a:r>
              <a:rPr lang="en-US" sz="3200"/>
              <a:t>  The __________ module senses when a </a:t>
            </a:r>
          </a:p>
          <a:p>
            <a:pPr marL="457200" indent="-457200">
              <a:buFont typeface="Wingdings" pitchFamily="2" charset="2"/>
              <a:buNone/>
            </a:pPr>
            <a:r>
              <a:rPr lang="en-US" sz="3200"/>
              <a:t>signal is received from a sensor.</a:t>
            </a:r>
          </a:p>
          <a:p>
            <a:pPr marL="457200" indent="-457200">
              <a:buFont typeface="Wingdings" pitchFamily="2" charset="2"/>
              <a:buAutoNum type="alphaLcParenBoth"/>
            </a:pPr>
            <a:r>
              <a:rPr lang="en-US" sz="3200"/>
              <a:t> input</a:t>
            </a:r>
          </a:p>
          <a:p>
            <a:pPr marL="457200" indent="-457200">
              <a:buFont typeface="Wingdings" pitchFamily="2" charset="2"/>
              <a:buAutoNum type="alphaLcParenBoth"/>
            </a:pPr>
            <a:r>
              <a:rPr lang="en-US" sz="3200"/>
              <a:t> output</a:t>
            </a:r>
          </a:p>
          <a:p>
            <a:pPr marL="457200" indent="-457200">
              <a:buFont typeface="Wingdings" pitchFamily="2" charset="2"/>
              <a:buAutoNum type="alphaLcParenBoth"/>
            </a:pPr>
            <a:r>
              <a:rPr lang="en-US" sz="3200"/>
              <a:t> communications</a:t>
            </a:r>
          </a:p>
          <a:p>
            <a:pPr marL="457200" indent="-457200">
              <a:buFont typeface="Wingdings" pitchFamily="2" charset="2"/>
              <a:buAutoNum type="alphaLcParenBoth"/>
            </a:pPr>
            <a:r>
              <a:rPr lang="en-US" sz="3200"/>
              <a:t> power supply</a:t>
            </a:r>
          </a:p>
        </p:txBody>
      </p:sp>
      <p:sp>
        <p:nvSpPr>
          <p:cNvPr id="149507" name="Oval 3"/>
          <p:cNvSpPr>
            <a:spLocks noChangeArrowheads="1"/>
          </p:cNvSpPr>
          <p:nvPr/>
        </p:nvSpPr>
        <p:spPr bwMode="auto">
          <a:xfrm>
            <a:off x="133350" y="990600"/>
            <a:ext cx="2286000" cy="6096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8" name="Text Box 4"/>
          <p:cNvSpPr txBox="1">
            <a:spLocks noChangeArrowheads="1"/>
          </p:cNvSpPr>
          <p:nvPr/>
        </p:nvSpPr>
        <p:spPr bwMode="auto">
          <a:xfrm>
            <a:off x="349250" y="3276600"/>
            <a:ext cx="8037513" cy="350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n-US" sz="3200">
                <a:solidFill>
                  <a:srgbClr val="FF0000"/>
                </a:solidFill>
              </a:rPr>
              <a:t>17.</a:t>
            </a:r>
            <a:r>
              <a:rPr lang="en-US" sz="3200"/>
              <a:t> The output interface can be thought of as </a:t>
            </a:r>
          </a:p>
          <a:p>
            <a:pPr marL="457200" indent="-457200"/>
            <a:r>
              <a:rPr lang="en-US" sz="3200"/>
              <a:t>a(n) ________to which power is applied to </a:t>
            </a:r>
          </a:p>
          <a:p>
            <a:pPr marL="457200" indent="-457200"/>
            <a:r>
              <a:rPr lang="en-US" sz="3200"/>
              <a:t>control the output device. 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amplifier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rectifier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switch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filter</a:t>
            </a:r>
          </a:p>
        </p:txBody>
      </p:sp>
      <p:sp>
        <p:nvSpPr>
          <p:cNvPr id="149510" name="Oval 6"/>
          <p:cNvSpPr>
            <a:spLocks noChangeArrowheads="1"/>
          </p:cNvSpPr>
          <p:nvPr/>
        </p:nvSpPr>
        <p:spPr bwMode="auto">
          <a:xfrm>
            <a:off x="152400" y="5791200"/>
            <a:ext cx="2362200" cy="5334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95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495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7" grpId="0" animBg="1"/>
      <p:bldP spid="149508" grpId="0" autoUpdateAnimBg="0"/>
      <p:bldP spid="1495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Text Box 2"/>
          <p:cNvSpPr txBox="1">
            <a:spLocks noChangeArrowheads="1"/>
          </p:cNvSpPr>
          <p:nvPr/>
        </p:nvSpPr>
        <p:spPr bwMode="auto">
          <a:xfrm>
            <a:off x="76200" y="184150"/>
            <a:ext cx="9036050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n-US" sz="3200">
                <a:solidFill>
                  <a:srgbClr val="FF0000"/>
                </a:solidFill>
              </a:rPr>
              <a:t>18.</a:t>
            </a:r>
            <a:r>
              <a:rPr lang="en-US" sz="3200"/>
              <a:t>  Fuses are generally required for each circuit of</a:t>
            </a:r>
          </a:p>
          <a:p>
            <a:pPr marL="457200" indent="-457200"/>
            <a:r>
              <a:rPr lang="en-US" sz="3200"/>
              <a:t>the _________ module.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input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output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processor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power supply</a:t>
            </a:r>
          </a:p>
        </p:txBody>
      </p:sp>
      <p:sp>
        <p:nvSpPr>
          <p:cNvPr id="150531" name="Oval 3"/>
          <p:cNvSpPr>
            <a:spLocks noChangeArrowheads="1"/>
          </p:cNvSpPr>
          <p:nvPr/>
        </p:nvSpPr>
        <p:spPr bwMode="auto">
          <a:xfrm>
            <a:off x="76200" y="1657350"/>
            <a:ext cx="2514600" cy="6096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2" name="Text Box 4"/>
          <p:cNvSpPr txBox="1">
            <a:spLocks noChangeArrowheads="1"/>
          </p:cNvSpPr>
          <p:nvPr/>
        </p:nvSpPr>
        <p:spPr bwMode="auto">
          <a:xfrm>
            <a:off x="76200" y="3613150"/>
            <a:ext cx="8264525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n-US" sz="3200">
                <a:solidFill>
                  <a:srgbClr val="FF0000"/>
                </a:solidFill>
              </a:rPr>
              <a:t>19.</a:t>
            </a:r>
            <a:r>
              <a:rPr lang="en-US" sz="3200"/>
              <a:t>  Individual AC output module currents are</a:t>
            </a:r>
          </a:p>
          <a:p>
            <a:pPr marL="457200" indent="-457200"/>
            <a:r>
              <a:rPr lang="en-US" sz="3200"/>
              <a:t>usually limited to ______ amps.</a:t>
            </a:r>
          </a:p>
          <a:p>
            <a:pPr marL="914400" lvl="1" indent="-457200"/>
            <a:r>
              <a:rPr lang="en-US" sz="3200"/>
              <a:t>(a)  1 or 2 amps</a:t>
            </a:r>
          </a:p>
          <a:p>
            <a:pPr marL="457200" indent="-457200"/>
            <a:r>
              <a:rPr lang="en-US" sz="3200"/>
              <a:t>     (b) 10 or 20 amps </a:t>
            </a:r>
          </a:p>
          <a:p>
            <a:pPr marL="914400" lvl="1" indent="-457200"/>
            <a:r>
              <a:rPr lang="en-US" sz="3200"/>
              <a:t>(c) 15 or 30 amps</a:t>
            </a:r>
          </a:p>
          <a:p>
            <a:pPr marL="457200" indent="-457200"/>
            <a:r>
              <a:rPr lang="en-US" sz="3200"/>
              <a:t>     (d) 50 or 100 amps</a:t>
            </a:r>
          </a:p>
        </p:txBody>
      </p:sp>
      <p:sp>
        <p:nvSpPr>
          <p:cNvPr id="150533" name="Oval 5"/>
          <p:cNvSpPr>
            <a:spLocks noChangeArrowheads="1"/>
          </p:cNvSpPr>
          <p:nvPr/>
        </p:nvSpPr>
        <p:spPr bwMode="auto">
          <a:xfrm>
            <a:off x="381000" y="4572000"/>
            <a:ext cx="3200400" cy="6858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05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05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1" grpId="0" animBg="1"/>
      <p:bldP spid="150532" grpId="0" autoUpdateAnimBg="0"/>
      <p:bldP spid="15053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Text Box 2"/>
          <p:cNvSpPr txBox="1">
            <a:spLocks noChangeArrowheads="1"/>
          </p:cNvSpPr>
          <p:nvPr/>
        </p:nvSpPr>
        <p:spPr bwMode="auto">
          <a:xfrm>
            <a:off x="661988" y="457200"/>
            <a:ext cx="7902575" cy="350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n-US" sz="3200">
                <a:solidFill>
                  <a:srgbClr val="FF0000"/>
                </a:solidFill>
              </a:rPr>
              <a:t>20.</a:t>
            </a:r>
            <a:r>
              <a:rPr lang="en-US" sz="3200"/>
              <a:t>  Which type output modules can be used </a:t>
            </a:r>
          </a:p>
          <a:p>
            <a:pPr marL="457200" indent="-457200"/>
            <a:r>
              <a:rPr lang="en-US" sz="3200"/>
              <a:t>with AC or DC devices?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Transistor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Triac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Integrated Circuit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Relay</a:t>
            </a:r>
          </a:p>
          <a:p>
            <a:pPr marL="457200" indent="-457200">
              <a:buFontTx/>
              <a:buAutoNum type="alphaLcParenBoth"/>
            </a:pPr>
            <a:endParaRPr lang="en-US" sz="3200"/>
          </a:p>
        </p:txBody>
      </p:sp>
      <p:sp>
        <p:nvSpPr>
          <p:cNvPr id="151555" name="Oval 3"/>
          <p:cNvSpPr>
            <a:spLocks noChangeArrowheads="1"/>
          </p:cNvSpPr>
          <p:nvPr/>
        </p:nvSpPr>
        <p:spPr bwMode="auto">
          <a:xfrm>
            <a:off x="457200" y="2895600"/>
            <a:ext cx="2133600" cy="6858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15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Text Box 2"/>
          <p:cNvSpPr txBox="1">
            <a:spLocks noChangeArrowheads="1"/>
          </p:cNvSpPr>
          <p:nvPr/>
        </p:nvSpPr>
        <p:spPr bwMode="auto">
          <a:xfrm>
            <a:off x="2209800" y="152400"/>
            <a:ext cx="5664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Discrete Versus Analog Devices</a:t>
            </a:r>
          </a:p>
        </p:txBody>
      </p:sp>
      <p:grpSp>
        <p:nvGrpSpPr>
          <p:cNvPr id="111631" name="Group 15"/>
          <p:cNvGrpSpPr>
            <a:grpSpLocks/>
          </p:cNvGrpSpPr>
          <p:nvPr/>
        </p:nvGrpSpPr>
        <p:grpSpPr bwMode="auto">
          <a:xfrm>
            <a:off x="152400" y="1446213"/>
            <a:ext cx="8702675" cy="1373187"/>
            <a:chOff x="96" y="911"/>
            <a:chExt cx="5482" cy="865"/>
          </a:xfrm>
        </p:grpSpPr>
        <p:sp>
          <p:nvSpPr>
            <p:cNvPr id="111619" name="Text Box 3"/>
            <p:cNvSpPr txBox="1">
              <a:spLocks noChangeArrowheads="1"/>
            </p:cNvSpPr>
            <p:nvPr/>
          </p:nvSpPr>
          <p:spPr bwMode="auto">
            <a:xfrm>
              <a:off x="96" y="911"/>
              <a:ext cx="2714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000099"/>
                  </a:solidFill>
                </a:rPr>
                <a:t>Discrete devices are inputs </a:t>
              </a:r>
            </a:p>
            <a:p>
              <a:r>
                <a:rPr lang="en-US" sz="2800">
                  <a:solidFill>
                    <a:srgbClr val="000099"/>
                  </a:solidFill>
                </a:rPr>
                <a:t>and outputs that have only</a:t>
              </a:r>
            </a:p>
            <a:p>
              <a:r>
                <a:rPr lang="en-US" sz="2800">
                  <a:solidFill>
                    <a:srgbClr val="000099"/>
                  </a:solidFill>
                </a:rPr>
                <a:t>two states: on and off.</a:t>
              </a:r>
              <a:r>
                <a:rPr lang="en-US"/>
                <a:t> </a:t>
              </a:r>
            </a:p>
          </p:txBody>
        </p:sp>
        <p:graphicFrame>
          <p:nvGraphicFramePr>
            <p:cNvPr id="111625" name="Object 9"/>
            <p:cNvGraphicFramePr>
              <a:graphicFrameLocks noChangeAspect="1"/>
            </p:cNvGraphicFramePr>
            <p:nvPr/>
          </p:nvGraphicFramePr>
          <p:xfrm>
            <a:off x="3178" y="965"/>
            <a:ext cx="1104" cy="777"/>
          </p:xfrm>
          <a:graphic>
            <a:graphicData uri="http://schemas.openxmlformats.org/presentationml/2006/ole">
              <p:oleObj spid="_x0000_s111625" name="Image" r:id="rId3" imgW="1244006" imgH="875882" progId="">
                <p:embed/>
              </p:oleObj>
            </a:graphicData>
          </a:graphic>
        </p:graphicFrame>
        <p:sp>
          <p:nvSpPr>
            <p:cNvPr id="111629" name="Text Box 13"/>
            <p:cNvSpPr txBox="1">
              <a:spLocks noChangeArrowheads="1"/>
            </p:cNvSpPr>
            <p:nvPr/>
          </p:nvSpPr>
          <p:spPr bwMode="auto">
            <a:xfrm>
              <a:off x="4401" y="1023"/>
              <a:ext cx="1177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ON/OFF</a:t>
              </a:r>
            </a:p>
            <a:p>
              <a:r>
                <a:rPr lang="en-US"/>
                <a:t>toggle switch</a:t>
              </a:r>
            </a:p>
          </p:txBody>
        </p:sp>
      </p:grpSp>
      <p:grpSp>
        <p:nvGrpSpPr>
          <p:cNvPr id="111632" name="Group 16"/>
          <p:cNvGrpSpPr>
            <a:grpSpLocks/>
          </p:cNvGrpSpPr>
          <p:nvPr/>
        </p:nvGrpSpPr>
        <p:grpSpPr bwMode="auto">
          <a:xfrm>
            <a:off x="381000" y="4348163"/>
            <a:ext cx="8255000" cy="1671637"/>
            <a:chOff x="240" y="2739"/>
            <a:chExt cx="5200" cy="1053"/>
          </a:xfrm>
        </p:grpSpPr>
        <p:sp>
          <p:nvSpPr>
            <p:cNvPr id="111620" name="Text Box 4"/>
            <p:cNvSpPr txBox="1">
              <a:spLocks noChangeArrowheads="1"/>
            </p:cNvSpPr>
            <p:nvPr/>
          </p:nvSpPr>
          <p:spPr bwMode="auto">
            <a:xfrm>
              <a:off x="240" y="2739"/>
              <a:ext cx="2824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000099"/>
                  </a:solidFill>
                </a:rPr>
                <a:t>Analog devices are inputs </a:t>
              </a:r>
            </a:p>
            <a:p>
              <a:r>
                <a:rPr lang="en-US" sz="2800">
                  <a:solidFill>
                    <a:srgbClr val="000099"/>
                  </a:solidFill>
                </a:rPr>
                <a:t>and outputs that can have</a:t>
              </a:r>
            </a:p>
            <a:p>
              <a:r>
                <a:rPr lang="en-US" sz="2800">
                  <a:solidFill>
                    <a:srgbClr val="000099"/>
                  </a:solidFill>
                </a:rPr>
                <a:t>an infinite number or states.</a:t>
              </a:r>
            </a:p>
          </p:txBody>
        </p:sp>
        <p:graphicFrame>
          <p:nvGraphicFramePr>
            <p:cNvPr id="111628" name="Object 12"/>
            <p:cNvGraphicFramePr>
              <a:graphicFrameLocks noChangeAspect="1"/>
            </p:cNvGraphicFramePr>
            <p:nvPr/>
          </p:nvGraphicFramePr>
          <p:xfrm>
            <a:off x="3367" y="2740"/>
            <a:ext cx="705" cy="1052"/>
          </p:xfrm>
          <a:graphic>
            <a:graphicData uri="http://schemas.openxmlformats.org/presentationml/2006/ole">
              <p:oleObj spid="_x0000_s111628" name="Image" r:id="rId4" imgW="3669841" imgH="5473016" progId="">
                <p:embed/>
              </p:oleObj>
            </a:graphicData>
          </a:graphic>
        </p:graphicFrame>
        <p:sp>
          <p:nvSpPr>
            <p:cNvPr id="111630" name="Text Box 14"/>
            <p:cNvSpPr txBox="1">
              <a:spLocks noChangeArrowheads="1"/>
            </p:cNvSpPr>
            <p:nvPr/>
          </p:nvSpPr>
          <p:spPr bwMode="auto">
            <a:xfrm>
              <a:off x="4264" y="2932"/>
              <a:ext cx="1176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Analog</a:t>
              </a:r>
            </a:p>
            <a:p>
              <a:r>
                <a:rPr lang="en-US"/>
                <a:t>control valve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1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1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Text Box 2"/>
          <p:cNvSpPr txBox="1">
            <a:spLocks noChangeArrowheads="1"/>
          </p:cNvSpPr>
          <p:nvPr/>
        </p:nvSpPr>
        <p:spPr bwMode="auto">
          <a:xfrm>
            <a:off x="1295400" y="152400"/>
            <a:ext cx="5613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Analog Input Interface Module</a:t>
            </a:r>
          </a:p>
        </p:txBody>
      </p:sp>
      <p:graphicFrame>
        <p:nvGraphicFramePr>
          <p:cNvPr id="112644" name="Object 4"/>
          <p:cNvGraphicFramePr>
            <a:graphicFrameLocks noChangeAspect="1"/>
          </p:cNvGraphicFramePr>
          <p:nvPr/>
        </p:nvGraphicFramePr>
        <p:xfrm>
          <a:off x="3295650" y="914400"/>
          <a:ext cx="5683250" cy="5791200"/>
        </p:xfrm>
        <a:graphic>
          <a:graphicData uri="http://schemas.openxmlformats.org/presentationml/2006/ole">
            <p:oleObj spid="_x0000_s112644" name="Image" r:id="rId3" imgW="2249286" imgH="2292863" progId="">
              <p:embed/>
            </p:oleObj>
          </a:graphicData>
        </a:graphic>
      </p:graphicFrame>
      <p:sp>
        <p:nvSpPr>
          <p:cNvPr id="112648" name="Text Box 8"/>
          <p:cNvSpPr txBox="1">
            <a:spLocks noChangeArrowheads="1"/>
          </p:cNvSpPr>
          <p:nvPr/>
        </p:nvSpPr>
        <p:spPr bwMode="auto">
          <a:xfrm>
            <a:off x="274638" y="1066800"/>
            <a:ext cx="2925762" cy="2282825"/>
          </a:xfrm>
          <a:prstGeom prst="rect">
            <a:avLst/>
          </a:prstGeom>
          <a:solidFill>
            <a:srgbClr val="F9D1C3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A varying low DC </a:t>
            </a:r>
          </a:p>
          <a:p>
            <a:r>
              <a:rPr lang="en-US"/>
              <a:t>voltage proportional </a:t>
            </a:r>
          </a:p>
          <a:p>
            <a:r>
              <a:rPr lang="en-US"/>
              <a:t>to the temperature </a:t>
            </a:r>
          </a:p>
          <a:p>
            <a:r>
              <a:rPr lang="en-US"/>
              <a:t>being monitored is </a:t>
            </a:r>
          </a:p>
          <a:p>
            <a:r>
              <a:rPr lang="en-US"/>
              <a:t>produced by the </a:t>
            </a:r>
          </a:p>
          <a:p>
            <a:r>
              <a:rPr lang="en-US"/>
              <a:t>thermocouple.</a:t>
            </a:r>
          </a:p>
        </p:txBody>
      </p:sp>
      <p:sp>
        <p:nvSpPr>
          <p:cNvPr id="112649" name="Text Box 9"/>
          <p:cNvSpPr txBox="1">
            <a:spLocks noChangeArrowheads="1"/>
          </p:cNvSpPr>
          <p:nvPr/>
        </p:nvSpPr>
        <p:spPr bwMode="auto">
          <a:xfrm>
            <a:off x="534988" y="3581400"/>
            <a:ext cx="5408612" cy="15525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This voltage is amplified and digitized </a:t>
            </a:r>
          </a:p>
          <a:p>
            <a:r>
              <a:rPr lang="en-US"/>
              <a:t>by the analog input module and then </a:t>
            </a:r>
          </a:p>
          <a:p>
            <a:r>
              <a:rPr lang="en-US"/>
              <a:t>sent to the processor on command from </a:t>
            </a:r>
          </a:p>
          <a:p>
            <a:r>
              <a:rPr lang="en-US"/>
              <a:t>a program instruction.</a:t>
            </a:r>
          </a:p>
        </p:txBody>
      </p:sp>
      <p:sp>
        <p:nvSpPr>
          <p:cNvPr id="112650" name="Text Box 10"/>
          <p:cNvSpPr txBox="1">
            <a:spLocks noChangeArrowheads="1"/>
          </p:cNvSpPr>
          <p:nvPr/>
        </p:nvSpPr>
        <p:spPr bwMode="auto">
          <a:xfrm>
            <a:off x="136525" y="5375275"/>
            <a:ext cx="48482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There are two basic types of analog </a:t>
            </a:r>
          </a:p>
          <a:p>
            <a:r>
              <a:rPr lang="en-US"/>
              <a:t>input modules available: current</a:t>
            </a:r>
          </a:p>
          <a:p>
            <a:r>
              <a:rPr lang="en-US"/>
              <a:t>sensing and voltage sensing.</a:t>
            </a:r>
          </a:p>
        </p:txBody>
      </p:sp>
      <p:sp>
        <p:nvSpPr>
          <p:cNvPr id="112651" name="Text Box 11"/>
          <p:cNvSpPr txBox="1">
            <a:spLocks noChangeArrowheads="1"/>
          </p:cNvSpPr>
          <p:nvPr/>
        </p:nvSpPr>
        <p:spPr bwMode="auto">
          <a:xfrm>
            <a:off x="193675" y="5441950"/>
            <a:ext cx="56737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Typical analog inputs may vary from </a:t>
            </a:r>
          </a:p>
          <a:p>
            <a:r>
              <a:rPr lang="en-US"/>
              <a:t>0 to 20 milliamperes, 4 to 20 milliamperes,</a:t>
            </a:r>
          </a:p>
          <a:p>
            <a:r>
              <a:rPr lang="en-US"/>
              <a:t>or 0 to 10 volts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2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12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1126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112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8" grpId="0" animBg="1" autoUpdateAnimBg="0"/>
      <p:bldP spid="112649" grpId="0" animBg="1" autoUpdateAnimBg="0"/>
      <p:bldP spid="112650" grpId="0" autoUpdateAnimBg="0"/>
      <p:bldP spid="112651" grpId="0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485775" y="914400"/>
            <a:ext cx="7896225" cy="5286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2800">
                <a:solidFill>
                  <a:srgbClr val="000099"/>
                </a:solidFill>
              </a:rPr>
              <a:t>Both analog inputs and outputs are word-oriented.</a:t>
            </a:r>
          </a:p>
        </p:txBody>
      </p:sp>
      <p:sp>
        <p:nvSpPr>
          <p:cNvPr id="63499" name="Text Box 11"/>
          <p:cNvSpPr txBox="1">
            <a:spLocks noChangeArrowheads="1"/>
          </p:cNvSpPr>
          <p:nvPr/>
        </p:nvSpPr>
        <p:spPr bwMode="auto">
          <a:xfrm>
            <a:off x="1828800" y="114300"/>
            <a:ext cx="5905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Analog Output Interface Module</a:t>
            </a:r>
          </a:p>
        </p:txBody>
      </p:sp>
      <p:grpSp>
        <p:nvGrpSpPr>
          <p:cNvPr id="63503" name="Group 15"/>
          <p:cNvGrpSpPr>
            <a:grpSpLocks/>
          </p:cNvGrpSpPr>
          <p:nvPr/>
        </p:nvGrpSpPr>
        <p:grpSpPr bwMode="auto">
          <a:xfrm>
            <a:off x="152400" y="2209800"/>
            <a:ext cx="8763000" cy="3935413"/>
            <a:chOff x="96" y="1457"/>
            <a:chExt cx="5520" cy="2479"/>
          </a:xfrm>
        </p:grpSpPr>
        <p:sp>
          <p:nvSpPr>
            <p:cNvPr id="63500" name="Text Box 12"/>
            <p:cNvSpPr txBox="1">
              <a:spLocks noChangeArrowheads="1"/>
            </p:cNvSpPr>
            <p:nvPr/>
          </p:nvSpPr>
          <p:spPr bwMode="auto">
            <a:xfrm>
              <a:off x="3385" y="1457"/>
              <a:ext cx="2231" cy="24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The analog output</a:t>
              </a:r>
            </a:p>
            <a:p>
              <a:r>
                <a:rPr lang="en-US" sz="2800"/>
                <a:t>interface module </a:t>
              </a:r>
            </a:p>
            <a:p>
              <a:r>
                <a:rPr lang="en-US" sz="2800"/>
                <a:t>receives from the </a:t>
              </a:r>
            </a:p>
            <a:p>
              <a:r>
                <a:rPr lang="en-US" sz="2800"/>
                <a:t>processor digital </a:t>
              </a:r>
            </a:p>
            <a:p>
              <a:r>
                <a:rPr lang="en-US" sz="2800"/>
                <a:t>data, which are </a:t>
              </a:r>
            </a:p>
            <a:p>
              <a:r>
                <a:rPr lang="en-US" sz="2800"/>
                <a:t>converted into a</a:t>
              </a:r>
            </a:p>
            <a:p>
              <a:r>
                <a:rPr lang="en-US" sz="2800"/>
                <a:t>proportional voltage </a:t>
              </a:r>
            </a:p>
            <a:p>
              <a:r>
                <a:rPr lang="en-US" sz="2800"/>
                <a:t>or current to control </a:t>
              </a:r>
            </a:p>
            <a:p>
              <a:r>
                <a:rPr lang="en-US" sz="2800"/>
                <a:t>an analog field device.</a:t>
              </a:r>
            </a:p>
          </p:txBody>
        </p:sp>
        <p:graphicFrame>
          <p:nvGraphicFramePr>
            <p:cNvPr id="63502" name="Object 14"/>
            <p:cNvGraphicFramePr>
              <a:graphicFrameLocks noChangeAspect="1"/>
            </p:cNvGraphicFramePr>
            <p:nvPr/>
          </p:nvGraphicFramePr>
          <p:xfrm>
            <a:off x="96" y="1583"/>
            <a:ext cx="3120" cy="2017"/>
          </p:xfrm>
          <a:graphic>
            <a:graphicData uri="http://schemas.openxmlformats.org/presentationml/2006/ole">
              <p:oleObj spid="_x0000_s63502" name="Image" r:id="rId3" imgW="3116527" imgH="2013879" progId="">
                <p:embed/>
              </p:oleObj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Text Box 2"/>
          <p:cNvSpPr txBox="1">
            <a:spLocks noChangeArrowheads="1"/>
          </p:cNvSpPr>
          <p:nvPr/>
        </p:nvSpPr>
        <p:spPr bwMode="auto">
          <a:xfrm>
            <a:off x="1868488" y="152400"/>
            <a:ext cx="4913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Analog I/O Control System</a:t>
            </a:r>
          </a:p>
        </p:txBody>
      </p:sp>
      <p:graphicFrame>
        <p:nvGraphicFramePr>
          <p:cNvPr id="113667" name="Object 3"/>
          <p:cNvGraphicFramePr>
            <a:graphicFrameLocks noChangeAspect="1"/>
          </p:cNvGraphicFramePr>
          <p:nvPr/>
        </p:nvGraphicFramePr>
        <p:xfrm>
          <a:off x="1981200" y="990600"/>
          <a:ext cx="6934200" cy="4929188"/>
        </p:xfrm>
        <a:graphic>
          <a:graphicData uri="http://schemas.openxmlformats.org/presentationml/2006/ole">
            <p:oleObj spid="_x0000_s113667" name="Image" r:id="rId3" imgW="2718131" imgH="1932272" progId="">
              <p:embed/>
            </p:oleObj>
          </a:graphicData>
        </a:graphic>
      </p:graphicFrame>
      <p:sp>
        <p:nvSpPr>
          <p:cNvPr id="113668" name="Text Box 4"/>
          <p:cNvSpPr txBox="1">
            <a:spLocks noChangeArrowheads="1"/>
          </p:cNvSpPr>
          <p:nvPr/>
        </p:nvSpPr>
        <p:spPr bwMode="auto">
          <a:xfrm>
            <a:off x="555625" y="2759075"/>
            <a:ext cx="2797175" cy="822325"/>
          </a:xfrm>
          <a:prstGeom prst="rect">
            <a:avLst/>
          </a:prstGeom>
          <a:solidFill>
            <a:srgbClr val="F9D1C3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The valve is initially</a:t>
            </a:r>
          </a:p>
          <a:p>
            <a:r>
              <a:rPr lang="en-US"/>
              <a:t>open 100%.</a:t>
            </a:r>
          </a:p>
        </p:txBody>
      </p:sp>
      <p:sp>
        <p:nvSpPr>
          <p:cNvPr id="113669" name="Text Box 5"/>
          <p:cNvSpPr txBox="1">
            <a:spLocks noChangeArrowheads="1"/>
          </p:cNvSpPr>
          <p:nvPr/>
        </p:nvSpPr>
        <p:spPr bwMode="auto">
          <a:xfrm>
            <a:off x="136525" y="4787900"/>
            <a:ext cx="4783138" cy="1917700"/>
          </a:xfrm>
          <a:prstGeom prst="rect">
            <a:avLst/>
          </a:prstGeom>
          <a:solidFill>
            <a:srgbClr val="BD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As the fluid level in the tank </a:t>
            </a:r>
          </a:p>
          <a:p>
            <a:r>
              <a:rPr lang="en-US"/>
              <a:t>approaches the preset point,</a:t>
            </a:r>
          </a:p>
          <a:p>
            <a:r>
              <a:rPr lang="en-US"/>
              <a:t>the processor modifies the output,</a:t>
            </a:r>
          </a:p>
          <a:p>
            <a:r>
              <a:rPr lang="en-US"/>
              <a:t>which adjusts the valve to maintain</a:t>
            </a:r>
          </a:p>
          <a:p>
            <a:r>
              <a:rPr lang="en-US"/>
              <a:t>a set point.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3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3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8" grpId="0" animBg="1" autoUpdateAnimBg="0"/>
      <p:bldP spid="113669" grpId="0" animBg="1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 Box 2"/>
          <p:cNvSpPr txBox="1">
            <a:spLocks noChangeArrowheads="1"/>
          </p:cNvSpPr>
          <p:nvPr/>
        </p:nvSpPr>
        <p:spPr bwMode="auto">
          <a:xfrm>
            <a:off x="2590800" y="152400"/>
            <a:ext cx="37068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Special I/O Modules</a:t>
            </a:r>
          </a:p>
        </p:txBody>
      </p:sp>
      <p:graphicFrame>
        <p:nvGraphicFramePr>
          <p:cNvPr id="114691" name="Object 3"/>
          <p:cNvGraphicFramePr>
            <a:graphicFrameLocks noChangeAspect="1"/>
          </p:cNvGraphicFramePr>
          <p:nvPr/>
        </p:nvGraphicFramePr>
        <p:xfrm>
          <a:off x="76200" y="990600"/>
          <a:ext cx="3336925" cy="5562600"/>
        </p:xfrm>
        <a:graphic>
          <a:graphicData uri="http://schemas.openxmlformats.org/presentationml/2006/ole">
            <p:oleObj spid="_x0000_s114691" name="Image" r:id="rId3" imgW="2742857" imgH="4571429" progId="">
              <p:embed/>
            </p:oleObj>
          </a:graphicData>
        </a:graphic>
      </p:graphicFrame>
      <p:sp>
        <p:nvSpPr>
          <p:cNvPr id="114692" name="Text Box 4"/>
          <p:cNvSpPr txBox="1">
            <a:spLocks noChangeArrowheads="1"/>
          </p:cNvSpPr>
          <p:nvPr/>
        </p:nvSpPr>
        <p:spPr bwMode="auto">
          <a:xfrm>
            <a:off x="3657600" y="836613"/>
            <a:ext cx="5194300" cy="228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FF0000"/>
                </a:solidFill>
              </a:rPr>
              <a:t>High-Speed Counter Module</a:t>
            </a:r>
          </a:p>
          <a:p>
            <a:r>
              <a:rPr lang="en-US" sz="2800">
                <a:solidFill>
                  <a:schemeClr val="accent2"/>
                </a:solidFill>
              </a:rPr>
              <a:t>Used to provide an interface for</a:t>
            </a:r>
          </a:p>
          <a:p>
            <a:r>
              <a:rPr lang="en-US" sz="2800">
                <a:solidFill>
                  <a:schemeClr val="accent2"/>
                </a:solidFill>
              </a:rPr>
              <a:t>applications requiring counter</a:t>
            </a:r>
          </a:p>
          <a:p>
            <a:r>
              <a:rPr lang="en-US" sz="2800">
                <a:solidFill>
                  <a:schemeClr val="accent2"/>
                </a:solidFill>
              </a:rPr>
              <a:t>speeds that surpass the capacity</a:t>
            </a:r>
          </a:p>
          <a:p>
            <a:r>
              <a:rPr lang="en-US" sz="2800">
                <a:solidFill>
                  <a:schemeClr val="accent2"/>
                </a:solidFill>
              </a:rPr>
              <a:t>of the PLC ladder program.</a:t>
            </a:r>
          </a:p>
        </p:txBody>
      </p:sp>
      <p:sp>
        <p:nvSpPr>
          <p:cNvPr id="114693" name="Text Box 5"/>
          <p:cNvSpPr txBox="1">
            <a:spLocks noChangeArrowheads="1"/>
          </p:cNvSpPr>
          <p:nvPr/>
        </p:nvSpPr>
        <p:spPr bwMode="auto">
          <a:xfrm>
            <a:off x="3733800" y="3276600"/>
            <a:ext cx="517842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They have the electronics needed</a:t>
            </a:r>
          </a:p>
          <a:p>
            <a:r>
              <a:rPr lang="en-US" sz="2800">
                <a:solidFill>
                  <a:schemeClr val="accent2"/>
                </a:solidFill>
              </a:rPr>
              <a:t>to operate independently of the</a:t>
            </a:r>
          </a:p>
          <a:p>
            <a:r>
              <a:rPr lang="en-US" sz="2800">
                <a:solidFill>
                  <a:schemeClr val="accent2"/>
                </a:solidFill>
              </a:rPr>
              <a:t>processor.</a:t>
            </a:r>
            <a:endParaRPr lang="en-US"/>
          </a:p>
        </p:txBody>
      </p:sp>
      <p:sp>
        <p:nvSpPr>
          <p:cNvPr id="114694" name="Text Box 6"/>
          <p:cNvSpPr txBox="1">
            <a:spLocks noChangeArrowheads="1"/>
          </p:cNvSpPr>
          <p:nvPr/>
        </p:nvSpPr>
        <p:spPr bwMode="auto">
          <a:xfrm>
            <a:off x="3581400" y="4876800"/>
            <a:ext cx="5429250" cy="180022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A typical count rate is 0 to 75 kHz,</a:t>
            </a:r>
          </a:p>
          <a:p>
            <a:r>
              <a:rPr lang="en-US" sz="2800"/>
              <a:t>which means the module would be</a:t>
            </a:r>
          </a:p>
          <a:p>
            <a:r>
              <a:rPr lang="en-US" sz="2800"/>
              <a:t>able to count 75,000 pulses per</a:t>
            </a:r>
          </a:p>
          <a:p>
            <a:r>
              <a:rPr lang="en-US" sz="2800"/>
              <a:t>second.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4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4" grpId="0" animBg="1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Text Box 2"/>
          <p:cNvSpPr txBox="1">
            <a:spLocks noChangeArrowheads="1"/>
          </p:cNvSpPr>
          <p:nvPr/>
        </p:nvSpPr>
        <p:spPr bwMode="auto">
          <a:xfrm>
            <a:off x="2590800" y="152400"/>
            <a:ext cx="37068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Special I/O Modules</a:t>
            </a:r>
          </a:p>
        </p:txBody>
      </p:sp>
      <p:graphicFrame>
        <p:nvGraphicFramePr>
          <p:cNvPr id="115721" name="Object 9"/>
          <p:cNvGraphicFramePr>
            <a:graphicFrameLocks noChangeAspect="1"/>
          </p:cNvGraphicFramePr>
          <p:nvPr/>
        </p:nvGraphicFramePr>
        <p:xfrm>
          <a:off x="304800" y="1905000"/>
          <a:ext cx="2895600" cy="2235200"/>
        </p:xfrm>
        <a:graphic>
          <a:graphicData uri="http://schemas.openxmlformats.org/presentationml/2006/ole">
            <p:oleObj spid="_x0000_s115721" name="Image" r:id="rId3" imgW="2336508" imgH="1803175" progId="">
              <p:embed/>
            </p:oleObj>
          </a:graphicData>
        </a:graphic>
      </p:graphicFrame>
      <p:sp>
        <p:nvSpPr>
          <p:cNvPr id="115722" name="Text Box 10"/>
          <p:cNvSpPr txBox="1">
            <a:spLocks noChangeArrowheads="1"/>
          </p:cNvSpPr>
          <p:nvPr/>
        </p:nvSpPr>
        <p:spPr bwMode="auto">
          <a:xfrm>
            <a:off x="3717925" y="1085850"/>
            <a:ext cx="41449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chemeClr val="accent2"/>
                </a:solidFill>
              </a:rPr>
              <a:t>Thumb-Wheel Module</a:t>
            </a:r>
          </a:p>
        </p:txBody>
      </p:sp>
      <p:sp>
        <p:nvSpPr>
          <p:cNvPr id="115723" name="Text Box 11"/>
          <p:cNvSpPr txBox="1">
            <a:spLocks noChangeArrowheads="1"/>
          </p:cNvSpPr>
          <p:nvPr/>
        </p:nvSpPr>
        <p:spPr bwMode="auto">
          <a:xfrm>
            <a:off x="3489325" y="2047875"/>
            <a:ext cx="509428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Allows the use of thumb-wheel</a:t>
            </a:r>
          </a:p>
          <a:p>
            <a:r>
              <a:rPr lang="en-US" sz="2800">
                <a:solidFill>
                  <a:schemeClr val="accent2"/>
                </a:solidFill>
              </a:rPr>
              <a:t>switches for feeding information</a:t>
            </a:r>
          </a:p>
          <a:p>
            <a:r>
              <a:rPr lang="en-US" sz="2800">
                <a:solidFill>
                  <a:schemeClr val="accent2"/>
                </a:solidFill>
              </a:rPr>
              <a:t>to the PLC to be used in the </a:t>
            </a:r>
          </a:p>
          <a:p>
            <a:r>
              <a:rPr lang="en-US" sz="2800">
                <a:solidFill>
                  <a:schemeClr val="accent2"/>
                </a:solidFill>
              </a:rPr>
              <a:t>control program. </a:t>
            </a:r>
          </a:p>
        </p:txBody>
      </p: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Text Box 2"/>
          <p:cNvSpPr txBox="1">
            <a:spLocks noChangeArrowheads="1"/>
          </p:cNvSpPr>
          <p:nvPr/>
        </p:nvSpPr>
        <p:spPr bwMode="auto">
          <a:xfrm>
            <a:off x="2590800" y="152400"/>
            <a:ext cx="37068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Special I/O Modules</a:t>
            </a:r>
          </a:p>
        </p:txBody>
      </p:sp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1981200" y="914400"/>
            <a:ext cx="46656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>
                <a:solidFill>
                  <a:schemeClr val="accent2"/>
                </a:solidFill>
              </a:rPr>
              <a:t>Encoder-Counter Module</a:t>
            </a:r>
          </a:p>
        </p:txBody>
      </p:sp>
      <p:sp>
        <p:nvSpPr>
          <p:cNvPr id="116741" name="Text Box 5"/>
          <p:cNvSpPr txBox="1">
            <a:spLocks noChangeArrowheads="1"/>
          </p:cNvSpPr>
          <p:nvPr/>
        </p:nvSpPr>
        <p:spPr bwMode="auto">
          <a:xfrm>
            <a:off x="219075" y="5103813"/>
            <a:ext cx="8620125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This module allows the user to read the signal from the</a:t>
            </a:r>
          </a:p>
          <a:p>
            <a:r>
              <a:rPr lang="en-US" sz="2800">
                <a:solidFill>
                  <a:schemeClr val="accent2"/>
                </a:solidFill>
              </a:rPr>
              <a:t>encoder on a real-time basis and stores this information</a:t>
            </a:r>
          </a:p>
          <a:p>
            <a:r>
              <a:rPr lang="en-US" sz="2800">
                <a:solidFill>
                  <a:schemeClr val="accent2"/>
                </a:solidFill>
              </a:rPr>
              <a:t>so it can be read later by the processor.</a:t>
            </a:r>
          </a:p>
        </p:txBody>
      </p:sp>
      <p:graphicFrame>
        <p:nvGraphicFramePr>
          <p:cNvPr id="116742" name="Object 6"/>
          <p:cNvGraphicFramePr>
            <a:graphicFrameLocks noChangeAspect="1"/>
          </p:cNvGraphicFramePr>
          <p:nvPr/>
        </p:nvGraphicFramePr>
        <p:xfrm>
          <a:off x="2133600" y="1676400"/>
          <a:ext cx="4419600" cy="3314700"/>
        </p:xfrm>
        <a:graphic>
          <a:graphicData uri="http://schemas.openxmlformats.org/presentationml/2006/ole">
            <p:oleObj spid="_x0000_s116742" name="Image" r:id="rId3" imgW="6095238" imgH="4571429" progId="">
              <p:embed/>
            </p:oleObj>
          </a:graphicData>
        </a:graphic>
      </p:graphicFrame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Text Box 2"/>
          <p:cNvSpPr txBox="1">
            <a:spLocks noChangeArrowheads="1"/>
          </p:cNvSpPr>
          <p:nvPr/>
        </p:nvSpPr>
        <p:spPr bwMode="auto">
          <a:xfrm>
            <a:off x="2590800" y="152400"/>
            <a:ext cx="37068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Special I/O Modules</a:t>
            </a:r>
          </a:p>
        </p:txBody>
      </p:sp>
      <p:sp>
        <p:nvSpPr>
          <p:cNvPr id="117763" name="Text Box 3"/>
          <p:cNvSpPr txBox="1">
            <a:spLocks noChangeArrowheads="1"/>
          </p:cNvSpPr>
          <p:nvPr/>
        </p:nvSpPr>
        <p:spPr bwMode="auto">
          <a:xfrm>
            <a:off x="1981200" y="914400"/>
            <a:ext cx="46656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>
                <a:solidFill>
                  <a:schemeClr val="accent2"/>
                </a:solidFill>
              </a:rPr>
              <a:t>Stepper-Motor Module</a:t>
            </a:r>
          </a:p>
        </p:txBody>
      </p:sp>
      <p:sp>
        <p:nvSpPr>
          <p:cNvPr id="117764" name="Text Box 4"/>
          <p:cNvSpPr txBox="1">
            <a:spLocks noChangeArrowheads="1"/>
          </p:cNvSpPr>
          <p:nvPr/>
        </p:nvSpPr>
        <p:spPr bwMode="auto">
          <a:xfrm>
            <a:off x="450850" y="4343400"/>
            <a:ext cx="82359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This module provides pulse trains to a stepper-motor</a:t>
            </a:r>
          </a:p>
          <a:p>
            <a:r>
              <a:rPr lang="en-US" sz="2800">
                <a:solidFill>
                  <a:schemeClr val="accent2"/>
                </a:solidFill>
              </a:rPr>
              <a:t>translator, which enables control of a stepper motor.</a:t>
            </a:r>
          </a:p>
        </p:txBody>
      </p:sp>
      <p:graphicFrame>
        <p:nvGraphicFramePr>
          <p:cNvPr id="117766" name="Object 6"/>
          <p:cNvGraphicFramePr>
            <a:graphicFrameLocks noChangeAspect="1"/>
          </p:cNvGraphicFramePr>
          <p:nvPr/>
        </p:nvGraphicFramePr>
        <p:xfrm>
          <a:off x="2895600" y="1600200"/>
          <a:ext cx="2971800" cy="2206625"/>
        </p:xfrm>
        <a:graphic>
          <a:graphicData uri="http://schemas.openxmlformats.org/presentationml/2006/ole">
            <p:oleObj spid="_x0000_s117766" name="Image" r:id="rId3" imgW="1676190" imgH="1244006" progId="">
              <p:embed/>
            </p:oleObj>
          </a:graphicData>
        </a:graphic>
      </p:graphicFrame>
    </p:spTree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Text Box 2"/>
          <p:cNvSpPr txBox="1">
            <a:spLocks noChangeArrowheads="1"/>
          </p:cNvSpPr>
          <p:nvPr/>
        </p:nvSpPr>
        <p:spPr bwMode="auto">
          <a:xfrm>
            <a:off x="2590800" y="152400"/>
            <a:ext cx="37068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Special I/O Modules</a:t>
            </a:r>
          </a:p>
        </p:txBody>
      </p:sp>
      <p:sp>
        <p:nvSpPr>
          <p:cNvPr id="118787" name="Text Box 3"/>
          <p:cNvSpPr txBox="1">
            <a:spLocks noChangeArrowheads="1"/>
          </p:cNvSpPr>
          <p:nvPr/>
        </p:nvSpPr>
        <p:spPr bwMode="auto">
          <a:xfrm>
            <a:off x="1981200" y="914400"/>
            <a:ext cx="46656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>
                <a:solidFill>
                  <a:schemeClr val="accent2"/>
                </a:solidFill>
              </a:rPr>
              <a:t>BCD-Output Module</a:t>
            </a:r>
          </a:p>
        </p:txBody>
      </p:sp>
      <p:sp>
        <p:nvSpPr>
          <p:cNvPr id="118788" name="Text Box 4"/>
          <p:cNvSpPr txBox="1">
            <a:spLocks noChangeArrowheads="1"/>
          </p:cNvSpPr>
          <p:nvPr/>
        </p:nvSpPr>
        <p:spPr bwMode="auto">
          <a:xfrm>
            <a:off x="600075" y="4875213"/>
            <a:ext cx="7858125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This module enables a PLC to operate devices that</a:t>
            </a:r>
          </a:p>
          <a:p>
            <a:r>
              <a:rPr lang="en-US" sz="2800">
                <a:solidFill>
                  <a:schemeClr val="accent2"/>
                </a:solidFill>
              </a:rPr>
              <a:t>require BCD-coded (binary coded decimal) signals</a:t>
            </a:r>
          </a:p>
          <a:p>
            <a:r>
              <a:rPr lang="en-US" sz="2800">
                <a:solidFill>
                  <a:schemeClr val="accent2"/>
                </a:solidFill>
              </a:rPr>
              <a:t>such as seven-segment displays.</a:t>
            </a:r>
          </a:p>
        </p:txBody>
      </p:sp>
      <p:graphicFrame>
        <p:nvGraphicFramePr>
          <p:cNvPr id="118790" name="Object 6"/>
          <p:cNvGraphicFramePr>
            <a:graphicFrameLocks noChangeAspect="1"/>
          </p:cNvGraphicFramePr>
          <p:nvPr/>
        </p:nvGraphicFramePr>
        <p:xfrm>
          <a:off x="2895600" y="1944688"/>
          <a:ext cx="2362200" cy="2246312"/>
        </p:xfrm>
        <a:graphic>
          <a:graphicData uri="http://schemas.openxmlformats.org/presentationml/2006/ole">
            <p:oleObj spid="_x0000_s118790" name="Image" r:id="rId3" imgW="1307937" imgH="1244006" progId="">
              <p:embed/>
            </p:oleObj>
          </a:graphicData>
        </a:graphic>
      </p:graphicFrame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Text Box 2"/>
          <p:cNvSpPr txBox="1">
            <a:spLocks noChangeArrowheads="1"/>
          </p:cNvSpPr>
          <p:nvPr/>
        </p:nvSpPr>
        <p:spPr bwMode="auto">
          <a:xfrm>
            <a:off x="2590800" y="152400"/>
            <a:ext cx="4248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Intelligent I/O Modules</a:t>
            </a:r>
          </a:p>
        </p:txBody>
      </p:sp>
      <p:sp>
        <p:nvSpPr>
          <p:cNvPr id="119811" name="Text Box 3"/>
          <p:cNvSpPr txBox="1">
            <a:spLocks noChangeArrowheads="1"/>
          </p:cNvSpPr>
          <p:nvPr/>
        </p:nvSpPr>
        <p:spPr bwMode="auto">
          <a:xfrm>
            <a:off x="457200" y="914400"/>
            <a:ext cx="8305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>
                <a:solidFill>
                  <a:schemeClr val="accent2"/>
                </a:solidFill>
              </a:rPr>
              <a:t>Have their own microprocessor on board that</a:t>
            </a:r>
          </a:p>
          <a:p>
            <a:r>
              <a:rPr lang="en-US" sz="3200">
                <a:solidFill>
                  <a:schemeClr val="accent2"/>
                </a:solidFill>
              </a:rPr>
              <a:t>can function in parallel with the PLC.</a:t>
            </a:r>
          </a:p>
        </p:txBody>
      </p:sp>
      <p:grpSp>
        <p:nvGrpSpPr>
          <p:cNvPr id="119816" name="Group 8"/>
          <p:cNvGrpSpPr>
            <a:grpSpLocks/>
          </p:cNvGrpSpPr>
          <p:nvPr/>
        </p:nvGrpSpPr>
        <p:grpSpPr bwMode="auto">
          <a:xfrm>
            <a:off x="381000" y="2362200"/>
            <a:ext cx="8174038" cy="3962400"/>
            <a:chOff x="240" y="1488"/>
            <a:chExt cx="5149" cy="2496"/>
          </a:xfrm>
        </p:grpSpPr>
        <p:sp>
          <p:nvSpPr>
            <p:cNvPr id="119812" name="Text Box 4"/>
            <p:cNvSpPr txBox="1">
              <a:spLocks noChangeArrowheads="1"/>
            </p:cNvSpPr>
            <p:nvPr/>
          </p:nvSpPr>
          <p:spPr bwMode="auto">
            <a:xfrm>
              <a:off x="240" y="3119"/>
              <a:ext cx="5149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PID module is used in process control applications</a:t>
              </a:r>
            </a:p>
            <a:p>
              <a:r>
                <a:rPr lang="en-US" sz="2800"/>
                <a:t>that incorporate PID algorithms. The PID module</a:t>
              </a:r>
            </a:p>
            <a:p>
              <a:r>
                <a:rPr lang="en-US" sz="2800"/>
                <a:t>allows process control to take place outside the CPU.</a:t>
              </a:r>
            </a:p>
          </p:txBody>
        </p:sp>
        <p:graphicFrame>
          <p:nvGraphicFramePr>
            <p:cNvPr id="119814" name="Object 6"/>
            <p:cNvGraphicFramePr>
              <a:graphicFrameLocks noChangeAspect="1"/>
            </p:cNvGraphicFramePr>
            <p:nvPr/>
          </p:nvGraphicFramePr>
          <p:xfrm>
            <a:off x="1632" y="1488"/>
            <a:ext cx="1928" cy="1400"/>
          </p:xfrm>
          <a:graphic>
            <a:graphicData uri="http://schemas.openxmlformats.org/presentationml/2006/ole">
              <p:oleObj spid="_x0000_s119814" name="Image" r:id="rId3" imgW="3060317" imgH="2222222" progId="">
                <p:embed/>
              </p:oleObj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9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0836" name="Object 4"/>
          <p:cNvGraphicFramePr>
            <a:graphicFrameLocks noChangeAspect="1"/>
          </p:cNvGraphicFramePr>
          <p:nvPr/>
        </p:nvGraphicFramePr>
        <p:xfrm>
          <a:off x="3048000" y="2057400"/>
          <a:ext cx="2209800" cy="2179638"/>
        </p:xfrm>
        <a:graphic>
          <a:graphicData uri="http://schemas.openxmlformats.org/presentationml/2006/ole">
            <p:oleObj spid="_x0000_s120836" name="Image" r:id="rId3" imgW="1828571" imgH="1803175" progId="">
              <p:embed/>
            </p:oleObj>
          </a:graphicData>
        </a:graphic>
      </p:graphicFrame>
      <p:sp>
        <p:nvSpPr>
          <p:cNvPr id="120837" name="Text Box 5"/>
          <p:cNvSpPr txBox="1">
            <a:spLocks noChangeArrowheads="1"/>
          </p:cNvSpPr>
          <p:nvPr/>
        </p:nvSpPr>
        <p:spPr bwMode="auto">
          <a:xfrm>
            <a:off x="2286000" y="152400"/>
            <a:ext cx="4248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Intelligent I/O Modules</a:t>
            </a:r>
          </a:p>
        </p:txBody>
      </p:sp>
      <p:sp>
        <p:nvSpPr>
          <p:cNvPr id="120838" name="Text Box 6"/>
          <p:cNvSpPr txBox="1">
            <a:spLocks noChangeArrowheads="1"/>
          </p:cNvSpPr>
          <p:nvPr/>
        </p:nvSpPr>
        <p:spPr bwMode="auto">
          <a:xfrm>
            <a:off x="1963738" y="1066800"/>
            <a:ext cx="46656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>
                <a:solidFill>
                  <a:schemeClr val="accent2"/>
                </a:solidFill>
              </a:rPr>
              <a:t>Communications Module</a:t>
            </a:r>
          </a:p>
        </p:txBody>
      </p:sp>
      <p:sp>
        <p:nvSpPr>
          <p:cNvPr id="120839" name="Text Box 7"/>
          <p:cNvSpPr txBox="1">
            <a:spLocks noChangeArrowheads="1"/>
          </p:cNvSpPr>
          <p:nvPr/>
        </p:nvSpPr>
        <p:spPr bwMode="auto">
          <a:xfrm>
            <a:off x="352425" y="4876800"/>
            <a:ext cx="825817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This module allows the user to connect the PLC to </a:t>
            </a:r>
          </a:p>
          <a:p>
            <a:r>
              <a:rPr lang="en-US" sz="2800">
                <a:solidFill>
                  <a:schemeClr val="accent2"/>
                </a:solidFill>
              </a:rPr>
              <a:t>high-speed local networks that may be different from</a:t>
            </a:r>
          </a:p>
          <a:p>
            <a:r>
              <a:rPr lang="en-US" sz="2800">
                <a:solidFill>
                  <a:schemeClr val="accent2"/>
                </a:solidFill>
              </a:rPr>
              <a:t>the network communications provided with the PLC.</a:t>
            </a:r>
          </a:p>
        </p:txBody>
      </p:sp>
    </p:spTree>
  </p:cSld>
  <p:clrMapOvr>
    <a:masterClrMapping/>
  </p:clrMapOvr>
  <p:transition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Text Box 2"/>
          <p:cNvSpPr txBox="1">
            <a:spLocks noChangeArrowheads="1"/>
          </p:cNvSpPr>
          <p:nvPr/>
        </p:nvSpPr>
        <p:spPr bwMode="auto">
          <a:xfrm>
            <a:off x="2971800" y="152400"/>
            <a:ext cx="32654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I/O Specifications</a:t>
            </a:r>
          </a:p>
        </p:txBody>
      </p:sp>
      <p:graphicFrame>
        <p:nvGraphicFramePr>
          <p:cNvPr id="121862" name="Object 6"/>
          <p:cNvGraphicFramePr>
            <a:graphicFrameLocks noChangeAspect="1"/>
          </p:cNvGraphicFramePr>
          <p:nvPr/>
        </p:nvGraphicFramePr>
        <p:xfrm>
          <a:off x="381000" y="1066800"/>
          <a:ext cx="2324100" cy="2705100"/>
        </p:xfrm>
        <a:graphic>
          <a:graphicData uri="http://schemas.openxmlformats.org/presentationml/2006/ole">
            <p:oleObj spid="_x0000_s121862" name="Image" r:id="rId3" imgW="2323810" imgH="2704762" progId="">
              <p:embed/>
            </p:oleObj>
          </a:graphicData>
        </a:graphic>
      </p:graphicFrame>
      <p:grpSp>
        <p:nvGrpSpPr>
          <p:cNvPr id="121866" name="Group 10"/>
          <p:cNvGrpSpPr>
            <a:grpSpLocks/>
          </p:cNvGrpSpPr>
          <p:nvPr/>
        </p:nvGrpSpPr>
        <p:grpSpPr bwMode="auto">
          <a:xfrm>
            <a:off x="304800" y="809625"/>
            <a:ext cx="8610600" cy="5791200"/>
            <a:chOff x="192" y="510"/>
            <a:chExt cx="5424" cy="3648"/>
          </a:xfrm>
        </p:grpSpPr>
        <p:sp>
          <p:nvSpPr>
            <p:cNvPr id="121863" name="Text Box 7"/>
            <p:cNvSpPr txBox="1">
              <a:spLocks noChangeArrowheads="1"/>
            </p:cNvSpPr>
            <p:nvPr/>
          </p:nvSpPr>
          <p:spPr bwMode="auto">
            <a:xfrm>
              <a:off x="1872" y="510"/>
              <a:ext cx="3361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lvl="1">
                <a:buFont typeface="Wingdings" pitchFamily="2" charset="2"/>
                <a:buChar char="§"/>
              </a:pPr>
              <a:r>
                <a:rPr lang="en-US" sz="2800">
                  <a:solidFill>
                    <a:srgbClr val="FF0000"/>
                  </a:solidFill>
                </a:rPr>
                <a:t> Nominal Input Voltage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chemeClr val="accent2"/>
                  </a:solidFill>
                </a:rPr>
                <a:t>This AC or DC value specifies 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chemeClr val="accent2"/>
                  </a:solidFill>
                </a:rPr>
                <a:t>the magnitude and type of voltage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chemeClr val="accent2"/>
                  </a:solidFill>
                </a:rPr>
                <a:t>signal that will be accepted. </a:t>
              </a:r>
            </a:p>
          </p:txBody>
        </p:sp>
        <p:sp>
          <p:nvSpPr>
            <p:cNvPr id="121864" name="Text Box 8"/>
            <p:cNvSpPr txBox="1">
              <a:spLocks noChangeArrowheads="1"/>
            </p:cNvSpPr>
            <p:nvPr/>
          </p:nvSpPr>
          <p:spPr bwMode="auto">
            <a:xfrm>
              <a:off x="1920" y="1776"/>
              <a:ext cx="3357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buFont typeface="Wingdings" pitchFamily="2" charset="2"/>
                <a:buChar char="§"/>
              </a:pPr>
              <a:r>
                <a:rPr lang="en-US" sz="2800">
                  <a:solidFill>
                    <a:srgbClr val="FF0000"/>
                  </a:solidFill>
                </a:rPr>
                <a:t> On State Input Voltage Range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chemeClr val="accent2"/>
                  </a:solidFill>
                </a:rPr>
                <a:t>This value specifies the voltage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chemeClr val="accent2"/>
                  </a:solidFill>
                </a:rPr>
                <a:t>at which the input signal is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chemeClr val="accent2"/>
                  </a:solidFill>
                </a:rPr>
                <a:t>recognized as being absolutely on.</a:t>
              </a:r>
            </a:p>
          </p:txBody>
        </p:sp>
        <p:sp>
          <p:nvSpPr>
            <p:cNvPr id="121865" name="Text Box 9"/>
            <p:cNvSpPr txBox="1">
              <a:spLocks noChangeArrowheads="1"/>
            </p:cNvSpPr>
            <p:nvPr/>
          </p:nvSpPr>
          <p:spPr bwMode="auto">
            <a:xfrm>
              <a:off x="192" y="3024"/>
              <a:ext cx="5424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buFont typeface="Wingdings" pitchFamily="2" charset="2"/>
                <a:buChar char="§"/>
              </a:pPr>
              <a:r>
                <a:rPr lang="en-US" sz="2800">
                  <a:solidFill>
                    <a:srgbClr val="FF0000"/>
                  </a:solidFill>
                </a:rPr>
                <a:t> Nominal Current Per Input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chemeClr val="accent2"/>
                  </a:solidFill>
                </a:rPr>
                <a:t>This value specifies the minimum input current that the input devices must be capable of driving to operate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chemeClr val="accent2"/>
                  </a:solidFill>
                </a:rPr>
                <a:t>the input circuit.</a:t>
              </a:r>
            </a:p>
          </p:txBody>
        </p:sp>
      </p:grpSp>
    </p:spTree>
  </p:cSld>
  <p:clrMapOvr>
    <a:masterClrMapping/>
  </p:clrMapOvr>
  <p:transition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Text Box 2"/>
          <p:cNvSpPr txBox="1">
            <a:spLocks noChangeArrowheads="1"/>
          </p:cNvSpPr>
          <p:nvPr/>
        </p:nvSpPr>
        <p:spPr bwMode="auto">
          <a:xfrm>
            <a:off x="2971800" y="152400"/>
            <a:ext cx="32654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I/O Specifications</a:t>
            </a:r>
          </a:p>
        </p:txBody>
      </p:sp>
      <p:graphicFrame>
        <p:nvGraphicFramePr>
          <p:cNvPr id="122883" name="Object 3"/>
          <p:cNvGraphicFramePr>
            <a:graphicFrameLocks noChangeAspect="1"/>
          </p:cNvGraphicFramePr>
          <p:nvPr/>
        </p:nvGraphicFramePr>
        <p:xfrm>
          <a:off x="95250" y="1143000"/>
          <a:ext cx="2324100" cy="2705100"/>
        </p:xfrm>
        <a:graphic>
          <a:graphicData uri="http://schemas.openxmlformats.org/presentationml/2006/ole">
            <p:oleObj spid="_x0000_s122883" name="Image" r:id="rId3" imgW="2323810" imgH="2704762" progId="">
              <p:embed/>
            </p:oleObj>
          </a:graphicData>
        </a:graphic>
      </p:graphicFrame>
      <p:grpSp>
        <p:nvGrpSpPr>
          <p:cNvPr id="122888" name="Group 8"/>
          <p:cNvGrpSpPr>
            <a:grpSpLocks/>
          </p:cNvGrpSpPr>
          <p:nvPr/>
        </p:nvGrpSpPr>
        <p:grpSpPr bwMode="auto">
          <a:xfrm>
            <a:off x="304800" y="809625"/>
            <a:ext cx="8839200" cy="5791200"/>
            <a:chOff x="192" y="510"/>
            <a:chExt cx="5568" cy="3648"/>
          </a:xfrm>
        </p:grpSpPr>
        <p:sp>
          <p:nvSpPr>
            <p:cNvPr id="122885" name="Text Box 5"/>
            <p:cNvSpPr txBox="1">
              <a:spLocks noChangeArrowheads="1"/>
            </p:cNvSpPr>
            <p:nvPr/>
          </p:nvSpPr>
          <p:spPr bwMode="auto">
            <a:xfrm>
              <a:off x="1536" y="510"/>
              <a:ext cx="4224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buFont typeface="Wingdings" pitchFamily="2" charset="2"/>
                <a:buChar char="§"/>
              </a:pPr>
              <a:r>
                <a:rPr lang="en-US" sz="2800">
                  <a:solidFill>
                    <a:schemeClr val="accent2"/>
                  </a:solidFill>
                </a:rPr>
                <a:t> Number of Inputs and Outputs per Card 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chemeClr val="accent2"/>
                  </a:solidFill>
                </a:rPr>
                <a:t>    </a:t>
              </a:r>
              <a:r>
                <a:rPr lang="en-US" sz="2800">
                  <a:solidFill>
                    <a:srgbClr val="FF0000"/>
                  </a:solidFill>
                </a:rPr>
                <a:t>This value indicates the number 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rgbClr val="FF0000"/>
                  </a:solidFill>
                </a:rPr>
                <a:t>    of inputs or outputs that can be 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rgbClr val="FF0000"/>
                  </a:solidFill>
                </a:rPr>
                <a:t>    connected to the module.</a:t>
              </a:r>
            </a:p>
          </p:txBody>
        </p:sp>
        <p:sp>
          <p:nvSpPr>
            <p:cNvPr id="122886" name="Text Box 6"/>
            <p:cNvSpPr txBox="1">
              <a:spLocks noChangeArrowheads="1"/>
            </p:cNvSpPr>
            <p:nvPr/>
          </p:nvSpPr>
          <p:spPr bwMode="auto">
            <a:xfrm>
              <a:off x="1584" y="1728"/>
              <a:ext cx="3997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buFont typeface="Wingdings" pitchFamily="2" charset="2"/>
                <a:buChar char="§"/>
              </a:pPr>
              <a:r>
                <a:rPr lang="en-US" sz="2800">
                  <a:solidFill>
                    <a:schemeClr val="accent2"/>
                  </a:solidFill>
                </a:rPr>
                <a:t> Off-State Leakage Current per Output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rgbClr val="FF0000"/>
                  </a:solidFill>
                </a:rPr>
                <a:t>This value specifies the maximum value 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rgbClr val="FF0000"/>
                  </a:solidFill>
                </a:rPr>
                <a:t>of leakage current that flows through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rgbClr val="FF0000"/>
                  </a:solidFill>
                </a:rPr>
                <a:t>the output in the OFF state. </a:t>
              </a:r>
            </a:p>
          </p:txBody>
        </p:sp>
        <p:sp>
          <p:nvSpPr>
            <p:cNvPr id="122887" name="Text Box 7"/>
            <p:cNvSpPr txBox="1">
              <a:spLocks noChangeArrowheads="1"/>
            </p:cNvSpPr>
            <p:nvPr/>
          </p:nvSpPr>
          <p:spPr bwMode="auto">
            <a:xfrm>
              <a:off x="192" y="3024"/>
              <a:ext cx="5424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buFont typeface="Wingdings" pitchFamily="2" charset="2"/>
                <a:buChar char="§"/>
              </a:pPr>
              <a:r>
                <a:rPr lang="en-US" sz="2800">
                  <a:solidFill>
                    <a:schemeClr val="accent2"/>
                  </a:solidFill>
                </a:rPr>
                <a:t> Maximum Output Current Rating Per Output 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chemeClr val="accent2"/>
                  </a:solidFill>
                </a:rPr>
                <a:t>   and Module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rgbClr val="FF0000"/>
                  </a:solidFill>
                </a:rPr>
                <a:t>These values specify the maximum current of a single</a:t>
              </a:r>
            </a:p>
            <a:p>
              <a:pPr>
                <a:buFont typeface="Wingdings" pitchFamily="2" charset="2"/>
                <a:buNone/>
              </a:pPr>
              <a:r>
                <a:rPr lang="en-US" sz="2800">
                  <a:solidFill>
                    <a:srgbClr val="FF0000"/>
                  </a:solidFill>
                </a:rPr>
                <a:t>output and the module as a whole.</a:t>
              </a:r>
            </a:p>
          </p:txBody>
        </p:sp>
      </p:grpSp>
    </p:spTree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ext Box 2"/>
          <p:cNvSpPr txBox="1">
            <a:spLocks noChangeArrowheads="1"/>
          </p:cNvSpPr>
          <p:nvPr/>
        </p:nvSpPr>
        <p:spPr bwMode="auto">
          <a:xfrm>
            <a:off x="2738438" y="152400"/>
            <a:ext cx="30527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CPU - Processor</a:t>
            </a:r>
          </a:p>
        </p:txBody>
      </p:sp>
      <p:sp>
        <p:nvSpPr>
          <p:cNvPr id="123907" name="Text Box 3"/>
          <p:cNvSpPr txBox="1">
            <a:spLocks noChangeArrowheads="1"/>
          </p:cNvSpPr>
          <p:nvPr/>
        </p:nvSpPr>
        <p:spPr bwMode="auto">
          <a:xfrm>
            <a:off x="152400" y="992188"/>
            <a:ext cx="8547100" cy="186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The term CPU is often used interchangeably with the</a:t>
            </a:r>
          </a:p>
          <a:p>
            <a:r>
              <a:rPr lang="en-US" sz="2800">
                <a:solidFill>
                  <a:schemeClr val="accent2"/>
                </a:solidFill>
              </a:rPr>
              <a:t>term processor. However, by strict definition, the CPU </a:t>
            </a:r>
          </a:p>
          <a:p>
            <a:r>
              <a:rPr lang="en-US" sz="2800">
                <a:solidFill>
                  <a:schemeClr val="accent2"/>
                </a:solidFill>
              </a:rPr>
              <a:t>term encompasses all the necessary elements that form</a:t>
            </a:r>
          </a:p>
          <a:p>
            <a:r>
              <a:rPr lang="en-US" sz="2800">
                <a:solidFill>
                  <a:schemeClr val="accent2"/>
                </a:solidFill>
              </a:rPr>
              <a:t>the intelligence of the system. </a:t>
            </a:r>
            <a:r>
              <a:rPr lang="en-US" sz="3200"/>
              <a:t> </a:t>
            </a:r>
          </a:p>
        </p:txBody>
      </p:sp>
      <p:graphicFrame>
        <p:nvGraphicFramePr>
          <p:cNvPr id="123909" name="Object 5"/>
          <p:cNvGraphicFramePr>
            <a:graphicFrameLocks noChangeAspect="1"/>
          </p:cNvGraphicFramePr>
          <p:nvPr/>
        </p:nvGraphicFramePr>
        <p:xfrm>
          <a:off x="381000" y="3124200"/>
          <a:ext cx="4114800" cy="3135313"/>
        </p:xfrm>
        <a:graphic>
          <a:graphicData uri="http://schemas.openxmlformats.org/presentationml/2006/ole">
            <p:oleObj spid="_x0000_s123909" name="Image" r:id="rId3" imgW="2679197" imgH="2041143" progId="">
              <p:embed/>
            </p:oleObj>
          </a:graphicData>
        </a:graphic>
      </p:graphicFrame>
      <p:graphicFrame>
        <p:nvGraphicFramePr>
          <p:cNvPr id="123910" name="Object 6"/>
          <p:cNvGraphicFramePr>
            <a:graphicFrameLocks noChangeAspect="1"/>
          </p:cNvGraphicFramePr>
          <p:nvPr/>
        </p:nvGraphicFramePr>
        <p:xfrm>
          <a:off x="5410200" y="2795588"/>
          <a:ext cx="2878138" cy="3605212"/>
        </p:xfrm>
        <a:graphic>
          <a:graphicData uri="http://schemas.openxmlformats.org/presentationml/2006/ole">
            <p:oleObj spid="_x0000_s123910" name="Image" r:id="rId4" imgW="1783084" imgH="2233143" progId="">
              <p:embed/>
            </p:oleObj>
          </a:graphicData>
        </a:graphic>
      </p:graphicFrame>
    </p:spTree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Text Box 2"/>
          <p:cNvSpPr txBox="1">
            <a:spLocks noChangeArrowheads="1"/>
          </p:cNvSpPr>
          <p:nvPr/>
        </p:nvSpPr>
        <p:spPr bwMode="auto">
          <a:xfrm>
            <a:off x="2738438" y="152400"/>
            <a:ext cx="28495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 Processor Unit</a:t>
            </a:r>
          </a:p>
        </p:txBody>
      </p:sp>
      <p:graphicFrame>
        <p:nvGraphicFramePr>
          <p:cNvPr id="124935" name="Object 7"/>
          <p:cNvGraphicFramePr>
            <a:graphicFrameLocks noChangeAspect="1"/>
          </p:cNvGraphicFramePr>
          <p:nvPr/>
        </p:nvGraphicFramePr>
        <p:xfrm>
          <a:off x="1066800" y="914400"/>
          <a:ext cx="6934200" cy="4419600"/>
        </p:xfrm>
        <a:graphic>
          <a:graphicData uri="http://schemas.openxmlformats.org/presentationml/2006/ole">
            <p:oleObj spid="_x0000_s124935" name="Image" r:id="rId3" imgW="3216204" imgH="2050156" progId="">
              <p:embed/>
            </p:oleObj>
          </a:graphicData>
        </a:graphic>
      </p:graphicFrame>
      <p:sp>
        <p:nvSpPr>
          <p:cNvPr id="124936" name="Text Box 8"/>
          <p:cNvSpPr txBox="1">
            <a:spLocks noChangeArrowheads="1"/>
          </p:cNvSpPr>
          <p:nvPr/>
        </p:nvSpPr>
        <p:spPr bwMode="auto">
          <a:xfrm>
            <a:off x="304800" y="5257800"/>
            <a:ext cx="8462963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The processor executes the operating system, manages</a:t>
            </a:r>
          </a:p>
          <a:p>
            <a:r>
              <a:rPr lang="en-US" sz="2800">
                <a:solidFill>
                  <a:schemeClr val="accent2"/>
                </a:solidFill>
              </a:rPr>
              <a:t>memory, monitors inputs, evaluates the user logic, and</a:t>
            </a:r>
          </a:p>
          <a:p>
            <a:r>
              <a:rPr lang="en-US" sz="2800">
                <a:solidFill>
                  <a:schemeClr val="accent2"/>
                </a:solidFill>
              </a:rPr>
              <a:t> turns on the appropriate outputs. </a:t>
            </a:r>
          </a:p>
        </p:txBody>
      </p:sp>
      <p:sp>
        <p:nvSpPr>
          <p:cNvPr id="124937" name="Text Box 9"/>
          <p:cNvSpPr txBox="1">
            <a:spLocks noChangeArrowheads="1"/>
          </p:cNvSpPr>
          <p:nvPr/>
        </p:nvSpPr>
        <p:spPr bwMode="auto">
          <a:xfrm>
            <a:off x="111125" y="5486400"/>
            <a:ext cx="90328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Status indicators provide system diagnostic information.</a:t>
            </a:r>
          </a:p>
          <a:p>
            <a:r>
              <a:rPr lang="en-US" sz="2800">
                <a:solidFill>
                  <a:schemeClr val="accent2"/>
                </a:solidFill>
              </a:rPr>
              <a:t>Keyswitch allows you select different modes of operation.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4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4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6" grpId="0" autoUpdateAnimBg="0"/>
      <p:bldP spid="124937" grpId="0" autoUpdateAnimBg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Text Box 2"/>
          <p:cNvSpPr txBox="1">
            <a:spLocks noChangeArrowheads="1"/>
          </p:cNvSpPr>
          <p:nvPr/>
        </p:nvSpPr>
        <p:spPr bwMode="auto">
          <a:xfrm>
            <a:off x="1066800" y="133350"/>
            <a:ext cx="70834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 Typical Processor Modes Of Operation</a:t>
            </a:r>
          </a:p>
        </p:txBody>
      </p:sp>
      <p:sp>
        <p:nvSpPr>
          <p:cNvPr id="125960" name="Text Box 8"/>
          <p:cNvSpPr txBox="1">
            <a:spLocks noChangeArrowheads="1"/>
          </p:cNvSpPr>
          <p:nvPr/>
        </p:nvSpPr>
        <p:spPr bwMode="auto">
          <a:xfrm>
            <a:off x="2438400" y="1108075"/>
            <a:ext cx="6224588" cy="5216525"/>
          </a:xfrm>
          <a:prstGeom prst="rect">
            <a:avLst/>
          </a:prstGeom>
          <a:solidFill>
            <a:srgbClr val="FBDBCD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RUN Position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 Places the processor in the Run mode</a:t>
            </a:r>
          </a:p>
          <a:p>
            <a:pPr>
              <a:buFont typeface="Wingdings" pitchFamily="2" charset="2"/>
              <a:buNone/>
            </a:pPr>
            <a:endParaRPr lang="en-US" sz="2800">
              <a:solidFill>
                <a:schemeClr val="accent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 Executes the ladder program and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energizes output devices</a:t>
            </a:r>
          </a:p>
          <a:p>
            <a:pPr>
              <a:buFont typeface="Wingdings" pitchFamily="2" charset="2"/>
              <a:buNone/>
            </a:pPr>
            <a:endParaRPr lang="en-US" sz="2800">
              <a:solidFill>
                <a:schemeClr val="accent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 Prevents you from performing online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program editing in this position</a:t>
            </a:r>
          </a:p>
          <a:p>
            <a:pPr>
              <a:buFont typeface="Wingdings" pitchFamily="2" charset="2"/>
              <a:buNone/>
            </a:pPr>
            <a:endParaRPr lang="en-US" sz="2800">
              <a:solidFill>
                <a:schemeClr val="accent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 Prevents you from using a 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program/operator interface device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to change the processor mode  </a:t>
            </a:r>
          </a:p>
        </p:txBody>
      </p:sp>
      <p:graphicFrame>
        <p:nvGraphicFramePr>
          <p:cNvPr id="125958" name="Object 6"/>
          <p:cNvGraphicFramePr>
            <a:graphicFrameLocks noChangeAspect="1"/>
          </p:cNvGraphicFramePr>
          <p:nvPr/>
        </p:nvGraphicFramePr>
        <p:xfrm>
          <a:off x="152400" y="914400"/>
          <a:ext cx="1601788" cy="5791200"/>
        </p:xfrm>
        <a:graphic>
          <a:graphicData uri="http://schemas.openxmlformats.org/presentationml/2006/ole">
            <p:oleObj spid="_x0000_s125958" name="Image" r:id="rId3" imgW="1053597" imgH="3809524" progId="">
              <p:embed/>
            </p:oleObj>
          </a:graphicData>
        </a:graphic>
      </p:graphicFrame>
      <p:sp>
        <p:nvSpPr>
          <p:cNvPr id="125961" name="AutoShape 9"/>
          <p:cNvSpPr>
            <a:spLocks noChangeArrowheads="1"/>
          </p:cNvSpPr>
          <p:nvPr/>
        </p:nvSpPr>
        <p:spPr bwMode="auto">
          <a:xfrm>
            <a:off x="1143000" y="1981200"/>
            <a:ext cx="1066800" cy="228600"/>
          </a:xfrm>
          <a:prstGeom prst="rightArrow">
            <a:avLst>
              <a:gd name="adj1" fmla="val 50000"/>
              <a:gd name="adj2" fmla="val 1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ext Box 2"/>
          <p:cNvSpPr txBox="1">
            <a:spLocks noChangeArrowheads="1"/>
          </p:cNvSpPr>
          <p:nvPr/>
        </p:nvSpPr>
        <p:spPr bwMode="auto">
          <a:xfrm>
            <a:off x="1066800" y="133350"/>
            <a:ext cx="70834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 Typical Processor Modes Of Operation</a:t>
            </a:r>
          </a:p>
        </p:txBody>
      </p:sp>
      <p:sp>
        <p:nvSpPr>
          <p:cNvPr id="126979" name="Text Box 3"/>
          <p:cNvSpPr txBox="1">
            <a:spLocks noChangeArrowheads="1"/>
          </p:cNvSpPr>
          <p:nvPr/>
        </p:nvSpPr>
        <p:spPr bwMode="auto">
          <a:xfrm>
            <a:off x="2438400" y="1382713"/>
            <a:ext cx="6262688" cy="4789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PROG Position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 Places the processor in the program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mode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 Prevents the processor from scanning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or executing the ladder program, and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controller outputs are de-energized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 Allows you to perform program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entry and editing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 Prevents you from using a 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program/operator interface device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to change the processor mode  </a:t>
            </a:r>
          </a:p>
        </p:txBody>
      </p:sp>
      <p:grpSp>
        <p:nvGrpSpPr>
          <p:cNvPr id="126980" name="Group 4"/>
          <p:cNvGrpSpPr>
            <a:grpSpLocks/>
          </p:cNvGrpSpPr>
          <p:nvPr/>
        </p:nvGrpSpPr>
        <p:grpSpPr bwMode="auto">
          <a:xfrm>
            <a:off x="152400" y="914400"/>
            <a:ext cx="2057400" cy="5791200"/>
            <a:chOff x="96" y="576"/>
            <a:chExt cx="1296" cy="3648"/>
          </a:xfrm>
        </p:grpSpPr>
        <p:graphicFrame>
          <p:nvGraphicFramePr>
            <p:cNvPr id="126981" name="Object 5"/>
            <p:cNvGraphicFramePr>
              <a:graphicFrameLocks noChangeAspect="1"/>
            </p:cNvGraphicFramePr>
            <p:nvPr/>
          </p:nvGraphicFramePr>
          <p:xfrm>
            <a:off x="96" y="576"/>
            <a:ext cx="1009" cy="3648"/>
          </p:xfrm>
          <a:graphic>
            <a:graphicData uri="http://schemas.openxmlformats.org/presentationml/2006/ole">
              <p:oleObj spid="_x0000_s126981" name="Image" r:id="rId3" imgW="1053597" imgH="3809524" progId="">
                <p:embed/>
              </p:oleObj>
            </a:graphicData>
          </a:graphic>
        </p:graphicFrame>
        <p:sp>
          <p:nvSpPr>
            <p:cNvPr id="126982" name="AutoShape 6"/>
            <p:cNvSpPr>
              <a:spLocks noChangeArrowheads="1"/>
            </p:cNvSpPr>
            <p:nvPr/>
          </p:nvSpPr>
          <p:spPr bwMode="auto">
            <a:xfrm>
              <a:off x="720" y="1248"/>
              <a:ext cx="672" cy="144"/>
            </a:xfrm>
            <a:prstGeom prst="rightArrow">
              <a:avLst>
                <a:gd name="adj1" fmla="val 50000"/>
                <a:gd name="adj2" fmla="val 1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Text Box 2"/>
          <p:cNvSpPr txBox="1">
            <a:spLocks noChangeArrowheads="1"/>
          </p:cNvSpPr>
          <p:nvPr/>
        </p:nvSpPr>
        <p:spPr bwMode="auto">
          <a:xfrm>
            <a:off x="1066800" y="133350"/>
            <a:ext cx="70834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 Typical Processor Modes Of Operation</a:t>
            </a:r>
          </a:p>
        </p:txBody>
      </p:sp>
      <p:sp>
        <p:nvSpPr>
          <p:cNvPr id="128003" name="Text Box 3"/>
          <p:cNvSpPr txBox="1">
            <a:spLocks noChangeArrowheads="1"/>
          </p:cNvSpPr>
          <p:nvPr/>
        </p:nvSpPr>
        <p:spPr bwMode="auto">
          <a:xfrm>
            <a:off x="2438400" y="990600"/>
            <a:ext cx="6040438" cy="5216525"/>
          </a:xfrm>
          <a:prstGeom prst="rect">
            <a:avLst/>
          </a:prstGeom>
          <a:solidFill>
            <a:srgbClr val="C0F0C8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REM Position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 Places the processor in the Remote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mode: either REMote Run, REMote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Program, or REMote Test mode </a:t>
            </a:r>
          </a:p>
          <a:p>
            <a:pPr>
              <a:buFont typeface="Wingdings" pitchFamily="2" charset="2"/>
              <a:buNone/>
            </a:pPr>
            <a:endParaRPr lang="en-US" sz="2800">
              <a:solidFill>
                <a:schemeClr val="accent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 Allows you to change the processor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mode from a programmer/operator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interface device</a:t>
            </a:r>
          </a:p>
          <a:p>
            <a:pPr>
              <a:buFont typeface="Wingdings" pitchFamily="2" charset="2"/>
              <a:buNone/>
            </a:pPr>
            <a:endParaRPr lang="en-US" sz="2800">
              <a:solidFill>
                <a:schemeClr val="accent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 Allows you to perform program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online program editing</a:t>
            </a:r>
          </a:p>
          <a:p>
            <a:pPr>
              <a:buFont typeface="Wingdings" pitchFamily="2" charset="2"/>
              <a:buNone/>
            </a:pPr>
            <a:endParaRPr lang="en-US" sz="2800">
              <a:solidFill>
                <a:schemeClr val="accent2"/>
              </a:solidFill>
            </a:endParaRPr>
          </a:p>
        </p:txBody>
      </p:sp>
      <p:grpSp>
        <p:nvGrpSpPr>
          <p:cNvPr id="128004" name="Group 4"/>
          <p:cNvGrpSpPr>
            <a:grpSpLocks/>
          </p:cNvGrpSpPr>
          <p:nvPr/>
        </p:nvGrpSpPr>
        <p:grpSpPr bwMode="auto">
          <a:xfrm>
            <a:off x="152400" y="914400"/>
            <a:ext cx="2057400" cy="5791200"/>
            <a:chOff x="96" y="576"/>
            <a:chExt cx="1296" cy="3648"/>
          </a:xfrm>
        </p:grpSpPr>
        <p:graphicFrame>
          <p:nvGraphicFramePr>
            <p:cNvPr id="128005" name="Object 5"/>
            <p:cNvGraphicFramePr>
              <a:graphicFrameLocks noChangeAspect="1"/>
            </p:cNvGraphicFramePr>
            <p:nvPr/>
          </p:nvGraphicFramePr>
          <p:xfrm>
            <a:off x="96" y="576"/>
            <a:ext cx="1009" cy="3648"/>
          </p:xfrm>
          <a:graphic>
            <a:graphicData uri="http://schemas.openxmlformats.org/presentationml/2006/ole">
              <p:oleObj spid="_x0000_s128005" name="Image" r:id="rId3" imgW="1053597" imgH="3809524" progId="">
                <p:embed/>
              </p:oleObj>
            </a:graphicData>
          </a:graphic>
        </p:graphicFrame>
        <p:sp>
          <p:nvSpPr>
            <p:cNvPr id="128006" name="AutoShape 6"/>
            <p:cNvSpPr>
              <a:spLocks noChangeArrowheads="1"/>
            </p:cNvSpPr>
            <p:nvPr/>
          </p:nvSpPr>
          <p:spPr bwMode="auto">
            <a:xfrm>
              <a:off x="720" y="1248"/>
              <a:ext cx="672" cy="144"/>
            </a:xfrm>
            <a:prstGeom prst="rightArrow">
              <a:avLst>
                <a:gd name="adj1" fmla="val 50000"/>
                <a:gd name="adj2" fmla="val 1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Text Box 2"/>
          <p:cNvSpPr txBox="1">
            <a:spLocks noChangeArrowheads="1"/>
          </p:cNvSpPr>
          <p:nvPr/>
        </p:nvSpPr>
        <p:spPr bwMode="auto">
          <a:xfrm>
            <a:off x="1344613" y="114300"/>
            <a:ext cx="61229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Electrostatic Discharge Protection</a:t>
            </a:r>
          </a:p>
        </p:txBody>
      </p:sp>
      <p:graphicFrame>
        <p:nvGraphicFramePr>
          <p:cNvPr id="129027" name="Object 3"/>
          <p:cNvGraphicFramePr>
            <a:graphicFrameLocks noChangeAspect="1"/>
          </p:cNvGraphicFramePr>
          <p:nvPr/>
        </p:nvGraphicFramePr>
        <p:xfrm>
          <a:off x="228600" y="1031875"/>
          <a:ext cx="3810000" cy="1524000"/>
        </p:xfrm>
        <a:graphic>
          <a:graphicData uri="http://schemas.openxmlformats.org/presentationml/2006/ole">
            <p:oleObj spid="_x0000_s129027" name="Image" r:id="rId3" imgW="2797892" imgH="1119929" progId="">
              <p:embed/>
            </p:oleObj>
          </a:graphicData>
        </a:graphic>
      </p:graphicFrame>
      <p:sp>
        <p:nvSpPr>
          <p:cNvPr id="129028" name="Text Box 4"/>
          <p:cNvSpPr txBox="1">
            <a:spLocks noChangeArrowheads="1"/>
          </p:cNvSpPr>
          <p:nvPr/>
        </p:nvSpPr>
        <p:spPr bwMode="auto">
          <a:xfrm>
            <a:off x="4346575" y="885825"/>
            <a:ext cx="4548188" cy="186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Many electronic components</a:t>
            </a:r>
          </a:p>
          <a:p>
            <a:r>
              <a:rPr lang="en-US" sz="2800">
                <a:solidFill>
                  <a:schemeClr val="accent2"/>
                </a:solidFill>
              </a:rPr>
              <a:t>found in modules are</a:t>
            </a:r>
          </a:p>
          <a:p>
            <a:r>
              <a:rPr lang="en-US" sz="2800">
                <a:solidFill>
                  <a:schemeClr val="accent2"/>
                </a:solidFill>
              </a:rPr>
              <a:t>sensitive to electrostatic </a:t>
            </a:r>
          </a:p>
          <a:p>
            <a:r>
              <a:rPr lang="en-US" sz="2800">
                <a:solidFill>
                  <a:schemeClr val="accent2"/>
                </a:solidFill>
              </a:rPr>
              <a:t>voltages.</a:t>
            </a:r>
            <a:r>
              <a:rPr lang="en-US" sz="3200"/>
              <a:t> </a:t>
            </a:r>
          </a:p>
        </p:txBody>
      </p:sp>
      <p:sp>
        <p:nvSpPr>
          <p:cNvPr id="129029" name="Text Box 5"/>
          <p:cNvSpPr txBox="1">
            <a:spLocks noChangeArrowheads="1"/>
          </p:cNvSpPr>
          <p:nvPr/>
        </p:nvSpPr>
        <p:spPr bwMode="auto">
          <a:xfrm>
            <a:off x="212725" y="3038475"/>
            <a:ext cx="8462963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FF0000"/>
                </a:solidFill>
              </a:rPr>
              <a:t>Ground yourself before handling static-sensitive parts.</a:t>
            </a:r>
          </a:p>
          <a:p>
            <a:r>
              <a:rPr lang="en-US" sz="2800">
                <a:solidFill>
                  <a:srgbClr val="FF0000"/>
                </a:solidFill>
              </a:rPr>
              <a:t>Wear a wrist strap that provides a path to bleed </a:t>
            </a:r>
          </a:p>
          <a:p>
            <a:r>
              <a:rPr lang="en-US" sz="2800">
                <a:solidFill>
                  <a:srgbClr val="FF0000"/>
                </a:solidFill>
              </a:rPr>
              <a:t>off charges.</a:t>
            </a:r>
          </a:p>
          <a:p>
            <a:r>
              <a:rPr lang="en-US" sz="2800">
                <a:solidFill>
                  <a:srgbClr val="FF0000"/>
                </a:solidFill>
              </a:rPr>
              <a:t>Be careful not to touch the backplane connector or </a:t>
            </a:r>
          </a:p>
          <a:p>
            <a:r>
              <a:rPr lang="en-US" sz="2800">
                <a:solidFill>
                  <a:srgbClr val="FF0000"/>
                </a:solidFill>
              </a:rPr>
              <a:t>connector pins of the PLC system.</a:t>
            </a:r>
          </a:p>
          <a:p>
            <a:r>
              <a:rPr lang="en-US" sz="2800">
                <a:solidFill>
                  <a:srgbClr val="FF0000"/>
                </a:solidFill>
              </a:rPr>
              <a:t>Create a static free work area by covering your </a:t>
            </a:r>
          </a:p>
          <a:p>
            <a:r>
              <a:rPr lang="en-US" sz="2800">
                <a:solidFill>
                  <a:srgbClr val="FF0000"/>
                </a:solidFill>
              </a:rPr>
              <a:t>work bench and floor area with a conductive surface</a:t>
            </a:r>
          </a:p>
          <a:p>
            <a:r>
              <a:rPr lang="en-US" sz="2800">
                <a:solidFill>
                  <a:srgbClr val="FF0000"/>
                </a:solidFill>
              </a:rPr>
              <a:t>that is grounded.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9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9" grpId="0" autoUpdateAnimBg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Text Box 2"/>
          <p:cNvSpPr txBox="1">
            <a:spLocks noChangeArrowheads="1"/>
          </p:cNvSpPr>
          <p:nvPr/>
        </p:nvSpPr>
        <p:spPr bwMode="auto">
          <a:xfrm>
            <a:off x="2687638" y="106363"/>
            <a:ext cx="29511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Memory Design</a:t>
            </a:r>
          </a:p>
        </p:txBody>
      </p:sp>
      <p:grpSp>
        <p:nvGrpSpPr>
          <p:cNvPr id="130061" name="Group 13"/>
          <p:cNvGrpSpPr>
            <a:grpSpLocks/>
          </p:cNvGrpSpPr>
          <p:nvPr/>
        </p:nvGrpSpPr>
        <p:grpSpPr bwMode="auto">
          <a:xfrm>
            <a:off x="76200" y="3552825"/>
            <a:ext cx="8953500" cy="3076575"/>
            <a:chOff x="48" y="2238"/>
            <a:chExt cx="5640" cy="1938"/>
          </a:xfrm>
        </p:grpSpPr>
        <p:graphicFrame>
          <p:nvGraphicFramePr>
            <p:cNvPr id="130054" name="Object 6"/>
            <p:cNvGraphicFramePr>
              <a:graphicFrameLocks noChangeAspect="1"/>
            </p:cNvGraphicFramePr>
            <p:nvPr/>
          </p:nvGraphicFramePr>
          <p:xfrm>
            <a:off x="48" y="2273"/>
            <a:ext cx="2928" cy="1615"/>
          </p:xfrm>
          <a:graphic>
            <a:graphicData uri="http://schemas.openxmlformats.org/presentationml/2006/ole">
              <p:oleObj spid="_x0000_s130054" name="Image" r:id="rId3" imgW="3033335" imgH="1673249" progId="">
                <p:embed/>
              </p:oleObj>
            </a:graphicData>
          </a:graphic>
        </p:graphicFrame>
        <p:sp>
          <p:nvSpPr>
            <p:cNvPr id="130055" name="Text Box 7"/>
            <p:cNvSpPr txBox="1">
              <a:spLocks noChangeArrowheads="1"/>
            </p:cNvSpPr>
            <p:nvPr/>
          </p:nvSpPr>
          <p:spPr bwMode="auto">
            <a:xfrm>
              <a:off x="857" y="3888"/>
              <a:ext cx="120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Program File</a:t>
              </a:r>
            </a:p>
          </p:txBody>
        </p:sp>
        <p:graphicFrame>
          <p:nvGraphicFramePr>
            <p:cNvPr id="130056" name="Object 8"/>
            <p:cNvGraphicFramePr>
              <a:graphicFrameLocks noChangeAspect="1"/>
            </p:cNvGraphicFramePr>
            <p:nvPr/>
          </p:nvGraphicFramePr>
          <p:xfrm>
            <a:off x="3288" y="2238"/>
            <a:ext cx="2400" cy="1579"/>
          </p:xfrm>
          <a:graphic>
            <a:graphicData uri="http://schemas.openxmlformats.org/presentationml/2006/ole">
              <p:oleObj spid="_x0000_s130056" name="Image" r:id="rId4" imgW="2544162" imgH="1675429" progId="">
                <p:embed/>
              </p:oleObj>
            </a:graphicData>
          </a:graphic>
        </p:graphicFrame>
        <p:sp>
          <p:nvSpPr>
            <p:cNvPr id="130057" name="Text Box 9"/>
            <p:cNvSpPr txBox="1">
              <a:spLocks noChangeArrowheads="1"/>
            </p:cNvSpPr>
            <p:nvPr/>
          </p:nvSpPr>
          <p:spPr bwMode="auto">
            <a:xfrm>
              <a:off x="4025" y="3888"/>
              <a:ext cx="120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/>
                <a:t>Data File</a:t>
              </a:r>
            </a:p>
          </p:txBody>
        </p:sp>
      </p:grpSp>
      <p:sp>
        <p:nvSpPr>
          <p:cNvPr id="130051" name="Text Box 3"/>
          <p:cNvSpPr txBox="1">
            <a:spLocks noChangeArrowheads="1"/>
          </p:cNvSpPr>
          <p:nvPr/>
        </p:nvSpPr>
        <p:spPr bwMode="auto">
          <a:xfrm>
            <a:off x="3968750" y="1019175"/>
            <a:ext cx="44735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Memory is a physical space </a:t>
            </a:r>
          </a:p>
          <a:p>
            <a:r>
              <a:rPr lang="en-US" sz="2800">
                <a:solidFill>
                  <a:schemeClr val="accent2"/>
                </a:solidFill>
              </a:rPr>
              <a:t>inside the CPU where the</a:t>
            </a:r>
          </a:p>
          <a:p>
            <a:r>
              <a:rPr lang="en-US" sz="2800" i="1">
                <a:solidFill>
                  <a:schemeClr val="accent2"/>
                </a:solidFill>
              </a:rPr>
              <a:t>program files</a:t>
            </a:r>
            <a:r>
              <a:rPr lang="en-US" sz="2800">
                <a:solidFill>
                  <a:schemeClr val="accent2"/>
                </a:solidFill>
              </a:rPr>
              <a:t> and </a:t>
            </a:r>
            <a:r>
              <a:rPr lang="en-US" sz="2800" i="1">
                <a:solidFill>
                  <a:schemeClr val="accent2"/>
                </a:solidFill>
              </a:rPr>
              <a:t>data files</a:t>
            </a:r>
          </a:p>
          <a:p>
            <a:r>
              <a:rPr lang="en-US" sz="2800">
                <a:solidFill>
                  <a:schemeClr val="accent2"/>
                </a:solidFill>
              </a:rPr>
              <a:t>are stored and manipulated.</a:t>
            </a:r>
          </a:p>
        </p:txBody>
      </p:sp>
      <p:graphicFrame>
        <p:nvGraphicFramePr>
          <p:cNvPr id="130059" name="Object 11"/>
          <p:cNvGraphicFramePr>
            <a:graphicFrameLocks noChangeAspect="1"/>
          </p:cNvGraphicFramePr>
          <p:nvPr/>
        </p:nvGraphicFramePr>
        <p:xfrm>
          <a:off x="838200" y="863600"/>
          <a:ext cx="1597025" cy="2184400"/>
        </p:xfrm>
        <a:graphic>
          <a:graphicData uri="http://schemas.openxmlformats.org/presentationml/2006/ole">
            <p:oleObj spid="_x0000_s130059" name="Image" r:id="rId5" imgW="9866667" imgH="13485714" progId="">
              <p:embed/>
            </p:oleObj>
          </a:graphicData>
        </a:graphic>
      </p:graphicFrame>
      <p:sp>
        <p:nvSpPr>
          <p:cNvPr id="130053" name="AutoShape 5"/>
          <p:cNvSpPr>
            <a:spLocks noChangeArrowheads="1"/>
          </p:cNvSpPr>
          <p:nvPr/>
        </p:nvSpPr>
        <p:spPr bwMode="auto">
          <a:xfrm>
            <a:off x="2133600" y="1981200"/>
            <a:ext cx="1447800" cy="152400"/>
          </a:xfrm>
          <a:prstGeom prst="leftRightArrow">
            <a:avLst>
              <a:gd name="adj1" fmla="val 50000"/>
              <a:gd name="adj2" fmla="val 19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30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Text Box 2"/>
          <p:cNvSpPr txBox="1">
            <a:spLocks noChangeArrowheads="1"/>
          </p:cNvSpPr>
          <p:nvPr/>
        </p:nvSpPr>
        <p:spPr bwMode="auto">
          <a:xfrm>
            <a:off x="2338388" y="114300"/>
            <a:ext cx="42148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Memory Requirements</a:t>
            </a:r>
          </a:p>
        </p:txBody>
      </p:sp>
      <p:sp>
        <p:nvSpPr>
          <p:cNvPr id="131075" name="Text Box 3"/>
          <p:cNvSpPr txBox="1">
            <a:spLocks noChangeArrowheads="1"/>
          </p:cNvSpPr>
          <p:nvPr/>
        </p:nvSpPr>
        <p:spPr bwMode="auto">
          <a:xfrm>
            <a:off x="152400" y="838200"/>
            <a:ext cx="88788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The complexity of the program determines the amount of</a:t>
            </a:r>
          </a:p>
          <a:p>
            <a:r>
              <a:rPr lang="en-US" sz="2800">
                <a:solidFill>
                  <a:schemeClr val="accent2"/>
                </a:solidFill>
              </a:rPr>
              <a:t>memory required.</a:t>
            </a:r>
          </a:p>
        </p:txBody>
      </p:sp>
      <p:grpSp>
        <p:nvGrpSpPr>
          <p:cNvPr id="131080" name="Group 8"/>
          <p:cNvGrpSpPr>
            <a:grpSpLocks/>
          </p:cNvGrpSpPr>
          <p:nvPr/>
        </p:nvGrpSpPr>
        <p:grpSpPr bwMode="auto">
          <a:xfrm>
            <a:off x="533400" y="1919288"/>
            <a:ext cx="7696200" cy="4710112"/>
            <a:chOff x="336" y="1209"/>
            <a:chExt cx="4848" cy="2967"/>
          </a:xfrm>
        </p:grpSpPr>
        <p:sp>
          <p:nvSpPr>
            <p:cNvPr id="131076" name="Text Box 4"/>
            <p:cNvSpPr txBox="1">
              <a:spLocks noChangeArrowheads="1"/>
            </p:cNvSpPr>
            <p:nvPr/>
          </p:nvSpPr>
          <p:spPr bwMode="auto">
            <a:xfrm>
              <a:off x="432" y="3311"/>
              <a:ext cx="4733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The program is stored in memory as 1’s and 0’s,</a:t>
              </a:r>
            </a:p>
            <a:p>
              <a:r>
                <a:rPr lang="en-US" sz="2800"/>
                <a:t>which are typically assembled in the form</a:t>
              </a:r>
            </a:p>
            <a:p>
              <a:r>
                <a:rPr lang="en-US" sz="2800"/>
                <a:t>of 16-bit words. </a:t>
              </a:r>
            </a:p>
          </p:txBody>
        </p:sp>
        <p:graphicFrame>
          <p:nvGraphicFramePr>
            <p:cNvPr id="131079" name="Object 7"/>
            <p:cNvGraphicFramePr>
              <a:graphicFrameLocks noChangeAspect="1"/>
            </p:cNvGraphicFramePr>
            <p:nvPr/>
          </p:nvGraphicFramePr>
          <p:xfrm>
            <a:off x="336" y="1209"/>
            <a:ext cx="4848" cy="2103"/>
          </p:xfrm>
          <a:graphic>
            <a:graphicData uri="http://schemas.openxmlformats.org/presentationml/2006/ole">
              <p:oleObj spid="_x0000_s131079" name="Image" r:id="rId3" imgW="5066667" imgH="2196825" progId="">
                <p:embed/>
              </p:oleObj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1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Text Box 2"/>
          <p:cNvSpPr txBox="1">
            <a:spLocks noChangeArrowheads="1"/>
          </p:cNvSpPr>
          <p:nvPr/>
        </p:nvSpPr>
        <p:spPr bwMode="auto">
          <a:xfrm>
            <a:off x="2338388" y="114300"/>
            <a:ext cx="42148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Memory Requirements</a:t>
            </a:r>
          </a:p>
        </p:txBody>
      </p:sp>
      <p:sp>
        <p:nvSpPr>
          <p:cNvPr id="132099" name="Text Box 3"/>
          <p:cNvSpPr txBox="1">
            <a:spLocks noChangeArrowheads="1"/>
          </p:cNvSpPr>
          <p:nvPr/>
        </p:nvSpPr>
        <p:spPr bwMode="auto">
          <a:xfrm>
            <a:off x="431800" y="838200"/>
            <a:ext cx="8102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Memory sizes are commonly expressed in thousands</a:t>
            </a:r>
          </a:p>
          <a:p>
            <a:r>
              <a:rPr lang="en-US" sz="2800">
                <a:solidFill>
                  <a:schemeClr val="accent2"/>
                </a:solidFill>
              </a:rPr>
              <a:t>of words (K) that can be stored in the system.</a:t>
            </a:r>
          </a:p>
        </p:txBody>
      </p:sp>
      <p:grpSp>
        <p:nvGrpSpPr>
          <p:cNvPr id="132111" name="Group 15"/>
          <p:cNvGrpSpPr>
            <a:grpSpLocks/>
          </p:cNvGrpSpPr>
          <p:nvPr/>
        </p:nvGrpSpPr>
        <p:grpSpPr bwMode="auto">
          <a:xfrm>
            <a:off x="228600" y="2044700"/>
            <a:ext cx="2390775" cy="3482975"/>
            <a:chOff x="144" y="1288"/>
            <a:chExt cx="1506" cy="2194"/>
          </a:xfrm>
        </p:grpSpPr>
        <p:graphicFrame>
          <p:nvGraphicFramePr>
            <p:cNvPr id="132102" name="Object 6"/>
            <p:cNvGraphicFramePr>
              <a:graphicFrameLocks noChangeAspect="1"/>
            </p:cNvGraphicFramePr>
            <p:nvPr/>
          </p:nvGraphicFramePr>
          <p:xfrm>
            <a:off x="434" y="1288"/>
            <a:ext cx="728" cy="608"/>
          </p:xfrm>
          <a:graphic>
            <a:graphicData uri="http://schemas.openxmlformats.org/presentationml/2006/ole">
              <p:oleObj spid="_x0000_s132102" name="Image" r:id="rId3" imgW="1155148" imgH="964739" progId="">
                <p:embed/>
              </p:oleObj>
            </a:graphicData>
          </a:graphic>
        </p:graphicFrame>
        <p:sp>
          <p:nvSpPr>
            <p:cNvPr id="132104" name="Text Box 8"/>
            <p:cNvSpPr txBox="1">
              <a:spLocks noChangeArrowheads="1"/>
            </p:cNvSpPr>
            <p:nvPr/>
          </p:nvSpPr>
          <p:spPr bwMode="auto">
            <a:xfrm>
              <a:off x="144" y="2274"/>
              <a:ext cx="1506" cy="1208"/>
            </a:xfrm>
            <a:prstGeom prst="rect">
              <a:avLst/>
            </a:prstGeom>
            <a:solidFill>
              <a:srgbClr val="C0F0C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MicroLogic 1000</a:t>
              </a:r>
            </a:p>
            <a:p>
              <a:r>
                <a:rPr lang="en-US"/>
                <a:t>Controller </a:t>
              </a:r>
            </a:p>
            <a:p>
              <a:r>
                <a:rPr lang="en-US"/>
                <a:t>1 K memory</a:t>
              </a:r>
            </a:p>
            <a:p>
              <a:r>
                <a:rPr lang="en-US"/>
                <a:t>Up to 20 inputs</a:t>
              </a:r>
            </a:p>
            <a:p>
              <a:r>
                <a:rPr lang="en-US"/>
                <a:t>Up to 14 outputs</a:t>
              </a:r>
            </a:p>
          </p:txBody>
        </p:sp>
        <p:sp>
          <p:nvSpPr>
            <p:cNvPr id="132105" name="Text Box 9"/>
            <p:cNvSpPr txBox="1">
              <a:spLocks noChangeArrowheads="1"/>
            </p:cNvSpPr>
            <p:nvPr/>
          </p:nvSpPr>
          <p:spPr bwMode="auto">
            <a:xfrm>
              <a:off x="578" y="1368"/>
              <a:ext cx="40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1 K</a:t>
              </a:r>
            </a:p>
          </p:txBody>
        </p:sp>
      </p:grpSp>
      <p:grpSp>
        <p:nvGrpSpPr>
          <p:cNvPr id="132112" name="Group 16"/>
          <p:cNvGrpSpPr>
            <a:grpSpLocks/>
          </p:cNvGrpSpPr>
          <p:nvPr/>
        </p:nvGrpSpPr>
        <p:grpSpPr bwMode="auto">
          <a:xfrm>
            <a:off x="2971800" y="1968500"/>
            <a:ext cx="2757488" cy="3683000"/>
            <a:chOff x="1872" y="1240"/>
            <a:chExt cx="1737" cy="2320"/>
          </a:xfrm>
        </p:grpSpPr>
        <p:graphicFrame>
          <p:nvGraphicFramePr>
            <p:cNvPr id="132101" name="Object 5"/>
            <p:cNvGraphicFramePr>
              <a:graphicFrameLocks noChangeAspect="1"/>
            </p:cNvGraphicFramePr>
            <p:nvPr/>
          </p:nvGraphicFramePr>
          <p:xfrm>
            <a:off x="2183" y="1240"/>
            <a:ext cx="728" cy="1000"/>
          </p:xfrm>
          <a:graphic>
            <a:graphicData uri="http://schemas.openxmlformats.org/presentationml/2006/ole">
              <p:oleObj spid="_x0000_s132101" name="Image" r:id="rId4" imgW="1155148" imgH="1587302" progId="">
                <p:embed/>
              </p:oleObj>
            </a:graphicData>
          </a:graphic>
        </p:graphicFrame>
        <p:sp>
          <p:nvSpPr>
            <p:cNvPr id="132106" name="Text Box 10"/>
            <p:cNvSpPr txBox="1">
              <a:spLocks noChangeArrowheads="1"/>
            </p:cNvSpPr>
            <p:nvPr/>
          </p:nvSpPr>
          <p:spPr bwMode="auto">
            <a:xfrm>
              <a:off x="1872" y="2352"/>
              <a:ext cx="1737" cy="1208"/>
            </a:xfrm>
            <a:prstGeom prst="rect">
              <a:avLst/>
            </a:prstGeom>
            <a:solidFill>
              <a:srgbClr val="E6E5E7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SLC 500 </a:t>
              </a:r>
            </a:p>
            <a:p>
              <a:r>
                <a:rPr lang="en-US"/>
                <a:t>Controller</a:t>
              </a:r>
            </a:p>
            <a:p>
              <a:r>
                <a:rPr lang="en-US"/>
                <a:t>Up to 64 K memory</a:t>
              </a:r>
            </a:p>
            <a:p>
              <a:r>
                <a:rPr lang="en-US"/>
                <a:t>Up to 4096 Inputs</a:t>
              </a:r>
            </a:p>
            <a:p>
              <a:r>
                <a:rPr lang="en-US"/>
                <a:t>and Outputs</a:t>
              </a:r>
            </a:p>
          </p:txBody>
        </p:sp>
        <p:sp>
          <p:nvSpPr>
            <p:cNvPr id="132107" name="Text Box 11"/>
            <p:cNvSpPr txBox="1">
              <a:spLocks noChangeArrowheads="1"/>
            </p:cNvSpPr>
            <p:nvPr/>
          </p:nvSpPr>
          <p:spPr bwMode="auto">
            <a:xfrm>
              <a:off x="2279" y="1576"/>
              <a:ext cx="50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64 K</a:t>
              </a:r>
            </a:p>
          </p:txBody>
        </p:sp>
      </p:grpSp>
      <p:grpSp>
        <p:nvGrpSpPr>
          <p:cNvPr id="132113" name="Group 17"/>
          <p:cNvGrpSpPr>
            <a:grpSpLocks/>
          </p:cNvGrpSpPr>
          <p:nvPr/>
        </p:nvGrpSpPr>
        <p:grpSpPr bwMode="auto">
          <a:xfrm>
            <a:off x="6096000" y="1892300"/>
            <a:ext cx="2897188" cy="4581525"/>
            <a:chOff x="3840" y="1192"/>
            <a:chExt cx="1825" cy="2886"/>
          </a:xfrm>
        </p:grpSpPr>
        <p:graphicFrame>
          <p:nvGraphicFramePr>
            <p:cNvPr id="132100" name="Object 4"/>
            <p:cNvGraphicFramePr>
              <a:graphicFrameLocks noChangeAspect="1"/>
            </p:cNvGraphicFramePr>
            <p:nvPr/>
          </p:nvGraphicFramePr>
          <p:xfrm>
            <a:off x="4247" y="1192"/>
            <a:ext cx="744" cy="1376"/>
          </p:xfrm>
          <a:graphic>
            <a:graphicData uri="http://schemas.openxmlformats.org/presentationml/2006/ole">
              <p:oleObj spid="_x0000_s132100" name="Image" r:id="rId5" imgW="1180952" imgH="2184127" progId="">
                <p:embed/>
              </p:oleObj>
            </a:graphicData>
          </a:graphic>
        </p:graphicFrame>
        <p:sp>
          <p:nvSpPr>
            <p:cNvPr id="132108" name="Text Box 12"/>
            <p:cNvSpPr txBox="1">
              <a:spLocks noChangeArrowheads="1"/>
            </p:cNvSpPr>
            <p:nvPr/>
          </p:nvSpPr>
          <p:spPr bwMode="auto">
            <a:xfrm>
              <a:off x="4391" y="1672"/>
              <a:ext cx="44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2 M</a:t>
              </a:r>
            </a:p>
          </p:txBody>
        </p:sp>
        <p:sp>
          <p:nvSpPr>
            <p:cNvPr id="132109" name="Text Box 13"/>
            <p:cNvSpPr txBox="1">
              <a:spLocks noChangeArrowheads="1"/>
            </p:cNvSpPr>
            <p:nvPr/>
          </p:nvSpPr>
          <p:spPr bwMode="auto">
            <a:xfrm>
              <a:off x="3840" y="2640"/>
              <a:ext cx="1825" cy="1438"/>
            </a:xfrm>
            <a:prstGeom prst="rect">
              <a:avLst/>
            </a:prstGeom>
            <a:solidFill>
              <a:srgbClr val="FBDBCD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ControlLogix</a:t>
              </a:r>
            </a:p>
            <a:p>
              <a:r>
                <a:rPr lang="en-US"/>
                <a:t>Controller</a:t>
              </a:r>
            </a:p>
            <a:p>
              <a:r>
                <a:rPr lang="en-US"/>
                <a:t>Up to 160 K through</a:t>
              </a:r>
            </a:p>
            <a:p>
              <a:r>
                <a:rPr lang="en-US"/>
                <a:t>2 M memory</a:t>
              </a:r>
            </a:p>
            <a:p>
              <a:r>
                <a:rPr lang="en-US"/>
                <a:t>Up to 128,000 Inputs</a:t>
              </a:r>
            </a:p>
            <a:p>
              <a:r>
                <a:rPr lang="en-US"/>
                <a:t>and Outputs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2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2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32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Text Box 2"/>
          <p:cNvSpPr txBox="1">
            <a:spLocks noChangeArrowheads="1"/>
          </p:cNvSpPr>
          <p:nvPr/>
        </p:nvSpPr>
        <p:spPr bwMode="auto">
          <a:xfrm>
            <a:off x="2479675" y="133350"/>
            <a:ext cx="29511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Memory Design</a:t>
            </a:r>
          </a:p>
        </p:txBody>
      </p:sp>
      <p:sp>
        <p:nvSpPr>
          <p:cNvPr id="133123" name="Text Box 3"/>
          <p:cNvSpPr txBox="1">
            <a:spLocks noChangeArrowheads="1"/>
          </p:cNvSpPr>
          <p:nvPr/>
        </p:nvSpPr>
        <p:spPr bwMode="auto">
          <a:xfrm>
            <a:off x="212725" y="676275"/>
            <a:ext cx="821372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Memory</a:t>
            </a:r>
            <a:r>
              <a:rPr lang="en-US" sz="2800" i="1">
                <a:solidFill>
                  <a:schemeClr val="accent2"/>
                </a:solidFill>
              </a:rPr>
              <a:t> location </a:t>
            </a:r>
            <a:r>
              <a:rPr lang="en-US" sz="2800">
                <a:solidFill>
                  <a:schemeClr val="accent2"/>
                </a:solidFill>
              </a:rPr>
              <a:t>refers to an address in the CPU’s</a:t>
            </a:r>
          </a:p>
          <a:p>
            <a:r>
              <a:rPr lang="en-US" sz="2800">
                <a:solidFill>
                  <a:schemeClr val="accent2"/>
                </a:solidFill>
              </a:rPr>
              <a:t>memory where a binary word can be stored. A word </a:t>
            </a:r>
          </a:p>
          <a:p>
            <a:r>
              <a:rPr lang="en-US" sz="2800">
                <a:solidFill>
                  <a:schemeClr val="accent2"/>
                </a:solidFill>
              </a:rPr>
              <a:t>usually consists of 16 bits.</a:t>
            </a:r>
          </a:p>
        </p:txBody>
      </p:sp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288925" y="2286000"/>
            <a:ext cx="80137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Memory </a:t>
            </a:r>
            <a:r>
              <a:rPr lang="en-US" sz="2800" i="1">
                <a:solidFill>
                  <a:schemeClr val="accent2"/>
                </a:solidFill>
              </a:rPr>
              <a:t>utilization </a:t>
            </a:r>
            <a:r>
              <a:rPr lang="en-US" sz="2800">
                <a:solidFill>
                  <a:schemeClr val="accent2"/>
                </a:solidFill>
              </a:rPr>
              <a:t>refers to the number of memory</a:t>
            </a:r>
          </a:p>
          <a:p>
            <a:r>
              <a:rPr lang="en-US" sz="2800">
                <a:solidFill>
                  <a:schemeClr val="accent2"/>
                </a:solidFill>
              </a:rPr>
              <a:t>locations required to store each type of instruction. </a:t>
            </a:r>
          </a:p>
        </p:txBody>
      </p:sp>
      <p:grpSp>
        <p:nvGrpSpPr>
          <p:cNvPr id="133131" name="Group 11"/>
          <p:cNvGrpSpPr>
            <a:grpSpLocks/>
          </p:cNvGrpSpPr>
          <p:nvPr/>
        </p:nvGrpSpPr>
        <p:grpSpPr bwMode="auto">
          <a:xfrm>
            <a:off x="304800" y="3487738"/>
            <a:ext cx="7866063" cy="3081337"/>
            <a:chOff x="192" y="2197"/>
            <a:chExt cx="4955" cy="1941"/>
          </a:xfrm>
        </p:grpSpPr>
        <p:sp>
          <p:nvSpPr>
            <p:cNvPr id="133126" name="Text Box 6"/>
            <p:cNvSpPr txBox="1">
              <a:spLocks noChangeArrowheads="1"/>
            </p:cNvSpPr>
            <p:nvPr/>
          </p:nvSpPr>
          <p:spPr bwMode="auto">
            <a:xfrm>
              <a:off x="192" y="2197"/>
              <a:ext cx="2905" cy="19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A rule of thumb for memory </a:t>
              </a:r>
            </a:p>
            <a:p>
              <a:r>
                <a:rPr lang="en-US" sz="2800"/>
                <a:t>location is one location per</a:t>
              </a:r>
            </a:p>
            <a:p>
              <a:r>
                <a:rPr lang="en-US" sz="2800"/>
                <a:t>coil or contact. One K of</a:t>
              </a:r>
            </a:p>
            <a:p>
              <a:r>
                <a:rPr lang="en-US" sz="2800"/>
                <a:t>memory would then allow</a:t>
              </a:r>
            </a:p>
            <a:p>
              <a:r>
                <a:rPr lang="en-US" sz="2800"/>
                <a:t>a program containing 1,000 </a:t>
              </a:r>
            </a:p>
            <a:p>
              <a:r>
                <a:rPr lang="en-US" sz="2800"/>
                <a:t>coils and contacts to be </a:t>
              </a:r>
            </a:p>
            <a:p>
              <a:r>
                <a:rPr lang="en-US" sz="2800"/>
                <a:t>stored in memory. </a:t>
              </a:r>
              <a:endParaRPr lang="en-US"/>
            </a:p>
          </p:txBody>
        </p:sp>
        <p:graphicFrame>
          <p:nvGraphicFramePr>
            <p:cNvPr id="133127" name="Object 7"/>
            <p:cNvGraphicFramePr>
              <a:graphicFrameLocks noChangeAspect="1"/>
            </p:cNvGraphicFramePr>
            <p:nvPr/>
          </p:nvGraphicFramePr>
          <p:xfrm>
            <a:off x="3600" y="2456"/>
            <a:ext cx="672" cy="499"/>
          </p:xfrm>
          <a:graphic>
            <a:graphicData uri="http://schemas.openxmlformats.org/presentationml/2006/ole">
              <p:oleObj spid="_x0000_s133127" name="Image" r:id="rId3" imgW="331924" imgH="246596" progId="">
                <p:embed/>
              </p:oleObj>
            </a:graphicData>
          </a:graphic>
        </p:graphicFrame>
        <p:graphicFrame>
          <p:nvGraphicFramePr>
            <p:cNvPr id="133128" name="Object 8"/>
            <p:cNvGraphicFramePr>
              <a:graphicFrameLocks noChangeAspect="1"/>
            </p:cNvGraphicFramePr>
            <p:nvPr/>
          </p:nvGraphicFramePr>
          <p:xfrm>
            <a:off x="3684" y="3339"/>
            <a:ext cx="624" cy="501"/>
          </p:xfrm>
          <a:graphic>
            <a:graphicData uri="http://schemas.openxmlformats.org/presentationml/2006/ole">
              <p:oleObj spid="_x0000_s133128" name="Image" r:id="rId4" imgW="313918" imgH="252728" progId="">
                <p:embed/>
              </p:oleObj>
            </a:graphicData>
          </a:graphic>
        </p:graphicFrame>
        <p:sp>
          <p:nvSpPr>
            <p:cNvPr id="133129" name="Text Box 9"/>
            <p:cNvSpPr txBox="1">
              <a:spLocks noChangeArrowheads="1"/>
            </p:cNvSpPr>
            <p:nvPr/>
          </p:nvSpPr>
          <p:spPr bwMode="auto">
            <a:xfrm>
              <a:off x="4380" y="2544"/>
              <a:ext cx="76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Contact</a:t>
              </a:r>
            </a:p>
          </p:txBody>
        </p:sp>
        <p:sp>
          <p:nvSpPr>
            <p:cNvPr id="133130" name="Text Box 10"/>
            <p:cNvSpPr txBox="1">
              <a:spLocks noChangeArrowheads="1"/>
            </p:cNvSpPr>
            <p:nvPr/>
          </p:nvSpPr>
          <p:spPr bwMode="auto">
            <a:xfrm>
              <a:off x="4476" y="3456"/>
              <a:ext cx="45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Coil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1676400" y="152400"/>
            <a:ext cx="47879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Input Status Table Or File</a:t>
            </a:r>
          </a:p>
        </p:txBody>
      </p:sp>
      <p:sp>
        <p:nvSpPr>
          <p:cNvPr id="69648" name="Text Box 16"/>
          <p:cNvSpPr txBox="1">
            <a:spLocks noChangeArrowheads="1"/>
          </p:cNvSpPr>
          <p:nvPr/>
        </p:nvSpPr>
        <p:spPr bwMode="auto">
          <a:xfrm>
            <a:off x="296863" y="882650"/>
            <a:ext cx="85820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The memory of a PLC is divided into sections that have</a:t>
            </a:r>
          </a:p>
          <a:p>
            <a:r>
              <a:rPr lang="en-US" sz="2800">
                <a:solidFill>
                  <a:schemeClr val="accent2"/>
                </a:solidFill>
              </a:rPr>
              <a:t>specific functions.</a:t>
            </a:r>
          </a:p>
        </p:txBody>
      </p:sp>
      <p:graphicFrame>
        <p:nvGraphicFramePr>
          <p:cNvPr id="69649" name="Object 17"/>
          <p:cNvGraphicFramePr>
            <a:graphicFrameLocks noChangeAspect="1"/>
          </p:cNvGraphicFramePr>
          <p:nvPr/>
        </p:nvGraphicFramePr>
        <p:xfrm>
          <a:off x="914400" y="2286000"/>
          <a:ext cx="7010400" cy="3898900"/>
        </p:xfrm>
        <a:graphic>
          <a:graphicData uri="http://schemas.openxmlformats.org/presentationml/2006/ole">
            <p:oleObj spid="_x0000_s69649" name="Image" r:id="rId3" imgW="3019620" imgH="1680107" progId="">
              <p:embed/>
            </p:oleObj>
          </a:graphicData>
        </a:graphic>
      </p:graphicFrame>
      <p:grpSp>
        <p:nvGrpSpPr>
          <p:cNvPr id="69657" name="Group 25"/>
          <p:cNvGrpSpPr>
            <a:grpSpLocks/>
          </p:cNvGrpSpPr>
          <p:nvPr/>
        </p:nvGrpSpPr>
        <p:grpSpPr bwMode="auto">
          <a:xfrm>
            <a:off x="2743200" y="1692275"/>
            <a:ext cx="6096000" cy="2803525"/>
            <a:chOff x="1728" y="1066"/>
            <a:chExt cx="3840" cy="1766"/>
          </a:xfrm>
        </p:grpSpPr>
        <p:sp>
          <p:nvSpPr>
            <p:cNvPr id="69654" name="Text Box 22"/>
            <p:cNvSpPr txBox="1">
              <a:spLocks noChangeArrowheads="1"/>
            </p:cNvSpPr>
            <p:nvPr/>
          </p:nvSpPr>
          <p:spPr bwMode="auto">
            <a:xfrm>
              <a:off x="2998" y="1066"/>
              <a:ext cx="2570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FF0000"/>
                  </a:solidFill>
                </a:rPr>
                <a:t>If the input is closed the bit is </a:t>
              </a:r>
            </a:p>
            <a:p>
              <a:r>
                <a:rPr lang="en-US">
                  <a:solidFill>
                    <a:srgbClr val="FF0000"/>
                  </a:solidFill>
                </a:rPr>
                <a:t>set to 1</a:t>
              </a:r>
            </a:p>
          </p:txBody>
        </p:sp>
        <p:sp>
          <p:nvSpPr>
            <p:cNvPr id="69655" name="Line 23"/>
            <p:cNvSpPr>
              <a:spLocks noChangeShapeType="1"/>
            </p:cNvSpPr>
            <p:nvPr/>
          </p:nvSpPr>
          <p:spPr bwMode="auto">
            <a:xfrm flipH="1">
              <a:off x="1728" y="1536"/>
              <a:ext cx="1824" cy="81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9656" name="Line 24"/>
            <p:cNvSpPr>
              <a:spLocks noChangeShapeType="1"/>
            </p:cNvSpPr>
            <p:nvPr/>
          </p:nvSpPr>
          <p:spPr bwMode="auto">
            <a:xfrm>
              <a:off x="3504" y="1536"/>
              <a:ext cx="1152" cy="129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9664" name="Group 32"/>
          <p:cNvGrpSpPr>
            <a:grpSpLocks/>
          </p:cNvGrpSpPr>
          <p:nvPr/>
        </p:nvGrpSpPr>
        <p:grpSpPr bwMode="auto">
          <a:xfrm>
            <a:off x="212725" y="4572000"/>
            <a:ext cx="5654675" cy="1854200"/>
            <a:chOff x="134" y="2880"/>
            <a:chExt cx="3562" cy="1168"/>
          </a:xfrm>
        </p:grpSpPr>
        <p:sp>
          <p:nvSpPr>
            <p:cNvPr id="69658" name="Text Box 26"/>
            <p:cNvSpPr txBox="1">
              <a:spLocks noChangeArrowheads="1"/>
            </p:cNvSpPr>
            <p:nvPr/>
          </p:nvSpPr>
          <p:spPr bwMode="auto">
            <a:xfrm>
              <a:off x="134" y="3530"/>
              <a:ext cx="1887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FF0000"/>
                  </a:solidFill>
                </a:rPr>
                <a:t>If the input is </a:t>
              </a:r>
            </a:p>
            <a:p>
              <a:r>
                <a:rPr lang="en-US">
                  <a:solidFill>
                    <a:srgbClr val="FF0000"/>
                  </a:solidFill>
                </a:rPr>
                <a:t>open the bit is set to 0</a:t>
              </a:r>
              <a:endParaRPr lang="en-US"/>
            </a:p>
          </p:txBody>
        </p:sp>
        <p:sp>
          <p:nvSpPr>
            <p:cNvPr id="69662" name="Line 30"/>
            <p:cNvSpPr>
              <a:spLocks noChangeShapeType="1"/>
            </p:cNvSpPr>
            <p:nvPr/>
          </p:nvSpPr>
          <p:spPr bwMode="auto">
            <a:xfrm flipV="1">
              <a:off x="1392" y="2880"/>
              <a:ext cx="432" cy="76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9663" name="Line 31"/>
            <p:cNvSpPr>
              <a:spLocks noChangeShapeType="1"/>
            </p:cNvSpPr>
            <p:nvPr/>
          </p:nvSpPr>
          <p:spPr bwMode="auto">
            <a:xfrm flipV="1">
              <a:off x="1392" y="2928"/>
              <a:ext cx="2304" cy="72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9668" name="Group 36"/>
          <p:cNvGrpSpPr>
            <a:grpSpLocks/>
          </p:cNvGrpSpPr>
          <p:nvPr/>
        </p:nvGrpSpPr>
        <p:grpSpPr bwMode="auto">
          <a:xfrm>
            <a:off x="450850" y="2057400"/>
            <a:ext cx="7016750" cy="2286000"/>
            <a:chOff x="284" y="1296"/>
            <a:chExt cx="4420" cy="1440"/>
          </a:xfrm>
        </p:grpSpPr>
        <p:sp>
          <p:nvSpPr>
            <p:cNvPr id="69650" name="Text Box 18"/>
            <p:cNvSpPr txBox="1">
              <a:spLocks noChangeArrowheads="1"/>
            </p:cNvSpPr>
            <p:nvPr/>
          </p:nvSpPr>
          <p:spPr bwMode="auto">
            <a:xfrm>
              <a:off x="284" y="1296"/>
              <a:ext cx="1636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FF0000"/>
                  </a:solidFill>
                </a:rPr>
                <a:t>Each input has</a:t>
              </a:r>
            </a:p>
            <a:p>
              <a:r>
                <a:rPr lang="en-US">
                  <a:solidFill>
                    <a:srgbClr val="FF0000"/>
                  </a:solidFill>
                </a:rPr>
                <a:t>one corresponding</a:t>
              </a:r>
            </a:p>
            <a:p>
              <a:r>
                <a:rPr lang="en-US">
                  <a:solidFill>
                    <a:srgbClr val="FF0000"/>
                  </a:solidFill>
                </a:rPr>
                <a:t>bit in memory</a:t>
              </a:r>
            </a:p>
          </p:txBody>
        </p:sp>
        <p:sp>
          <p:nvSpPr>
            <p:cNvPr id="69652" name="Line 20"/>
            <p:cNvSpPr>
              <a:spLocks noChangeShapeType="1"/>
            </p:cNvSpPr>
            <p:nvPr/>
          </p:nvSpPr>
          <p:spPr bwMode="auto">
            <a:xfrm>
              <a:off x="1536" y="1920"/>
              <a:ext cx="3168" cy="81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9667" name="Line 35"/>
            <p:cNvSpPr>
              <a:spLocks noChangeShapeType="1"/>
            </p:cNvSpPr>
            <p:nvPr/>
          </p:nvSpPr>
          <p:spPr bwMode="auto">
            <a:xfrm>
              <a:off x="1536" y="1920"/>
              <a:ext cx="48" cy="384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96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9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96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9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9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Text Box 2"/>
          <p:cNvSpPr txBox="1">
            <a:spLocks noChangeArrowheads="1"/>
          </p:cNvSpPr>
          <p:nvPr/>
        </p:nvSpPr>
        <p:spPr bwMode="auto">
          <a:xfrm>
            <a:off x="1676400" y="152400"/>
            <a:ext cx="5080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Output Status Table Or File</a:t>
            </a:r>
          </a:p>
        </p:txBody>
      </p:sp>
      <p:graphicFrame>
        <p:nvGraphicFramePr>
          <p:cNvPr id="134161" name="Object 17"/>
          <p:cNvGraphicFramePr>
            <a:graphicFrameLocks noChangeAspect="1"/>
          </p:cNvGraphicFramePr>
          <p:nvPr/>
        </p:nvGraphicFramePr>
        <p:xfrm>
          <a:off x="1219200" y="2097088"/>
          <a:ext cx="6858000" cy="3465512"/>
        </p:xfrm>
        <a:graphic>
          <a:graphicData uri="http://schemas.openxmlformats.org/presentationml/2006/ole">
            <p:oleObj spid="_x0000_s134161" name="Image" r:id="rId3" imgW="2903041" imgH="1467335" progId="">
              <p:embed/>
            </p:oleObj>
          </a:graphicData>
        </a:graphic>
      </p:graphicFrame>
      <p:grpSp>
        <p:nvGrpSpPr>
          <p:cNvPr id="134166" name="Group 22"/>
          <p:cNvGrpSpPr>
            <a:grpSpLocks/>
          </p:cNvGrpSpPr>
          <p:nvPr/>
        </p:nvGrpSpPr>
        <p:grpSpPr bwMode="auto">
          <a:xfrm>
            <a:off x="441325" y="1108075"/>
            <a:ext cx="6340475" cy="3540125"/>
            <a:chOff x="278" y="698"/>
            <a:chExt cx="3994" cy="2230"/>
          </a:xfrm>
        </p:grpSpPr>
        <p:sp>
          <p:nvSpPr>
            <p:cNvPr id="134162" name="Text Box 18"/>
            <p:cNvSpPr txBox="1">
              <a:spLocks noChangeArrowheads="1"/>
            </p:cNvSpPr>
            <p:nvPr/>
          </p:nvSpPr>
          <p:spPr bwMode="auto">
            <a:xfrm>
              <a:off x="278" y="698"/>
              <a:ext cx="3019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chemeClr val="accent2"/>
                  </a:solidFill>
                </a:rPr>
                <a:t>Each output has one corresponding</a:t>
              </a:r>
            </a:p>
            <a:p>
              <a:r>
                <a:rPr lang="en-US">
                  <a:solidFill>
                    <a:schemeClr val="accent2"/>
                  </a:solidFill>
                </a:rPr>
                <a:t>bit in memory</a:t>
              </a:r>
            </a:p>
          </p:txBody>
        </p:sp>
        <p:sp>
          <p:nvSpPr>
            <p:cNvPr id="134163" name="Line 19"/>
            <p:cNvSpPr>
              <a:spLocks noChangeShapeType="1"/>
            </p:cNvSpPr>
            <p:nvPr/>
          </p:nvSpPr>
          <p:spPr bwMode="auto">
            <a:xfrm>
              <a:off x="1680" y="1104"/>
              <a:ext cx="2592" cy="1152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4165" name="Line 21"/>
            <p:cNvSpPr>
              <a:spLocks noChangeShapeType="1"/>
            </p:cNvSpPr>
            <p:nvPr/>
          </p:nvSpPr>
          <p:spPr bwMode="auto">
            <a:xfrm>
              <a:off x="1680" y="1104"/>
              <a:ext cx="1008" cy="1824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4170" name="Group 26"/>
          <p:cNvGrpSpPr>
            <a:grpSpLocks/>
          </p:cNvGrpSpPr>
          <p:nvPr/>
        </p:nvGrpSpPr>
        <p:grpSpPr bwMode="auto">
          <a:xfrm>
            <a:off x="457200" y="4495800"/>
            <a:ext cx="6477000" cy="2057400"/>
            <a:chOff x="288" y="2832"/>
            <a:chExt cx="4080" cy="1296"/>
          </a:xfrm>
        </p:grpSpPr>
        <p:sp>
          <p:nvSpPr>
            <p:cNvPr id="134167" name="Text Box 23"/>
            <p:cNvSpPr txBox="1">
              <a:spLocks noChangeArrowheads="1"/>
            </p:cNvSpPr>
            <p:nvPr/>
          </p:nvSpPr>
          <p:spPr bwMode="auto">
            <a:xfrm>
              <a:off x="288" y="3840"/>
              <a:ext cx="316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chemeClr val="accent2"/>
                  </a:solidFill>
                </a:rPr>
                <a:t>If the bit is a 1, the output will be ON</a:t>
              </a:r>
              <a:endParaRPr lang="en-US"/>
            </a:p>
          </p:txBody>
        </p:sp>
        <p:sp>
          <p:nvSpPr>
            <p:cNvPr id="134168" name="Line 24"/>
            <p:cNvSpPr>
              <a:spLocks noChangeShapeType="1"/>
            </p:cNvSpPr>
            <p:nvPr/>
          </p:nvSpPr>
          <p:spPr bwMode="auto">
            <a:xfrm flipV="1">
              <a:off x="1536" y="3024"/>
              <a:ext cx="480" cy="768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4169" name="Line 25"/>
            <p:cNvSpPr>
              <a:spLocks noChangeShapeType="1"/>
            </p:cNvSpPr>
            <p:nvPr/>
          </p:nvSpPr>
          <p:spPr bwMode="auto">
            <a:xfrm flipV="1">
              <a:off x="1536" y="2832"/>
              <a:ext cx="2832" cy="96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4174" name="Group 30"/>
          <p:cNvGrpSpPr>
            <a:grpSpLocks/>
          </p:cNvGrpSpPr>
          <p:nvPr/>
        </p:nvGrpSpPr>
        <p:grpSpPr bwMode="auto">
          <a:xfrm>
            <a:off x="4343400" y="1066800"/>
            <a:ext cx="4546600" cy="3505200"/>
            <a:chOff x="2736" y="672"/>
            <a:chExt cx="2864" cy="2208"/>
          </a:xfrm>
        </p:grpSpPr>
        <p:sp>
          <p:nvSpPr>
            <p:cNvPr id="134171" name="Text Box 27"/>
            <p:cNvSpPr txBox="1">
              <a:spLocks noChangeArrowheads="1"/>
            </p:cNvSpPr>
            <p:nvPr/>
          </p:nvSpPr>
          <p:spPr bwMode="auto">
            <a:xfrm>
              <a:off x="3360" y="672"/>
              <a:ext cx="2240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chemeClr val="accent2"/>
                  </a:solidFill>
                </a:rPr>
                <a:t>If the bit is a 0, the output</a:t>
              </a:r>
            </a:p>
            <a:p>
              <a:r>
                <a:rPr lang="en-US">
                  <a:solidFill>
                    <a:schemeClr val="accent2"/>
                  </a:solidFill>
                </a:rPr>
                <a:t> will be OFF</a:t>
              </a:r>
              <a:endParaRPr lang="en-US"/>
            </a:p>
          </p:txBody>
        </p:sp>
        <p:sp>
          <p:nvSpPr>
            <p:cNvPr id="134172" name="Line 28"/>
            <p:cNvSpPr>
              <a:spLocks noChangeShapeType="1"/>
            </p:cNvSpPr>
            <p:nvPr/>
          </p:nvSpPr>
          <p:spPr bwMode="auto">
            <a:xfrm flipH="1">
              <a:off x="2736" y="1152"/>
              <a:ext cx="1488" cy="1728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4173" name="Line 29"/>
            <p:cNvSpPr>
              <a:spLocks noChangeShapeType="1"/>
            </p:cNvSpPr>
            <p:nvPr/>
          </p:nvSpPr>
          <p:spPr bwMode="auto">
            <a:xfrm>
              <a:off x="4224" y="1152"/>
              <a:ext cx="192" cy="1152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41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41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34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Text Box 2"/>
          <p:cNvSpPr txBox="1">
            <a:spLocks noChangeArrowheads="1"/>
          </p:cNvSpPr>
          <p:nvPr/>
        </p:nvSpPr>
        <p:spPr bwMode="auto">
          <a:xfrm>
            <a:off x="3048000" y="95250"/>
            <a:ext cx="2362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Status Table</a:t>
            </a:r>
          </a:p>
        </p:txBody>
      </p:sp>
      <p:sp>
        <p:nvSpPr>
          <p:cNvPr id="135171" name="Text Box 3"/>
          <p:cNvSpPr txBox="1">
            <a:spLocks noChangeArrowheads="1"/>
          </p:cNvSpPr>
          <p:nvPr/>
        </p:nvSpPr>
        <p:spPr bwMode="auto">
          <a:xfrm>
            <a:off x="212725" y="1031875"/>
            <a:ext cx="84153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accent2"/>
                </a:solidFill>
              </a:rPr>
              <a:t>Status Table Files:</a:t>
            </a:r>
            <a:r>
              <a:rPr lang="en-US"/>
              <a:t>  </a:t>
            </a:r>
            <a:r>
              <a:rPr lang="en-US">
                <a:solidFill>
                  <a:srgbClr val="FF0000"/>
                </a:solidFill>
              </a:rPr>
              <a:t>Stores information such as scan time, fault</a:t>
            </a:r>
          </a:p>
          <a:p>
            <a:r>
              <a:rPr lang="en-US">
                <a:solidFill>
                  <a:srgbClr val="FF0000"/>
                </a:solidFill>
              </a:rPr>
              <a:t>                                  codes, and watch dog timer; and some have</a:t>
            </a:r>
          </a:p>
          <a:p>
            <a:r>
              <a:rPr lang="en-US">
                <a:solidFill>
                  <a:srgbClr val="FF0000"/>
                </a:solidFill>
              </a:rPr>
              <a:t>                                  precision timing bits for use in the control</a:t>
            </a:r>
          </a:p>
          <a:p>
            <a:r>
              <a:rPr lang="en-US">
                <a:solidFill>
                  <a:srgbClr val="FF0000"/>
                </a:solidFill>
              </a:rPr>
              <a:t>                                  program.</a:t>
            </a:r>
          </a:p>
        </p:txBody>
      </p:sp>
      <p:graphicFrame>
        <p:nvGraphicFramePr>
          <p:cNvPr id="135173" name="Object 5"/>
          <p:cNvGraphicFramePr>
            <a:graphicFrameLocks noChangeAspect="1"/>
          </p:cNvGraphicFramePr>
          <p:nvPr/>
        </p:nvGraphicFramePr>
        <p:xfrm>
          <a:off x="914400" y="2811463"/>
          <a:ext cx="7315200" cy="3817937"/>
        </p:xfrm>
        <a:graphic>
          <a:graphicData uri="http://schemas.openxmlformats.org/presentationml/2006/ole">
            <p:oleObj spid="_x0000_s135173" name="Image" r:id="rId3" imgW="5231746" imgH="2730159" progId="">
              <p:embed/>
            </p:oleObj>
          </a:graphicData>
        </a:graphic>
      </p:graphicFrame>
    </p:spTree>
  </p:cSld>
  <p:clrMapOvr>
    <a:masterClrMapping/>
  </p:clrMapOvr>
  <p:transition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Text Box 2"/>
          <p:cNvSpPr txBox="1">
            <a:spLocks noChangeArrowheads="1"/>
          </p:cNvSpPr>
          <p:nvPr/>
        </p:nvSpPr>
        <p:spPr bwMode="auto">
          <a:xfrm>
            <a:off x="2671763" y="95250"/>
            <a:ext cx="2363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Timer Table</a:t>
            </a:r>
          </a:p>
        </p:txBody>
      </p:sp>
      <p:sp>
        <p:nvSpPr>
          <p:cNvPr id="136195" name="Text Box 3"/>
          <p:cNvSpPr txBox="1">
            <a:spLocks noChangeArrowheads="1"/>
          </p:cNvSpPr>
          <p:nvPr/>
        </p:nvSpPr>
        <p:spPr bwMode="auto">
          <a:xfrm>
            <a:off x="212725" y="1031875"/>
            <a:ext cx="837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accent2"/>
                </a:solidFill>
              </a:rPr>
              <a:t>Timer Files:</a:t>
            </a:r>
            <a:r>
              <a:rPr lang="en-US"/>
              <a:t>  </a:t>
            </a:r>
            <a:r>
              <a:rPr lang="en-US">
                <a:solidFill>
                  <a:srgbClr val="FF0000"/>
                </a:solidFill>
              </a:rPr>
              <a:t>Are usually three words long. One word contains </a:t>
            </a:r>
          </a:p>
          <a:p>
            <a:r>
              <a:rPr lang="en-US">
                <a:solidFill>
                  <a:srgbClr val="FF0000"/>
                </a:solidFill>
              </a:rPr>
              <a:t>                       timer status information; another contains the </a:t>
            </a:r>
          </a:p>
          <a:p>
            <a:r>
              <a:rPr lang="en-US">
                <a:solidFill>
                  <a:srgbClr val="FF0000"/>
                </a:solidFill>
              </a:rPr>
              <a:t>                       preset value or set-point; the last contains the </a:t>
            </a:r>
          </a:p>
          <a:p>
            <a:r>
              <a:rPr lang="en-US">
                <a:solidFill>
                  <a:srgbClr val="FF0000"/>
                </a:solidFill>
              </a:rPr>
              <a:t>                       accumulated value. </a:t>
            </a:r>
          </a:p>
        </p:txBody>
      </p:sp>
      <p:graphicFrame>
        <p:nvGraphicFramePr>
          <p:cNvPr id="136197" name="Object 5"/>
          <p:cNvGraphicFramePr>
            <a:graphicFrameLocks noChangeAspect="1"/>
          </p:cNvGraphicFramePr>
          <p:nvPr/>
        </p:nvGraphicFramePr>
        <p:xfrm>
          <a:off x="1066800" y="2862263"/>
          <a:ext cx="7391400" cy="3767137"/>
        </p:xfrm>
        <a:graphic>
          <a:graphicData uri="http://schemas.openxmlformats.org/presentationml/2006/ole">
            <p:oleObj spid="_x0000_s136197" name="Image" r:id="rId3" imgW="5282540" imgH="2692063" progId="">
              <p:embed/>
            </p:oleObj>
          </a:graphicData>
        </a:graphic>
      </p:graphicFrame>
    </p:spTree>
  </p:cSld>
  <p:clrMapOvr>
    <a:masterClrMapping/>
  </p:clrMapOvr>
  <p:transition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Text Box 2"/>
          <p:cNvSpPr txBox="1">
            <a:spLocks noChangeArrowheads="1"/>
          </p:cNvSpPr>
          <p:nvPr/>
        </p:nvSpPr>
        <p:spPr bwMode="auto">
          <a:xfrm>
            <a:off x="2671763" y="95250"/>
            <a:ext cx="2724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Counter Table</a:t>
            </a:r>
          </a:p>
        </p:txBody>
      </p:sp>
      <p:sp>
        <p:nvSpPr>
          <p:cNvPr id="137219" name="Text Box 3"/>
          <p:cNvSpPr txBox="1">
            <a:spLocks noChangeArrowheads="1"/>
          </p:cNvSpPr>
          <p:nvPr/>
        </p:nvSpPr>
        <p:spPr bwMode="auto">
          <a:xfrm>
            <a:off x="857250" y="1031875"/>
            <a:ext cx="7296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accent2"/>
                </a:solidFill>
              </a:rPr>
              <a:t>Counter Files:</a:t>
            </a:r>
            <a:r>
              <a:rPr lang="en-US"/>
              <a:t>  </a:t>
            </a:r>
            <a:r>
              <a:rPr lang="en-US">
                <a:solidFill>
                  <a:srgbClr val="FF0000"/>
                </a:solidFill>
              </a:rPr>
              <a:t>Also three words long, having the same</a:t>
            </a:r>
          </a:p>
          <a:p>
            <a:r>
              <a:rPr lang="en-US">
                <a:solidFill>
                  <a:srgbClr val="FF0000"/>
                </a:solidFill>
              </a:rPr>
              <a:t>                           configuration as the timer.</a:t>
            </a:r>
          </a:p>
        </p:txBody>
      </p:sp>
      <p:graphicFrame>
        <p:nvGraphicFramePr>
          <p:cNvPr id="137221" name="Object 5"/>
          <p:cNvGraphicFramePr>
            <a:graphicFrameLocks noChangeAspect="1"/>
          </p:cNvGraphicFramePr>
          <p:nvPr/>
        </p:nvGraphicFramePr>
        <p:xfrm>
          <a:off x="914400" y="2209800"/>
          <a:ext cx="7239000" cy="3795713"/>
        </p:xfrm>
        <a:graphic>
          <a:graphicData uri="http://schemas.openxmlformats.org/presentationml/2006/ole">
            <p:oleObj spid="_x0000_s137221" name="Image" r:id="rId3" imgW="5231746" imgH="2742857" progId="">
              <p:embed/>
            </p:oleObj>
          </a:graphicData>
        </a:graphic>
      </p:graphicFrame>
    </p:spTree>
  </p:cSld>
  <p:clrMapOvr>
    <a:masterClrMapping/>
  </p:clrMapOvr>
  <p:transition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2952750" y="114300"/>
            <a:ext cx="3130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Volatile Memory</a:t>
            </a:r>
          </a:p>
        </p:txBody>
      </p:sp>
      <p:sp>
        <p:nvSpPr>
          <p:cNvPr id="72713" name="Text Box 9"/>
          <p:cNvSpPr txBox="1">
            <a:spLocks noChangeArrowheads="1"/>
          </p:cNvSpPr>
          <p:nvPr/>
        </p:nvSpPr>
        <p:spPr bwMode="auto">
          <a:xfrm>
            <a:off x="587375" y="990600"/>
            <a:ext cx="77184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Volatile memory will lose its stored information if</a:t>
            </a:r>
          </a:p>
          <a:p>
            <a:r>
              <a:rPr lang="en-US" sz="2800">
                <a:solidFill>
                  <a:schemeClr val="accent2"/>
                </a:solidFill>
              </a:rPr>
              <a:t>all operating power is lost or removed. </a:t>
            </a:r>
          </a:p>
        </p:txBody>
      </p:sp>
      <p:grpSp>
        <p:nvGrpSpPr>
          <p:cNvPr id="72716" name="Group 12"/>
          <p:cNvGrpSpPr>
            <a:grpSpLocks/>
          </p:cNvGrpSpPr>
          <p:nvPr/>
        </p:nvGrpSpPr>
        <p:grpSpPr bwMode="auto">
          <a:xfrm>
            <a:off x="528638" y="2538413"/>
            <a:ext cx="8234362" cy="3709987"/>
            <a:chOff x="288" y="1551"/>
            <a:chExt cx="5187" cy="2337"/>
          </a:xfrm>
        </p:grpSpPr>
        <p:graphicFrame>
          <p:nvGraphicFramePr>
            <p:cNvPr id="72714" name="Object 10"/>
            <p:cNvGraphicFramePr>
              <a:graphicFrameLocks noChangeAspect="1"/>
            </p:cNvGraphicFramePr>
            <p:nvPr/>
          </p:nvGraphicFramePr>
          <p:xfrm>
            <a:off x="288" y="1551"/>
            <a:ext cx="2314" cy="2337"/>
          </p:xfrm>
          <a:graphic>
            <a:graphicData uri="http://schemas.openxmlformats.org/presentationml/2006/ole">
              <p:oleObj spid="_x0000_s72714" name="Image" r:id="rId3" imgW="2542037" imgH="2567183" progId="">
                <p:embed/>
              </p:oleObj>
            </a:graphicData>
          </a:graphic>
        </p:graphicFrame>
        <p:sp>
          <p:nvSpPr>
            <p:cNvPr id="72715" name="Text Box 11"/>
            <p:cNvSpPr txBox="1">
              <a:spLocks noChangeArrowheads="1"/>
            </p:cNvSpPr>
            <p:nvPr/>
          </p:nvSpPr>
          <p:spPr bwMode="auto">
            <a:xfrm>
              <a:off x="2774" y="1626"/>
              <a:ext cx="2701" cy="1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Volatile memory is easily </a:t>
              </a:r>
            </a:p>
            <a:p>
              <a:r>
                <a:rPr lang="en-US" sz="2800"/>
                <a:t>altered and quite suitable</a:t>
              </a:r>
            </a:p>
            <a:p>
              <a:r>
                <a:rPr lang="en-US" sz="2800"/>
                <a:t>for most applications when</a:t>
              </a:r>
            </a:p>
            <a:p>
              <a:r>
                <a:rPr lang="en-US" sz="2800"/>
                <a:t>supported by battery</a:t>
              </a:r>
            </a:p>
            <a:p>
              <a:r>
                <a:rPr lang="en-US" sz="2800"/>
                <a:t>backup.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72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Text Box 2"/>
          <p:cNvSpPr txBox="1">
            <a:spLocks noChangeArrowheads="1"/>
          </p:cNvSpPr>
          <p:nvPr/>
        </p:nvSpPr>
        <p:spPr bwMode="auto">
          <a:xfrm>
            <a:off x="2952750" y="114300"/>
            <a:ext cx="3762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Nonvolatile Memory</a:t>
            </a:r>
          </a:p>
        </p:txBody>
      </p:sp>
      <p:sp>
        <p:nvSpPr>
          <p:cNvPr id="138243" name="Text Box 3"/>
          <p:cNvSpPr txBox="1">
            <a:spLocks noChangeArrowheads="1"/>
          </p:cNvSpPr>
          <p:nvPr/>
        </p:nvSpPr>
        <p:spPr bwMode="auto">
          <a:xfrm>
            <a:off x="457200" y="838200"/>
            <a:ext cx="791845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Nonvolatile memory has the ability to retain stored</a:t>
            </a:r>
          </a:p>
          <a:p>
            <a:r>
              <a:rPr lang="en-US" sz="2800">
                <a:solidFill>
                  <a:schemeClr val="accent2"/>
                </a:solidFill>
              </a:rPr>
              <a:t>information when power is removed accidentally</a:t>
            </a:r>
          </a:p>
          <a:p>
            <a:r>
              <a:rPr lang="en-US" sz="2800">
                <a:solidFill>
                  <a:schemeClr val="accent2"/>
                </a:solidFill>
              </a:rPr>
              <a:t>or intentionally.</a:t>
            </a:r>
          </a:p>
        </p:txBody>
      </p:sp>
      <p:grpSp>
        <p:nvGrpSpPr>
          <p:cNvPr id="138250" name="Group 10"/>
          <p:cNvGrpSpPr>
            <a:grpSpLocks/>
          </p:cNvGrpSpPr>
          <p:nvPr/>
        </p:nvGrpSpPr>
        <p:grpSpPr bwMode="auto">
          <a:xfrm>
            <a:off x="914400" y="3038475"/>
            <a:ext cx="7334250" cy="2227263"/>
            <a:chOff x="576" y="1914"/>
            <a:chExt cx="4620" cy="1403"/>
          </a:xfrm>
        </p:grpSpPr>
        <p:graphicFrame>
          <p:nvGraphicFramePr>
            <p:cNvPr id="138248" name="Object 8"/>
            <p:cNvGraphicFramePr>
              <a:graphicFrameLocks noChangeAspect="1"/>
            </p:cNvGraphicFramePr>
            <p:nvPr/>
          </p:nvGraphicFramePr>
          <p:xfrm>
            <a:off x="576" y="1974"/>
            <a:ext cx="1392" cy="1202"/>
          </p:xfrm>
          <a:graphic>
            <a:graphicData uri="http://schemas.openxmlformats.org/presentationml/2006/ole">
              <p:oleObj spid="_x0000_s138248" name="Image" r:id="rId3" imgW="1955556" imgH="1688889" progId="">
                <p:embed/>
              </p:oleObj>
            </a:graphicData>
          </a:graphic>
        </p:graphicFrame>
        <p:sp>
          <p:nvSpPr>
            <p:cNvPr id="138249" name="Text Box 9"/>
            <p:cNvSpPr txBox="1">
              <a:spLocks noChangeArrowheads="1"/>
            </p:cNvSpPr>
            <p:nvPr/>
          </p:nvSpPr>
          <p:spPr bwMode="auto">
            <a:xfrm>
              <a:off x="2150" y="1914"/>
              <a:ext cx="3046" cy="1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Although nonvolatile memory </a:t>
              </a:r>
            </a:p>
            <a:p>
              <a:r>
                <a:rPr lang="en-US" sz="2800"/>
                <a:t>generally is unalterable, there</a:t>
              </a:r>
            </a:p>
            <a:p>
              <a:r>
                <a:rPr lang="en-US" sz="2800"/>
                <a:t>are special types used in which</a:t>
              </a:r>
            </a:p>
            <a:p>
              <a:r>
                <a:rPr lang="en-US" sz="2800"/>
                <a:t>the stored information can be</a:t>
              </a:r>
            </a:p>
            <a:p>
              <a:r>
                <a:rPr lang="en-US" sz="2800"/>
                <a:t>changed.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8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Text Box 2"/>
          <p:cNvSpPr txBox="1">
            <a:spLocks noChangeArrowheads="1"/>
          </p:cNvSpPr>
          <p:nvPr/>
        </p:nvSpPr>
        <p:spPr bwMode="auto">
          <a:xfrm>
            <a:off x="2593975" y="152400"/>
            <a:ext cx="28162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Memory Types</a:t>
            </a:r>
          </a:p>
        </p:txBody>
      </p:sp>
      <p:sp>
        <p:nvSpPr>
          <p:cNvPr id="139267" name="Text Box 3"/>
          <p:cNvSpPr txBox="1">
            <a:spLocks noChangeArrowheads="1"/>
          </p:cNvSpPr>
          <p:nvPr/>
        </p:nvSpPr>
        <p:spPr bwMode="auto">
          <a:xfrm>
            <a:off x="136525" y="1065213"/>
            <a:ext cx="8926513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As the name implies, programmable logic controllers</a:t>
            </a:r>
          </a:p>
          <a:p>
            <a:r>
              <a:rPr lang="en-US" sz="2800">
                <a:solidFill>
                  <a:schemeClr val="accent2"/>
                </a:solidFill>
              </a:rPr>
              <a:t>have programmable memory that allows users to develop</a:t>
            </a:r>
          </a:p>
          <a:p>
            <a:r>
              <a:rPr lang="en-US" sz="2800">
                <a:solidFill>
                  <a:schemeClr val="accent2"/>
                </a:solidFill>
              </a:rPr>
              <a:t>and modify control programs. Data are stored in memory</a:t>
            </a:r>
          </a:p>
          <a:p>
            <a:r>
              <a:rPr lang="en-US" sz="2800">
                <a:solidFill>
                  <a:schemeClr val="accent2"/>
                </a:solidFill>
              </a:rPr>
              <a:t>locations by a process called </a:t>
            </a:r>
            <a:r>
              <a:rPr lang="en-US" sz="2800" i="1">
                <a:solidFill>
                  <a:schemeClr val="accent2"/>
                </a:solidFill>
              </a:rPr>
              <a:t>writing</a:t>
            </a:r>
            <a:r>
              <a:rPr lang="en-US" sz="2800">
                <a:solidFill>
                  <a:schemeClr val="accent2"/>
                </a:solidFill>
              </a:rPr>
              <a:t>. Data are retrieved </a:t>
            </a:r>
          </a:p>
          <a:p>
            <a:r>
              <a:rPr lang="en-US" sz="2800">
                <a:solidFill>
                  <a:schemeClr val="accent2"/>
                </a:solidFill>
              </a:rPr>
              <a:t>from memory by what is referred to as </a:t>
            </a:r>
            <a:r>
              <a:rPr lang="en-US" sz="2800" i="1">
                <a:solidFill>
                  <a:schemeClr val="accent2"/>
                </a:solidFill>
              </a:rPr>
              <a:t>reading</a:t>
            </a:r>
            <a:r>
              <a:rPr lang="en-US" sz="2800">
                <a:solidFill>
                  <a:schemeClr val="accent2"/>
                </a:solidFill>
              </a:rPr>
              <a:t>. </a:t>
            </a:r>
          </a:p>
        </p:txBody>
      </p:sp>
      <p:grpSp>
        <p:nvGrpSpPr>
          <p:cNvPr id="139271" name="Group 7"/>
          <p:cNvGrpSpPr>
            <a:grpSpLocks/>
          </p:cNvGrpSpPr>
          <p:nvPr/>
        </p:nvGrpSpPr>
        <p:grpSpPr bwMode="auto">
          <a:xfrm>
            <a:off x="65088" y="3733800"/>
            <a:ext cx="9078912" cy="2654300"/>
            <a:chOff x="41" y="2352"/>
            <a:chExt cx="5719" cy="1672"/>
          </a:xfrm>
        </p:grpSpPr>
        <p:graphicFrame>
          <p:nvGraphicFramePr>
            <p:cNvPr id="139269" name="Object 5"/>
            <p:cNvGraphicFramePr>
              <a:graphicFrameLocks noChangeAspect="1"/>
            </p:cNvGraphicFramePr>
            <p:nvPr/>
          </p:nvGraphicFramePr>
          <p:xfrm>
            <a:off x="41" y="2400"/>
            <a:ext cx="2496" cy="1080"/>
          </p:xfrm>
          <a:graphic>
            <a:graphicData uri="http://schemas.openxmlformats.org/presentationml/2006/ole">
              <p:oleObj spid="_x0000_s139269" name="Image" r:id="rId3" imgW="6488889" imgH="2806349" progId="">
                <p:embed/>
              </p:oleObj>
            </a:graphicData>
          </a:graphic>
        </p:graphicFrame>
        <p:sp>
          <p:nvSpPr>
            <p:cNvPr id="139270" name="Text Box 6"/>
            <p:cNvSpPr txBox="1">
              <a:spLocks noChangeArrowheads="1"/>
            </p:cNvSpPr>
            <p:nvPr/>
          </p:nvSpPr>
          <p:spPr bwMode="auto">
            <a:xfrm>
              <a:off x="89" y="2352"/>
              <a:ext cx="5671" cy="1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800"/>
                <a:t>                                              </a:t>
              </a:r>
              <a:r>
                <a:rPr lang="en-US" sz="2800">
                  <a:solidFill>
                    <a:srgbClr val="FF0000"/>
                  </a:solidFill>
                </a:rPr>
                <a:t>Read-Only Memory (ROM):</a:t>
              </a:r>
              <a:r>
                <a:rPr lang="en-US" sz="2800"/>
                <a:t> </a:t>
              </a:r>
            </a:p>
            <a:p>
              <a:r>
                <a:rPr lang="en-US" sz="2800"/>
                <a:t>                                              Is designed so that information </a:t>
              </a:r>
            </a:p>
            <a:p>
              <a:r>
                <a:rPr lang="en-US" sz="2800"/>
                <a:t>                                              stored in memory can only be</a:t>
              </a:r>
            </a:p>
            <a:p>
              <a:r>
                <a:rPr lang="en-US" sz="2800"/>
                <a:t>                                              read, and under ordinary </a:t>
              </a:r>
            </a:p>
            <a:p>
              <a:r>
                <a:rPr lang="en-US" sz="2800"/>
                <a:t>circumstances cannot be changed. ROM memory is used</a:t>
              </a:r>
            </a:p>
            <a:p>
              <a:r>
                <a:rPr lang="en-US" sz="2800"/>
                <a:t>by the PLC for permanent storage of the </a:t>
              </a:r>
              <a:r>
                <a:rPr lang="en-US" sz="2800" i="1"/>
                <a:t>operating system</a:t>
              </a:r>
              <a:r>
                <a:rPr lang="en-US" sz="2800"/>
                <a:t>.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39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Text Box 2"/>
          <p:cNvSpPr txBox="1">
            <a:spLocks noChangeArrowheads="1"/>
          </p:cNvSpPr>
          <p:nvPr/>
        </p:nvSpPr>
        <p:spPr bwMode="auto">
          <a:xfrm>
            <a:off x="2593975" y="152400"/>
            <a:ext cx="28162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Memory Types</a:t>
            </a:r>
          </a:p>
        </p:txBody>
      </p:sp>
      <p:graphicFrame>
        <p:nvGraphicFramePr>
          <p:cNvPr id="140296" name="Object 8"/>
          <p:cNvGraphicFramePr>
            <a:graphicFrameLocks noChangeAspect="1"/>
          </p:cNvGraphicFramePr>
          <p:nvPr/>
        </p:nvGraphicFramePr>
        <p:xfrm>
          <a:off x="457200" y="1447800"/>
          <a:ext cx="2170113" cy="4267200"/>
        </p:xfrm>
        <a:graphic>
          <a:graphicData uri="http://schemas.openxmlformats.org/presentationml/2006/ole">
            <p:oleObj spid="_x0000_s140296" name="Image" r:id="rId3" imgW="1130159" imgH="2222222" progId="">
              <p:embed/>
            </p:oleObj>
          </a:graphicData>
        </a:graphic>
      </p:graphicFrame>
      <p:sp>
        <p:nvSpPr>
          <p:cNvPr id="140297" name="Text Box 9"/>
          <p:cNvSpPr txBox="1">
            <a:spLocks noChangeArrowheads="1"/>
          </p:cNvSpPr>
          <p:nvPr/>
        </p:nvSpPr>
        <p:spPr bwMode="auto">
          <a:xfrm>
            <a:off x="2895600" y="2146300"/>
            <a:ext cx="5919788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FF0000"/>
                </a:solidFill>
              </a:rPr>
              <a:t>Random Access Memory (RAM): </a:t>
            </a:r>
          </a:p>
          <a:p>
            <a:r>
              <a:rPr lang="en-US" sz="2800"/>
              <a:t>Is designed so that information </a:t>
            </a:r>
          </a:p>
          <a:p>
            <a:r>
              <a:rPr lang="en-US" sz="2800"/>
              <a:t>can be written into or read from the</a:t>
            </a:r>
          </a:p>
          <a:p>
            <a:r>
              <a:rPr lang="en-US" sz="2800"/>
              <a:t>memory. Commonly used for the</a:t>
            </a:r>
          </a:p>
          <a:p>
            <a:r>
              <a:rPr lang="en-US" sz="2800"/>
              <a:t>user’s program, timer/counter values,</a:t>
            </a:r>
          </a:p>
          <a:p>
            <a:r>
              <a:rPr lang="en-US" sz="2800"/>
              <a:t>and input/output status.</a:t>
            </a:r>
            <a:endParaRPr lang="en-US"/>
          </a:p>
        </p:txBody>
      </p:sp>
    </p:spTree>
  </p:cSld>
  <p:clrMapOvr>
    <a:masterClrMapping/>
  </p:clrMapOvr>
  <p:transition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Text Box 2"/>
          <p:cNvSpPr txBox="1">
            <a:spLocks noChangeArrowheads="1"/>
          </p:cNvSpPr>
          <p:nvPr/>
        </p:nvSpPr>
        <p:spPr bwMode="auto">
          <a:xfrm>
            <a:off x="2593975" y="152400"/>
            <a:ext cx="28162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Memory Types</a:t>
            </a:r>
          </a:p>
        </p:txBody>
      </p:sp>
      <p:sp>
        <p:nvSpPr>
          <p:cNvPr id="141317" name="Text Box 5"/>
          <p:cNvSpPr txBox="1">
            <a:spLocks noChangeArrowheads="1"/>
          </p:cNvSpPr>
          <p:nvPr/>
        </p:nvSpPr>
        <p:spPr bwMode="auto">
          <a:xfrm>
            <a:off x="3962400" y="1687513"/>
            <a:ext cx="4816475" cy="478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Is a nonvolatile memory </a:t>
            </a:r>
          </a:p>
          <a:p>
            <a:r>
              <a:rPr lang="en-US" sz="2800"/>
              <a:t>that offers the same flexibility</a:t>
            </a:r>
          </a:p>
          <a:p>
            <a:r>
              <a:rPr lang="en-US" sz="2800"/>
              <a:t>as does RAM. The EEPROM </a:t>
            </a:r>
          </a:p>
          <a:p>
            <a:r>
              <a:rPr lang="en-US" sz="2800"/>
              <a:t>can be electrically overwritten</a:t>
            </a:r>
          </a:p>
          <a:p>
            <a:r>
              <a:rPr lang="en-US" sz="2800"/>
              <a:t>with new data. Since it is </a:t>
            </a:r>
          </a:p>
          <a:p>
            <a:r>
              <a:rPr lang="en-US" sz="2800"/>
              <a:t>nonvolatile, it does not require</a:t>
            </a:r>
          </a:p>
          <a:p>
            <a:r>
              <a:rPr lang="en-US" sz="2800"/>
              <a:t>battery backup. </a:t>
            </a:r>
          </a:p>
          <a:p>
            <a:r>
              <a:rPr lang="en-US" sz="2800"/>
              <a:t>Typically, an EEPROM </a:t>
            </a:r>
          </a:p>
          <a:p>
            <a:r>
              <a:rPr lang="en-US" sz="2800"/>
              <a:t>memory module is used </a:t>
            </a:r>
          </a:p>
          <a:p>
            <a:r>
              <a:rPr lang="en-US" sz="2800"/>
              <a:t>to store, back up, or transfer</a:t>
            </a:r>
          </a:p>
          <a:p>
            <a:r>
              <a:rPr lang="en-US" sz="2800"/>
              <a:t>PLC programs.  </a:t>
            </a:r>
          </a:p>
        </p:txBody>
      </p:sp>
      <p:graphicFrame>
        <p:nvGraphicFramePr>
          <p:cNvPr id="141318" name="Object 6"/>
          <p:cNvGraphicFramePr>
            <a:graphicFrameLocks noChangeAspect="1"/>
          </p:cNvGraphicFramePr>
          <p:nvPr/>
        </p:nvGraphicFramePr>
        <p:xfrm>
          <a:off x="152400" y="2644775"/>
          <a:ext cx="3505200" cy="2841625"/>
        </p:xfrm>
        <a:graphic>
          <a:graphicData uri="http://schemas.openxmlformats.org/presentationml/2006/ole">
            <p:oleObj spid="_x0000_s141318" name="Image" r:id="rId3" imgW="2448000" imgH="1984000" progId="">
              <p:embed/>
            </p:oleObj>
          </a:graphicData>
        </a:graphic>
      </p:graphicFrame>
      <p:sp>
        <p:nvSpPr>
          <p:cNvPr id="141319" name="Text Box 7"/>
          <p:cNvSpPr txBox="1">
            <a:spLocks noChangeArrowheads="1"/>
          </p:cNvSpPr>
          <p:nvPr/>
        </p:nvSpPr>
        <p:spPr bwMode="auto">
          <a:xfrm>
            <a:off x="228600" y="838200"/>
            <a:ext cx="88677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FF0000"/>
                </a:solidFill>
              </a:rPr>
              <a:t>Electrically Erasable Programmable Read-Only Memory</a:t>
            </a:r>
          </a:p>
          <a:p>
            <a:r>
              <a:rPr lang="en-US" sz="2800">
                <a:solidFill>
                  <a:srgbClr val="FF0000"/>
                </a:solidFill>
              </a:rPr>
              <a:t>(EEPROM):</a:t>
            </a:r>
            <a:endParaRPr lang="en-US"/>
          </a:p>
        </p:txBody>
      </p:sp>
    </p:spTree>
  </p:cSld>
  <p:clrMapOvr>
    <a:masterClrMapping/>
  </p:clrMapOvr>
  <p:transition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Text Box 2"/>
          <p:cNvSpPr txBox="1">
            <a:spLocks noChangeArrowheads="1"/>
          </p:cNvSpPr>
          <p:nvPr/>
        </p:nvSpPr>
        <p:spPr bwMode="auto">
          <a:xfrm>
            <a:off x="688975" y="133350"/>
            <a:ext cx="74533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User Communications With PLC Circuits</a:t>
            </a:r>
          </a:p>
        </p:txBody>
      </p:sp>
      <p:graphicFrame>
        <p:nvGraphicFramePr>
          <p:cNvPr id="142340" name="Object 4"/>
          <p:cNvGraphicFramePr>
            <a:graphicFrameLocks noChangeAspect="1"/>
          </p:cNvGraphicFramePr>
          <p:nvPr/>
        </p:nvGraphicFramePr>
        <p:xfrm>
          <a:off x="1143000" y="1066800"/>
          <a:ext cx="6629400" cy="3132138"/>
        </p:xfrm>
        <a:graphic>
          <a:graphicData uri="http://schemas.openxmlformats.org/presentationml/2006/ole">
            <p:oleObj spid="_x0000_s142340" name="Image" r:id="rId3" imgW="4381409" imgH="2069957" progId="">
              <p:embed/>
            </p:oleObj>
          </a:graphicData>
        </a:graphic>
      </p:graphicFrame>
      <p:sp>
        <p:nvSpPr>
          <p:cNvPr id="142341" name="Text Box 5"/>
          <p:cNvSpPr txBox="1">
            <a:spLocks noChangeArrowheads="1"/>
          </p:cNvSpPr>
          <p:nvPr/>
        </p:nvSpPr>
        <p:spPr bwMode="auto">
          <a:xfrm>
            <a:off x="1371600" y="1387475"/>
            <a:ext cx="11826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Input</a:t>
            </a:r>
          </a:p>
          <a:p>
            <a:r>
              <a:rPr lang="en-US"/>
              <a:t>Module</a:t>
            </a:r>
          </a:p>
        </p:txBody>
      </p:sp>
      <p:sp>
        <p:nvSpPr>
          <p:cNvPr id="142342" name="Text Box 6"/>
          <p:cNvSpPr txBox="1">
            <a:spLocks noChangeArrowheads="1"/>
          </p:cNvSpPr>
          <p:nvPr/>
        </p:nvSpPr>
        <p:spPr bwMode="auto">
          <a:xfrm>
            <a:off x="6400800" y="1371600"/>
            <a:ext cx="11826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Output</a:t>
            </a:r>
          </a:p>
          <a:p>
            <a:r>
              <a:rPr lang="en-US"/>
              <a:t>Module</a:t>
            </a:r>
          </a:p>
        </p:txBody>
      </p:sp>
      <p:sp>
        <p:nvSpPr>
          <p:cNvPr id="142343" name="Text Box 7"/>
          <p:cNvSpPr txBox="1">
            <a:spLocks noChangeArrowheads="1"/>
          </p:cNvSpPr>
          <p:nvPr/>
        </p:nvSpPr>
        <p:spPr bwMode="auto">
          <a:xfrm>
            <a:off x="3762375" y="1250950"/>
            <a:ext cx="15716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Central</a:t>
            </a:r>
          </a:p>
          <a:p>
            <a:r>
              <a:rPr lang="en-US"/>
              <a:t>Processing</a:t>
            </a:r>
          </a:p>
          <a:p>
            <a:r>
              <a:rPr lang="en-US"/>
              <a:t>Unit</a:t>
            </a:r>
          </a:p>
        </p:txBody>
      </p:sp>
      <p:grpSp>
        <p:nvGrpSpPr>
          <p:cNvPr id="142348" name="Group 12"/>
          <p:cNvGrpSpPr>
            <a:grpSpLocks/>
          </p:cNvGrpSpPr>
          <p:nvPr/>
        </p:nvGrpSpPr>
        <p:grpSpPr bwMode="auto">
          <a:xfrm>
            <a:off x="233363" y="3292475"/>
            <a:ext cx="3957637" cy="3336925"/>
            <a:chOff x="147" y="2074"/>
            <a:chExt cx="2493" cy="2102"/>
          </a:xfrm>
        </p:grpSpPr>
        <p:sp>
          <p:nvSpPr>
            <p:cNvPr id="142344" name="Text Box 8"/>
            <p:cNvSpPr txBox="1">
              <a:spLocks noChangeArrowheads="1"/>
            </p:cNvSpPr>
            <p:nvPr/>
          </p:nvSpPr>
          <p:spPr bwMode="auto">
            <a:xfrm>
              <a:off x="1190" y="2074"/>
              <a:ext cx="1267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Programming</a:t>
              </a:r>
            </a:p>
            <a:p>
              <a:r>
                <a:rPr lang="en-US"/>
                <a:t>Device</a:t>
              </a:r>
            </a:p>
          </p:txBody>
        </p:sp>
        <p:sp>
          <p:nvSpPr>
            <p:cNvPr id="142346" name="Text Box 10"/>
            <p:cNvSpPr txBox="1">
              <a:spLocks noChangeArrowheads="1"/>
            </p:cNvSpPr>
            <p:nvPr/>
          </p:nvSpPr>
          <p:spPr bwMode="auto">
            <a:xfrm>
              <a:off x="147" y="2738"/>
              <a:ext cx="2493" cy="1438"/>
            </a:xfrm>
            <a:prstGeom prst="rect">
              <a:avLst/>
            </a:prstGeom>
            <a:solidFill>
              <a:srgbClr val="F5FBC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The programming device</a:t>
              </a:r>
            </a:p>
            <a:p>
              <a:r>
                <a:rPr lang="en-US"/>
                <a:t>is used to input the desired</a:t>
              </a:r>
            </a:p>
            <a:p>
              <a:r>
                <a:rPr lang="en-US"/>
                <a:t>instructions. These </a:t>
              </a:r>
            </a:p>
            <a:p>
              <a:r>
                <a:rPr lang="en-US"/>
                <a:t>instructions determine what</a:t>
              </a:r>
            </a:p>
            <a:p>
              <a:r>
                <a:rPr lang="en-US"/>
                <a:t>the PLC will do for a specific</a:t>
              </a:r>
            </a:p>
            <a:p>
              <a:r>
                <a:rPr lang="en-US"/>
                <a:t>input.</a:t>
              </a:r>
            </a:p>
          </p:txBody>
        </p:sp>
      </p:grpSp>
      <p:grpSp>
        <p:nvGrpSpPr>
          <p:cNvPr id="142350" name="Group 14"/>
          <p:cNvGrpSpPr>
            <a:grpSpLocks/>
          </p:cNvGrpSpPr>
          <p:nvPr/>
        </p:nvGrpSpPr>
        <p:grpSpPr bwMode="auto">
          <a:xfrm>
            <a:off x="4648200" y="3292475"/>
            <a:ext cx="4308475" cy="2803525"/>
            <a:chOff x="2928" y="2074"/>
            <a:chExt cx="2714" cy="1766"/>
          </a:xfrm>
        </p:grpSpPr>
        <p:sp>
          <p:nvSpPr>
            <p:cNvPr id="142345" name="Text Box 9"/>
            <p:cNvSpPr txBox="1">
              <a:spLocks noChangeArrowheads="1"/>
            </p:cNvSpPr>
            <p:nvPr/>
          </p:nvSpPr>
          <p:spPr bwMode="auto">
            <a:xfrm>
              <a:off x="3389" y="2074"/>
              <a:ext cx="883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Operator</a:t>
              </a:r>
            </a:p>
            <a:p>
              <a:r>
                <a:rPr lang="en-US"/>
                <a:t>Interface</a:t>
              </a:r>
            </a:p>
          </p:txBody>
        </p:sp>
        <p:sp>
          <p:nvSpPr>
            <p:cNvPr id="142349" name="Text Box 13"/>
            <p:cNvSpPr txBox="1">
              <a:spLocks noChangeArrowheads="1"/>
            </p:cNvSpPr>
            <p:nvPr/>
          </p:nvSpPr>
          <p:spPr bwMode="auto">
            <a:xfrm>
              <a:off x="2928" y="2862"/>
              <a:ext cx="2714" cy="978"/>
            </a:xfrm>
            <a:prstGeom prst="rect">
              <a:avLst/>
            </a:prstGeom>
            <a:solidFill>
              <a:srgbClr val="B7E3E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The operator interface device</a:t>
              </a:r>
            </a:p>
            <a:p>
              <a:r>
                <a:rPr lang="en-US"/>
                <a:t>allows the process information</a:t>
              </a:r>
            </a:p>
            <a:p>
              <a:r>
                <a:rPr lang="en-US"/>
                <a:t>to be displayed and new control</a:t>
              </a:r>
            </a:p>
            <a:p>
              <a:r>
                <a:rPr lang="en-US"/>
                <a:t>parameters to be entered.  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2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2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Text Box 2"/>
          <p:cNvSpPr txBox="1">
            <a:spLocks noChangeArrowheads="1"/>
          </p:cNvSpPr>
          <p:nvPr/>
        </p:nvSpPr>
        <p:spPr bwMode="auto">
          <a:xfrm>
            <a:off x="1412875" y="133350"/>
            <a:ext cx="59166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Hand-Held Programming Device</a:t>
            </a:r>
          </a:p>
        </p:txBody>
      </p:sp>
      <p:graphicFrame>
        <p:nvGraphicFramePr>
          <p:cNvPr id="143363" name="Object 3"/>
          <p:cNvGraphicFramePr>
            <a:graphicFrameLocks noChangeAspect="1"/>
          </p:cNvGraphicFramePr>
          <p:nvPr/>
        </p:nvGraphicFramePr>
        <p:xfrm>
          <a:off x="152400" y="1219200"/>
          <a:ext cx="4267200" cy="3011488"/>
        </p:xfrm>
        <a:graphic>
          <a:graphicData uri="http://schemas.openxmlformats.org/presentationml/2006/ole">
            <p:oleObj spid="_x0000_s143363" name="Image" r:id="rId3" imgW="2098419" imgH="1481049" progId="">
              <p:embed/>
            </p:oleObj>
          </a:graphicData>
        </a:graphic>
      </p:graphicFrame>
      <p:sp>
        <p:nvSpPr>
          <p:cNvPr id="143364" name="Text Box 4"/>
          <p:cNvSpPr txBox="1">
            <a:spLocks noChangeArrowheads="1"/>
          </p:cNvSpPr>
          <p:nvPr/>
        </p:nvSpPr>
        <p:spPr bwMode="auto">
          <a:xfrm>
            <a:off x="4648200" y="1066800"/>
            <a:ext cx="4195763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Has a connecting cable so</a:t>
            </a:r>
          </a:p>
          <a:p>
            <a:r>
              <a:rPr lang="en-US" sz="2800">
                <a:solidFill>
                  <a:schemeClr val="accent2"/>
                </a:solidFill>
              </a:rPr>
              <a:t>that it can be plugged into</a:t>
            </a:r>
          </a:p>
          <a:p>
            <a:r>
              <a:rPr lang="en-US" sz="2800">
                <a:solidFill>
                  <a:schemeClr val="accent2"/>
                </a:solidFill>
              </a:rPr>
              <a:t>a PLC programming port.</a:t>
            </a:r>
          </a:p>
        </p:txBody>
      </p:sp>
      <p:sp>
        <p:nvSpPr>
          <p:cNvPr id="143365" name="Text Box 5"/>
          <p:cNvSpPr txBox="1">
            <a:spLocks noChangeArrowheads="1"/>
          </p:cNvSpPr>
          <p:nvPr/>
        </p:nvSpPr>
        <p:spPr bwMode="auto">
          <a:xfrm>
            <a:off x="4632325" y="2940050"/>
            <a:ext cx="41529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Are compact, inexpensive,</a:t>
            </a:r>
          </a:p>
          <a:p>
            <a:r>
              <a:rPr lang="en-US" sz="2800">
                <a:solidFill>
                  <a:schemeClr val="accent2"/>
                </a:solidFill>
              </a:rPr>
              <a:t>and easy to use.</a:t>
            </a:r>
          </a:p>
        </p:txBody>
      </p:sp>
      <p:sp>
        <p:nvSpPr>
          <p:cNvPr id="143366" name="Text Box 6"/>
          <p:cNvSpPr txBox="1">
            <a:spLocks noChangeArrowheads="1"/>
          </p:cNvSpPr>
          <p:nvPr/>
        </p:nvSpPr>
        <p:spPr bwMode="auto">
          <a:xfrm>
            <a:off x="500063" y="4464050"/>
            <a:ext cx="833913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Contains keys for instruction entering and editing,</a:t>
            </a:r>
          </a:p>
          <a:p>
            <a:r>
              <a:rPr lang="en-US" sz="2800">
                <a:solidFill>
                  <a:schemeClr val="accent2"/>
                </a:solidFill>
              </a:rPr>
              <a:t>and navigation keys for moving around the program. </a:t>
            </a:r>
          </a:p>
        </p:txBody>
      </p:sp>
      <p:sp>
        <p:nvSpPr>
          <p:cNvPr id="143367" name="Text Box 7"/>
          <p:cNvSpPr txBox="1">
            <a:spLocks noChangeArrowheads="1"/>
          </p:cNvSpPr>
          <p:nvPr/>
        </p:nvSpPr>
        <p:spPr bwMode="auto">
          <a:xfrm>
            <a:off x="1398588" y="5881688"/>
            <a:ext cx="52308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FF0000"/>
                </a:solidFill>
              </a:rPr>
              <a:t>Have limited display capabilities!</a:t>
            </a:r>
          </a:p>
        </p:txBody>
      </p:sp>
    </p:spTree>
  </p:cSld>
  <p:clrMapOvr>
    <a:masterClrMapping/>
  </p:clrMapOvr>
  <p:transition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386" name="Object 2"/>
          <p:cNvGraphicFramePr>
            <a:graphicFrameLocks noChangeAspect="1"/>
          </p:cNvGraphicFramePr>
          <p:nvPr/>
        </p:nvGraphicFramePr>
        <p:xfrm>
          <a:off x="1447800" y="990600"/>
          <a:ext cx="5715000" cy="2586038"/>
        </p:xfrm>
        <a:graphic>
          <a:graphicData uri="http://schemas.openxmlformats.org/presentationml/2006/ole">
            <p:oleObj spid="_x0000_s144386" name="Image" r:id="rId3" imgW="2756922" imgH="1248158" progId="">
              <p:embed/>
            </p:oleObj>
          </a:graphicData>
        </a:graphic>
      </p:graphicFrame>
      <p:sp>
        <p:nvSpPr>
          <p:cNvPr id="144388" name="Rectangle 4"/>
          <p:cNvSpPr>
            <a:spLocks noChangeArrowheads="1"/>
          </p:cNvSpPr>
          <p:nvPr/>
        </p:nvSpPr>
        <p:spPr bwMode="auto">
          <a:xfrm>
            <a:off x="914400" y="106363"/>
            <a:ext cx="73739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Personal Computer Programming Device</a:t>
            </a:r>
          </a:p>
        </p:txBody>
      </p:sp>
      <p:sp>
        <p:nvSpPr>
          <p:cNvPr id="144389" name="Text Box 5"/>
          <p:cNvSpPr txBox="1">
            <a:spLocks noChangeArrowheads="1"/>
          </p:cNvSpPr>
          <p:nvPr/>
        </p:nvSpPr>
        <p:spPr bwMode="auto">
          <a:xfrm>
            <a:off x="152400" y="3886200"/>
            <a:ext cx="7262813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Manufacturers software required.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Large amounts of logic can be displayed.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Circuit elements can be highlighted in color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to indicate status.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More than one program can be stored on the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computers hard drive. </a:t>
            </a:r>
          </a:p>
        </p:txBody>
      </p:sp>
      <p:sp>
        <p:nvSpPr>
          <p:cNvPr id="144390" name="Text Box 6"/>
          <p:cNvSpPr txBox="1">
            <a:spLocks noChangeArrowheads="1"/>
          </p:cNvSpPr>
          <p:nvPr/>
        </p:nvSpPr>
        <p:spPr bwMode="auto">
          <a:xfrm>
            <a:off x="152400" y="3962400"/>
            <a:ext cx="8609013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 The computer can be used to document the program.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 PC software provides cut-and-paste features for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program developing and editing.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 Allows easy monitoring of data tables.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 Easy to make copies of the program on floppy disk,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CD-ROM, or hard drive.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9" grpId="0" autoUpdateAnimBg="0"/>
      <p:bldP spid="144390" grpId="0" autoUpdateAnimBg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10" name="Object 2"/>
          <p:cNvGraphicFramePr>
            <a:graphicFrameLocks noChangeAspect="1"/>
          </p:cNvGraphicFramePr>
          <p:nvPr/>
        </p:nvGraphicFramePr>
        <p:xfrm>
          <a:off x="228600" y="1295400"/>
          <a:ext cx="4572000" cy="3581400"/>
        </p:xfrm>
        <a:graphic>
          <a:graphicData uri="http://schemas.openxmlformats.org/presentationml/2006/ole">
            <p:oleObj spid="_x0000_s145410" name="Image" r:id="rId3" imgW="2905143" imgH="2274430" progId="">
              <p:embed/>
            </p:oleObj>
          </a:graphicData>
        </a:graphic>
      </p:graphicFrame>
      <p:sp>
        <p:nvSpPr>
          <p:cNvPr id="145411" name="Text Box 3"/>
          <p:cNvSpPr txBox="1">
            <a:spLocks noChangeArrowheads="1"/>
          </p:cNvSpPr>
          <p:nvPr/>
        </p:nvSpPr>
        <p:spPr bwMode="auto">
          <a:xfrm>
            <a:off x="2627313" y="106363"/>
            <a:ext cx="36941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Changing Programs</a:t>
            </a:r>
          </a:p>
        </p:txBody>
      </p:sp>
      <p:sp>
        <p:nvSpPr>
          <p:cNvPr id="145412" name="Text Box 4"/>
          <p:cNvSpPr txBox="1">
            <a:spLocks noChangeArrowheads="1"/>
          </p:cNvSpPr>
          <p:nvPr/>
        </p:nvSpPr>
        <p:spPr bwMode="auto">
          <a:xfrm>
            <a:off x="4632325" y="1057275"/>
            <a:ext cx="3976688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accent2"/>
                </a:solidFill>
              </a:rPr>
              <a:t>The PLC can have only</a:t>
            </a:r>
          </a:p>
          <a:p>
            <a:r>
              <a:rPr lang="en-US" sz="2800" i="1">
                <a:solidFill>
                  <a:schemeClr val="accent2"/>
                </a:solidFill>
              </a:rPr>
              <a:t>one</a:t>
            </a:r>
            <a:r>
              <a:rPr lang="en-US" sz="2800">
                <a:solidFill>
                  <a:schemeClr val="accent2"/>
                </a:solidFill>
              </a:rPr>
              <a:t> program in memory </a:t>
            </a:r>
          </a:p>
          <a:p>
            <a:r>
              <a:rPr lang="en-US" sz="2800">
                <a:solidFill>
                  <a:schemeClr val="accent2"/>
                </a:solidFill>
              </a:rPr>
              <a:t>at a time!</a:t>
            </a:r>
          </a:p>
        </p:txBody>
      </p:sp>
      <p:sp>
        <p:nvSpPr>
          <p:cNvPr id="145413" name="Text Box 5"/>
          <p:cNvSpPr txBox="1">
            <a:spLocks noChangeArrowheads="1"/>
          </p:cNvSpPr>
          <p:nvPr/>
        </p:nvSpPr>
        <p:spPr bwMode="auto">
          <a:xfrm>
            <a:off x="468313" y="5103813"/>
            <a:ext cx="8370887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To change the program in the PLC, it is necessary to</a:t>
            </a:r>
          </a:p>
          <a:p>
            <a:r>
              <a:rPr lang="en-US" sz="2800"/>
              <a:t>enter a new program directly from the keyboard or to</a:t>
            </a:r>
          </a:p>
          <a:p>
            <a:r>
              <a:rPr lang="en-US" sz="2800"/>
              <a:t>download one from the computer hard drive.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5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3" grpId="0" autoUpdateAnimBg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Text Box 2"/>
          <p:cNvSpPr txBox="1">
            <a:spLocks noChangeArrowheads="1"/>
          </p:cNvSpPr>
          <p:nvPr/>
        </p:nvSpPr>
        <p:spPr bwMode="auto">
          <a:xfrm>
            <a:off x="217488" y="1782763"/>
            <a:ext cx="32877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/>
              <a:t>PLC Workstation</a:t>
            </a:r>
          </a:p>
        </p:txBody>
      </p:sp>
      <p:graphicFrame>
        <p:nvGraphicFramePr>
          <p:cNvPr id="146435" name="Object 3"/>
          <p:cNvGraphicFramePr>
            <a:graphicFrameLocks noChangeAspect="1"/>
          </p:cNvGraphicFramePr>
          <p:nvPr/>
        </p:nvGraphicFramePr>
        <p:xfrm>
          <a:off x="3744913" y="381000"/>
          <a:ext cx="5170487" cy="3703638"/>
        </p:xfrm>
        <a:graphic>
          <a:graphicData uri="http://schemas.openxmlformats.org/presentationml/2006/ole">
            <p:oleObj spid="_x0000_s146435" name="Image" r:id="rId3" imgW="5170942" imgH="3703327" progId="">
              <p:embed/>
            </p:oleObj>
          </a:graphicData>
        </a:graphic>
      </p:graphicFrame>
      <p:sp>
        <p:nvSpPr>
          <p:cNvPr id="146436" name="Text Box 4"/>
          <p:cNvSpPr txBox="1">
            <a:spLocks noChangeArrowheads="1"/>
          </p:cNvSpPr>
          <p:nvPr/>
        </p:nvSpPr>
        <p:spPr bwMode="auto">
          <a:xfrm>
            <a:off x="73025" y="4343400"/>
            <a:ext cx="8842375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>
                <a:solidFill>
                  <a:schemeClr val="accent2"/>
                </a:solidFill>
              </a:rPr>
              <a:t> </a:t>
            </a:r>
            <a:r>
              <a:rPr lang="en-US" sz="2800">
                <a:solidFill>
                  <a:schemeClr val="accent2"/>
                </a:solidFill>
              </a:rPr>
              <a:t>Shows operation in graphic format for easier viewing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Allows operator to change settings using a touch screen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Shows alarms, complete with time of occurrence and</a:t>
            </a:r>
          </a:p>
          <a:p>
            <a:pPr>
              <a:buFont typeface="Wingdings" pitchFamily="2" charset="2"/>
              <a:buNone/>
            </a:pPr>
            <a:r>
              <a:rPr lang="en-US" sz="2800">
                <a:solidFill>
                  <a:schemeClr val="accent2"/>
                </a:solidFill>
              </a:rPr>
              <a:t>    location</a:t>
            </a:r>
          </a:p>
          <a:p>
            <a:pPr>
              <a:buFont typeface="Wingdings" pitchFamily="2" charset="2"/>
              <a:buChar char="Ø"/>
            </a:pPr>
            <a:r>
              <a:rPr lang="en-US" sz="2800">
                <a:solidFill>
                  <a:schemeClr val="accent2"/>
                </a:solidFill>
              </a:rPr>
              <a:t>Displays variables as they change over time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6" grpId="0" autoUpdateAnimBg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457200" y="609600"/>
            <a:ext cx="8077200" cy="350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sz="3200">
                <a:solidFill>
                  <a:srgbClr val="FF0000"/>
                </a:solidFill>
              </a:rPr>
              <a:t>21.</a:t>
            </a:r>
            <a:r>
              <a:rPr lang="en-US" sz="3200"/>
              <a:t>  An analog signal:</a:t>
            </a:r>
          </a:p>
          <a:p>
            <a:pPr marL="457200" indent="-457200">
              <a:spcBef>
                <a:spcPct val="50000"/>
              </a:spcBef>
              <a:buFontTx/>
              <a:buAutoNum type="alphaLcParenBoth"/>
            </a:pPr>
            <a:r>
              <a:rPr lang="en-US" sz="3200"/>
              <a:t> can only be in one of two possible states</a:t>
            </a:r>
          </a:p>
          <a:p>
            <a:pPr marL="457200" indent="-457200">
              <a:spcBef>
                <a:spcPct val="50000"/>
              </a:spcBef>
            </a:pPr>
            <a:r>
              <a:rPr lang="en-US" sz="3200"/>
              <a:t>(b) varies with time but not magnitude	</a:t>
            </a:r>
          </a:p>
          <a:p>
            <a:pPr marL="457200" indent="-457200">
              <a:spcBef>
                <a:spcPct val="50000"/>
              </a:spcBef>
            </a:pPr>
            <a:r>
              <a:rPr lang="en-US" sz="3200"/>
              <a:t>(c) is repetitive over a given period of time	</a:t>
            </a:r>
          </a:p>
          <a:p>
            <a:pPr marL="457200" indent="-457200">
              <a:spcBef>
                <a:spcPct val="50000"/>
              </a:spcBef>
            </a:pPr>
            <a:r>
              <a:rPr lang="en-US" sz="3200"/>
              <a:t>(d) can have an infinite number of states</a:t>
            </a:r>
          </a:p>
        </p:txBody>
      </p:sp>
      <p:sp>
        <p:nvSpPr>
          <p:cNvPr id="65539" name="Oval 3"/>
          <p:cNvSpPr>
            <a:spLocks noChangeArrowheads="1"/>
          </p:cNvSpPr>
          <p:nvPr/>
        </p:nvSpPr>
        <p:spPr bwMode="auto">
          <a:xfrm>
            <a:off x="533400" y="3333750"/>
            <a:ext cx="7086600" cy="10668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Text Box 2"/>
          <p:cNvSpPr txBox="1">
            <a:spLocks noChangeArrowheads="1"/>
          </p:cNvSpPr>
          <p:nvPr/>
        </p:nvSpPr>
        <p:spPr bwMode="auto">
          <a:xfrm>
            <a:off x="762000" y="152400"/>
            <a:ext cx="71008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3200">
                <a:solidFill>
                  <a:srgbClr val="FF0000"/>
                </a:solidFill>
              </a:rPr>
              <a:t>22.</a:t>
            </a:r>
            <a:r>
              <a:rPr lang="en-US" sz="3200"/>
              <a:t>  Both analog inputs and outputs are </a:t>
            </a:r>
          </a:p>
          <a:p>
            <a:pPr>
              <a:buFont typeface="Wingdings" pitchFamily="2" charset="2"/>
              <a:buNone/>
            </a:pPr>
            <a:r>
              <a:rPr lang="en-US" sz="3200"/>
              <a:t>bit-oriented. (True/False)</a:t>
            </a:r>
          </a:p>
        </p:txBody>
      </p:sp>
      <p:sp>
        <p:nvSpPr>
          <p:cNvPr id="152581" name="Oval 5"/>
          <p:cNvSpPr>
            <a:spLocks noChangeArrowheads="1"/>
          </p:cNvSpPr>
          <p:nvPr/>
        </p:nvSpPr>
        <p:spPr bwMode="auto">
          <a:xfrm>
            <a:off x="4038600" y="685800"/>
            <a:ext cx="1295400" cy="5334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2582" name="Text Box 6"/>
          <p:cNvSpPr txBox="1">
            <a:spLocks noChangeArrowheads="1"/>
          </p:cNvSpPr>
          <p:nvPr/>
        </p:nvSpPr>
        <p:spPr bwMode="auto">
          <a:xfrm>
            <a:off x="762000" y="1600200"/>
            <a:ext cx="8299450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n-US" sz="3200">
                <a:solidFill>
                  <a:srgbClr val="FF0000"/>
                </a:solidFill>
              </a:rPr>
              <a:t>23.</a:t>
            </a:r>
            <a:r>
              <a:rPr lang="en-US" sz="3200"/>
              <a:t>  Which module enables a PLC to operate a </a:t>
            </a:r>
          </a:p>
          <a:p>
            <a:pPr marL="457200" indent="-457200"/>
            <a:r>
              <a:rPr lang="en-US" sz="3200"/>
              <a:t>seven-segment display?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High-Speed Counter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BCD-Output Module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Stepper-Motor Module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Encoder-Counter Module</a:t>
            </a:r>
          </a:p>
        </p:txBody>
      </p:sp>
      <p:sp>
        <p:nvSpPr>
          <p:cNvPr id="152583" name="Oval 7"/>
          <p:cNvSpPr>
            <a:spLocks noChangeArrowheads="1"/>
          </p:cNvSpPr>
          <p:nvPr/>
        </p:nvSpPr>
        <p:spPr bwMode="auto">
          <a:xfrm>
            <a:off x="609600" y="3048000"/>
            <a:ext cx="4876800" cy="6858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2584" name="Text Box 8"/>
          <p:cNvSpPr txBox="1">
            <a:spLocks noChangeArrowheads="1"/>
          </p:cNvSpPr>
          <p:nvPr/>
        </p:nvSpPr>
        <p:spPr bwMode="auto">
          <a:xfrm>
            <a:off x="717550" y="5181600"/>
            <a:ext cx="76898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FF0000"/>
                </a:solidFill>
              </a:rPr>
              <a:t>24.</a:t>
            </a:r>
            <a:r>
              <a:rPr lang="en-US" sz="3200"/>
              <a:t>  Intelligent I/O modules have their own </a:t>
            </a:r>
          </a:p>
          <a:p>
            <a:r>
              <a:rPr lang="en-US" sz="3200"/>
              <a:t>microprocessor on board. (True/False)</a:t>
            </a:r>
          </a:p>
        </p:txBody>
      </p:sp>
      <p:sp>
        <p:nvSpPr>
          <p:cNvPr id="152585" name="Oval 9"/>
          <p:cNvSpPr>
            <a:spLocks noChangeArrowheads="1"/>
          </p:cNvSpPr>
          <p:nvPr/>
        </p:nvSpPr>
        <p:spPr bwMode="auto">
          <a:xfrm>
            <a:off x="5334000" y="5715000"/>
            <a:ext cx="1219200" cy="5334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25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2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2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2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258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2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2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2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525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2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81" grpId="0" animBg="1"/>
      <p:bldP spid="152582" grpId="0" autoUpdateAnimBg="0"/>
      <p:bldP spid="152583" grpId="0" animBg="1"/>
      <p:bldP spid="152584" grpId="0" autoUpdateAnimBg="0"/>
      <p:bldP spid="15258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ChangeArrowheads="1"/>
          </p:cNvSpPr>
          <p:nvPr/>
        </p:nvSpPr>
        <p:spPr bwMode="auto">
          <a:xfrm>
            <a:off x="152400" y="304800"/>
            <a:ext cx="8842375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n-US" sz="3200">
                <a:solidFill>
                  <a:srgbClr val="FF0000"/>
                </a:solidFill>
              </a:rPr>
              <a:t>25.</a:t>
            </a:r>
            <a:r>
              <a:rPr lang="en-US" sz="3200"/>
              <a:t>  A closed contact would have a binary 1 stored</a:t>
            </a:r>
          </a:p>
          <a:p>
            <a:pPr marL="457200" indent="-457200"/>
            <a:r>
              <a:rPr lang="en-US" sz="3200"/>
              <a:t> in its respective location in the input status file.</a:t>
            </a:r>
          </a:p>
          <a:p>
            <a:pPr marL="457200" indent="-457200"/>
            <a:r>
              <a:rPr lang="en-US" sz="3200"/>
              <a:t>(True/False)</a:t>
            </a:r>
          </a:p>
        </p:txBody>
      </p:sp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152400" y="2362200"/>
            <a:ext cx="8713788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FF0000"/>
                </a:solidFill>
              </a:rPr>
              <a:t>26.</a:t>
            </a:r>
            <a:r>
              <a:rPr lang="en-US" sz="3200"/>
              <a:t>  An output that is “on” would have a binary 1</a:t>
            </a:r>
          </a:p>
          <a:p>
            <a:r>
              <a:rPr lang="en-US" sz="3200"/>
              <a:t>stored in its respective location in the output </a:t>
            </a:r>
          </a:p>
          <a:p>
            <a:r>
              <a:rPr lang="en-US" sz="3200"/>
              <a:t>status file. (True/False) </a:t>
            </a:r>
          </a:p>
        </p:txBody>
      </p:sp>
      <p:sp>
        <p:nvSpPr>
          <p:cNvPr id="71684" name="Oval 4"/>
          <p:cNvSpPr>
            <a:spLocks noChangeArrowheads="1"/>
          </p:cNvSpPr>
          <p:nvPr/>
        </p:nvSpPr>
        <p:spPr bwMode="auto">
          <a:xfrm>
            <a:off x="152400" y="1295400"/>
            <a:ext cx="1143000" cy="6096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1685" name="Oval 5"/>
          <p:cNvSpPr>
            <a:spLocks noChangeArrowheads="1"/>
          </p:cNvSpPr>
          <p:nvPr/>
        </p:nvSpPr>
        <p:spPr bwMode="auto">
          <a:xfrm>
            <a:off x="2057400" y="3352800"/>
            <a:ext cx="1143000" cy="6096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152400" y="4800600"/>
            <a:ext cx="8940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FF0000"/>
                </a:solidFill>
              </a:rPr>
              <a:t>27.</a:t>
            </a:r>
            <a:r>
              <a:rPr lang="en-US" sz="3200"/>
              <a:t>  Hand-held programming devices have limited </a:t>
            </a:r>
          </a:p>
          <a:p>
            <a:r>
              <a:rPr lang="en-US" sz="3200"/>
              <a:t>display capabilities. (True/False)</a:t>
            </a:r>
          </a:p>
        </p:txBody>
      </p:sp>
      <p:sp>
        <p:nvSpPr>
          <p:cNvPr id="71687" name="Oval 7"/>
          <p:cNvSpPr>
            <a:spLocks noChangeArrowheads="1"/>
          </p:cNvSpPr>
          <p:nvPr/>
        </p:nvSpPr>
        <p:spPr bwMode="auto">
          <a:xfrm>
            <a:off x="3733800" y="5257800"/>
            <a:ext cx="1143000" cy="6858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autoUpdateAnimBg="0"/>
      <p:bldP spid="71684" grpId="0" animBg="1"/>
      <p:bldP spid="71685" grpId="0" animBg="1"/>
      <p:bldP spid="71686" grpId="0" autoUpdateAnimBg="0"/>
      <p:bldP spid="71687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533400" y="531813"/>
            <a:ext cx="7848600" cy="350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sz="3200">
                <a:solidFill>
                  <a:srgbClr val="FF0000"/>
                </a:solidFill>
              </a:rPr>
              <a:t>28.</a:t>
            </a:r>
            <a:r>
              <a:rPr lang="en-US" sz="3200"/>
              <a:t>  PLC memory is:</a:t>
            </a:r>
          </a:p>
          <a:p>
            <a:pPr marL="457200" indent="-457200">
              <a:spcBef>
                <a:spcPct val="50000"/>
              </a:spcBef>
              <a:buFontTx/>
              <a:buAutoNum type="alphaLcParenBoth"/>
            </a:pPr>
            <a:r>
              <a:rPr lang="en-US" sz="3200"/>
              <a:t> a physical space inside the CPU	</a:t>
            </a:r>
          </a:p>
          <a:p>
            <a:pPr marL="457200" indent="-457200">
              <a:spcBef>
                <a:spcPct val="50000"/>
              </a:spcBef>
              <a:buFontTx/>
              <a:buAutoNum type="alphaLcParenBoth"/>
            </a:pPr>
            <a:r>
              <a:rPr lang="en-US" sz="3200"/>
              <a:t> where data files are stored	</a:t>
            </a:r>
          </a:p>
          <a:p>
            <a:pPr marL="457200" indent="-457200">
              <a:spcBef>
                <a:spcPct val="50000"/>
              </a:spcBef>
              <a:buFontTx/>
              <a:buAutoNum type="alphaLcParenBoth"/>
            </a:pPr>
            <a:r>
              <a:rPr lang="en-US" sz="3200"/>
              <a:t> where program files are stored</a:t>
            </a:r>
          </a:p>
          <a:p>
            <a:pPr marL="457200" indent="-457200">
              <a:spcBef>
                <a:spcPct val="50000"/>
              </a:spcBef>
            </a:pPr>
            <a:r>
              <a:rPr lang="en-US" sz="3200"/>
              <a:t>(d) all of these</a:t>
            </a:r>
          </a:p>
        </p:txBody>
      </p:sp>
      <p:sp>
        <p:nvSpPr>
          <p:cNvPr id="74757" name="Oval 5"/>
          <p:cNvSpPr>
            <a:spLocks noChangeArrowheads="1"/>
          </p:cNvSpPr>
          <p:nvPr/>
        </p:nvSpPr>
        <p:spPr bwMode="auto">
          <a:xfrm>
            <a:off x="152400" y="3276600"/>
            <a:ext cx="3733800" cy="9906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4760" name="Text Box 8"/>
          <p:cNvSpPr txBox="1">
            <a:spLocks noChangeArrowheads="1"/>
          </p:cNvSpPr>
          <p:nvPr/>
        </p:nvSpPr>
        <p:spPr bwMode="auto">
          <a:xfrm>
            <a:off x="152400" y="4800600"/>
            <a:ext cx="8813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914400" lvl="1" indent="-457200"/>
            <a:r>
              <a:rPr lang="en-US" sz="3200">
                <a:solidFill>
                  <a:srgbClr val="FF0000"/>
                </a:solidFill>
              </a:rPr>
              <a:t>29.</a:t>
            </a:r>
            <a:r>
              <a:rPr lang="en-US" sz="3200"/>
              <a:t>  The PLC can have more than one program</a:t>
            </a:r>
          </a:p>
          <a:p>
            <a:pPr marL="457200" indent="-457200"/>
            <a:r>
              <a:rPr lang="en-US" sz="3200"/>
              <a:t> in memory at a time. (True/False)</a:t>
            </a:r>
          </a:p>
        </p:txBody>
      </p:sp>
      <p:sp>
        <p:nvSpPr>
          <p:cNvPr id="74761" name="Oval 9"/>
          <p:cNvSpPr>
            <a:spLocks noChangeArrowheads="1"/>
          </p:cNvSpPr>
          <p:nvPr/>
        </p:nvSpPr>
        <p:spPr bwMode="auto">
          <a:xfrm>
            <a:off x="5029200" y="5295900"/>
            <a:ext cx="1219200" cy="6096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47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 animBg="1"/>
      <p:bldP spid="74760" grpId="0" autoUpdateAnimBg="0"/>
      <p:bldP spid="74761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Text Box 2"/>
          <p:cNvSpPr txBox="1">
            <a:spLocks noChangeArrowheads="1"/>
          </p:cNvSpPr>
          <p:nvPr/>
        </p:nvSpPr>
        <p:spPr bwMode="auto">
          <a:xfrm>
            <a:off x="288925" y="628650"/>
            <a:ext cx="8489950" cy="350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n-US" sz="3200">
                <a:solidFill>
                  <a:srgbClr val="FF0000"/>
                </a:solidFill>
              </a:rPr>
              <a:t>30.</a:t>
            </a:r>
            <a:r>
              <a:rPr lang="en-US" sz="3200"/>
              <a:t>  Which type of memory is commonly used to</a:t>
            </a:r>
          </a:p>
          <a:p>
            <a:pPr marL="457200" indent="-457200"/>
            <a:r>
              <a:rPr lang="en-US" sz="3200"/>
              <a:t> back up a program?</a:t>
            </a:r>
          </a:p>
          <a:p>
            <a:pPr marL="457200" indent="-457200"/>
            <a:endParaRPr lang="en-US" sz="3200"/>
          </a:p>
          <a:p>
            <a:pPr marL="457200" indent="-457200">
              <a:buFontTx/>
              <a:buAutoNum type="alphaLcParenBoth"/>
            </a:pPr>
            <a:r>
              <a:rPr lang="en-US" sz="3200"/>
              <a:t> ROM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RAM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PROM</a:t>
            </a:r>
          </a:p>
          <a:p>
            <a:pPr marL="457200" indent="-457200">
              <a:buFontTx/>
              <a:buAutoNum type="alphaLcParenBoth"/>
            </a:pPr>
            <a:r>
              <a:rPr lang="en-US" sz="3200"/>
              <a:t> EEPROM</a:t>
            </a:r>
          </a:p>
        </p:txBody>
      </p:sp>
      <p:sp>
        <p:nvSpPr>
          <p:cNvPr id="153603" name="Oval 3"/>
          <p:cNvSpPr>
            <a:spLocks noChangeArrowheads="1"/>
          </p:cNvSpPr>
          <p:nvPr/>
        </p:nvSpPr>
        <p:spPr bwMode="auto">
          <a:xfrm>
            <a:off x="228600" y="3581400"/>
            <a:ext cx="2895600" cy="6858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3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9133</TotalTime>
  <Words>4282</Words>
  <Application>Microsoft PowerPoint</Application>
  <PresentationFormat>On-screen Show (4:3)</PresentationFormat>
  <Paragraphs>811</Paragraphs>
  <Slides>88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88</vt:i4>
      </vt:variant>
    </vt:vector>
  </HeadingPairs>
  <TitlesOfParts>
    <vt:vector size="91" baseType="lpstr">
      <vt:lpstr>Default Design</vt:lpstr>
      <vt:lpstr>Image</vt:lpstr>
      <vt:lpstr>Picture (Metafile)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Slide 88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 SAFETY</dc:title>
  <dc:creator>Frank Petruzella</dc:creator>
  <cp:lastModifiedBy>khawkins</cp:lastModifiedBy>
  <cp:revision>230</cp:revision>
  <dcterms:created xsi:type="dcterms:W3CDTF">1998-11-02T03:08:58Z</dcterms:created>
  <dcterms:modified xsi:type="dcterms:W3CDTF">2009-07-23T21:40:21Z</dcterms:modified>
</cp:coreProperties>
</file>