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65" r:id="rId4"/>
    <p:sldId id="268" r:id="rId5"/>
    <p:sldId id="267" r:id="rId6"/>
    <p:sldId id="266" r:id="rId7"/>
    <p:sldId id="270" r:id="rId8"/>
    <p:sldId id="262" r:id="rId9"/>
    <p:sldId id="271" r:id="rId10"/>
    <p:sldId id="272" r:id="rId11"/>
    <p:sldId id="25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1EF344F-E93A-477C-A5FF-062B559FF402}" type="datetimeFigureOut">
              <a:rPr lang="en-NZ" smtClean="0"/>
              <a:t>6/05/2013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64EC464-FFC4-475F-AE56-1FB5DF217465}" type="slidenum">
              <a:rPr lang="en-NZ" smtClean="0"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3789040"/>
            <a:ext cx="7543800" cy="1524000"/>
          </a:xfrm>
        </p:spPr>
        <p:txBody>
          <a:bodyPr/>
          <a:lstStyle/>
          <a:p>
            <a:pPr algn="ctr"/>
            <a:r>
              <a:rPr lang="ja-JP" altLang="en-US" sz="7200" dirty="0" smtClean="0"/>
              <a:t>七・五・三</a:t>
            </a:r>
            <a:r>
              <a:rPr lang="en-NZ" altLang="ja-JP" sz="7200" dirty="0" smtClean="0"/>
              <a:t/>
            </a:r>
            <a:br>
              <a:rPr lang="en-NZ" altLang="ja-JP" sz="7200" dirty="0" smtClean="0"/>
            </a:br>
            <a:endParaRPr lang="en-NZ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157192"/>
            <a:ext cx="6858000" cy="990600"/>
          </a:xfrm>
        </p:spPr>
        <p:txBody>
          <a:bodyPr>
            <a:normAutofit fontScale="92500" lnSpcReduction="10000"/>
          </a:bodyPr>
          <a:lstStyle/>
          <a:p>
            <a:endParaRPr lang="en-NZ" dirty="0" smtClean="0"/>
          </a:p>
          <a:p>
            <a:pPr algn="ctr"/>
            <a:r>
              <a:rPr lang="en-N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 – 5 – 3 Festival</a:t>
            </a:r>
            <a:endParaRPr lang="en-N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32656"/>
            <a:ext cx="2580878" cy="25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99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3" t="3712" r="7931"/>
          <a:stretch/>
        </p:blipFill>
        <p:spPr bwMode="auto">
          <a:xfrm>
            <a:off x="179512" y="209783"/>
            <a:ext cx="3096344" cy="6384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79912" y="364201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6000" u="sn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Kimono</a:t>
            </a:r>
            <a:endParaRPr lang="en-NZ" sz="6000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75758" y="1933166"/>
            <a:ext cx="4937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6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Obi</a:t>
            </a:r>
            <a:endParaRPr lang="en-NZ" sz="6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75758" y="5578422"/>
            <a:ext cx="427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60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Geta</a:t>
            </a:r>
            <a:endParaRPr lang="en-NZ" sz="6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75758" y="3717032"/>
            <a:ext cx="3741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60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Tabi</a:t>
            </a:r>
            <a:endParaRPr lang="en-NZ" sz="6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Left Arrow 9"/>
          <p:cNvSpPr/>
          <p:nvPr/>
        </p:nvSpPr>
        <p:spPr>
          <a:xfrm rot="21235006">
            <a:off x="2648604" y="2306153"/>
            <a:ext cx="3008457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Left Arrow 10"/>
          <p:cNvSpPr/>
          <p:nvPr/>
        </p:nvSpPr>
        <p:spPr>
          <a:xfrm rot="20445715">
            <a:off x="2821191" y="4563058"/>
            <a:ext cx="2910150" cy="5513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Left Arrow 11"/>
          <p:cNvSpPr/>
          <p:nvPr/>
        </p:nvSpPr>
        <p:spPr>
          <a:xfrm rot="388328">
            <a:off x="2920476" y="5736455"/>
            <a:ext cx="2831399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291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53 vide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34634"/>
            <a:ext cx="8784976" cy="65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6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872" y="404664"/>
            <a:ext cx="7756263" cy="1054250"/>
          </a:xfrm>
        </p:spPr>
        <p:txBody>
          <a:bodyPr/>
          <a:lstStyle/>
          <a:p>
            <a:r>
              <a:rPr lang="ja-JP" altLang="en-US" dirty="0" smtClean="0"/>
              <a:t>七・五・三</a:t>
            </a:r>
            <a:endParaRPr lang="en-NZ" dirty="0"/>
          </a:p>
        </p:txBody>
      </p:sp>
      <p:sp>
        <p:nvSpPr>
          <p:cNvPr id="3" name="Vertical Text Placeholder 2"/>
          <p:cNvSpPr txBox="1">
            <a:spLocks/>
          </p:cNvSpPr>
          <p:nvPr/>
        </p:nvSpPr>
        <p:spPr>
          <a:xfrm>
            <a:off x="395536" y="2276872"/>
            <a:ext cx="8424936" cy="432048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en-NZ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traditional</a:t>
            </a:r>
            <a:r>
              <a:rPr lang="en-NZ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NZ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rite of passage and festival for 3 and 7 year old girls and 3 and 5 year-old boys. </a:t>
            </a:r>
          </a:p>
          <a:p>
            <a:pPr marL="0" indent="0">
              <a:buNone/>
            </a:pPr>
            <a:endParaRPr lang="en-NZ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is held annually on </a:t>
            </a:r>
            <a:r>
              <a:rPr lang="en-NZ" i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November 15  </a:t>
            </a:r>
            <a:r>
              <a:rPr lang="en-NZ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 celebrate the growth and well-being of young children. </a:t>
            </a:r>
          </a:p>
          <a:p>
            <a:pPr marL="0" indent="0">
              <a:buNone/>
            </a:pPr>
            <a:endParaRPr lang="en-NZ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is not a national holiday, so it is generally observed on the nearest weekend.</a:t>
            </a:r>
          </a:p>
          <a:p>
            <a:pPr marL="0" indent="0">
              <a:buNone/>
            </a:pPr>
            <a:endParaRPr lang="en-NZ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ages 3, 5 &amp; 7 are consistent with East Asian numerology, which says that odd numbers are lucky.</a:t>
            </a:r>
          </a:p>
        </p:txBody>
      </p:sp>
    </p:spTree>
    <p:extLst>
      <p:ext uri="{BB962C8B-B14F-4D97-AF65-F5344CB8AC3E}">
        <p14:creationId xmlns:p14="http://schemas.microsoft.com/office/powerpoint/2010/main" val="316075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872" y="404664"/>
            <a:ext cx="7756263" cy="1054250"/>
          </a:xfrm>
        </p:spPr>
        <p:txBody>
          <a:bodyPr/>
          <a:lstStyle/>
          <a:p>
            <a:r>
              <a:rPr lang="ja-JP" altLang="en-US" dirty="0" smtClean="0"/>
              <a:t>七・五・三</a:t>
            </a:r>
            <a:endParaRPr lang="en-NZ" dirty="0"/>
          </a:p>
        </p:txBody>
      </p:sp>
      <p:sp>
        <p:nvSpPr>
          <p:cNvPr id="3" name="Vertical Text Placeholder 2"/>
          <p:cNvSpPr txBox="1">
            <a:spLocks/>
          </p:cNvSpPr>
          <p:nvPr/>
        </p:nvSpPr>
        <p:spPr>
          <a:xfrm>
            <a:off x="395536" y="2276872"/>
            <a:ext cx="8424936" cy="458112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arents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celebrate </a:t>
            </a:r>
            <a:r>
              <a:rPr lang="en-NZ" b="1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Shichi</a:t>
            </a:r>
            <a:r>
              <a:rPr lang="en-NZ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-go-san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 their boys turn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 years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age, and as their girls turn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 and 7.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ages of 3, 5 and 7 are considered critical in a child’s life. </a:t>
            </a:r>
            <a:endParaRPr lang="en-N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NZ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However, some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families observe the traditional way of calculating age, </a:t>
            </a:r>
            <a:r>
              <a:rPr lang="en-NZ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en-NZ" b="1" dirty="0" err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kazoedoshi</a:t>
            </a:r>
            <a:r>
              <a:rPr lang="en-NZ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in which children are one year old at birth and gain a year on each lunar new year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en-N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children will visit Shinto shrines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with their families to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take part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a Shinto purification ceremony to pray for a long and happy life and to mark their passage into middle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childhood.</a:t>
            </a:r>
          </a:p>
        </p:txBody>
      </p:sp>
    </p:spTree>
    <p:extLst>
      <p:ext uri="{BB962C8B-B14F-4D97-AF65-F5344CB8AC3E}">
        <p14:creationId xmlns:p14="http://schemas.microsoft.com/office/powerpoint/2010/main" val="338041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872" y="404664"/>
            <a:ext cx="7756263" cy="1054250"/>
          </a:xfrm>
        </p:spPr>
        <p:txBody>
          <a:bodyPr/>
          <a:lstStyle/>
          <a:p>
            <a:r>
              <a:rPr lang="ja-JP" altLang="en-US" dirty="0" smtClean="0"/>
              <a:t>七・五・三</a:t>
            </a:r>
            <a:endParaRPr lang="en-NZ" dirty="0"/>
          </a:p>
        </p:txBody>
      </p:sp>
      <p:sp>
        <p:nvSpPr>
          <p:cNvPr id="3" name="Vertical Text Placeholder 2"/>
          <p:cNvSpPr txBox="1">
            <a:spLocks/>
          </p:cNvSpPr>
          <p:nvPr/>
        </p:nvSpPr>
        <p:spPr>
          <a:xfrm>
            <a:off x="179512" y="2276872"/>
            <a:ext cx="8784976" cy="458112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boys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girls make their first debut at the local shrine wearing traditional Japanese clothes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en-NZ" sz="11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age of 3 marks the first time that both boys and girls are allowed to let their hair grow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en-NZ" sz="1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During the samurai era, it was customary for children to have their heads shaved at birth. It was kept short until the age of three. The </a:t>
            </a:r>
            <a:r>
              <a:rPr lang="en-NZ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Shichi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-go-san</a:t>
            </a:r>
            <a:r>
              <a:rPr lang="en-NZ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festival marked the time when children could start growing their hair, referred to as “</a:t>
            </a:r>
            <a:r>
              <a:rPr lang="en-NZ" b="1" dirty="0" err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kamioki</a:t>
            </a:r>
            <a:r>
              <a:rPr lang="en-NZ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”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(literally ‘putting on hair’). Although this custom is no longer observed, families still celebrate the day which marked this custom.</a:t>
            </a:r>
          </a:p>
          <a:p>
            <a:endParaRPr lang="en-NZ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540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872" y="404664"/>
            <a:ext cx="7756263" cy="1054250"/>
          </a:xfrm>
        </p:spPr>
        <p:txBody>
          <a:bodyPr/>
          <a:lstStyle/>
          <a:p>
            <a:r>
              <a:rPr lang="ja-JP" altLang="en-US" dirty="0" smtClean="0"/>
              <a:t>七・五・三</a:t>
            </a:r>
            <a:endParaRPr lang="en-NZ" dirty="0"/>
          </a:p>
        </p:txBody>
      </p:sp>
      <p:sp>
        <p:nvSpPr>
          <p:cNvPr id="3" name="Vertical Text Placeholder 2"/>
          <p:cNvSpPr txBox="1">
            <a:spLocks/>
          </p:cNvSpPr>
          <p:nvPr/>
        </p:nvSpPr>
        <p:spPr>
          <a:xfrm>
            <a:off x="251520" y="2204864"/>
            <a:ext cx="8712968" cy="47525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3-year-old girls usually wear </a:t>
            </a:r>
            <a:r>
              <a:rPr lang="en-NZ" b="1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hifu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(a type of padded vest) with their special ceremonial kimono and the boys will wear </a:t>
            </a:r>
            <a:r>
              <a:rPr lang="en-NZ" b="1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haori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jackets when making their </a:t>
            </a:r>
            <a:r>
              <a:rPr lang="en-NZ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Shichi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-go-san visit</a:t>
            </a:r>
          </a:p>
          <a:p>
            <a:endParaRPr lang="en-NZ" sz="11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 age 5, a young boy celebrates wearing his first </a:t>
            </a:r>
            <a:r>
              <a:rPr lang="en-NZ" b="1" dirty="0" err="1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hakama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pants in public, and at 7, a young girl celebrates wearing her first </a:t>
            </a:r>
            <a:r>
              <a:rPr lang="en-NZ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obi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en-NZ" sz="1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Today, you may also see Western-style formal wear (suits &amp; dresses) worn by some children. </a:t>
            </a:r>
          </a:p>
          <a:p>
            <a:endParaRPr lang="en-NZ" sz="1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Photography has also become an important part of the </a:t>
            </a:r>
            <a:r>
              <a:rPr lang="en-NZ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Shichi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-go-san festival</a:t>
            </a:r>
          </a:p>
          <a:p>
            <a:endParaRPr lang="en-NZ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94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1054250"/>
          </a:xfrm>
        </p:spPr>
        <p:txBody>
          <a:bodyPr/>
          <a:lstStyle/>
          <a:p>
            <a:r>
              <a:rPr lang="en-NZ" i="1" dirty="0" err="1"/>
              <a:t>Chitose</a:t>
            </a:r>
            <a:r>
              <a:rPr lang="en-NZ" i="1" dirty="0"/>
              <a:t> </a:t>
            </a:r>
            <a:r>
              <a:rPr lang="en-NZ" i="1" dirty="0" err="1"/>
              <a:t>Ame</a:t>
            </a:r>
            <a:r>
              <a:rPr lang="en-NZ" dirty="0"/>
              <a:t> (</a:t>
            </a:r>
            <a:r>
              <a:rPr lang="ja-JP" altLang="en-US" dirty="0"/>
              <a:t>千歳</a:t>
            </a:r>
            <a:r>
              <a:rPr lang="ja-JP" altLang="en-US" dirty="0" smtClean="0"/>
              <a:t>飴</a:t>
            </a:r>
            <a:r>
              <a:rPr lang="en-US" altLang="ja-JP" dirty="0" smtClean="0"/>
              <a:t>)</a:t>
            </a:r>
            <a:endParaRPr lang="en-NZ" dirty="0"/>
          </a:p>
        </p:txBody>
      </p:sp>
      <p:sp>
        <p:nvSpPr>
          <p:cNvPr id="3" name="Vertical Text Placeholder 2"/>
          <p:cNvSpPr txBox="1">
            <a:spLocks/>
          </p:cNvSpPr>
          <p:nvPr/>
        </p:nvSpPr>
        <p:spPr>
          <a:xfrm>
            <a:off x="251520" y="2132856"/>
            <a:ext cx="8712968" cy="46085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Children receive gifts including</a:t>
            </a:r>
            <a:r>
              <a:rPr lang="en-NZ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r>
              <a:rPr lang="en-NZ" b="1" dirty="0" err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chitose-ame</a:t>
            </a:r>
            <a:r>
              <a:rPr lang="en-NZ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endParaRPr lang="en-NZ" b="1" dirty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i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Chitose-ame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= “one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thousand year candy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”. </a:t>
            </a:r>
          </a:p>
          <a:p>
            <a:endParaRPr lang="en-N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candy is long &amp; thin, and shaped like a stick. It is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made of 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rice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barley and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water – these symbolise healthy growth &amp; longevity.</a:t>
            </a:r>
          </a:p>
          <a:p>
            <a:endParaRPr lang="en-N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 red/pink and white in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 – these are considered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lucky </a:t>
            </a:r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colours </a:t>
            </a:r>
            <a:r>
              <a:rPr lang="en-NZ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Japan. </a:t>
            </a:r>
            <a:endParaRPr lang="en-NZ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NZ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440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1054250"/>
          </a:xfrm>
        </p:spPr>
        <p:txBody>
          <a:bodyPr/>
          <a:lstStyle/>
          <a:p>
            <a:r>
              <a:rPr lang="en-NZ" i="1" dirty="0" err="1"/>
              <a:t>Chitose</a:t>
            </a:r>
            <a:r>
              <a:rPr lang="en-NZ" i="1" dirty="0"/>
              <a:t> </a:t>
            </a:r>
            <a:r>
              <a:rPr lang="en-NZ" i="1" dirty="0" err="1"/>
              <a:t>Ame</a:t>
            </a:r>
            <a:r>
              <a:rPr lang="en-NZ" dirty="0"/>
              <a:t> (</a:t>
            </a:r>
            <a:r>
              <a:rPr lang="ja-JP" altLang="en-US" dirty="0"/>
              <a:t>千歳</a:t>
            </a:r>
            <a:r>
              <a:rPr lang="ja-JP" altLang="en-US" dirty="0" smtClean="0"/>
              <a:t>飴</a:t>
            </a:r>
            <a:r>
              <a:rPr lang="en-US" altLang="ja-JP" dirty="0" smtClean="0"/>
              <a:t>)</a:t>
            </a:r>
            <a:endParaRPr lang="en-NZ" dirty="0"/>
          </a:p>
        </p:txBody>
      </p:sp>
      <p:sp>
        <p:nvSpPr>
          <p:cNvPr id="3" name="Vertical Text Placeholder 2"/>
          <p:cNvSpPr txBox="1">
            <a:spLocks/>
          </p:cNvSpPr>
          <p:nvPr/>
        </p:nvSpPr>
        <p:spPr>
          <a:xfrm>
            <a:off x="179512" y="2252597"/>
            <a:ext cx="6120680" cy="3168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They are placed in a bag decorated with turtles and cranes which, with their long life spans, are Japanese symbols of a long life.</a:t>
            </a:r>
          </a:p>
          <a:p>
            <a:endParaRPr lang="en-NZ" sz="1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NZ" sz="1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NZ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candy and the bag are both expressions of parents' wish that their children lead long and prosperous lives.</a:t>
            </a:r>
            <a:endParaRPr lang="en-NZ" dirty="0" smtClean="0"/>
          </a:p>
          <a:p>
            <a:endParaRPr lang="en-NZ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935" y="2420888"/>
            <a:ext cx="2440983" cy="3257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99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0647"/>
            <a:ext cx="4176464" cy="625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33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7"/>
            <a:ext cx="3600400" cy="649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46081" y="404664"/>
            <a:ext cx="30243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60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Haori</a:t>
            </a:r>
            <a:r>
              <a:rPr lang="en-NZ" sz="6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jackets</a:t>
            </a:r>
            <a:endParaRPr lang="en-NZ" sz="6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4653136"/>
            <a:ext cx="30243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60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Hakama</a:t>
            </a:r>
            <a:r>
              <a:rPr lang="en-NZ" sz="6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pants</a:t>
            </a:r>
            <a:endParaRPr lang="en-NZ" sz="6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Left Arrow 4"/>
          <p:cNvSpPr/>
          <p:nvPr/>
        </p:nvSpPr>
        <p:spPr>
          <a:xfrm rot="20340158">
            <a:off x="3182669" y="1831716"/>
            <a:ext cx="231436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Left Arrow 10"/>
          <p:cNvSpPr/>
          <p:nvPr/>
        </p:nvSpPr>
        <p:spPr>
          <a:xfrm rot="1043034">
            <a:off x="3473169" y="5211838"/>
            <a:ext cx="2049337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0016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1397</TotalTime>
  <Words>489</Words>
  <Application>Microsoft Office PowerPoint</Application>
  <PresentationFormat>On-screen Show (4:3)</PresentationFormat>
  <Paragraphs>50</Paragraphs>
  <Slides>11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Hardcover</vt:lpstr>
      <vt:lpstr>七・五・三 </vt:lpstr>
      <vt:lpstr>七・五・三</vt:lpstr>
      <vt:lpstr>七・五・三</vt:lpstr>
      <vt:lpstr>七・五・三</vt:lpstr>
      <vt:lpstr>七・五・三</vt:lpstr>
      <vt:lpstr>Chitose Ame (千歳飴)</vt:lpstr>
      <vt:lpstr>Chitose Ame (千歳飴)</vt:lpstr>
      <vt:lpstr>PowerPoint Presentation</vt:lpstr>
      <vt:lpstr>PowerPoint Presentation</vt:lpstr>
      <vt:lpstr>PowerPoint Presentation</vt:lpstr>
      <vt:lpstr>PowerPoint Presentation</vt:lpstr>
    </vt:vector>
  </TitlesOfParts>
  <Company>Mackenzie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Valentines Day</dc:title>
  <dc:creator>Administrator</dc:creator>
  <cp:lastModifiedBy>Wilson, Rebecca</cp:lastModifiedBy>
  <cp:revision>36</cp:revision>
  <dcterms:created xsi:type="dcterms:W3CDTF">2013-02-13T20:43:15Z</dcterms:created>
  <dcterms:modified xsi:type="dcterms:W3CDTF">2013-05-06T22:59:02Z</dcterms:modified>
</cp:coreProperties>
</file>