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74" r:id="rId9"/>
    <p:sldId id="275" r:id="rId10"/>
    <p:sldId id="276" r:id="rId11"/>
    <p:sldId id="277" r:id="rId12"/>
    <p:sldId id="278" r:id="rId13"/>
    <p:sldId id="279" r:id="rId14"/>
    <p:sldId id="280" r:id="rId15"/>
    <p:sldId id="281" r:id="rId16"/>
    <p:sldId id="282" r:id="rId17"/>
    <p:sldId id="283" r:id="rId18"/>
    <p:sldId id="28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DC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29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F6E1EA4A-D8E4-4467-AF59-E43ADE6955ED}" type="datetimeFigureOut">
              <a:rPr lang="en-NZ" smtClean="0"/>
              <a:t>8/09/2013</a:t>
            </a:fld>
            <a:endParaRPr lang="en-NZ"/>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NZ"/>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3EFE44DF-7A86-4F52-9A91-06FE40FAA514}" type="slidenum">
              <a:rPr lang="en-NZ" smtClean="0"/>
              <a:t>‹#›</a:t>
            </a:fld>
            <a:endParaRPr lang="en-N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6E1EA4A-D8E4-4467-AF59-E43ADE6955ED}" type="datetimeFigureOut">
              <a:rPr lang="en-NZ" smtClean="0"/>
              <a:t>8/09/2013</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EFE44DF-7A86-4F52-9A91-06FE40FAA514}" type="slidenum">
              <a:rPr lang="en-NZ" smtClean="0"/>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6E1EA4A-D8E4-4467-AF59-E43ADE6955ED}" type="datetimeFigureOut">
              <a:rPr lang="en-NZ" smtClean="0"/>
              <a:t>8/09/2013</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EFE44DF-7A86-4F52-9A91-06FE40FAA514}" type="slidenum">
              <a:rPr lang="en-NZ" smtClean="0"/>
              <a:t>‹#›</a:t>
            </a:fld>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F6E1EA4A-D8E4-4467-AF59-E43ADE6955ED}" type="datetimeFigureOut">
              <a:rPr lang="en-NZ" smtClean="0"/>
              <a:t>8/09/2013</a:t>
            </a:fld>
            <a:endParaRPr lang="en-NZ"/>
          </a:p>
        </p:txBody>
      </p:sp>
      <p:sp>
        <p:nvSpPr>
          <p:cNvPr id="5" name="Footer Placeholder 4"/>
          <p:cNvSpPr>
            <a:spLocks noGrp="1"/>
          </p:cNvSpPr>
          <p:nvPr>
            <p:ph type="ftr" sz="quarter" idx="11"/>
          </p:nvPr>
        </p:nvSpPr>
        <p:spPr>
          <a:xfrm>
            <a:off x="457200" y="6480969"/>
            <a:ext cx="4260056" cy="300831"/>
          </a:xfrm>
        </p:spPr>
        <p:txBody>
          <a:bodyPr/>
          <a:lstStyle/>
          <a:p>
            <a:endParaRPr lang="en-NZ"/>
          </a:p>
        </p:txBody>
      </p:sp>
      <p:sp>
        <p:nvSpPr>
          <p:cNvPr id="6" name="Slide Number Placeholder 5"/>
          <p:cNvSpPr>
            <a:spLocks noGrp="1"/>
          </p:cNvSpPr>
          <p:nvPr>
            <p:ph type="sldNum" sz="quarter" idx="12"/>
          </p:nvPr>
        </p:nvSpPr>
        <p:spPr/>
        <p:txBody>
          <a:bodyPr/>
          <a:lstStyle/>
          <a:p>
            <a:fld id="{3EFE44DF-7A86-4F52-9A91-06FE40FAA514}" type="slidenum">
              <a:rPr lang="en-NZ" smtClean="0"/>
              <a:t>‹#›</a:t>
            </a:fld>
            <a:endParaRPr lang="en-N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F6E1EA4A-D8E4-4467-AF59-E43ADE6955ED}" type="datetimeFigureOut">
              <a:rPr lang="en-NZ" smtClean="0"/>
              <a:t>8/09/2013</a:t>
            </a:fld>
            <a:endParaRPr lang="en-NZ"/>
          </a:p>
        </p:txBody>
      </p:sp>
      <p:sp>
        <p:nvSpPr>
          <p:cNvPr id="5" name="Footer Placeholder 4"/>
          <p:cNvSpPr>
            <a:spLocks noGrp="1"/>
          </p:cNvSpPr>
          <p:nvPr>
            <p:ph type="ftr" sz="quarter" idx="11"/>
          </p:nvPr>
        </p:nvSpPr>
        <p:spPr>
          <a:xfrm>
            <a:off x="2619376" y="6480969"/>
            <a:ext cx="4260056" cy="300831"/>
          </a:xfrm>
        </p:spPr>
        <p:txBody>
          <a:bodyPr/>
          <a:lstStyle/>
          <a:p>
            <a:endParaRPr lang="en-NZ"/>
          </a:p>
        </p:txBody>
      </p:sp>
      <p:sp>
        <p:nvSpPr>
          <p:cNvPr id="6" name="Slide Number Placeholder 5"/>
          <p:cNvSpPr>
            <a:spLocks noGrp="1"/>
          </p:cNvSpPr>
          <p:nvPr>
            <p:ph type="sldNum" sz="quarter" idx="12"/>
          </p:nvPr>
        </p:nvSpPr>
        <p:spPr>
          <a:xfrm>
            <a:off x="8451056" y="809624"/>
            <a:ext cx="502920" cy="300831"/>
          </a:xfrm>
        </p:spPr>
        <p:txBody>
          <a:bodyPr/>
          <a:lstStyle/>
          <a:p>
            <a:fld id="{3EFE44DF-7A86-4F52-9A91-06FE40FAA514}" type="slidenum">
              <a:rPr lang="en-NZ" smtClean="0"/>
              <a:t>‹#›</a:t>
            </a:fld>
            <a:endParaRPr lang="en-NZ"/>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F6E1EA4A-D8E4-4467-AF59-E43ADE6955ED}" type="datetimeFigureOut">
              <a:rPr lang="en-NZ" smtClean="0"/>
              <a:t>8/09/2013</a:t>
            </a:fld>
            <a:endParaRPr lang="en-NZ"/>
          </a:p>
        </p:txBody>
      </p:sp>
      <p:sp>
        <p:nvSpPr>
          <p:cNvPr id="6" name="Footer Placeholder 5"/>
          <p:cNvSpPr>
            <a:spLocks noGrp="1"/>
          </p:cNvSpPr>
          <p:nvPr>
            <p:ph type="ftr" sz="quarter" idx="11"/>
          </p:nvPr>
        </p:nvSpPr>
        <p:spPr>
          <a:xfrm>
            <a:off x="457200" y="6480969"/>
            <a:ext cx="4260056" cy="301752"/>
          </a:xfrm>
        </p:spPr>
        <p:txBody>
          <a:bodyPr/>
          <a:lstStyle/>
          <a:p>
            <a:endParaRPr lang="en-NZ"/>
          </a:p>
        </p:txBody>
      </p:sp>
      <p:sp>
        <p:nvSpPr>
          <p:cNvPr id="7" name="Slide Number Placeholder 6"/>
          <p:cNvSpPr>
            <a:spLocks noGrp="1"/>
          </p:cNvSpPr>
          <p:nvPr>
            <p:ph type="sldNum" sz="quarter" idx="12"/>
          </p:nvPr>
        </p:nvSpPr>
        <p:spPr>
          <a:xfrm>
            <a:off x="7589520" y="6480969"/>
            <a:ext cx="502920" cy="301752"/>
          </a:xfrm>
        </p:spPr>
        <p:txBody>
          <a:bodyPr/>
          <a:lstStyle/>
          <a:p>
            <a:fld id="{3EFE44DF-7A86-4F52-9A91-06FE40FAA514}" type="slidenum">
              <a:rPr lang="en-NZ" smtClean="0"/>
              <a:t>‹#›</a:t>
            </a:fld>
            <a:endParaRPr lang="en-N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F6E1EA4A-D8E4-4467-AF59-E43ADE6955ED}" type="datetimeFigureOut">
              <a:rPr lang="en-NZ" smtClean="0"/>
              <a:t>8/09/2013</a:t>
            </a:fld>
            <a:endParaRPr lang="en-NZ"/>
          </a:p>
        </p:txBody>
      </p:sp>
      <p:sp>
        <p:nvSpPr>
          <p:cNvPr id="8" name="Footer Placeholder 7"/>
          <p:cNvSpPr>
            <a:spLocks noGrp="1"/>
          </p:cNvSpPr>
          <p:nvPr>
            <p:ph type="ftr" sz="quarter" idx="11"/>
          </p:nvPr>
        </p:nvSpPr>
        <p:spPr>
          <a:xfrm>
            <a:off x="457200" y="6480969"/>
            <a:ext cx="4261104" cy="301752"/>
          </a:xfrm>
        </p:spPr>
        <p:txBody>
          <a:bodyPr/>
          <a:lstStyle/>
          <a:p>
            <a:endParaRPr lang="en-NZ"/>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3EFE44DF-7A86-4F52-9A91-06FE40FAA514}" type="slidenum">
              <a:rPr lang="en-NZ" smtClean="0"/>
              <a:t>‹#›</a:t>
            </a:fld>
            <a:endParaRPr lang="en-NZ"/>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6E1EA4A-D8E4-4467-AF59-E43ADE6955ED}" type="datetimeFigureOut">
              <a:rPr lang="en-NZ" smtClean="0"/>
              <a:t>8/09/2013</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3EFE44DF-7A86-4F52-9A91-06FE40FAA514}" type="slidenum">
              <a:rPr lang="en-NZ" smtClean="0"/>
              <a:t>‹#›</a:t>
            </a:fld>
            <a:endParaRPr lang="en-N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F6E1EA4A-D8E4-4467-AF59-E43ADE6955ED}" type="datetimeFigureOut">
              <a:rPr lang="en-NZ" smtClean="0"/>
              <a:t>8/09/2013</a:t>
            </a:fld>
            <a:endParaRPr lang="en-NZ"/>
          </a:p>
        </p:txBody>
      </p:sp>
      <p:sp>
        <p:nvSpPr>
          <p:cNvPr id="3" name="Footer Placeholder 2"/>
          <p:cNvSpPr>
            <a:spLocks noGrp="1"/>
          </p:cNvSpPr>
          <p:nvPr>
            <p:ph type="ftr" sz="quarter" idx="11"/>
          </p:nvPr>
        </p:nvSpPr>
        <p:spPr>
          <a:xfrm>
            <a:off x="457200" y="6481890"/>
            <a:ext cx="4260056" cy="300831"/>
          </a:xfrm>
        </p:spPr>
        <p:txBody>
          <a:bodyPr/>
          <a:lstStyle/>
          <a:p>
            <a:endParaRPr lang="en-NZ"/>
          </a:p>
        </p:txBody>
      </p:sp>
      <p:sp>
        <p:nvSpPr>
          <p:cNvPr id="4" name="Slide Number Placeholder 3"/>
          <p:cNvSpPr>
            <a:spLocks noGrp="1"/>
          </p:cNvSpPr>
          <p:nvPr>
            <p:ph type="sldNum" sz="quarter" idx="12"/>
          </p:nvPr>
        </p:nvSpPr>
        <p:spPr>
          <a:xfrm>
            <a:off x="7589520" y="6480969"/>
            <a:ext cx="502920" cy="301752"/>
          </a:xfrm>
        </p:spPr>
        <p:txBody>
          <a:bodyPr/>
          <a:lstStyle/>
          <a:p>
            <a:fld id="{3EFE44DF-7A86-4F52-9A91-06FE40FAA514}" type="slidenum">
              <a:rPr lang="en-NZ" smtClean="0"/>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F6E1EA4A-D8E4-4467-AF59-E43ADE6955ED}" type="datetimeFigureOut">
              <a:rPr lang="en-NZ" smtClean="0"/>
              <a:t>8/09/2013</a:t>
            </a:fld>
            <a:endParaRPr lang="en-NZ"/>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NZ"/>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3EFE44DF-7A86-4F52-9A91-06FE40FAA514}" type="slidenum">
              <a:rPr lang="en-NZ" smtClean="0"/>
              <a:t>‹#›</a:t>
            </a:fld>
            <a:endParaRPr lang="en-NZ"/>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F6E1EA4A-D8E4-4467-AF59-E43ADE6955ED}" type="datetimeFigureOut">
              <a:rPr lang="en-NZ" smtClean="0"/>
              <a:t>8/09/2013</a:t>
            </a:fld>
            <a:endParaRPr lang="en-NZ"/>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NZ"/>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3EFE44DF-7A86-4F52-9A91-06FE40FAA514}" type="slidenum">
              <a:rPr lang="en-NZ" smtClean="0"/>
              <a:t>‹#›</a:t>
            </a:fld>
            <a:endParaRPr lang="en-NZ"/>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F6E1EA4A-D8E4-4467-AF59-E43ADE6955ED}" type="datetimeFigureOut">
              <a:rPr lang="en-NZ" smtClean="0"/>
              <a:t>8/09/2013</a:t>
            </a:fld>
            <a:endParaRPr lang="en-NZ"/>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NZ"/>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3EFE44DF-7A86-4F52-9A91-06FE40FAA514}" type="slidenum">
              <a:rPr lang="en-NZ" smtClean="0"/>
              <a:t>‹#›</a:t>
            </a:fld>
            <a:endParaRPr lang="en-NZ"/>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http://www.kamishibai.com/store/images/zodiac2.jpg"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980728"/>
            <a:ext cx="8351936" cy="1470025"/>
          </a:xfrm>
        </p:spPr>
        <p:txBody>
          <a:bodyPr>
            <a:normAutofit/>
          </a:bodyPr>
          <a:lstStyle/>
          <a:p>
            <a:r>
              <a:rPr lang="en-NZ" sz="6800" dirty="0" smtClean="0"/>
              <a:t>JUUNISHI  –  </a:t>
            </a:r>
            <a:r>
              <a:rPr lang="ja-JP" altLang="en-US" sz="6800" dirty="0" smtClean="0"/>
              <a:t>十二支</a:t>
            </a:r>
            <a:endParaRPr lang="en-NZ" sz="6800" dirty="0"/>
          </a:p>
        </p:txBody>
      </p:sp>
      <p:sp>
        <p:nvSpPr>
          <p:cNvPr id="3" name="Subtitle 2"/>
          <p:cNvSpPr>
            <a:spLocks noGrp="1"/>
          </p:cNvSpPr>
          <p:nvPr>
            <p:ph type="subTitle" idx="1"/>
          </p:nvPr>
        </p:nvSpPr>
        <p:spPr>
          <a:xfrm>
            <a:off x="539552" y="3068960"/>
            <a:ext cx="8062912" cy="1752600"/>
          </a:xfrm>
        </p:spPr>
        <p:txBody>
          <a:bodyPr>
            <a:normAutofit/>
          </a:bodyPr>
          <a:lstStyle/>
          <a:p>
            <a:r>
              <a:rPr lang="en-NZ" sz="4000" b="1" dirty="0" smtClean="0"/>
              <a:t>THE JAPANESE ZODIAC</a:t>
            </a:r>
            <a:endParaRPr lang="en-NZ" sz="4000" b="1" dirty="0"/>
          </a:p>
        </p:txBody>
      </p:sp>
    </p:spTree>
    <p:extLst>
      <p:ext uri="{BB962C8B-B14F-4D97-AF65-F5344CB8AC3E}">
        <p14:creationId xmlns:p14="http://schemas.microsoft.com/office/powerpoint/2010/main" val="20329277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95536" y="5503009"/>
            <a:ext cx="8136904" cy="707886"/>
          </a:xfrm>
          <a:prstGeom prst="rect">
            <a:avLst/>
          </a:prstGeom>
          <a:noFill/>
        </p:spPr>
        <p:txBody>
          <a:bodyPr wrap="square" rtlCol="0">
            <a:spAutoFit/>
          </a:bodyPr>
          <a:lstStyle/>
          <a:p>
            <a:r>
              <a:rPr lang="en-NZ" sz="2000" b="1" dirty="0"/>
              <a:t>Best with:     </a:t>
            </a:r>
            <a:r>
              <a:rPr lang="en-NZ" sz="2000" dirty="0"/>
              <a:t>Sheep, Dog or Boar</a:t>
            </a:r>
            <a:br>
              <a:rPr lang="en-NZ" sz="2000" dirty="0"/>
            </a:br>
            <a:r>
              <a:rPr lang="en-NZ" sz="2000" b="1" dirty="0"/>
              <a:t>Worst with:   </a:t>
            </a:r>
            <a:r>
              <a:rPr lang="en-NZ" sz="2000" dirty="0"/>
              <a:t>Rat, Dragon or Rooster </a:t>
            </a:r>
          </a:p>
        </p:txBody>
      </p:sp>
      <p:sp>
        <p:nvSpPr>
          <p:cNvPr id="8" name="TextBox 7"/>
          <p:cNvSpPr txBox="1"/>
          <p:nvPr/>
        </p:nvSpPr>
        <p:spPr>
          <a:xfrm>
            <a:off x="395536" y="1295092"/>
            <a:ext cx="8352928" cy="1323439"/>
          </a:xfrm>
          <a:prstGeom prst="rect">
            <a:avLst/>
          </a:prstGeom>
          <a:noFill/>
        </p:spPr>
        <p:txBody>
          <a:bodyPr wrap="square" rtlCol="0">
            <a:spAutoFit/>
          </a:bodyPr>
          <a:lstStyle/>
          <a:p>
            <a:r>
              <a:rPr lang="en-NZ" sz="2000" dirty="0"/>
              <a:t>Symbol of longevity. A fortunate year</a:t>
            </a:r>
          </a:p>
          <a:p>
            <a:r>
              <a:rPr lang="en-NZ" sz="2000" dirty="0"/>
              <a:t>Born:   2023, 2011, 1999, 1987, 1975, 1963, 1951, 1939, 1927, 1915. </a:t>
            </a:r>
          </a:p>
          <a:p>
            <a:r>
              <a:rPr lang="en-NZ" sz="2000" dirty="0"/>
              <a:t> </a:t>
            </a:r>
          </a:p>
          <a:p>
            <a:r>
              <a:rPr lang="en-NZ" sz="2000" dirty="0"/>
              <a:t>People born in the year of the Rabbit are</a:t>
            </a:r>
            <a:r>
              <a:rPr lang="en-NZ" sz="2000" dirty="0" smtClean="0"/>
              <a:t>:</a:t>
            </a:r>
            <a:r>
              <a:rPr lang="en-NZ" sz="1000" dirty="0"/>
              <a:t> </a:t>
            </a:r>
          </a:p>
        </p:txBody>
      </p:sp>
      <p:sp>
        <p:nvSpPr>
          <p:cNvPr id="7" name="Title 1"/>
          <p:cNvSpPr txBox="1">
            <a:spLocks/>
          </p:cNvSpPr>
          <p:nvPr/>
        </p:nvSpPr>
        <p:spPr>
          <a:xfrm>
            <a:off x="-180528" y="425228"/>
            <a:ext cx="8229600" cy="1399032"/>
          </a:xfrm>
          <a:prstGeom prst="rect">
            <a:avLst/>
          </a:prstGeom>
        </p:spPr>
        <p:txBody>
          <a:bodyPr/>
          <a:lst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r>
              <a:rPr lang="en-NZ" dirty="0" smtClean="0"/>
              <a:t>THE RABBIT  -  USAGI</a:t>
            </a:r>
            <a:endParaRPr lang="en-NZ" dirty="0"/>
          </a:p>
        </p:txBody>
      </p:sp>
      <p:sp>
        <p:nvSpPr>
          <p:cNvPr id="10" name="TextBox 9"/>
          <p:cNvSpPr txBox="1"/>
          <p:nvPr/>
        </p:nvSpPr>
        <p:spPr>
          <a:xfrm>
            <a:off x="425690" y="2780928"/>
            <a:ext cx="8329670" cy="3785652"/>
          </a:xfrm>
          <a:prstGeom prst="rect">
            <a:avLst/>
          </a:prstGeom>
          <a:noFill/>
        </p:spPr>
        <p:txBody>
          <a:bodyPr wrap="square" numCol="2" rtlCol="0">
            <a:spAutoFit/>
          </a:bodyPr>
          <a:lstStyle/>
          <a:p>
            <a:pPr marL="342900" indent="-342900">
              <a:buClr>
                <a:schemeClr val="accent2">
                  <a:lumMod val="60000"/>
                  <a:lumOff val="40000"/>
                </a:schemeClr>
              </a:buClr>
              <a:buFont typeface="Arial" pitchFamily="34" charset="0"/>
              <a:buChar char="•"/>
            </a:pPr>
            <a:r>
              <a:rPr lang="en-NZ" sz="2000" dirty="0" smtClean="0"/>
              <a:t>smooth talkers</a:t>
            </a:r>
          </a:p>
          <a:p>
            <a:pPr marL="342900" indent="-342900">
              <a:buClr>
                <a:schemeClr val="accent2">
                  <a:lumMod val="60000"/>
                  <a:lumOff val="40000"/>
                </a:schemeClr>
              </a:buClr>
              <a:buFont typeface="Arial" pitchFamily="34" charset="0"/>
              <a:buChar char="•"/>
            </a:pPr>
            <a:r>
              <a:rPr lang="en-NZ" sz="2000" dirty="0"/>
              <a:t>h</a:t>
            </a:r>
            <a:r>
              <a:rPr lang="en-NZ" sz="2000" dirty="0" smtClean="0"/>
              <a:t>appy</a:t>
            </a:r>
          </a:p>
          <a:p>
            <a:pPr marL="342900" indent="-342900">
              <a:buClr>
                <a:schemeClr val="accent2">
                  <a:lumMod val="60000"/>
                  <a:lumOff val="40000"/>
                </a:schemeClr>
              </a:buClr>
              <a:buFont typeface="Arial" pitchFamily="34" charset="0"/>
              <a:buChar char="•"/>
            </a:pPr>
            <a:r>
              <a:rPr lang="en-NZ" sz="2000" dirty="0" smtClean="0"/>
              <a:t>artistic</a:t>
            </a:r>
            <a:endParaRPr lang="en-NZ" sz="2000" dirty="0"/>
          </a:p>
          <a:p>
            <a:pPr marL="342900" indent="-342900">
              <a:buClr>
                <a:schemeClr val="accent2">
                  <a:lumMod val="60000"/>
                  <a:lumOff val="40000"/>
                </a:schemeClr>
              </a:buClr>
              <a:buFont typeface="Arial" pitchFamily="34" charset="0"/>
              <a:buChar char="•"/>
            </a:pPr>
            <a:r>
              <a:rPr lang="en-NZ" sz="2000" dirty="0"/>
              <a:t>talented</a:t>
            </a:r>
          </a:p>
          <a:p>
            <a:pPr marL="342900" indent="-342900">
              <a:buClr>
                <a:schemeClr val="accent2">
                  <a:lumMod val="60000"/>
                  <a:lumOff val="40000"/>
                </a:schemeClr>
              </a:buClr>
              <a:buFont typeface="Arial" pitchFamily="34" charset="0"/>
              <a:buChar char="•"/>
            </a:pPr>
            <a:r>
              <a:rPr lang="en-NZ" sz="2000" dirty="0"/>
              <a:t>ambitious</a:t>
            </a:r>
          </a:p>
          <a:p>
            <a:pPr marL="342900" indent="-342900">
              <a:buClr>
                <a:schemeClr val="accent2">
                  <a:lumMod val="60000"/>
                  <a:lumOff val="40000"/>
                </a:schemeClr>
              </a:buClr>
              <a:buFont typeface="Arial" pitchFamily="34" charset="0"/>
              <a:buChar char="•"/>
            </a:pPr>
            <a:r>
              <a:rPr lang="en-NZ" sz="2000" dirty="0"/>
              <a:t>r</a:t>
            </a:r>
            <a:r>
              <a:rPr lang="en-NZ" sz="2000" dirty="0" smtClean="0"/>
              <a:t>eserved</a:t>
            </a:r>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r>
              <a:rPr lang="en-NZ" sz="2000" dirty="0" smtClean="0"/>
              <a:t>has </a:t>
            </a:r>
            <a:r>
              <a:rPr lang="en-NZ" sz="2000" dirty="0"/>
              <a:t>very fine taste</a:t>
            </a:r>
          </a:p>
          <a:p>
            <a:pPr marL="342900" indent="-342900">
              <a:buClr>
                <a:schemeClr val="accent2">
                  <a:lumMod val="60000"/>
                  <a:lumOff val="40000"/>
                </a:schemeClr>
              </a:buClr>
              <a:buFont typeface="Arial" pitchFamily="34" charset="0"/>
              <a:buChar char="•"/>
            </a:pPr>
            <a:r>
              <a:rPr lang="en-NZ" sz="2000" dirty="0"/>
              <a:t>trusted &amp; </a:t>
            </a:r>
            <a:r>
              <a:rPr lang="en-NZ" sz="2000" dirty="0" smtClean="0"/>
              <a:t>respected</a:t>
            </a:r>
            <a:endParaRPr lang="en-NZ" sz="2000" dirty="0"/>
          </a:p>
          <a:p>
            <a:pPr marL="342900" indent="-342900">
              <a:buClr>
                <a:schemeClr val="accent2">
                  <a:lumMod val="60000"/>
                  <a:lumOff val="40000"/>
                </a:schemeClr>
              </a:buClr>
              <a:buFont typeface="Arial" pitchFamily="34" charset="0"/>
              <a:buChar char="•"/>
            </a:pPr>
            <a:r>
              <a:rPr lang="en-NZ" sz="2000" dirty="0"/>
              <a:t>eloquent</a:t>
            </a:r>
          </a:p>
          <a:p>
            <a:pPr marL="342900" indent="-342900">
              <a:buClr>
                <a:schemeClr val="accent2">
                  <a:lumMod val="60000"/>
                  <a:lumOff val="40000"/>
                </a:schemeClr>
              </a:buClr>
              <a:buFont typeface="Arial" pitchFamily="34" charset="0"/>
              <a:buChar char="•"/>
            </a:pPr>
            <a:r>
              <a:rPr lang="en-NZ" sz="2000" dirty="0"/>
              <a:t>financially lucky</a:t>
            </a:r>
          </a:p>
          <a:p>
            <a:pPr marL="342900" indent="-342900">
              <a:buClr>
                <a:schemeClr val="accent2">
                  <a:lumMod val="60000"/>
                  <a:lumOff val="40000"/>
                </a:schemeClr>
              </a:buClr>
              <a:buFont typeface="Arial" pitchFamily="34" charset="0"/>
              <a:buChar char="•"/>
            </a:pPr>
            <a:r>
              <a:rPr lang="en-NZ" sz="2000" dirty="0"/>
              <a:t>clever</a:t>
            </a:r>
          </a:p>
          <a:p>
            <a:pPr marL="342900" indent="-342900">
              <a:buClr>
                <a:schemeClr val="accent2">
                  <a:lumMod val="60000"/>
                  <a:lumOff val="40000"/>
                </a:schemeClr>
              </a:buClr>
              <a:buFont typeface="Arial" pitchFamily="34" charset="0"/>
              <a:buChar char="•"/>
            </a:pPr>
            <a:r>
              <a:rPr lang="en-NZ" sz="2000" dirty="0" smtClean="0"/>
              <a:t>honest</a:t>
            </a:r>
            <a:endParaRPr lang="en-NZ" sz="20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43530" y="4579411"/>
            <a:ext cx="1488910" cy="1847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41651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95536" y="5661248"/>
            <a:ext cx="8136904" cy="707886"/>
          </a:xfrm>
          <a:prstGeom prst="rect">
            <a:avLst/>
          </a:prstGeom>
          <a:noFill/>
        </p:spPr>
        <p:txBody>
          <a:bodyPr wrap="square" rtlCol="0">
            <a:spAutoFit/>
          </a:bodyPr>
          <a:lstStyle/>
          <a:p>
            <a:r>
              <a:rPr lang="en-NZ" sz="2000" b="1" dirty="0"/>
              <a:t>Best with:</a:t>
            </a:r>
            <a:r>
              <a:rPr lang="en-NZ" sz="2000" dirty="0"/>
              <a:t>     Rat, Monkey or Rooster</a:t>
            </a:r>
            <a:br>
              <a:rPr lang="en-NZ" sz="2000" dirty="0"/>
            </a:br>
            <a:r>
              <a:rPr lang="en-NZ" sz="2000" b="1" dirty="0"/>
              <a:t>Worst with:</a:t>
            </a:r>
            <a:r>
              <a:rPr lang="en-NZ" sz="2000" dirty="0"/>
              <a:t>   Dog, Ox, Dragon or Rabbit</a:t>
            </a:r>
          </a:p>
        </p:txBody>
      </p:sp>
      <p:sp>
        <p:nvSpPr>
          <p:cNvPr id="8" name="TextBox 7"/>
          <p:cNvSpPr txBox="1"/>
          <p:nvPr/>
        </p:nvSpPr>
        <p:spPr>
          <a:xfrm>
            <a:off x="395536" y="1295092"/>
            <a:ext cx="8352928" cy="2000548"/>
          </a:xfrm>
          <a:prstGeom prst="rect">
            <a:avLst/>
          </a:prstGeom>
          <a:noFill/>
        </p:spPr>
        <p:txBody>
          <a:bodyPr wrap="square" rtlCol="0">
            <a:spAutoFit/>
          </a:bodyPr>
          <a:lstStyle/>
          <a:p>
            <a:r>
              <a:rPr lang="en-NZ" sz="2000" dirty="0"/>
              <a:t>Most important mythical animal in folklore &amp; the most peculiar of the 12 signs. Sign represents the heavens</a:t>
            </a:r>
          </a:p>
          <a:p>
            <a:r>
              <a:rPr lang="en-NZ" sz="1200" dirty="0"/>
              <a:t> </a:t>
            </a:r>
          </a:p>
          <a:p>
            <a:r>
              <a:rPr lang="en-NZ" sz="2000" dirty="0"/>
              <a:t>Born:  2024, 2012,  2000, 1988, 1976, 1964, 1952, 1940, 1928, 1916. </a:t>
            </a:r>
          </a:p>
          <a:p>
            <a:r>
              <a:rPr lang="en-NZ" sz="1600" dirty="0"/>
              <a:t> </a:t>
            </a:r>
            <a:endParaRPr lang="en-NZ" sz="1600" dirty="0" smtClean="0"/>
          </a:p>
          <a:p>
            <a:endParaRPr lang="en-NZ" sz="1600" dirty="0"/>
          </a:p>
          <a:p>
            <a:r>
              <a:rPr lang="en-NZ" sz="2000" dirty="0"/>
              <a:t>People born in the year of the Dragon are:</a:t>
            </a:r>
          </a:p>
        </p:txBody>
      </p:sp>
      <p:sp>
        <p:nvSpPr>
          <p:cNvPr id="9" name="Title 1"/>
          <p:cNvSpPr txBox="1">
            <a:spLocks/>
          </p:cNvSpPr>
          <p:nvPr/>
        </p:nvSpPr>
        <p:spPr>
          <a:xfrm>
            <a:off x="-180528" y="425228"/>
            <a:ext cx="8229600" cy="1399032"/>
          </a:xfrm>
          <a:prstGeom prst="rect">
            <a:avLst/>
          </a:prstGeom>
        </p:spPr>
        <p:txBody>
          <a:bodyPr/>
          <a:lst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r>
              <a:rPr lang="en-NZ" dirty="0" smtClean="0"/>
              <a:t>THE DRAGON  -  TATSU</a:t>
            </a:r>
            <a:endParaRPr lang="en-NZ" dirty="0"/>
          </a:p>
        </p:txBody>
      </p:sp>
      <p:sp>
        <p:nvSpPr>
          <p:cNvPr id="11" name="TextBox 10"/>
          <p:cNvSpPr txBox="1"/>
          <p:nvPr/>
        </p:nvSpPr>
        <p:spPr>
          <a:xfrm>
            <a:off x="379424" y="3429000"/>
            <a:ext cx="8352928" cy="3170099"/>
          </a:xfrm>
          <a:prstGeom prst="rect">
            <a:avLst/>
          </a:prstGeom>
          <a:noFill/>
        </p:spPr>
        <p:txBody>
          <a:bodyPr wrap="square" numCol="2" rtlCol="0">
            <a:spAutoFit/>
          </a:bodyPr>
          <a:lstStyle/>
          <a:p>
            <a:pPr marL="342900" indent="-342900">
              <a:buClr>
                <a:schemeClr val="accent2">
                  <a:lumMod val="60000"/>
                  <a:lumOff val="40000"/>
                </a:schemeClr>
              </a:buClr>
              <a:buFont typeface="Arial" pitchFamily="34" charset="0"/>
              <a:buChar char="•"/>
            </a:pPr>
            <a:r>
              <a:rPr lang="en-NZ" sz="2000" dirty="0" smtClean="0"/>
              <a:t>healthy</a:t>
            </a:r>
            <a:endParaRPr lang="en-NZ" sz="2000" dirty="0"/>
          </a:p>
          <a:p>
            <a:pPr marL="342900" indent="-342900">
              <a:buClr>
                <a:schemeClr val="accent2">
                  <a:lumMod val="60000"/>
                  <a:lumOff val="40000"/>
                </a:schemeClr>
              </a:buClr>
              <a:buFont typeface="Arial" pitchFamily="34" charset="0"/>
              <a:buChar char="•"/>
            </a:pPr>
            <a:r>
              <a:rPr lang="en-NZ" sz="2000" dirty="0" smtClean="0"/>
              <a:t>energetic</a:t>
            </a:r>
            <a:endParaRPr lang="en-NZ" sz="2000" dirty="0"/>
          </a:p>
          <a:p>
            <a:pPr marL="342900" indent="-342900">
              <a:buClr>
                <a:schemeClr val="accent2">
                  <a:lumMod val="60000"/>
                  <a:lumOff val="40000"/>
                </a:schemeClr>
              </a:buClr>
              <a:buFont typeface="Arial" pitchFamily="34" charset="0"/>
              <a:buChar char="•"/>
            </a:pPr>
            <a:r>
              <a:rPr lang="en-NZ" sz="2000" dirty="0" smtClean="0"/>
              <a:t>excitable</a:t>
            </a:r>
            <a:endParaRPr lang="en-NZ" sz="2000" dirty="0"/>
          </a:p>
          <a:p>
            <a:pPr marL="342900" indent="-342900">
              <a:buClr>
                <a:schemeClr val="accent2">
                  <a:lumMod val="60000"/>
                  <a:lumOff val="40000"/>
                </a:schemeClr>
              </a:buClr>
              <a:buFont typeface="Arial" pitchFamily="34" charset="0"/>
              <a:buChar char="•"/>
            </a:pPr>
            <a:r>
              <a:rPr lang="en-NZ" sz="2000" dirty="0" smtClean="0"/>
              <a:t>short-tempered</a:t>
            </a:r>
          </a:p>
          <a:p>
            <a:pPr marL="342900" indent="-342900">
              <a:buClr>
                <a:schemeClr val="accent2">
                  <a:lumMod val="60000"/>
                  <a:lumOff val="40000"/>
                </a:schemeClr>
              </a:buClr>
              <a:buFont typeface="Arial" pitchFamily="34" charset="0"/>
              <a:buChar char="•"/>
            </a:pPr>
            <a:r>
              <a:rPr lang="en-NZ" sz="2000" dirty="0"/>
              <a:t>a</a:t>
            </a:r>
            <a:r>
              <a:rPr lang="en-NZ" sz="2000" dirty="0" smtClean="0"/>
              <a:t>mbitious</a:t>
            </a:r>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r>
              <a:rPr lang="en-NZ" sz="2000" dirty="0"/>
              <a:t>stubborn</a:t>
            </a:r>
          </a:p>
          <a:p>
            <a:pPr marL="342900" indent="-342900">
              <a:buClr>
                <a:schemeClr val="accent2">
                  <a:lumMod val="60000"/>
                  <a:lumOff val="40000"/>
                </a:schemeClr>
              </a:buClr>
              <a:buFont typeface="Arial" pitchFamily="34" charset="0"/>
              <a:buChar char="•"/>
            </a:pPr>
            <a:r>
              <a:rPr lang="en-NZ" sz="2000" dirty="0"/>
              <a:t>honest</a:t>
            </a:r>
          </a:p>
          <a:p>
            <a:pPr marL="342900" indent="-342900">
              <a:buClr>
                <a:schemeClr val="accent2">
                  <a:lumMod val="60000"/>
                  <a:lumOff val="40000"/>
                </a:schemeClr>
              </a:buClr>
              <a:buFont typeface="Arial" pitchFamily="34" charset="0"/>
              <a:buChar char="•"/>
            </a:pPr>
            <a:r>
              <a:rPr lang="en-NZ" sz="2000" dirty="0"/>
              <a:t>sensitive</a:t>
            </a:r>
          </a:p>
          <a:p>
            <a:pPr marL="342900" indent="-342900">
              <a:buClr>
                <a:schemeClr val="accent2">
                  <a:lumMod val="60000"/>
                  <a:lumOff val="40000"/>
                </a:schemeClr>
              </a:buClr>
              <a:buFont typeface="Arial" pitchFamily="34" charset="0"/>
              <a:buChar char="•"/>
            </a:pPr>
            <a:r>
              <a:rPr lang="en-NZ" sz="2000" dirty="0"/>
              <a:t>brave</a:t>
            </a:r>
          </a:p>
          <a:p>
            <a:pPr marL="342900" indent="-342900">
              <a:buClr>
                <a:schemeClr val="accent2">
                  <a:lumMod val="60000"/>
                  <a:lumOff val="40000"/>
                </a:schemeClr>
              </a:buClr>
              <a:buFont typeface="Arial" pitchFamily="34" charset="0"/>
              <a:buChar char="•"/>
            </a:pPr>
            <a:r>
              <a:rPr lang="en-NZ" sz="2000" dirty="0"/>
              <a:t>inspire </a:t>
            </a:r>
            <a:r>
              <a:rPr lang="en-NZ" sz="2000" dirty="0" smtClean="0"/>
              <a:t>trust</a:t>
            </a:r>
            <a:endParaRPr lang="en-NZ" sz="20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4047" y="4653136"/>
            <a:ext cx="1670050" cy="182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55230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95536" y="5733256"/>
            <a:ext cx="8136904" cy="707886"/>
          </a:xfrm>
          <a:prstGeom prst="rect">
            <a:avLst/>
          </a:prstGeom>
          <a:noFill/>
        </p:spPr>
        <p:txBody>
          <a:bodyPr wrap="square" rtlCol="0">
            <a:spAutoFit/>
          </a:bodyPr>
          <a:lstStyle/>
          <a:p>
            <a:r>
              <a:rPr lang="en-NZ" sz="2000" b="1" dirty="0"/>
              <a:t>Best with:</a:t>
            </a:r>
            <a:r>
              <a:rPr lang="en-NZ" sz="2000" dirty="0"/>
              <a:t>     Ox or Rooster</a:t>
            </a:r>
            <a:br>
              <a:rPr lang="en-NZ" sz="2000" dirty="0"/>
            </a:br>
            <a:r>
              <a:rPr lang="en-NZ" sz="2000" b="1" dirty="0"/>
              <a:t>Worst with:</a:t>
            </a:r>
            <a:r>
              <a:rPr lang="en-NZ" sz="2000" dirty="0"/>
              <a:t>   Tiger, Monkey or Boar</a:t>
            </a:r>
          </a:p>
        </p:txBody>
      </p:sp>
      <p:sp>
        <p:nvSpPr>
          <p:cNvPr id="8" name="TextBox 7"/>
          <p:cNvSpPr txBox="1"/>
          <p:nvPr/>
        </p:nvSpPr>
        <p:spPr>
          <a:xfrm>
            <a:off x="395536" y="1295092"/>
            <a:ext cx="8352928" cy="1323439"/>
          </a:xfrm>
          <a:prstGeom prst="rect">
            <a:avLst/>
          </a:prstGeom>
          <a:noFill/>
        </p:spPr>
        <p:txBody>
          <a:bodyPr wrap="square" rtlCol="0">
            <a:spAutoFit/>
          </a:bodyPr>
          <a:lstStyle/>
          <a:p>
            <a:r>
              <a:rPr lang="en-NZ" sz="2000" dirty="0"/>
              <a:t>Symbol of cunning</a:t>
            </a:r>
          </a:p>
          <a:p>
            <a:r>
              <a:rPr lang="en-NZ" sz="2000" dirty="0"/>
              <a:t>Born:   2025, 2013, 2001, 1989, 1977, 1965, 1953, 1941, 1929, 1917. </a:t>
            </a:r>
          </a:p>
          <a:p>
            <a:r>
              <a:rPr lang="en-NZ" sz="2000" dirty="0"/>
              <a:t> </a:t>
            </a:r>
            <a:endParaRPr lang="en-NZ" sz="1200" dirty="0"/>
          </a:p>
          <a:p>
            <a:r>
              <a:rPr lang="en-NZ" sz="2000" dirty="0"/>
              <a:t>People born in the year of the Snake are: </a:t>
            </a:r>
          </a:p>
        </p:txBody>
      </p:sp>
      <p:sp>
        <p:nvSpPr>
          <p:cNvPr id="9" name="Title 1"/>
          <p:cNvSpPr txBox="1">
            <a:spLocks/>
          </p:cNvSpPr>
          <p:nvPr/>
        </p:nvSpPr>
        <p:spPr>
          <a:xfrm>
            <a:off x="-180528" y="425228"/>
            <a:ext cx="8229600" cy="1399032"/>
          </a:xfrm>
          <a:prstGeom prst="rect">
            <a:avLst/>
          </a:prstGeom>
        </p:spPr>
        <p:txBody>
          <a:bodyPr/>
          <a:lst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r>
              <a:rPr lang="en-NZ" dirty="0" smtClean="0"/>
              <a:t>THE SNAKE  -  HEBI</a:t>
            </a:r>
            <a:endParaRPr lang="en-NZ" dirty="0"/>
          </a:p>
        </p:txBody>
      </p:sp>
      <p:sp>
        <p:nvSpPr>
          <p:cNvPr id="11" name="TextBox 10"/>
          <p:cNvSpPr txBox="1"/>
          <p:nvPr/>
        </p:nvSpPr>
        <p:spPr>
          <a:xfrm>
            <a:off x="395536" y="2742879"/>
            <a:ext cx="8329670" cy="5016758"/>
          </a:xfrm>
          <a:prstGeom prst="rect">
            <a:avLst/>
          </a:prstGeom>
          <a:noFill/>
        </p:spPr>
        <p:txBody>
          <a:bodyPr wrap="square" numCol="2" rtlCol="0">
            <a:spAutoFit/>
          </a:bodyPr>
          <a:lstStyle/>
          <a:p>
            <a:pPr marL="342900" indent="-342900">
              <a:buClr>
                <a:schemeClr val="accent2">
                  <a:lumMod val="60000"/>
                  <a:lumOff val="40000"/>
                </a:schemeClr>
              </a:buClr>
              <a:buFont typeface="Arial" pitchFamily="34" charset="0"/>
              <a:buChar char="•"/>
            </a:pPr>
            <a:r>
              <a:rPr lang="en-NZ" sz="2000" dirty="0" smtClean="0"/>
              <a:t>deep thinkers</a:t>
            </a:r>
          </a:p>
          <a:p>
            <a:pPr marL="342900" indent="-342900">
              <a:buClr>
                <a:schemeClr val="accent2">
                  <a:lumMod val="60000"/>
                  <a:lumOff val="40000"/>
                </a:schemeClr>
              </a:buClr>
              <a:buFont typeface="Arial" pitchFamily="34" charset="0"/>
              <a:buChar char="•"/>
            </a:pPr>
            <a:r>
              <a:rPr lang="en-NZ" sz="2000" dirty="0"/>
              <a:t>r</a:t>
            </a:r>
            <a:r>
              <a:rPr lang="en-NZ" sz="2000" dirty="0" smtClean="0"/>
              <a:t>eliable</a:t>
            </a:r>
          </a:p>
          <a:p>
            <a:pPr marL="342900" indent="-342900">
              <a:buClr>
                <a:schemeClr val="accent2">
                  <a:lumMod val="60000"/>
                  <a:lumOff val="40000"/>
                </a:schemeClr>
              </a:buClr>
              <a:buFont typeface="Arial" pitchFamily="34" charset="0"/>
              <a:buChar char="•"/>
            </a:pPr>
            <a:r>
              <a:rPr lang="en-NZ" sz="2000" dirty="0"/>
              <a:t>t</a:t>
            </a:r>
            <a:r>
              <a:rPr lang="en-NZ" sz="2000" dirty="0" smtClean="0"/>
              <a:t>rusting</a:t>
            </a:r>
          </a:p>
          <a:p>
            <a:pPr marL="342900" indent="-342900">
              <a:buClr>
                <a:schemeClr val="accent2">
                  <a:lumMod val="60000"/>
                  <a:lumOff val="40000"/>
                </a:schemeClr>
              </a:buClr>
              <a:buFont typeface="Arial" pitchFamily="34" charset="0"/>
              <a:buChar char="•"/>
            </a:pPr>
            <a:r>
              <a:rPr lang="en-NZ" sz="2000" dirty="0"/>
              <a:t>l</a:t>
            </a:r>
            <a:r>
              <a:rPr lang="en-NZ" sz="2000" dirty="0" smtClean="0"/>
              <a:t>oyal</a:t>
            </a:r>
          </a:p>
          <a:p>
            <a:pPr marL="342900" indent="-342900">
              <a:buClr>
                <a:schemeClr val="accent2">
                  <a:lumMod val="60000"/>
                  <a:lumOff val="40000"/>
                </a:schemeClr>
              </a:buClr>
              <a:buFont typeface="Arial" pitchFamily="34" charset="0"/>
              <a:buChar char="•"/>
            </a:pPr>
            <a:r>
              <a:rPr lang="en-NZ" sz="2000" dirty="0"/>
              <a:t>k</a:t>
            </a:r>
            <a:r>
              <a:rPr lang="en-NZ" sz="2000" dirty="0" smtClean="0"/>
              <a:t>ind</a:t>
            </a:r>
          </a:p>
          <a:p>
            <a:pPr marL="342900" indent="-342900">
              <a:buClr>
                <a:schemeClr val="accent2">
                  <a:lumMod val="60000"/>
                  <a:lumOff val="40000"/>
                </a:schemeClr>
              </a:buClr>
              <a:buFont typeface="Arial" pitchFamily="34" charset="0"/>
              <a:buChar char="•"/>
            </a:pPr>
            <a:r>
              <a:rPr lang="en-NZ" sz="2000" dirty="0" smtClean="0"/>
              <a:t>intelligent</a:t>
            </a:r>
            <a:endParaRPr lang="en-NZ" sz="2000" dirty="0"/>
          </a:p>
          <a:p>
            <a:pPr marL="342900" indent="-342900">
              <a:buClr>
                <a:schemeClr val="accent2">
                  <a:lumMod val="60000"/>
                  <a:lumOff val="40000"/>
                </a:schemeClr>
              </a:buClr>
              <a:buFont typeface="Arial" pitchFamily="34" charset="0"/>
              <a:buChar char="•"/>
            </a:pPr>
            <a:r>
              <a:rPr lang="en-NZ" sz="2000" dirty="0"/>
              <a:t>wise</a:t>
            </a:r>
          </a:p>
          <a:p>
            <a:pPr marL="342900" indent="-342900">
              <a:buClr>
                <a:schemeClr val="accent2">
                  <a:lumMod val="60000"/>
                  <a:lumOff val="40000"/>
                </a:schemeClr>
              </a:buClr>
              <a:buFont typeface="Arial" pitchFamily="34" charset="0"/>
              <a:buChar char="•"/>
            </a:pPr>
            <a:r>
              <a:rPr lang="en-NZ" sz="2000" dirty="0"/>
              <a:t>q</a:t>
            </a:r>
            <a:r>
              <a:rPr lang="en-NZ" sz="2000" dirty="0" smtClean="0"/>
              <a:t>uiet</a:t>
            </a:r>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r>
              <a:rPr lang="en-NZ" sz="2000" dirty="0" smtClean="0"/>
              <a:t>determined</a:t>
            </a:r>
            <a:endParaRPr lang="en-NZ" sz="2000" dirty="0"/>
          </a:p>
          <a:p>
            <a:pPr marL="342900" indent="-342900">
              <a:buClr>
                <a:schemeClr val="accent2">
                  <a:lumMod val="60000"/>
                  <a:lumOff val="40000"/>
                </a:schemeClr>
              </a:buClr>
              <a:buFont typeface="Arial" pitchFamily="34" charset="0"/>
              <a:buChar char="•"/>
            </a:pPr>
            <a:r>
              <a:rPr lang="en-NZ" sz="2000" dirty="0" smtClean="0"/>
              <a:t>hates </a:t>
            </a:r>
            <a:r>
              <a:rPr lang="en-NZ" sz="2000" dirty="0"/>
              <a:t>to fail</a:t>
            </a:r>
          </a:p>
          <a:p>
            <a:pPr marL="342900" indent="-342900">
              <a:buClr>
                <a:schemeClr val="accent2">
                  <a:lumMod val="60000"/>
                  <a:lumOff val="40000"/>
                </a:schemeClr>
              </a:buClr>
              <a:buFont typeface="Arial" pitchFamily="34" charset="0"/>
              <a:buChar char="•"/>
            </a:pPr>
            <a:r>
              <a:rPr lang="en-NZ" sz="2000" dirty="0"/>
              <a:t>persistent</a:t>
            </a:r>
          </a:p>
          <a:p>
            <a:pPr marL="342900" indent="-342900">
              <a:buClr>
                <a:schemeClr val="accent2">
                  <a:lumMod val="60000"/>
                  <a:lumOff val="40000"/>
                </a:schemeClr>
              </a:buClr>
              <a:buFont typeface="Arial" pitchFamily="34" charset="0"/>
              <a:buChar char="•"/>
            </a:pPr>
            <a:r>
              <a:rPr lang="en-NZ" sz="2000" dirty="0"/>
              <a:t>wealthy</a:t>
            </a:r>
          </a:p>
          <a:p>
            <a:pPr marL="342900" indent="-342900">
              <a:buClr>
                <a:schemeClr val="accent2">
                  <a:lumMod val="60000"/>
                  <a:lumOff val="40000"/>
                </a:schemeClr>
              </a:buClr>
              <a:buFont typeface="Arial" pitchFamily="34" charset="0"/>
              <a:buChar char="•"/>
            </a:pPr>
            <a:r>
              <a:rPr lang="en-NZ" sz="2000" dirty="0"/>
              <a:t>sympathetic</a:t>
            </a:r>
          </a:p>
          <a:p>
            <a:pPr marL="342900" indent="-342900">
              <a:buClr>
                <a:schemeClr val="accent2">
                  <a:lumMod val="60000"/>
                  <a:lumOff val="40000"/>
                </a:schemeClr>
              </a:buClr>
              <a:buFont typeface="Arial" pitchFamily="34" charset="0"/>
              <a:buChar char="•"/>
            </a:pPr>
            <a:r>
              <a:rPr lang="en-NZ" sz="2000" dirty="0"/>
              <a:t>passionate</a:t>
            </a:r>
          </a:p>
          <a:p>
            <a:pPr marL="342900" indent="-342900">
              <a:buClr>
                <a:schemeClr val="accent2">
                  <a:lumMod val="60000"/>
                  <a:lumOff val="40000"/>
                </a:schemeClr>
              </a:buClr>
              <a:buFont typeface="Arial" pitchFamily="34" charset="0"/>
              <a:buChar char="•"/>
            </a:pPr>
            <a:r>
              <a:rPr lang="en-NZ" sz="2000" dirty="0"/>
              <a:t>good-looking</a:t>
            </a:r>
          </a:p>
          <a:p>
            <a:pPr marL="342900" indent="-342900">
              <a:buClr>
                <a:schemeClr val="accent2">
                  <a:lumMod val="60000"/>
                  <a:lumOff val="40000"/>
                </a:schemeClr>
              </a:buClr>
              <a:buFont typeface="Arial" pitchFamily="34" charset="0"/>
              <a:buChar char="•"/>
            </a:pPr>
            <a:r>
              <a:rPr lang="en-NZ" sz="2000" dirty="0" smtClean="0"/>
              <a:t>perfectionists</a:t>
            </a:r>
            <a:endParaRPr lang="en-NZ" sz="2000" dirty="0"/>
          </a:p>
        </p:txBody>
      </p:sp>
      <p:pic>
        <p:nvPicPr>
          <p:cNvPr id="1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0448" y="4831666"/>
            <a:ext cx="1588016" cy="1609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706793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95536" y="5517232"/>
            <a:ext cx="8136904" cy="707886"/>
          </a:xfrm>
          <a:prstGeom prst="rect">
            <a:avLst/>
          </a:prstGeom>
          <a:noFill/>
        </p:spPr>
        <p:txBody>
          <a:bodyPr wrap="square" rtlCol="0">
            <a:spAutoFit/>
          </a:bodyPr>
          <a:lstStyle/>
          <a:p>
            <a:r>
              <a:rPr lang="en-NZ" sz="2000" b="1" dirty="0"/>
              <a:t>Best with:</a:t>
            </a:r>
            <a:r>
              <a:rPr lang="en-NZ" sz="2000" dirty="0"/>
              <a:t>     Tiger, Sheep or Dog</a:t>
            </a:r>
            <a:br>
              <a:rPr lang="en-NZ" sz="2000" dirty="0"/>
            </a:br>
            <a:r>
              <a:rPr lang="en-NZ" sz="2000" b="1" dirty="0"/>
              <a:t>Worst with:</a:t>
            </a:r>
            <a:r>
              <a:rPr lang="en-NZ" sz="2000" dirty="0"/>
              <a:t>   Rat, Ox, Rabbit or Horse</a:t>
            </a:r>
          </a:p>
        </p:txBody>
      </p:sp>
      <p:sp>
        <p:nvSpPr>
          <p:cNvPr id="8" name="TextBox 7"/>
          <p:cNvSpPr txBox="1"/>
          <p:nvPr/>
        </p:nvSpPr>
        <p:spPr>
          <a:xfrm>
            <a:off x="395536" y="1295092"/>
            <a:ext cx="8352928" cy="1261884"/>
          </a:xfrm>
          <a:prstGeom prst="rect">
            <a:avLst/>
          </a:prstGeom>
          <a:noFill/>
        </p:spPr>
        <p:txBody>
          <a:bodyPr wrap="square" rtlCol="0">
            <a:spAutoFit/>
          </a:bodyPr>
          <a:lstStyle/>
          <a:p>
            <a:r>
              <a:rPr lang="en-NZ" sz="2000" dirty="0"/>
              <a:t>An ancient animal in Japan. Symbol of wild freedom. </a:t>
            </a:r>
          </a:p>
          <a:p>
            <a:r>
              <a:rPr lang="en-NZ" sz="2000" dirty="0"/>
              <a:t>Born:   2014, 2002, 1990, 1978, 1966, 1954, 1942, 1930, 1918, 1906. </a:t>
            </a:r>
          </a:p>
          <a:p>
            <a:r>
              <a:rPr lang="en-NZ" sz="1600" dirty="0"/>
              <a:t> </a:t>
            </a:r>
          </a:p>
          <a:p>
            <a:r>
              <a:rPr lang="en-NZ" sz="2000" dirty="0"/>
              <a:t>People born in the year of the Horse are: </a:t>
            </a:r>
          </a:p>
        </p:txBody>
      </p:sp>
      <p:sp>
        <p:nvSpPr>
          <p:cNvPr id="7" name="Title 1"/>
          <p:cNvSpPr txBox="1">
            <a:spLocks/>
          </p:cNvSpPr>
          <p:nvPr/>
        </p:nvSpPr>
        <p:spPr>
          <a:xfrm>
            <a:off x="-180528" y="425228"/>
            <a:ext cx="8229600" cy="1399032"/>
          </a:xfrm>
          <a:prstGeom prst="rect">
            <a:avLst/>
          </a:prstGeom>
        </p:spPr>
        <p:txBody>
          <a:bodyPr/>
          <a:lst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r>
              <a:rPr lang="en-NZ" dirty="0" smtClean="0"/>
              <a:t>THE HORSE  -  UMA</a:t>
            </a:r>
            <a:endParaRPr lang="en-NZ" dirty="0"/>
          </a:p>
        </p:txBody>
      </p:sp>
      <p:sp>
        <p:nvSpPr>
          <p:cNvPr id="10" name="TextBox 9"/>
          <p:cNvSpPr txBox="1"/>
          <p:nvPr/>
        </p:nvSpPr>
        <p:spPr>
          <a:xfrm>
            <a:off x="467544" y="2708920"/>
            <a:ext cx="8520202" cy="4401205"/>
          </a:xfrm>
          <a:prstGeom prst="rect">
            <a:avLst/>
          </a:prstGeom>
          <a:noFill/>
        </p:spPr>
        <p:txBody>
          <a:bodyPr wrap="square" numCol="2" rtlCol="0">
            <a:spAutoFit/>
          </a:bodyPr>
          <a:lstStyle/>
          <a:p>
            <a:pPr marL="342900" indent="-342900">
              <a:buClr>
                <a:schemeClr val="accent2">
                  <a:lumMod val="60000"/>
                  <a:lumOff val="40000"/>
                </a:schemeClr>
              </a:buClr>
              <a:buFont typeface="Arial" pitchFamily="34" charset="0"/>
              <a:buChar char="•"/>
            </a:pPr>
            <a:r>
              <a:rPr lang="en-NZ" sz="2000" dirty="0" smtClean="0"/>
              <a:t>talk </a:t>
            </a:r>
            <a:r>
              <a:rPr lang="en-NZ" sz="2000" dirty="0"/>
              <a:t>too much</a:t>
            </a:r>
          </a:p>
          <a:p>
            <a:pPr marL="342900" indent="-342900">
              <a:buClr>
                <a:schemeClr val="accent2">
                  <a:lumMod val="60000"/>
                  <a:lumOff val="40000"/>
                </a:schemeClr>
              </a:buClr>
              <a:buFont typeface="Arial" pitchFamily="34" charset="0"/>
              <a:buChar char="•"/>
            </a:pPr>
            <a:r>
              <a:rPr lang="en-NZ" sz="2000" dirty="0" smtClean="0"/>
              <a:t>handles </a:t>
            </a:r>
            <a:r>
              <a:rPr lang="en-NZ" sz="2000" dirty="0"/>
              <a:t>finances </a:t>
            </a:r>
            <a:r>
              <a:rPr lang="en-NZ" sz="2000" dirty="0" smtClean="0"/>
              <a:t>well</a:t>
            </a:r>
          </a:p>
          <a:p>
            <a:pPr marL="342900" indent="-342900">
              <a:buClr>
                <a:schemeClr val="accent2">
                  <a:lumMod val="60000"/>
                  <a:lumOff val="40000"/>
                </a:schemeClr>
              </a:buClr>
              <a:buFont typeface="Arial" pitchFamily="34" charset="0"/>
              <a:buChar char="•"/>
            </a:pPr>
            <a:r>
              <a:rPr lang="en-NZ" sz="2000" dirty="0"/>
              <a:t>q</a:t>
            </a:r>
            <a:r>
              <a:rPr lang="en-NZ" sz="2000" dirty="0" smtClean="0"/>
              <a:t>uiet</a:t>
            </a:r>
          </a:p>
          <a:p>
            <a:pPr marL="342900" indent="-342900">
              <a:buClr>
                <a:schemeClr val="accent2">
                  <a:lumMod val="60000"/>
                  <a:lumOff val="40000"/>
                </a:schemeClr>
              </a:buClr>
              <a:buFont typeface="Arial" pitchFamily="34" charset="0"/>
              <a:buChar char="•"/>
            </a:pPr>
            <a:r>
              <a:rPr lang="en-NZ" sz="2000" dirty="0"/>
              <a:t>r</a:t>
            </a:r>
            <a:r>
              <a:rPr lang="en-NZ" sz="2000" dirty="0" smtClean="0"/>
              <a:t>efined </a:t>
            </a:r>
          </a:p>
          <a:p>
            <a:pPr marL="342900" indent="-342900">
              <a:buClr>
                <a:schemeClr val="accent2">
                  <a:lumMod val="60000"/>
                  <a:lumOff val="40000"/>
                </a:schemeClr>
              </a:buClr>
              <a:buFont typeface="Arial" pitchFamily="34" charset="0"/>
              <a:buChar char="•"/>
            </a:pPr>
            <a:r>
              <a:rPr lang="en-NZ" sz="2000" dirty="0" smtClean="0"/>
              <a:t>fashionable</a:t>
            </a:r>
            <a:endParaRPr lang="en-NZ" sz="2000" dirty="0"/>
          </a:p>
          <a:p>
            <a:pPr marL="342900" indent="-342900">
              <a:buClr>
                <a:schemeClr val="accent2">
                  <a:lumMod val="60000"/>
                  <a:lumOff val="40000"/>
                </a:schemeClr>
              </a:buClr>
              <a:buFont typeface="Arial" pitchFamily="34" charset="0"/>
              <a:buChar char="•"/>
            </a:pPr>
            <a:r>
              <a:rPr lang="en-NZ" sz="2000" dirty="0"/>
              <a:t>quick thinkers</a:t>
            </a:r>
          </a:p>
          <a:p>
            <a:pPr marL="342900" indent="-342900">
              <a:buClr>
                <a:schemeClr val="accent2">
                  <a:lumMod val="60000"/>
                  <a:lumOff val="40000"/>
                </a:schemeClr>
              </a:buClr>
              <a:buFont typeface="Arial" pitchFamily="34" charset="0"/>
              <a:buChar char="•"/>
            </a:pPr>
            <a:r>
              <a:rPr lang="en-NZ" sz="2000" dirty="0"/>
              <a:t>w</a:t>
            </a:r>
            <a:r>
              <a:rPr lang="en-NZ" sz="2000" dirty="0" smtClean="0"/>
              <a:t>ise</a:t>
            </a:r>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r>
              <a:rPr lang="en-NZ" sz="2000" dirty="0"/>
              <a:t>talented</a:t>
            </a:r>
          </a:p>
          <a:p>
            <a:pPr marL="342900" indent="-342900">
              <a:buClr>
                <a:schemeClr val="accent2">
                  <a:lumMod val="60000"/>
                  <a:lumOff val="40000"/>
                </a:schemeClr>
              </a:buClr>
              <a:buFont typeface="Arial" pitchFamily="34" charset="0"/>
              <a:buChar char="•"/>
            </a:pPr>
            <a:r>
              <a:rPr lang="en-NZ" sz="2000" dirty="0"/>
              <a:t>impatient</a:t>
            </a:r>
          </a:p>
          <a:p>
            <a:pPr marL="342900" indent="-342900">
              <a:buClr>
                <a:schemeClr val="accent2">
                  <a:lumMod val="60000"/>
                  <a:lumOff val="40000"/>
                </a:schemeClr>
              </a:buClr>
              <a:buFont typeface="Arial" pitchFamily="34" charset="0"/>
              <a:buChar char="•"/>
            </a:pPr>
            <a:r>
              <a:rPr lang="en-NZ" sz="2000" dirty="0"/>
              <a:t>cheerful</a:t>
            </a:r>
          </a:p>
          <a:p>
            <a:pPr marL="342900" indent="-342900">
              <a:buClr>
                <a:schemeClr val="accent2">
                  <a:lumMod val="60000"/>
                  <a:lumOff val="40000"/>
                </a:schemeClr>
              </a:buClr>
              <a:buFont typeface="Arial" pitchFamily="34" charset="0"/>
              <a:buChar char="•"/>
            </a:pPr>
            <a:r>
              <a:rPr lang="en-NZ" sz="2000" dirty="0" smtClean="0"/>
              <a:t>dresses </a:t>
            </a:r>
            <a:r>
              <a:rPr lang="en-NZ" sz="2000" dirty="0"/>
              <a:t>well</a:t>
            </a:r>
          </a:p>
          <a:p>
            <a:pPr marL="342900" indent="-342900">
              <a:buClr>
                <a:schemeClr val="accent2">
                  <a:lumMod val="60000"/>
                  <a:lumOff val="40000"/>
                </a:schemeClr>
              </a:buClr>
              <a:buFont typeface="Arial" pitchFamily="34" charset="0"/>
              <a:buChar char="•"/>
            </a:pPr>
            <a:r>
              <a:rPr lang="en-NZ" sz="2000" dirty="0"/>
              <a:t>popular</a:t>
            </a:r>
          </a:p>
          <a:p>
            <a:pPr marL="342900" indent="-342900">
              <a:buClr>
                <a:schemeClr val="accent2">
                  <a:lumMod val="60000"/>
                  <a:lumOff val="40000"/>
                </a:schemeClr>
              </a:buClr>
              <a:buFont typeface="Arial" pitchFamily="34" charset="0"/>
              <a:buChar char="•"/>
            </a:pPr>
            <a:r>
              <a:rPr lang="en-NZ" sz="2000" dirty="0"/>
              <a:t>diplomatic</a:t>
            </a:r>
          </a:p>
          <a:p>
            <a:pPr marL="342900" indent="-342900">
              <a:buClr>
                <a:schemeClr val="accent2">
                  <a:lumMod val="60000"/>
                  <a:lumOff val="40000"/>
                </a:schemeClr>
              </a:buClr>
              <a:buFont typeface="Arial" pitchFamily="34" charset="0"/>
              <a:buChar char="•"/>
            </a:pPr>
            <a:r>
              <a:rPr lang="en-NZ" sz="2000" dirty="0" smtClean="0"/>
              <a:t>independent</a:t>
            </a:r>
            <a:endParaRPr lang="en-NZ" sz="2000"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6909" y="5013176"/>
            <a:ext cx="1867543" cy="1436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92517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95536" y="5758517"/>
            <a:ext cx="8136904" cy="707886"/>
          </a:xfrm>
          <a:prstGeom prst="rect">
            <a:avLst/>
          </a:prstGeom>
          <a:noFill/>
        </p:spPr>
        <p:txBody>
          <a:bodyPr wrap="square" rtlCol="0">
            <a:spAutoFit/>
          </a:bodyPr>
          <a:lstStyle/>
          <a:p>
            <a:r>
              <a:rPr lang="en-NZ" sz="2000" b="1" dirty="0"/>
              <a:t>Best with:</a:t>
            </a:r>
            <a:r>
              <a:rPr lang="en-NZ" sz="2000" dirty="0"/>
              <a:t>     Rabbit, Horse or Boar</a:t>
            </a:r>
            <a:br>
              <a:rPr lang="en-NZ" sz="2000" dirty="0"/>
            </a:br>
            <a:r>
              <a:rPr lang="en-NZ" sz="2000" b="1" dirty="0"/>
              <a:t>Worst with:</a:t>
            </a:r>
            <a:r>
              <a:rPr lang="en-NZ" sz="2000" dirty="0"/>
              <a:t>   Rat, Ox or Dog</a:t>
            </a:r>
          </a:p>
        </p:txBody>
      </p:sp>
      <p:sp>
        <p:nvSpPr>
          <p:cNvPr id="8" name="TextBox 7"/>
          <p:cNvSpPr txBox="1"/>
          <p:nvPr/>
        </p:nvSpPr>
        <p:spPr>
          <a:xfrm>
            <a:off x="395536" y="1295092"/>
            <a:ext cx="8352928" cy="1323439"/>
          </a:xfrm>
          <a:prstGeom prst="rect">
            <a:avLst/>
          </a:prstGeom>
          <a:noFill/>
        </p:spPr>
        <p:txBody>
          <a:bodyPr wrap="square" rtlCol="0">
            <a:spAutoFit/>
          </a:bodyPr>
          <a:lstStyle/>
          <a:p>
            <a:r>
              <a:rPr lang="en-NZ" sz="2000" dirty="0"/>
              <a:t>Symbol of retired life</a:t>
            </a:r>
          </a:p>
          <a:p>
            <a:r>
              <a:rPr lang="en-NZ" sz="2000" dirty="0"/>
              <a:t>Born:     2015,  2003, 1991, 1979, 1967, 1955, 1943, 1931, 1919, 1907. </a:t>
            </a:r>
          </a:p>
          <a:p>
            <a:r>
              <a:rPr lang="en-NZ" sz="2000" dirty="0"/>
              <a:t> </a:t>
            </a:r>
          </a:p>
          <a:p>
            <a:r>
              <a:rPr lang="en-NZ" sz="2000" dirty="0"/>
              <a:t>People born in the year of the Sheep are: </a:t>
            </a:r>
          </a:p>
        </p:txBody>
      </p:sp>
      <p:sp>
        <p:nvSpPr>
          <p:cNvPr id="9" name="Title 1"/>
          <p:cNvSpPr txBox="1">
            <a:spLocks/>
          </p:cNvSpPr>
          <p:nvPr/>
        </p:nvSpPr>
        <p:spPr>
          <a:xfrm>
            <a:off x="-180528" y="425228"/>
            <a:ext cx="8229600" cy="1399032"/>
          </a:xfrm>
          <a:prstGeom prst="rect">
            <a:avLst/>
          </a:prstGeom>
        </p:spPr>
        <p:txBody>
          <a:bodyPr/>
          <a:lst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r>
              <a:rPr lang="en-NZ" dirty="0" smtClean="0"/>
              <a:t>THE SHEEP  -  HITSUJI</a:t>
            </a:r>
            <a:endParaRPr lang="en-NZ" dirty="0"/>
          </a:p>
        </p:txBody>
      </p:sp>
      <p:sp>
        <p:nvSpPr>
          <p:cNvPr id="11" name="TextBox 10"/>
          <p:cNvSpPr txBox="1"/>
          <p:nvPr/>
        </p:nvSpPr>
        <p:spPr>
          <a:xfrm>
            <a:off x="372278" y="2812573"/>
            <a:ext cx="8376186" cy="4401205"/>
          </a:xfrm>
          <a:prstGeom prst="rect">
            <a:avLst/>
          </a:prstGeom>
          <a:noFill/>
        </p:spPr>
        <p:txBody>
          <a:bodyPr wrap="square" numCol="2" rtlCol="0">
            <a:spAutoFit/>
          </a:bodyPr>
          <a:lstStyle/>
          <a:p>
            <a:pPr marL="342900" indent="-342900">
              <a:buClr>
                <a:schemeClr val="accent2">
                  <a:lumMod val="60000"/>
                  <a:lumOff val="40000"/>
                </a:schemeClr>
              </a:buClr>
              <a:buFont typeface="Arial" pitchFamily="34" charset="0"/>
              <a:buChar char="•"/>
            </a:pPr>
            <a:r>
              <a:rPr lang="en-NZ" sz="2000" dirty="0" smtClean="0"/>
              <a:t>elegant</a:t>
            </a:r>
            <a:endParaRPr lang="en-NZ" sz="2000" dirty="0"/>
          </a:p>
          <a:p>
            <a:pPr marL="342900" indent="-342900">
              <a:buClr>
                <a:schemeClr val="accent2">
                  <a:lumMod val="60000"/>
                  <a:lumOff val="40000"/>
                </a:schemeClr>
              </a:buClr>
              <a:buFont typeface="Arial" pitchFamily="34" charset="0"/>
              <a:buChar char="•"/>
            </a:pPr>
            <a:r>
              <a:rPr lang="en-NZ" sz="2000" dirty="0"/>
              <a:t>highly accomplished in the arts</a:t>
            </a:r>
          </a:p>
          <a:p>
            <a:pPr marL="342900" indent="-342900">
              <a:buClr>
                <a:schemeClr val="accent2">
                  <a:lumMod val="60000"/>
                  <a:lumOff val="40000"/>
                </a:schemeClr>
              </a:buClr>
              <a:buFont typeface="Arial" pitchFamily="34" charset="0"/>
              <a:buChar char="•"/>
            </a:pPr>
            <a:r>
              <a:rPr lang="en-NZ" sz="2000" dirty="0"/>
              <a:t>p</a:t>
            </a:r>
            <a:r>
              <a:rPr lang="en-NZ" sz="2000" dirty="0" smtClean="0"/>
              <a:t>assionate</a:t>
            </a:r>
          </a:p>
          <a:p>
            <a:pPr marL="342900" indent="-342900">
              <a:buClr>
                <a:schemeClr val="accent2">
                  <a:lumMod val="60000"/>
                  <a:lumOff val="40000"/>
                </a:schemeClr>
              </a:buClr>
              <a:buFont typeface="Arial" pitchFamily="34" charset="0"/>
              <a:buChar char="•"/>
            </a:pPr>
            <a:r>
              <a:rPr lang="en-NZ" sz="2000" dirty="0"/>
              <a:t>f</a:t>
            </a:r>
            <a:r>
              <a:rPr lang="en-NZ" sz="2000" dirty="0" smtClean="0"/>
              <a:t>riendly</a:t>
            </a:r>
          </a:p>
          <a:p>
            <a:pPr marL="342900" indent="-342900">
              <a:buClr>
                <a:schemeClr val="accent2">
                  <a:lumMod val="60000"/>
                  <a:lumOff val="40000"/>
                </a:schemeClr>
              </a:buClr>
              <a:buFont typeface="Arial" pitchFamily="34" charset="0"/>
              <a:buChar char="•"/>
            </a:pPr>
            <a:r>
              <a:rPr lang="en-NZ" sz="2000" dirty="0"/>
              <a:t>f</a:t>
            </a:r>
            <a:r>
              <a:rPr lang="en-NZ" sz="2000" dirty="0" smtClean="0"/>
              <a:t>un-loving</a:t>
            </a:r>
          </a:p>
          <a:p>
            <a:pPr marL="342900" indent="-342900">
              <a:buClr>
                <a:schemeClr val="accent2">
                  <a:lumMod val="60000"/>
                  <a:lumOff val="40000"/>
                </a:schemeClr>
              </a:buClr>
              <a:buFont typeface="Arial" pitchFamily="34" charset="0"/>
              <a:buChar char="•"/>
            </a:pPr>
            <a:r>
              <a:rPr lang="en-NZ" sz="2000" dirty="0"/>
              <a:t>s</a:t>
            </a:r>
            <a:r>
              <a:rPr lang="en-NZ" sz="2000" dirty="0" smtClean="0"/>
              <a:t>trong</a:t>
            </a:r>
          </a:p>
          <a:p>
            <a:pPr marL="342900" indent="-342900">
              <a:buClr>
                <a:schemeClr val="accent2">
                  <a:lumMod val="60000"/>
                  <a:lumOff val="40000"/>
                </a:schemeClr>
              </a:buClr>
              <a:buFont typeface="Arial" pitchFamily="34" charset="0"/>
              <a:buChar char="•"/>
            </a:pPr>
            <a:r>
              <a:rPr lang="en-NZ" sz="2000" dirty="0" smtClean="0"/>
              <a:t>independent</a:t>
            </a:r>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r>
              <a:rPr lang="en-NZ" sz="2000" dirty="0" smtClean="0"/>
              <a:t>competent</a:t>
            </a:r>
            <a:endParaRPr lang="en-NZ" sz="2000" dirty="0"/>
          </a:p>
          <a:p>
            <a:pPr marL="342900" indent="-342900">
              <a:buClr>
                <a:schemeClr val="accent2">
                  <a:lumMod val="60000"/>
                  <a:lumOff val="40000"/>
                </a:schemeClr>
              </a:buClr>
              <a:buFont typeface="Arial" pitchFamily="34" charset="0"/>
              <a:buChar char="•"/>
            </a:pPr>
            <a:r>
              <a:rPr lang="en-NZ" sz="2000" dirty="0"/>
              <a:t>gentle</a:t>
            </a:r>
          </a:p>
          <a:p>
            <a:pPr marL="342900" indent="-342900">
              <a:buClr>
                <a:schemeClr val="accent2">
                  <a:lumMod val="60000"/>
                  <a:lumOff val="40000"/>
                </a:schemeClr>
              </a:buClr>
              <a:buFont typeface="Arial" pitchFamily="34" charset="0"/>
              <a:buChar char="•"/>
            </a:pPr>
            <a:r>
              <a:rPr lang="en-NZ" sz="2000" dirty="0"/>
              <a:t>shy </a:t>
            </a:r>
          </a:p>
          <a:p>
            <a:pPr marL="342900" indent="-342900">
              <a:buClr>
                <a:schemeClr val="accent2">
                  <a:lumMod val="60000"/>
                  <a:lumOff val="40000"/>
                </a:schemeClr>
              </a:buClr>
              <a:buFont typeface="Arial" pitchFamily="34" charset="0"/>
              <a:buChar char="•"/>
            </a:pPr>
            <a:r>
              <a:rPr lang="en-NZ" sz="2000" dirty="0"/>
              <a:t>wise</a:t>
            </a:r>
          </a:p>
          <a:p>
            <a:pPr marL="342900" indent="-342900">
              <a:buClr>
                <a:schemeClr val="accent2">
                  <a:lumMod val="60000"/>
                  <a:lumOff val="40000"/>
                </a:schemeClr>
              </a:buClr>
              <a:buFont typeface="Arial" pitchFamily="34" charset="0"/>
              <a:buChar char="•"/>
            </a:pPr>
            <a:r>
              <a:rPr lang="en-NZ" sz="2000" dirty="0"/>
              <a:t>generous</a:t>
            </a:r>
          </a:p>
          <a:p>
            <a:pPr marL="342900" indent="-342900">
              <a:buClr>
                <a:schemeClr val="accent2">
                  <a:lumMod val="60000"/>
                  <a:lumOff val="40000"/>
                </a:schemeClr>
              </a:buClr>
              <a:buFont typeface="Arial" pitchFamily="34" charset="0"/>
              <a:buChar char="•"/>
            </a:pPr>
            <a:r>
              <a:rPr lang="en-NZ" sz="2000" dirty="0"/>
              <a:t>charitable</a:t>
            </a:r>
          </a:p>
          <a:p>
            <a:pPr marL="342900" indent="-342900">
              <a:buClr>
                <a:schemeClr val="accent2">
                  <a:lumMod val="60000"/>
                  <a:lumOff val="40000"/>
                </a:schemeClr>
              </a:buClr>
              <a:buFont typeface="Arial" pitchFamily="34" charset="0"/>
              <a:buChar char="•"/>
            </a:pPr>
            <a:r>
              <a:rPr lang="en-NZ" sz="2000" dirty="0"/>
              <a:t>financially </a:t>
            </a:r>
            <a:r>
              <a:rPr lang="en-NZ" sz="2000" dirty="0" smtClean="0"/>
              <a:t>successful</a:t>
            </a:r>
            <a:endParaRPr lang="en-NZ" sz="2000" dirty="0"/>
          </a:p>
        </p:txBody>
      </p:sp>
      <p:pic>
        <p:nvPicPr>
          <p:cNvPr id="1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5339" y="5157192"/>
            <a:ext cx="1543976" cy="142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774742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95536" y="5870143"/>
            <a:ext cx="8136904" cy="707886"/>
          </a:xfrm>
          <a:prstGeom prst="rect">
            <a:avLst/>
          </a:prstGeom>
          <a:noFill/>
        </p:spPr>
        <p:txBody>
          <a:bodyPr wrap="square" rtlCol="0">
            <a:spAutoFit/>
          </a:bodyPr>
          <a:lstStyle/>
          <a:p>
            <a:r>
              <a:rPr lang="en-NZ" sz="2000" b="1" dirty="0"/>
              <a:t>Best with:</a:t>
            </a:r>
            <a:r>
              <a:rPr lang="en-NZ" sz="2000" dirty="0"/>
              <a:t>     Rat or Dragon</a:t>
            </a:r>
            <a:br>
              <a:rPr lang="en-NZ" sz="2000" dirty="0"/>
            </a:br>
            <a:r>
              <a:rPr lang="en-NZ" sz="2000" b="1" dirty="0"/>
              <a:t>Worst with:</a:t>
            </a:r>
            <a:r>
              <a:rPr lang="en-NZ" sz="2000" dirty="0"/>
              <a:t>   Tiger, Snake or Boar</a:t>
            </a:r>
          </a:p>
        </p:txBody>
      </p:sp>
      <p:sp>
        <p:nvSpPr>
          <p:cNvPr id="8" name="TextBox 7"/>
          <p:cNvSpPr txBox="1"/>
          <p:nvPr/>
        </p:nvSpPr>
        <p:spPr>
          <a:xfrm>
            <a:off x="395536" y="1295092"/>
            <a:ext cx="8352928" cy="1908215"/>
          </a:xfrm>
          <a:prstGeom prst="rect">
            <a:avLst/>
          </a:prstGeom>
          <a:noFill/>
        </p:spPr>
        <p:txBody>
          <a:bodyPr wrap="square" rtlCol="0">
            <a:spAutoFit/>
          </a:bodyPr>
          <a:lstStyle/>
          <a:p>
            <a:r>
              <a:rPr lang="en-NZ" sz="2000" dirty="0"/>
              <a:t>The genius of the Zodiac animals. The symbol of trickery. </a:t>
            </a:r>
          </a:p>
          <a:p>
            <a:r>
              <a:rPr lang="en-NZ" sz="2000" dirty="0"/>
              <a:t>Very prominent in Japanese fairy tales.</a:t>
            </a:r>
          </a:p>
          <a:p>
            <a:endParaRPr lang="en-NZ" sz="1000" dirty="0"/>
          </a:p>
          <a:p>
            <a:r>
              <a:rPr lang="en-NZ" sz="2000" dirty="0"/>
              <a:t>Born:    2016, 2004, 1992, 1980, 1968, 1956, 1944, 1932, 1920, 1908. </a:t>
            </a:r>
          </a:p>
          <a:p>
            <a:r>
              <a:rPr lang="en-NZ" sz="1200" dirty="0"/>
              <a:t> </a:t>
            </a:r>
            <a:endParaRPr lang="en-NZ" sz="1200" dirty="0" smtClean="0"/>
          </a:p>
          <a:p>
            <a:endParaRPr lang="en-NZ" sz="1600" dirty="0"/>
          </a:p>
          <a:p>
            <a:r>
              <a:rPr lang="en-NZ" sz="2000" dirty="0"/>
              <a:t>People born in the year of the Monkey are:</a:t>
            </a:r>
          </a:p>
        </p:txBody>
      </p:sp>
      <p:sp>
        <p:nvSpPr>
          <p:cNvPr id="7" name="Title 1"/>
          <p:cNvSpPr txBox="1">
            <a:spLocks/>
          </p:cNvSpPr>
          <p:nvPr/>
        </p:nvSpPr>
        <p:spPr>
          <a:xfrm>
            <a:off x="-180528" y="425228"/>
            <a:ext cx="8229600" cy="1399032"/>
          </a:xfrm>
          <a:prstGeom prst="rect">
            <a:avLst/>
          </a:prstGeom>
        </p:spPr>
        <p:txBody>
          <a:bodyPr/>
          <a:lst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r>
              <a:rPr lang="en-NZ" dirty="0" smtClean="0"/>
              <a:t>THE MONKEY  -  SARU</a:t>
            </a:r>
            <a:endParaRPr lang="en-NZ" dirty="0"/>
          </a:p>
        </p:txBody>
      </p:sp>
      <p:sp>
        <p:nvSpPr>
          <p:cNvPr id="10" name="TextBox 9"/>
          <p:cNvSpPr txBox="1"/>
          <p:nvPr/>
        </p:nvSpPr>
        <p:spPr>
          <a:xfrm>
            <a:off x="395536" y="3356992"/>
            <a:ext cx="8592210" cy="3785652"/>
          </a:xfrm>
          <a:prstGeom prst="rect">
            <a:avLst/>
          </a:prstGeom>
          <a:noFill/>
        </p:spPr>
        <p:txBody>
          <a:bodyPr wrap="square" numCol="2" rtlCol="0">
            <a:spAutoFit/>
          </a:bodyPr>
          <a:lstStyle/>
          <a:p>
            <a:pPr marL="342900" indent="-342900">
              <a:buClr>
                <a:schemeClr val="accent2">
                  <a:lumMod val="60000"/>
                  <a:lumOff val="40000"/>
                </a:schemeClr>
              </a:buClr>
              <a:buFont typeface="Arial" pitchFamily="34" charset="0"/>
              <a:buChar char="•"/>
            </a:pPr>
            <a:r>
              <a:rPr lang="en-NZ" sz="2000" dirty="0" smtClean="0"/>
              <a:t>clever</a:t>
            </a:r>
            <a:endParaRPr lang="en-NZ" sz="2000" dirty="0"/>
          </a:p>
          <a:p>
            <a:pPr marL="342900" indent="-342900">
              <a:buClr>
                <a:schemeClr val="accent2">
                  <a:lumMod val="60000"/>
                  <a:lumOff val="40000"/>
                </a:schemeClr>
              </a:buClr>
              <a:buFont typeface="Arial" pitchFamily="34" charset="0"/>
              <a:buChar char="•"/>
            </a:pPr>
            <a:r>
              <a:rPr lang="en-NZ" sz="2000" dirty="0"/>
              <a:t>s</a:t>
            </a:r>
            <a:r>
              <a:rPr lang="en-NZ" sz="2000" dirty="0" smtClean="0"/>
              <a:t>kilful</a:t>
            </a:r>
            <a:endParaRPr lang="en-NZ" sz="2000" dirty="0"/>
          </a:p>
          <a:p>
            <a:pPr marL="342900" indent="-342900">
              <a:buClr>
                <a:schemeClr val="accent2">
                  <a:lumMod val="60000"/>
                  <a:lumOff val="40000"/>
                </a:schemeClr>
              </a:buClr>
              <a:buFont typeface="Arial" pitchFamily="34" charset="0"/>
              <a:buChar char="•"/>
            </a:pPr>
            <a:r>
              <a:rPr lang="en-NZ" sz="2000" dirty="0" smtClean="0"/>
              <a:t>smart </a:t>
            </a:r>
            <a:r>
              <a:rPr lang="en-NZ" sz="2000" dirty="0"/>
              <a:t>&amp; successful in </a:t>
            </a:r>
            <a:r>
              <a:rPr lang="en-NZ" sz="2000" dirty="0" smtClean="0"/>
              <a:t>business</a:t>
            </a:r>
          </a:p>
          <a:p>
            <a:pPr marL="342900" indent="-342900">
              <a:buClr>
                <a:schemeClr val="accent2">
                  <a:lumMod val="60000"/>
                  <a:lumOff val="40000"/>
                </a:schemeClr>
              </a:buClr>
              <a:buFont typeface="Arial" pitchFamily="34" charset="0"/>
              <a:buChar char="•"/>
            </a:pPr>
            <a:r>
              <a:rPr lang="en-NZ" sz="2000" dirty="0"/>
              <a:t>c</a:t>
            </a:r>
            <a:r>
              <a:rPr lang="en-NZ" sz="2000" dirty="0" smtClean="0"/>
              <a:t>aring</a:t>
            </a:r>
          </a:p>
          <a:p>
            <a:pPr marL="342900" indent="-342900">
              <a:buClr>
                <a:schemeClr val="accent2">
                  <a:lumMod val="60000"/>
                  <a:lumOff val="40000"/>
                </a:schemeClr>
              </a:buClr>
              <a:buFont typeface="Arial" pitchFamily="34" charset="0"/>
              <a:buChar char="•"/>
            </a:pPr>
            <a:r>
              <a:rPr lang="en-NZ" sz="2000" dirty="0"/>
              <a:t>h</a:t>
            </a:r>
            <a:r>
              <a:rPr lang="en-NZ" sz="2000" dirty="0" smtClean="0"/>
              <a:t>elpful</a:t>
            </a:r>
          </a:p>
          <a:p>
            <a:pPr marL="342900" indent="-342900">
              <a:buClr>
                <a:schemeClr val="accent2">
                  <a:lumMod val="60000"/>
                  <a:lumOff val="40000"/>
                </a:schemeClr>
              </a:buClr>
              <a:buFont typeface="Arial" pitchFamily="34" charset="0"/>
              <a:buChar char="•"/>
            </a:pPr>
            <a:r>
              <a:rPr lang="en-NZ" sz="2000" dirty="0"/>
              <a:t>a</a:t>
            </a:r>
            <a:r>
              <a:rPr lang="en-NZ" sz="2000" dirty="0" smtClean="0"/>
              <a:t>rtistic</a:t>
            </a:r>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r>
              <a:rPr lang="en-NZ" sz="2000" dirty="0"/>
              <a:t>inventive</a:t>
            </a:r>
          </a:p>
          <a:p>
            <a:pPr marL="342900" indent="-342900">
              <a:buClr>
                <a:schemeClr val="accent2">
                  <a:lumMod val="60000"/>
                  <a:lumOff val="40000"/>
                </a:schemeClr>
              </a:buClr>
              <a:buFont typeface="Arial" pitchFamily="34" charset="0"/>
              <a:buChar char="•"/>
            </a:pPr>
            <a:r>
              <a:rPr lang="en-NZ" sz="2000" dirty="0"/>
              <a:t>original</a:t>
            </a:r>
          </a:p>
          <a:p>
            <a:pPr marL="342900" indent="-342900">
              <a:buClr>
                <a:schemeClr val="accent2">
                  <a:lumMod val="60000"/>
                  <a:lumOff val="40000"/>
                </a:schemeClr>
              </a:buClr>
              <a:buFont typeface="Arial" pitchFamily="34" charset="0"/>
              <a:buChar char="•"/>
            </a:pPr>
            <a:r>
              <a:rPr lang="en-NZ" sz="2000" dirty="0"/>
              <a:t>p</a:t>
            </a:r>
            <a:r>
              <a:rPr lang="en-NZ" sz="2000" dirty="0" smtClean="0"/>
              <a:t>roblem-solver</a:t>
            </a:r>
            <a:endParaRPr lang="en-NZ" sz="2000" dirty="0"/>
          </a:p>
          <a:p>
            <a:pPr marL="342900" indent="-342900">
              <a:buClr>
                <a:schemeClr val="accent2">
                  <a:lumMod val="60000"/>
                  <a:lumOff val="40000"/>
                </a:schemeClr>
              </a:buClr>
              <a:buFont typeface="Arial" pitchFamily="34" charset="0"/>
              <a:buChar char="•"/>
            </a:pPr>
            <a:r>
              <a:rPr lang="en-NZ" sz="2000" dirty="0" smtClean="0"/>
              <a:t>creative</a:t>
            </a:r>
            <a:endParaRPr lang="en-NZ" sz="2000" dirty="0"/>
          </a:p>
          <a:p>
            <a:pPr marL="342900" indent="-342900">
              <a:buClr>
                <a:schemeClr val="accent2">
                  <a:lumMod val="60000"/>
                  <a:lumOff val="40000"/>
                </a:schemeClr>
              </a:buClr>
              <a:buFont typeface="Arial" pitchFamily="34" charset="0"/>
              <a:buChar char="•"/>
            </a:pPr>
            <a:r>
              <a:rPr lang="en-NZ" sz="2000" dirty="0" smtClean="0"/>
              <a:t>lots </a:t>
            </a:r>
            <a:r>
              <a:rPr lang="en-NZ" sz="2000" dirty="0"/>
              <a:t>of common sense</a:t>
            </a:r>
          </a:p>
          <a:p>
            <a:pPr marL="342900" indent="-342900">
              <a:buClr>
                <a:schemeClr val="accent2">
                  <a:lumMod val="60000"/>
                  <a:lumOff val="40000"/>
                </a:schemeClr>
              </a:buClr>
              <a:buFont typeface="Arial" pitchFamily="34" charset="0"/>
              <a:buChar char="•"/>
            </a:pPr>
            <a:r>
              <a:rPr lang="en-NZ" sz="2000" dirty="0" smtClean="0"/>
              <a:t>strong natured</a:t>
            </a:r>
            <a:endParaRPr lang="en-NZ" sz="20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22277" y="5274416"/>
            <a:ext cx="1572766" cy="13940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93260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95536" y="5870143"/>
            <a:ext cx="8136904" cy="707886"/>
          </a:xfrm>
          <a:prstGeom prst="rect">
            <a:avLst/>
          </a:prstGeom>
          <a:noFill/>
        </p:spPr>
        <p:txBody>
          <a:bodyPr wrap="square" rtlCol="0">
            <a:spAutoFit/>
          </a:bodyPr>
          <a:lstStyle/>
          <a:p>
            <a:r>
              <a:rPr lang="en-NZ" sz="2000" b="1" dirty="0"/>
              <a:t>Best with:     </a:t>
            </a:r>
            <a:r>
              <a:rPr lang="en-NZ" sz="2000" dirty="0"/>
              <a:t>Ox, Dragon or Snake</a:t>
            </a:r>
            <a:br>
              <a:rPr lang="en-NZ" sz="2000" dirty="0"/>
            </a:br>
            <a:r>
              <a:rPr lang="en-NZ" sz="2000" b="1" dirty="0"/>
              <a:t>Worst with:</a:t>
            </a:r>
            <a:r>
              <a:rPr lang="en-NZ" sz="2000" dirty="0"/>
              <a:t>   Rabbit, Rooster or Dog</a:t>
            </a:r>
          </a:p>
        </p:txBody>
      </p:sp>
      <p:sp>
        <p:nvSpPr>
          <p:cNvPr id="8" name="TextBox 7"/>
          <p:cNvSpPr txBox="1"/>
          <p:nvPr/>
        </p:nvSpPr>
        <p:spPr>
          <a:xfrm>
            <a:off x="395536" y="1295092"/>
            <a:ext cx="8352928" cy="1261884"/>
          </a:xfrm>
          <a:prstGeom prst="rect">
            <a:avLst/>
          </a:prstGeom>
          <a:noFill/>
        </p:spPr>
        <p:txBody>
          <a:bodyPr wrap="square" rtlCol="0">
            <a:spAutoFit/>
          </a:bodyPr>
          <a:lstStyle/>
          <a:p>
            <a:r>
              <a:rPr lang="en-NZ" sz="2000" dirty="0"/>
              <a:t>A lucky year. Symbol of valour &amp; watchfulness</a:t>
            </a:r>
          </a:p>
          <a:p>
            <a:r>
              <a:rPr lang="en-NZ" sz="2000" dirty="0"/>
              <a:t>Born:   2029, 2017,  2005, 1981, 1969, 1957, 1945, 1933, 1921, 1909. </a:t>
            </a:r>
          </a:p>
          <a:p>
            <a:r>
              <a:rPr lang="en-NZ" sz="1600" dirty="0"/>
              <a:t> </a:t>
            </a:r>
          </a:p>
          <a:p>
            <a:r>
              <a:rPr lang="en-NZ" sz="2000" dirty="0"/>
              <a:t>People born in the year of the Rooster are:</a:t>
            </a:r>
          </a:p>
        </p:txBody>
      </p:sp>
      <p:sp>
        <p:nvSpPr>
          <p:cNvPr id="11" name="Title 1"/>
          <p:cNvSpPr txBox="1">
            <a:spLocks/>
          </p:cNvSpPr>
          <p:nvPr/>
        </p:nvSpPr>
        <p:spPr>
          <a:xfrm>
            <a:off x="-180528" y="425228"/>
            <a:ext cx="8229600" cy="1399032"/>
          </a:xfrm>
          <a:prstGeom prst="rect">
            <a:avLst/>
          </a:prstGeom>
        </p:spPr>
        <p:txBody>
          <a:bodyPr/>
          <a:lst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r>
              <a:rPr lang="en-NZ" dirty="0" smtClean="0"/>
              <a:t>THE ROOSTER  -  TORI</a:t>
            </a:r>
            <a:endParaRPr lang="en-NZ" dirty="0"/>
          </a:p>
        </p:txBody>
      </p:sp>
      <p:sp>
        <p:nvSpPr>
          <p:cNvPr id="12" name="TextBox 11"/>
          <p:cNvSpPr txBox="1"/>
          <p:nvPr/>
        </p:nvSpPr>
        <p:spPr>
          <a:xfrm>
            <a:off x="389643" y="2780928"/>
            <a:ext cx="8592210" cy="4708981"/>
          </a:xfrm>
          <a:prstGeom prst="rect">
            <a:avLst/>
          </a:prstGeom>
          <a:noFill/>
        </p:spPr>
        <p:txBody>
          <a:bodyPr wrap="square" numCol="2" rtlCol="0">
            <a:spAutoFit/>
          </a:bodyPr>
          <a:lstStyle/>
          <a:p>
            <a:pPr marL="342900" indent="-342900">
              <a:buClr>
                <a:schemeClr val="accent2">
                  <a:lumMod val="60000"/>
                  <a:lumOff val="40000"/>
                </a:schemeClr>
              </a:buClr>
              <a:buFont typeface="Arial" pitchFamily="34" charset="0"/>
              <a:buChar char="•"/>
            </a:pPr>
            <a:r>
              <a:rPr lang="en-NZ" sz="2000" dirty="0" smtClean="0"/>
              <a:t>deep thinkers</a:t>
            </a:r>
          </a:p>
          <a:p>
            <a:pPr marL="342900" indent="-342900">
              <a:buClr>
                <a:schemeClr val="accent2">
                  <a:lumMod val="60000"/>
                  <a:lumOff val="40000"/>
                </a:schemeClr>
              </a:buClr>
              <a:buFont typeface="Arial" pitchFamily="34" charset="0"/>
              <a:buChar char="•"/>
            </a:pPr>
            <a:r>
              <a:rPr lang="en-NZ" sz="2000" dirty="0"/>
              <a:t>q</a:t>
            </a:r>
            <a:r>
              <a:rPr lang="en-NZ" sz="2000" dirty="0" smtClean="0"/>
              <a:t>uick</a:t>
            </a:r>
          </a:p>
          <a:p>
            <a:pPr marL="342900" indent="-342900">
              <a:buClr>
                <a:schemeClr val="accent2">
                  <a:lumMod val="60000"/>
                  <a:lumOff val="40000"/>
                </a:schemeClr>
              </a:buClr>
              <a:buFont typeface="Arial" pitchFamily="34" charset="0"/>
              <a:buChar char="•"/>
            </a:pPr>
            <a:r>
              <a:rPr lang="en-NZ" sz="2000" dirty="0"/>
              <a:t>c</a:t>
            </a:r>
            <a:r>
              <a:rPr lang="en-NZ" sz="2000" dirty="0" smtClean="0"/>
              <a:t>lever</a:t>
            </a:r>
          </a:p>
          <a:p>
            <a:pPr marL="342900" indent="-342900">
              <a:buClr>
                <a:schemeClr val="accent2">
                  <a:lumMod val="60000"/>
                  <a:lumOff val="40000"/>
                </a:schemeClr>
              </a:buClr>
              <a:buFont typeface="Arial" pitchFamily="34" charset="0"/>
              <a:buChar char="•"/>
            </a:pPr>
            <a:r>
              <a:rPr lang="en-NZ" sz="2000" dirty="0"/>
              <a:t>c</a:t>
            </a:r>
            <a:r>
              <a:rPr lang="en-NZ" sz="2000" dirty="0" smtClean="0"/>
              <a:t>urious</a:t>
            </a:r>
          </a:p>
          <a:p>
            <a:pPr marL="342900" indent="-342900">
              <a:buClr>
                <a:schemeClr val="accent2">
                  <a:lumMod val="60000"/>
                  <a:lumOff val="40000"/>
                </a:schemeClr>
              </a:buClr>
              <a:buFont typeface="Arial" pitchFamily="34" charset="0"/>
              <a:buChar char="•"/>
            </a:pPr>
            <a:r>
              <a:rPr lang="en-NZ" sz="2000" dirty="0" smtClean="0"/>
              <a:t>inventive</a:t>
            </a:r>
            <a:endParaRPr lang="en-NZ" sz="2000" dirty="0"/>
          </a:p>
          <a:p>
            <a:pPr marL="342900" indent="-342900">
              <a:buClr>
                <a:schemeClr val="accent2">
                  <a:lumMod val="60000"/>
                  <a:lumOff val="40000"/>
                </a:schemeClr>
              </a:buClr>
              <a:buFont typeface="Arial" pitchFamily="34" charset="0"/>
              <a:buChar char="•"/>
            </a:pPr>
            <a:r>
              <a:rPr lang="en-NZ" sz="2000" dirty="0"/>
              <a:t>always busy</a:t>
            </a:r>
          </a:p>
          <a:p>
            <a:pPr marL="342900" indent="-342900">
              <a:buClr>
                <a:schemeClr val="accent2">
                  <a:lumMod val="60000"/>
                  <a:lumOff val="40000"/>
                </a:schemeClr>
              </a:buClr>
              <a:buFont typeface="Arial" pitchFamily="34" charset="0"/>
              <a:buChar char="•"/>
            </a:pPr>
            <a:r>
              <a:rPr lang="en-NZ" sz="2000" dirty="0"/>
              <a:t>devoted to their work</a:t>
            </a:r>
          </a:p>
          <a:p>
            <a:pPr marL="342900" indent="-342900">
              <a:buClr>
                <a:schemeClr val="accent2">
                  <a:lumMod val="60000"/>
                  <a:lumOff val="40000"/>
                </a:schemeClr>
              </a:buClr>
              <a:buFont typeface="Arial" pitchFamily="34" charset="0"/>
              <a:buChar char="•"/>
            </a:pPr>
            <a:r>
              <a:rPr lang="en-NZ" sz="2000" dirty="0"/>
              <a:t>a</a:t>
            </a:r>
            <a:r>
              <a:rPr lang="en-NZ" sz="2000" dirty="0" smtClean="0"/>
              <a:t>mbitious</a:t>
            </a:r>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r>
              <a:rPr lang="en-NZ" sz="2000" dirty="0" smtClean="0"/>
              <a:t>adventurous</a:t>
            </a:r>
            <a:endParaRPr lang="en-NZ" sz="2000" dirty="0"/>
          </a:p>
          <a:p>
            <a:pPr marL="342900" indent="-342900">
              <a:buClr>
                <a:schemeClr val="accent2">
                  <a:lumMod val="60000"/>
                  <a:lumOff val="40000"/>
                </a:schemeClr>
              </a:buClr>
              <a:buFont typeface="Arial" pitchFamily="34" charset="0"/>
              <a:buChar char="•"/>
            </a:pPr>
            <a:r>
              <a:rPr lang="en-NZ" sz="2000" dirty="0"/>
              <a:t>out-spoken</a:t>
            </a:r>
          </a:p>
          <a:p>
            <a:pPr marL="342900" indent="-342900">
              <a:buClr>
                <a:schemeClr val="accent2">
                  <a:lumMod val="60000"/>
                  <a:lumOff val="40000"/>
                </a:schemeClr>
              </a:buClr>
              <a:buFont typeface="Arial" pitchFamily="34" charset="0"/>
              <a:buChar char="•"/>
            </a:pPr>
            <a:r>
              <a:rPr lang="en-NZ" sz="2000" dirty="0"/>
              <a:t>thoughtful</a:t>
            </a:r>
          </a:p>
          <a:p>
            <a:pPr marL="342900" indent="-342900">
              <a:buClr>
                <a:schemeClr val="accent2">
                  <a:lumMod val="60000"/>
                  <a:lumOff val="40000"/>
                </a:schemeClr>
              </a:buClr>
              <a:buFont typeface="Arial" pitchFamily="34" charset="0"/>
              <a:buChar char="•"/>
            </a:pPr>
            <a:r>
              <a:rPr lang="en-NZ" sz="2000" dirty="0"/>
              <a:t>eccentric</a:t>
            </a:r>
          </a:p>
          <a:p>
            <a:pPr marL="342900" indent="-342900">
              <a:buClr>
                <a:schemeClr val="accent2">
                  <a:lumMod val="60000"/>
                  <a:lumOff val="40000"/>
                </a:schemeClr>
              </a:buClr>
              <a:buFont typeface="Arial" pitchFamily="34" charset="0"/>
              <a:buChar char="•"/>
            </a:pPr>
            <a:r>
              <a:rPr lang="en-NZ" sz="2000" dirty="0"/>
              <a:t>hard working</a:t>
            </a:r>
          </a:p>
          <a:p>
            <a:pPr marL="342900" indent="-342900">
              <a:buClr>
                <a:schemeClr val="accent2">
                  <a:lumMod val="60000"/>
                  <a:lumOff val="40000"/>
                </a:schemeClr>
              </a:buClr>
              <a:buFont typeface="Arial" pitchFamily="34" charset="0"/>
              <a:buChar char="•"/>
            </a:pPr>
            <a:r>
              <a:rPr lang="en-NZ" sz="2000" dirty="0"/>
              <a:t>interesting</a:t>
            </a:r>
          </a:p>
          <a:p>
            <a:pPr marL="342900" indent="-342900">
              <a:buClr>
                <a:schemeClr val="accent2">
                  <a:lumMod val="60000"/>
                  <a:lumOff val="40000"/>
                </a:schemeClr>
              </a:buClr>
              <a:buFont typeface="Arial" pitchFamily="34" charset="0"/>
              <a:buChar char="•"/>
            </a:pPr>
            <a:r>
              <a:rPr lang="en-NZ" sz="2000" dirty="0" smtClean="0"/>
              <a:t>brave</a:t>
            </a:r>
            <a:endParaRPr lang="en-NZ" sz="2000" dirty="0"/>
          </a:p>
        </p:txBody>
      </p:sp>
      <p:pic>
        <p:nvPicPr>
          <p:cNvPr id="13" name="Picture 12" descr="C:\Profiles\HYS\Local Settings\Temporary Internet Files\Content.IE5\XDAKU2TX\MCj04174560000[1].wmf"/>
          <p:cNvPicPr/>
          <p:nvPr/>
        </p:nvPicPr>
        <p:blipFill>
          <a:blip r:embed="rId2"/>
          <a:srcRect/>
          <a:stretch>
            <a:fillRect/>
          </a:stretch>
        </p:blipFill>
        <p:spPr bwMode="auto">
          <a:xfrm>
            <a:off x="7352489" y="5117755"/>
            <a:ext cx="1368151" cy="1460274"/>
          </a:xfrm>
          <a:prstGeom prst="rect">
            <a:avLst/>
          </a:prstGeom>
          <a:noFill/>
          <a:ln w="9525">
            <a:noFill/>
            <a:miter lim="800000"/>
            <a:headEnd/>
            <a:tailEnd/>
          </a:ln>
        </p:spPr>
      </p:pic>
    </p:spTree>
    <p:extLst>
      <p:ext uri="{BB962C8B-B14F-4D97-AF65-F5344CB8AC3E}">
        <p14:creationId xmlns:p14="http://schemas.microsoft.com/office/powerpoint/2010/main" val="23699884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95536" y="5870143"/>
            <a:ext cx="8136904" cy="707886"/>
          </a:xfrm>
          <a:prstGeom prst="rect">
            <a:avLst/>
          </a:prstGeom>
          <a:noFill/>
        </p:spPr>
        <p:txBody>
          <a:bodyPr wrap="square" rtlCol="0">
            <a:spAutoFit/>
          </a:bodyPr>
          <a:lstStyle/>
          <a:p>
            <a:r>
              <a:rPr lang="en-NZ" sz="2000" b="1" dirty="0"/>
              <a:t>Best with:     </a:t>
            </a:r>
            <a:r>
              <a:rPr lang="en-NZ" sz="2000" dirty="0"/>
              <a:t>Tiger, Rabbit or Horse</a:t>
            </a:r>
            <a:br>
              <a:rPr lang="en-NZ" sz="2000" dirty="0"/>
            </a:br>
            <a:r>
              <a:rPr lang="en-NZ" sz="2000" b="1" dirty="0"/>
              <a:t>Worst with:</a:t>
            </a:r>
            <a:r>
              <a:rPr lang="en-NZ" sz="2000" dirty="0"/>
              <a:t>   Ox, Dragon, Sheep or Rooster</a:t>
            </a:r>
          </a:p>
        </p:txBody>
      </p:sp>
      <p:sp>
        <p:nvSpPr>
          <p:cNvPr id="8" name="TextBox 7"/>
          <p:cNvSpPr txBox="1"/>
          <p:nvPr/>
        </p:nvSpPr>
        <p:spPr>
          <a:xfrm>
            <a:off x="395536" y="1295092"/>
            <a:ext cx="8352928" cy="954107"/>
          </a:xfrm>
          <a:prstGeom prst="rect">
            <a:avLst/>
          </a:prstGeom>
          <a:noFill/>
        </p:spPr>
        <p:txBody>
          <a:bodyPr wrap="square" rtlCol="0">
            <a:spAutoFit/>
          </a:bodyPr>
          <a:lstStyle/>
          <a:p>
            <a:r>
              <a:rPr lang="en-NZ" sz="2000" dirty="0"/>
              <a:t>Born:   2030, 2018, 2006, 1982, 1970, 1958, 1946, 1934, 1922, 1910. </a:t>
            </a:r>
          </a:p>
          <a:p>
            <a:r>
              <a:rPr lang="en-NZ" sz="1600" dirty="0"/>
              <a:t> </a:t>
            </a:r>
          </a:p>
          <a:p>
            <a:r>
              <a:rPr lang="en-NZ" sz="2000" dirty="0"/>
              <a:t>People born in the year of the Dog have:</a:t>
            </a:r>
          </a:p>
        </p:txBody>
      </p:sp>
      <p:sp>
        <p:nvSpPr>
          <p:cNvPr id="7" name="Title 1"/>
          <p:cNvSpPr txBox="1">
            <a:spLocks/>
          </p:cNvSpPr>
          <p:nvPr/>
        </p:nvSpPr>
        <p:spPr>
          <a:xfrm>
            <a:off x="-180528" y="425228"/>
            <a:ext cx="8229600" cy="1399032"/>
          </a:xfrm>
          <a:prstGeom prst="rect">
            <a:avLst/>
          </a:prstGeom>
        </p:spPr>
        <p:txBody>
          <a:bodyPr/>
          <a:lst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r>
              <a:rPr lang="en-NZ" dirty="0" smtClean="0"/>
              <a:t>THE DOG  -  INU</a:t>
            </a:r>
            <a:endParaRPr lang="en-NZ" dirty="0"/>
          </a:p>
        </p:txBody>
      </p:sp>
      <p:sp>
        <p:nvSpPr>
          <p:cNvPr id="9" name="TextBox 8"/>
          <p:cNvSpPr txBox="1"/>
          <p:nvPr/>
        </p:nvSpPr>
        <p:spPr>
          <a:xfrm>
            <a:off x="394894" y="2492896"/>
            <a:ext cx="8592210" cy="4708981"/>
          </a:xfrm>
          <a:prstGeom prst="rect">
            <a:avLst/>
          </a:prstGeom>
          <a:noFill/>
        </p:spPr>
        <p:txBody>
          <a:bodyPr wrap="square" numCol="2" rtlCol="0">
            <a:spAutoFit/>
          </a:bodyPr>
          <a:lstStyle/>
          <a:p>
            <a:pPr marL="342900" indent="-342900">
              <a:buClr>
                <a:schemeClr val="accent2">
                  <a:lumMod val="60000"/>
                  <a:lumOff val="40000"/>
                </a:schemeClr>
              </a:buClr>
              <a:buFont typeface="Arial" pitchFamily="34" charset="0"/>
              <a:buChar char="•"/>
            </a:pPr>
            <a:r>
              <a:rPr lang="en-NZ" sz="2000" dirty="0" smtClean="0"/>
              <a:t>all </a:t>
            </a:r>
            <a:r>
              <a:rPr lang="en-NZ" sz="2000" dirty="0"/>
              <a:t>the fine qualities of human </a:t>
            </a:r>
            <a:r>
              <a:rPr lang="en-NZ" sz="2000" dirty="0" smtClean="0"/>
              <a:t>nature</a:t>
            </a:r>
          </a:p>
          <a:p>
            <a:pPr marL="342900" indent="-342900">
              <a:buClr>
                <a:schemeClr val="accent2">
                  <a:lumMod val="60000"/>
                  <a:lumOff val="40000"/>
                </a:schemeClr>
              </a:buClr>
              <a:buFont typeface="Arial" pitchFamily="34" charset="0"/>
              <a:buChar char="•"/>
            </a:pPr>
            <a:r>
              <a:rPr lang="en-NZ" sz="2000" dirty="0"/>
              <a:t>d</a:t>
            </a:r>
            <a:r>
              <a:rPr lang="en-NZ" sz="2000" dirty="0" smtClean="0"/>
              <a:t>etermined</a:t>
            </a:r>
          </a:p>
          <a:p>
            <a:pPr marL="342900" indent="-342900">
              <a:buClr>
                <a:schemeClr val="accent2">
                  <a:lumMod val="60000"/>
                  <a:lumOff val="40000"/>
                </a:schemeClr>
              </a:buClr>
              <a:buFont typeface="Arial" pitchFamily="34" charset="0"/>
              <a:buChar char="•"/>
            </a:pPr>
            <a:r>
              <a:rPr lang="en-NZ" sz="2000" dirty="0"/>
              <a:t>h</a:t>
            </a:r>
            <a:r>
              <a:rPr lang="en-NZ" sz="2000" dirty="0" smtClean="0"/>
              <a:t>ard working</a:t>
            </a:r>
            <a:endParaRPr lang="en-NZ" sz="2000" dirty="0"/>
          </a:p>
          <a:p>
            <a:pPr marL="342900" indent="-342900">
              <a:buClr>
                <a:schemeClr val="accent2">
                  <a:lumMod val="60000"/>
                  <a:lumOff val="40000"/>
                </a:schemeClr>
              </a:buClr>
              <a:buFont typeface="Arial" pitchFamily="34" charset="0"/>
              <a:buChar char="•"/>
            </a:pPr>
            <a:r>
              <a:rPr lang="en-NZ" sz="2000" dirty="0"/>
              <a:t>a deep sense of duty</a:t>
            </a:r>
          </a:p>
          <a:p>
            <a:pPr marL="342900" indent="-342900">
              <a:buClr>
                <a:schemeClr val="accent2">
                  <a:lumMod val="60000"/>
                  <a:lumOff val="40000"/>
                </a:schemeClr>
              </a:buClr>
              <a:buFont typeface="Arial" pitchFamily="34" charset="0"/>
              <a:buChar char="•"/>
            </a:pPr>
            <a:r>
              <a:rPr lang="en-NZ" sz="2000" dirty="0"/>
              <a:t>loyal</a:t>
            </a:r>
          </a:p>
          <a:p>
            <a:pPr marL="342900" indent="-342900">
              <a:buClr>
                <a:schemeClr val="accent2">
                  <a:lumMod val="60000"/>
                  <a:lumOff val="40000"/>
                </a:schemeClr>
              </a:buClr>
              <a:buFont typeface="Arial" pitchFamily="34" charset="0"/>
              <a:buChar char="•"/>
            </a:pPr>
            <a:r>
              <a:rPr lang="en-NZ" sz="2000" dirty="0"/>
              <a:t>extremely </a:t>
            </a:r>
            <a:r>
              <a:rPr lang="en-NZ" sz="2000" dirty="0" smtClean="0"/>
              <a:t>honest</a:t>
            </a:r>
          </a:p>
          <a:p>
            <a:pPr marL="342900" indent="-342900">
              <a:buClr>
                <a:schemeClr val="accent2">
                  <a:lumMod val="60000"/>
                  <a:lumOff val="40000"/>
                </a:schemeClr>
              </a:buClr>
              <a:buFont typeface="Arial" pitchFamily="34" charset="0"/>
              <a:buChar char="•"/>
            </a:pPr>
            <a:r>
              <a:rPr lang="en-NZ" sz="2000" dirty="0" smtClean="0"/>
              <a:t>stylish</a:t>
            </a:r>
            <a:endParaRPr lang="en-NZ" sz="2000" dirty="0"/>
          </a:p>
          <a:p>
            <a:pPr marL="342900" indent="-342900">
              <a:buClr>
                <a:schemeClr val="accent2">
                  <a:lumMod val="60000"/>
                  <a:lumOff val="40000"/>
                </a:schemeClr>
              </a:buClr>
              <a:buFont typeface="Arial" pitchFamily="34" charset="0"/>
              <a:buChar char="•"/>
            </a:pPr>
            <a:r>
              <a:rPr lang="en-NZ" sz="2000" dirty="0"/>
              <a:t>c</a:t>
            </a:r>
            <a:r>
              <a:rPr lang="en-NZ" sz="2000" dirty="0" smtClean="0"/>
              <a:t>onfident</a:t>
            </a:r>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r>
              <a:rPr lang="en-NZ" sz="2000" dirty="0"/>
              <a:t>secret keepers</a:t>
            </a:r>
          </a:p>
          <a:p>
            <a:pPr marL="342900" indent="-342900">
              <a:buClr>
                <a:schemeClr val="accent2">
                  <a:lumMod val="60000"/>
                  <a:lumOff val="40000"/>
                </a:schemeClr>
              </a:buClr>
              <a:buFont typeface="Arial" pitchFamily="34" charset="0"/>
              <a:buChar char="•"/>
            </a:pPr>
            <a:r>
              <a:rPr lang="en-NZ" sz="2000" dirty="0"/>
              <a:t>protective</a:t>
            </a:r>
          </a:p>
          <a:p>
            <a:pPr marL="342900" indent="-342900">
              <a:buClr>
                <a:schemeClr val="accent2">
                  <a:lumMod val="60000"/>
                  <a:lumOff val="40000"/>
                </a:schemeClr>
              </a:buClr>
              <a:buFont typeface="Arial" pitchFamily="34" charset="0"/>
              <a:buChar char="•"/>
            </a:pPr>
            <a:r>
              <a:rPr lang="en-NZ" sz="2000" dirty="0"/>
              <a:t>well-liked by others </a:t>
            </a:r>
          </a:p>
          <a:p>
            <a:pPr marL="342900" indent="-342900">
              <a:buClr>
                <a:schemeClr val="accent2">
                  <a:lumMod val="60000"/>
                  <a:lumOff val="40000"/>
                </a:schemeClr>
              </a:buClr>
              <a:buFont typeface="Arial" pitchFamily="34" charset="0"/>
              <a:buChar char="•"/>
            </a:pPr>
            <a:r>
              <a:rPr lang="en-NZ" sz="2000" dirty="0"/>
              <a:t>diplomatic </a:t>
            </a:r>
          </a:p>
          <a:p>
            <a:pPr marL="342900" indent="-342900">
              <a:buClr>
                <a:schemeClr val="accent2">
                  <a:lumMod val="60000"/>
                  <a:lumOff val="40000"/>
                </a:schemeClr>
              </a:buClr>
              <a:buFont typeface="Arial" pitchFamily="34" charset="0"/>
              <a:buChar char="•"/>
            </a:pPr>
            <a:r>
              <a:rPr lang="en-NZ" sz="2000" dirty="0"/>
              <a:t>make excellent business executives</a:t>
            </a:r>
          </a:p>
          <a:p>
            <a:pPr marL="342900" indent="-342900">
              <a:buClr>
                <a:schemeClr val="accent2">
                  <a:lumMod val="60000"/>
                  <a:lumOff val="40000"/>
                </a:schemeClr>
              </a:buClr>
              <a:buFont typeface="Arial" pitchFamily="34" charset="0"/>
              <a:buChar char="•"/>
            </a:pPr>
            <a:r>
              <a:rPr lang="en-NZ" sz="2000" dirty="0"/>
              <a:t>have a sharp </a:t>
            </a:r>
            <a:r>
              <a:rPr lang="en-NZ" sz="2000" dirty="0" smtClean="0"/>
              <a:t>tongue</a:t>
            </a:r>
          </a:p>
          <a:p>
            <a:pPr marL="342900" indent="-342900">
              <a:buClr>
                <a:schemeClr val="accent2">
                  <a:lumMod val="60000"/>
                  <a:lumOff val="40000"/>
                </a:schemeClr>
              </a:buClr>
              <a:buFont typeface="Arial" pitchFamily="34" charset="0"/>
              <a:buChar char="•"/>
            </a:pPr>
            <a:r>
              <a:rPr lang="en-NZ" sz="2000" dirty="0" smtClean="0"/>
              <a:t>always do their best in their relationships with other people</a:t>
            </a:r>
          </a:p>
        </p:txBody>
      </p:sp>
      <p:pic>
        <p:nvPicPr>
          <p:cNvPr id="10" name="Picture 9" descr="C:\Profiles\HYS\Local Settings\Temporary Internet Files\Content.IE5\ZYJP9O0M\MCj04174580000[1].wmf"/>
          <p:cNvPicPr/>
          <p:nvPr/>
        </p:nvPicPr>
        <p:blipFill>
          <a:blip r:embed="rId2"/>
          <a:srcRect/>
          <a:stretch>
            <a:fillRect/>
          </a:stretch>
        </p:blipFill>
        <p:spPr bwMode="auto">
          <a:xfrm>
            <a:off x="7228230" y="5345832"/>
            <a:ext cx="1368152" cy="1512168"/>
          </a:xfrm>
          <a:prstGeom prst="rect">
            <a:avLst/>
          </a:prstGeom>
          <a:noFill/>
          <a:ln w="9525">
            <a:noFill/>
            <a:miter lim="800000"/>
            <a:headEnd/>
            <a:tailEnd/>
          </a:ln>
        </p:spPr>
      </p:pic>
    </p:spTree>
    <p:extLst>
      <p:ext uri="{BB962C8B-B14F-4D97-AF65-F5344CB8AC3E}">
        <p14:creationId xmlns:p14="http://schemas.microsoft.com/office/powerpoint/2010/main" val="2144772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95536" y="5870143"/>
            <a:ext cx="8136904" cy="707886"/>
          </a:xfrm>
          <a:prstGeom prst="rect">
            <a:avLst/>
          </a:prstGeom>
          <a:noFill/>
        </p:spPr>
        <p:txBody>
          <a:bodyPr wrap="square" rtlCol="0">
            <a:spAutoFit/>
          </a:bodyPr>
          <a:lstStyle/>
          <a:p>
            <a:r>
              <a:rPr lang="en-NZ" sz="2000" b="1" dirty="0"/>
              <a:t>Best with:</a:t>
            </a:r>
            <a:r>
              <a:rPr lang="en-NZ" sz="2000" dirty="0"/>
              <a:t>     Sheep or Rabbit</a:t>
            </a:r>
            <a:br>
              <a:rPr lang="en-NZ" sz="2000" dirty="0"/>
            </a:br>
            <a:r>
              <a:rPr lang="en-NZ" sz="2000" b="1" dirty="0"/>
              <a:t>Worst with:</a:t>
            </a:r>
            <a:r>
              <a:rPr lang="en-NZ" sz="2000" dirty="0"/>
              <a:t>   Snake, Boar or Monkey</a:t>
            </a:r>
          </a:p>
        </p:txBody>
      </p:sp>
      <p:sp>
        <p:nvSpPr>
          <p:cNvPr id="8" name="TextBox 7"/>
          <p:cNvSpPr txBox="1"/>
          <p:nvPr/>
        </p:nvSpPr>
        <p:spPr>
          <a:xfrm>
            <a:off x="395536" y="1295092"/>
            <a:ext cx="8352928" cy="954107"/>
          </a:xfrm>
          <a:prstGeom prst="rect">
            <a:avLst/>
          </a:prstGeom>
          <a:noFill/>
        </p:spPr>
        <p:txBody>
          <a:bodyPr wrap="square" rtlCol="0">
            <a:spAutoFit/>
          </a:bodyPr>
          <a:lstStyle/>
          <a:p>
            <a:r>
              <a:rPr lang="en-NZ" sz="2000" dirty="0"/>
              <a:t>Born:   2031, 2019, 2007, 1983, 1971, 1959, 1947, 1935, 1923, 1911. </a:t>
            </a:r>
          </a:p>
          <a:p>
            <a:r>
              <a:rPr lang="en-NZ" sz="1600" dirty="0"/>
              <a:t> </a:t>
            </a:r>
          </a:p>
          <a:p>
            <a:r>
              <a:rPr lang="en-NZ" sz="2000" dirty="0"/>
              <a:t>People born in the year of the Boar are: </a:t>
            </a:r>
          </a:p>
        </p:txBody>
      </p:sp>
      <p:sp>
        <p:nvSpPr>
          <p:cNvPr id="11" name="Title 1"/>
          <p:cNvSpPr txBox="1">
            <a:spLocks/>
          </p:cNvSpPr>
          <p:nvPr/>
        </p:nvSpPr>
        <p:spPr>
          <a:xfrm>
            <a:off x="-180528" y="425228"/>
            <a:ext cx="8229600" cy="1399032"/>
          </a:xfrm>
          <a:prstGeom prst="rect">
            <a:avLst/>
          </a:prstGeom>
        </p:spPr>
        <p:txBody>
          <a:bodyPr/>
          <a:lst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r>
              <a:rPr lang="en-NZ" dirty="0" smtClean="0"/>
              <a:t>THE BOAR  -  INOSHISHI</a:t>
            </a:r>
            <a:endParaRPr lang="en-NZ" dirty="0"/>
          </a:p>
        </p:txBody>
      </p:sp>
      <p:sp>
        <p:nvSpPr>
          <p:cNvPr id="12" name="TextBox 11"/>
          <p:cNvSpPr txBox="1"/>
          <p:nvPr/>
        </p:nvSpPr>
        <p:spPr>
          <a:xfrm>
            <a:off x="376172" y="2492896"/>
            <a:ext cx="8592210" cy="5016758"/>
          </a:xfrm>
          <a:prstGeom prst="rect">
            <a:avLst/>
          </a:prstGeom>
          <a:noFill/>
        </p:spPr>
        <p:txBody>
          <a:bodyPr wrap="square" numCol="2" rtlCol="0">
            <a:spAutoFit/>
          </a:bodyPr>
          <a:lstStyle/>
          <a:p>
            <a:pPr marL="342900" indent="-342900">
              <a:buClr>
                <a:schemeClr val="accent2">
                  <a:lumMod val="60000"/>
                  <a:lumOff val="40000"/>
                </a:schemeClr>
              </a:buClr>
              <a:buFont typeface="Arial" pitchFamily="34" charset="0"/>
              <a:buChar char="•"/>
            </a:pPr>
            <a:r>
              <a:rPr lang="en-NZ" sz="2000" dirty="0" smtClean="0"/>
              <a:t>brave</a:t>
            </a:r>
            <a:endParaRPr lang="en-NZ" sz="2000" dirty="0"/>
          </a:p>
          <a:p>
            <a:pPr marL="342900" indent="-342900">
              <a:buClr>
                <a:schemeClr val="accent2">
                  <a:lumMod val="60000"/>
                  <a:lumOff val="40000"/>
                </a:schemeClr>
              </a:buClr>
              <a:buFont typeface="Arial" pitchFamily="34" charset="0"/>
              <a:buChar char="•"/>
            </a:pPr>
            <a:r>
              <a:rPr lang="en-NZ" sz="2000" dirty="0" smtClean="0"/>
              <a:t>tremendous </a:t>
            </a:r>
            <a:r>
              <a:rPr lang="en-NZ" sz="2000" dirty="0"/>
              <a:t>inner strength</a:t>
            </a:r>
          </a:p>
          <a:p>
            <a:pPr marL="342900" indent="-342900">
              <a:buClr>
                <a:schemeClr val="accent2">
                  <a:lumMod val="60000"/>
                  <a:lumOff val="40000"/>
                </a:schemeClr>
              </a:buClr>
              <a:buFont typeface="Arial" pitchFamily="34" charset="0"/>
              <a:buChar char="•"/>
            </a:pPr>
            <a:r>
              <a:rPr lang="en-NZ" sz="2000" dirty="0"/>
              <a:t>honest</a:t>
            </a:r>
          </a:p>
          <a:p>
            <a:pPr marL="342900" indent="-342900">
              <a:buClr>
                <a:schemeClr val="accent2">
                  <a:lumMod val="60000"/>
                  <a:lumOff val="40000"/>
                </a:schemeClr>
              </a:buClr>
              <a:buFont typeface="Arial" pitchFamily="34" charset="0"/>
              <a:buChar char="•"/>
            </a:pPr>
            <a:r>
              <a:rPr lang="en-NZ" sz="2000" dirty="0"/>
              <a:t>short-tempered</a:t>
            </a:r>
          </a:p>
          <a:p>
            <a:pPr marL="342900" indent="-342900">
              <a:buClr>
                <a:schemeClr val="accent2">
                  <a:lumMod val="60000"/>
                  <a:lumOff val="40000"/>
                </a:schemeClr>
              </a:buClr>
              <a:buFont typeface="Arial" pitchFamily="34" charset="0"/>
              <a:buChar char="•"/>
            </a:pPr>
            <a:r>
              <a:rPr lang="en-NZ" sz="2000" dirty="0"/>
              <a:t>a</a:t>
            </a:r>
            <a:r>
              <a:rPr lang="en-NZ" sz="2000" dirty="0" smtClean="0"/>
              <a:t>ffectionate</a:t>
            </a:r>
          </a:p>
          <a:p>
            <a:pPr marL="342900" indent="-342900">
              <a:buClr>
                <a:schemeClr val="accent2">
                  <a:lumMod val="60000"/>
                  <a:lumOff val="40000"/>
                </a:schemeClr>
              </a:buClr>
              <a:buFont typeface="Arial" pitchFamily="34" charset="0"/>
              <a:buChar char="•"/>
            </a:pPr>
            <a:r>
              <a:rPr lang="en-NZ" sz="2000" dirty="0"/>
              <a:t>e</a:t>
            </a:r>
            <a:r>
              <a:rPr lang="en-NZ" sz="2000" dirty="0" smtClean="0"/>
              <a:t>xcitable</a:t>
            </a:r>
          </a:p>
          <a:p>
            <a:pPr marL="342900" indent="-342900">
              <a:buClr>
                <a:schemeClr val="accent2">
                  <a:lumMod val="60000"/>
                  <a:lumOff val="40000"/>
                </a:schemeClr>
              </a:buClr>
              <a:buFont typeface="Arial" pitchFamily="34" charset="0"/>
              <a:buChar char="•"/>
            </a:pPr>
            <a:r>
              <a:rPr lang="en-NZ" sz="2000" dirty="0"/>
              <a:t>o</a:t>
            </a:r>
            <a:r>
              <a:rPr lang="en-NZ" sz="2000" dirty="0" smtClean="0"/>
              <a:t>ut-spoken</a:t>
            </a:r>
          </a:p>
          <a:p>
            <a:pPr marL="342900" indent="-342900">
              <a:buClr>
                <a:schemeClr val="accent2">
                  <a:lumMod val="60000"/>
                  <a:lumOff val="40000"/>
                </a:schemeClr>
              </a:buClr>
              <a:buFont typeface="Arial" pitchFamily="34" charset="0"/>
              <a:buChar char="•"/>
            </a:pPr>
            <a:r>
              <a:rPr lang="en-NZ" sz="2000" dirty="0"/>
              <a:t>w</a:t>
            </a:r>
            <a:r>
              <a:rPr lang="en-NZ" sz="2000" dirty="0" smtClean="0"/>
              <a:t>atchful</a:t>
            </a:r>
          </a:p>
          <a:p>
            <a:pPr marL="342900" indent="-342900">
              <a:buClr>
                <a:schemeClr val="accent2">
                  <a:lumMod val="60000"/>
                  <a:lumOff val="40000"/>
                </a:schemeClr>
              </a:buClr>
              <a:buFont typeface="Arial" pitchFamily="34" charset="0"/>
              <a:buChar char="•"/>
            </a:pPr>
            <a:r>
              <a:rPr lang="en-NZ" sz="2000" dirty="0"/>
              <a:t>p</a:t>
            </a:r>
            <a:r>
              <a:rPr lang="en-NZ" sz="2000" dirty="0" smtClean="0"/>
              <a:t>rotective</a:t>
            </a:r>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r>
              <a:rPr lang="en-NZ" sz="2000" dirty="0"/>
              <a:t>chivalrous</a:t>
            </a:r>
          </a:p>
          <a:p>
            <a:pPr marL="342900" indent="-342900">
              <a:buClr>
                <a:schemeClr val="accent2">
                  <a:lumMod val="60000"/>
                  <a:lumOff val="40000"/>
                </a:schemeClr>
              </a:buClr>
              <a:buFont typeface="Arial" pitchFamily="34" charset="0"/>
              <a:buChar char="•"/>
            </a:pPr>
            <a:r>
              <a:rPr lang="en-NZ" sz="2000" dirty="0"/>
              <a:t>loyal</a:t>
            </a:r>
          </a:p>
          <a:p>
            <a:pPr marL="342900" indent="-342900">
              <a:buClr>
                <a:schemeClr val="accent2">
                  <a:lumMod val="60000"/>
                  <a:lumOff val="40000"/>
                </a:schemeClr>
              </a:buClr>
              <a:buFont typeface="Arial" pitchFamily="34" charset="0"/>
              <a:buChar char="•"/>
            </a:pPr>
            <a:r>
              <a:rPr lang="en-NZ" sz="2000" dirty="0"/>
              <a:t>kind to their loved ones</a:t>
            </a:r>
          </a:p>
          <a:p>
            <a:pPr marL="342900" indent="-342900">
              <a:buClr>
                <a:schemeClr val="accent2">
                  <a:lumMod val="60000"/>
                  <a:lumOff val="40000"/>
                </a:schemeClr>
              </a:buClr>
              <a:buFont typeface="Arial" pitchFamily="34" charset="0"/>
              <a:buChar char="•"/>
            </a:pPr>
            <a:r>
              <a:rPr lang="en-NZ" sz="2000" dirty="0"/>
              <a:t>strong</a:t>
            </a:r>
          </a:p>
          <a:p>
            <a:pPr marL="342900" indent="-342900">
              <a:buClr>
                <a:schemeClr val="accent2">
                  <a:lumMod val="60000"/>
                  <a:lumOff val="40000"/>
                </a:schemeClr>
              </a:buClr>
              <a:buFont typeface="Arial" pitchFamily="34" charset="0"/>
              <a:buChar char="•"/>
            </a:pPr>
            <a:r>
              <a:rPr lang="en-NZ" sz="2000" dirty="0" smtClean="0"/>
              <a:t>courage</a:t>
            </a:r>
            <a:endParaRPr lang="en-NZ" sz="2000" dirty="0"/>
          </a:p>
          <a:p>
            <a:pPr marL="342900" indent="-342900">
              <a:buClr>
                <a:schemeClr val="accent2">
                  <a:lumMod val="60000"/>
                  <a:lumOff val="40000"/>
                </a:schemeClr>
              </a:buClr>
              <a:buFont typeface="Arial" pitchFamily="34" charset="0"/>
              <a:buChar char="•"/>
            </a:pPr>
            <a:r>
              <a:rPr lang="en-NZ" sz="2000" dirty="0"/>
              <a:t>stubborn</a:t>
            </a:r>
          </a:p>
          <a:p>
            <a:pPr marL="342900" indent="-342900">
              <a:buClr>
                <a:schemeClr val="accent2">
                  <a:lumMod val="60000"/>
                  <a:lumOff val="40000"/>
                </a:schemeClr>
              </a:buClr>
              <a:buFont typeface="Arial" pitchFamily="34" charset="0"/>
              <a:buChar char="•"/>
            </a:pPr>
            <a:r>
              <a:rPr lang="en-NZ" sz="2000" dirty="0" smtClean="0"/>
              <a:t>don’t like to quarrel or have arguments</a:t>
            </a:r>
          </a:p>
        </p:txBody>
      </p:sp>
      <p:pic>
        <p:nvPicPr>
          <p:cNvPr id="1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5301208"/>
            <a:ext cx="1368152" cy="1368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00492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58" y="116632"/>
            <a:ext cx="8229600" cy="1399032"/>
          </a:xfrm>
        </p:spPr>
        <p:txBody>
          <a:bodyPr/>
          <a:lstStyle/>
          <a:p>
            <a:r>
              <a:rPr lang="en-NZ" dirty="0" smtClean="0"/>
              <a:t>THE JAPANESE ZODIAC</a:t>
            </a:r>
            <a:endParaRPr lang="en-NZ" dirty="0"/>
          </a:p>
        </p:txBody>
      </p:sp>
      <p:sp>
        <p:nvSpPr>
          <p:cNvPr id="4" name="TextBox 3"/>
          <p:cNvSpPr txBox="1"/>
          <p:nvPr/>
        </p:nvSpPr>
        <p:spPr>
          <a:xfrm>
            <a:off x="467544" y="1484784"/>
            <a:ext cx="8352928" cy="5509200"/>
          </a:xfrm>
          <a:prstGeom prst="rect">
            <a:avLst/>
          </a:prstGeom>
          <a:noFill/>
        </p:spPr>
        <p:txBody>
          <a:bodyPr wrap="square" rtlCol="0">
            <a:spAutoFit/>
          </a:bodyPr>
          <a:lstStyle/>
          <a:p>
            <a:r>
              <a:rPr lang="en-GB" sz="3200" dirty="0" smtClean="0"/>
              <a:t>The Japanese zodiac system is called "</a:t>
            </a:r>
            <a:r>
              <a:rPr lang="en-GB" sz="3200" dirty="0" err="1" smtClean="0"/>
              <a:t>Juunishi</a:t>
            </a:r>
            <a:r>
              <a:rPr lang="en-GB" sz="3200" dirty="0" smtClean="0"/>
              <a:t>.“</a:t>
            </a:r>
          </a:p>
          <a:p>
            <a:endParaRPr lang="en-NZ" sz="3200" dirty="0" smtClean="0"/>
          </a:p>
          <a:p>
            <a:r>
              <a:rPr lang="en-GB" sz="3200" dirty="0" smtClean="0"/>
              <a:t>The term, "</a:t>
            </a:r>
            <a:r>
              <a:rPr lang="en-GB" sz="3200" dirty="0" err="1" smtClean="0"/>
              <a:t>Juunishi</a:t>
            </a:r>
            <a:r>
              <a:rPr lang="en-GB" sz="3200" dirty="0" smtClean="0"/>
              <a:t>" refers to the 12 year cycle of animal years, and has been traditionally used to calculate not only a person's age but also to indicate one's character or personality based on what year the person was born, which makes the Japanese zodiac system interesting. </a:t>
            </a:r>
            <a:br>
              <a:rPr lang="en-GB" sz="3200" dirty="0" smtClean="0"/>
            </a:br>
            <a:endParaRPr lang="en-NZ" sz="3200" dirty="0"/>
          </a:p>
        </p:txBody>
      </p:sp>
    </p:spTree>
    <p:extLst>
      <p:ext uri="{BB962C8B-B14F-4D97-AF65-F5344CB8AC3E}">
        <p14:creationId xmlns:p14="http://schemas.microsoft.com/office/powerpoint/2010/main" val="41707119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520" y="95677"/>
            <a:ext cx="8229600" cy="1399032"/>
          </a:xfrm>
        </p:spPr>
        <p:txBody>
          <a:bodyPr/>
          <a:lstStyle/>
          <a:p>
            <a:r>
              <a:rPr lang="en-NZ" dirty="0"/>
              <a:t>THE JAPANESE ZODIAC</a:t>
            </a:r>
          </a:p>
        </p:txBody>
      </p:sp>
      <p:sp>
        <p:nvSpPr>
          <p:cNvPr id="3" name="Content Placeholder 2"/>
          <p:cNvSpPr txBox="1">
            <a:spLocks/>
          </p:cNvSpPr>
          <p:nvPr/>
        </p:nvSpPr>
        <p:spPr>
          <a:xfrm>
            <a:off x="323528" y="1340768"/>
            <a:ext cx="8363272" cy="1008112"/>
          </a:xfrm>
          <a:prstGeom prst="rect">
            <a:avLst/>
          </a:prstGeom>
        </p:spPr>
        <p:txBody>
          <a:bodyPr>
            <a:normAutofit fontScale="70000" lnSpcReduction="20000"/>
          </a:bodyPr>
          <a:lst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a:lstStyle>
          <a:p>
            <a:pPr marL="64008" indent="0">
              <a:buNone/>
            </a:pPr>
            <a:r>
              <a:rPr lang="en-GB" sz="3400" dirty="0" smtClean="0"/>
              <a:t>The Japanese zodiac signs/symbols consist of 12 kinds of animals, and as a rule they are arranged in order: </a:t>
            </a:r>
            <a:endParaRPr lang="en-NZ" sz="3400" dirty="0" smtClean="0"/>
          </a:p>
          <a:p>
            <a:pPr marL="64008" indent="0">
              <a:buNone/>
            </a:pPr>
            <a:endParaRPr lang="en-NZ" dirty="0" smtClean="0"/>
          </a:p>
        </p:txBody>
      </p:sp>
      <p:sp>
        <p:nvSpPr>
          <p:cNvPr id="5" name="TextBox 4"/>
          <p:cNvSpPr txBox="1"/>
          <p:nvPr/>
        </p:nvSpPr>
        <p:spPr>
          <a:xfrm>
            <a:off x="485860" y="2331082"/>
            <a:ext cx="7859216" cy="3046988"/>
          </a:xfrm>
          <a:prstGeom prst="rect">
            <a:avLst/>
          </a:prstGeom>
          <a:noFill/>
        </p:spPr>
        <p:txBody>
          <a:bodyPr wrap="square" numCol="2" rtlCol="0">
            <a:spAutoFit/>
          </a:bodyPr>
          <a:lstStyle/>
          <a:p>
            <a:pPr marL="285750" indent="-285750">
              <a:buClr>
                <a:schemeClr val="accent1">
                  <a:lumMod val="75000"/>
                </a:schemeClr>
              </a:buClr>
              <a:buFont typeface="Arial" pitchFamily="34" charset="0"/>
              <a:buChar char="•"/>
            </a:pPr>
            <a:r>
              <a:rPr lang="en-GB" sz="3200" dirty="0" smtClean="0"/>
              <a:t>Rat </a:t>
            </a:r>
            <a:endParaRPr lang="en-NZ" sz="3200" dirty="0" smtClean="0"/>
          </a:p>
          <a:p>
            <a:pPr marL="285750" indent="-285750">
              <a:buClr>
                <a:schemeClr val="accent1">
                  <a:lumMod val="75000"/>
                </a:schemeClr>
              </a:buClr>
              <a:buFont typeface="Arial" pitchFamily="34" charset="0"/>
              <a:buChar char="•"/>
            </a:pPr>
            <a:r>
              <a:rPr lang="en-GB" sz="3200" dirty="0" smtClean="0"/>
              <a:t>Ox</a:t>
            </a:r>
            <a:endParaRPr lang="en-NZ" sz="3200" dirty="0" smtClean="0"/>
          </a:p>
          <a:p>
            <a:pPr marL="285750" indent="-285750">
              <a:buClr>
                <a:schemeClr val="accent1">
                  <a:lumMod val="75000"/>
                </a:schemeClr>
              </a:buClr>
              <a:buFont typeface="Arial" pitchFamily="34" charset="0"/>
              <a:buChar char="•"/>
            </a:pPr>
            <a:r>
              <a:rPr lang="en-GB" sz="3200" dirty="0" smtClean="0"/>
              <a:t>Tiger</a:t>
            </a:r>
            <a:endParaRPr lang="en-NZ" sz="3200" dirty="0" smtClean="0"/>
          </a:p>
          <a:p>
            <a:pPr marL="285750" indent="-285750">
              <a:buClr>
                <a:schemeClr val="accent1">
                  <a:lumMod val="75000"/>
                </a:schemeClr>
              </a:buClr>
              <a:buFont typeface="Arial" pitchFamily="34" charset="0"/>
              <a:buChar char="•"/>
            </a:pPr>
            <a:r>
              <a:rPr lang="en-GB" sz="3200" dirty="0" smtClean="0"/>
              <a:t>Rabbit</a:t>
            </a:r>
            <a:endParaRPr lang="en-NZ" sz="3200" dirty="0" smtClean="0"/>
          </a:p>
          <a:p>
            <a:pPr marL="285750" indent="-285750">
              <a:buClr>
                <a:schemeClr val="accent1">
                  <a:lumMod val="75000"/>
                </a:schemeClr>
              </a:buClr>
              <a:buFont typeface="Arial" pitchFamily="34" charset="0"/>
              <a:buChar char="•"/>
            </a:pPr>
            <a:r>
              <a:rPr lang="en-GB" sz="3200" dirty="0" smtClean="0"/>
              <a:t>Dragon</a:t>
            </a:r>
            <a:endParaRPr lang="en-NZ" sz="3200" dirty="0" smtClean="0"/>
          </a:p>
          <a:p>
            <a:pPr marL="285750" indent="-285750">
              <a:buClr>
                <a:schemeClr val="accent1">
                  <a:lumMod val="75000"/>
                </a:schemeClr>
              </a:buClr>
              <a:buFont typeface="Arial" pitchFamily="34" charset="0"/>
              <a:buChar char="•"/>
            </a:pPr>
            <a:r>
              <a:rPr lang="en-GB" sz="3200" dirty="0" smtClean="0"/>
              <a:t>Snake</a:t>
            </a:r>
            <a:endParaRPr lang="en-NZ" sz="3200" dirty="0" smtClean="0"/>
          </a:p>
          <a:p>
            <a:pPr marL="285750" indent="-285750">
              <a:buClr>
                <a:schemeClr val="accent1">
                  <a:lumMod val="75000"/>
                </a:schemeClr>
              </a:buClr>
              <a:buFont typeface="Arial" pitchFamily="34" charset="0"/>
              <a:buChar char="•"/>
            </a:pPr>
            <a:r>
              <a:rPr lang="en-GB" sz="3200" dirty="0" smtClean="0"/>
              <a:t>Horse</a:t>
            </a:r>
            <a:endParaRPr lang="en-NZ" sz="3200" dirty="0" smtClean="0"/>
          </a:p>
          <a:p>
            <a:pPr marL="285750" indent="-285750">
              <a:buClr>
                <a:schemeClr val="accent1">
                  <a:lumMod val="75000"/>
                </a:schemeClr>
              </a:buClr>
              <a:buFont typeface="Arial" pitchFamily="34" charset="0"/>
              <a:buChar char="•"/>
            </a:pPr>
            <a:r>
              <a:rPr lang="en-GB" sz="3200" dirty="0" smtClean="0"/>
              <a:t>Sheep</a:t>
            </a:r>
            <a:endParaRPr lang="en-NZ" sz="3200" dirty="0" smtClean="0"/>
          </a:p>
          <a:p>
            <a:pPr marL="285750" indent="-285750">
              <a:buClr>
                <a:schemeClr val="accent1">
                  <a:lumMod val="75000"/>
                </a:schemeClr>
              </a:buClr>
              <a:buFont typeface="Arial" pitchFamily="34" charset="0"/>
              <a:buChar char="•"/>
            </a:pPr>
            <a:r>
              <a:rPr lang="en-GB" sz="3200" dirty="0" smtClean="0"/>
              <a:t>Monkey</a:t>
            </a:r>
            <a:endParaRPr lang="en-NZ" sz="3200" dirty="0" smtClean="0"/>
          </a:p>
          <a:p>
            <a:pPr marL="285750" indent="-285750">
              <a:buClr>
                <a:schemeClr val="accent1">
                  <a:lumMod val="75000"/>
                </a:schemeClr>
              </a:buClr>
              <a:buFont typeface="Arial" pitchFamily="34" charset="0"/>
              <a:buChar char="•"/>
            </a:pPr>
            <a:r>
              <a:rPr lang="en-GB" sz="3200" dirty="0" smtClean="0"/>
              <a:t>Rooster</a:t>
            </a:r>
            <a:endParaRPr lang="en-NZ" sz="3200" dirty="0" smtClean="0"/>
          </a:p>
          <a:p>
            <a:pPr marL="285750" indent="-285750">
              <a:buClr>
                <a:schemeClr val="accent1">
                  <a:lumMod val="75000"/>
                </a:schemeClr>
              </a:buClr>
              <a:buFont typeface="Arial" pitchFamily="34" charset="0"/>
              <a:buChar char="•"/>
            </a:pPr>
            <a:r>
              <a:rPr lang="en-GB" sz="3200" dirty="0" smtClean="0"/>
              <a:t>Dog</a:t>
            </a:r>
            <a:endParaRPr lang="en-NZ" sz="3200" dirty="0" smtClean="0"/>
          </a:p>
          <a:p>
            <a:pPr marL="285750" indent="-285750">
              <a:buClr>
                <a:schemeClr val="accent1">
                  <a:lumMod val="75000"/>
                </a:schemeClr>
              </a:buClr>
              <a:buFont typeface="Arial" pitchFamily="34" charset="0"/>
              <a:buChar char="•"/>
            </a:pPr>
            <a:r>
              <a:rPr lang="en-GB" sz="3200" dirty="0" smtClean="0"/>
              <a:t>Boar (Pig</a:t>
            </a:r>
            <a:r>
              <a:rPr lang="en-GB" sz="3200" dirty="0" smtClean="0"/>
              <a:t>)</a:t>
            </a:r>
            <a:endParaRPr lang="en-NZ" sz="3200" dirty="0" smtClean="0"/>
          </a:p>
        </p:txBody>
      </p:sp>
      <p:sp>
        <p:nvSpPr>
          <p:cNvPr id="6" name="TextBox 5"/>
          <p:cNvSpPr txBox="1"/>
          <p:nvPr/>
        </p:nvSpPr>
        <p:spPr>
          <a:xfrm>
            <a:off x="323528" y="5694758"/>
            <a:ext cx="8363272" cy="830997"/>
          </a:xfrm>
          <a:prstGeom prst="rect">
            <a:avLst/>
          </a:prstGeom>
          <a:noFill/>
        </p:spPr>
        <p:txBody>
          <a:bodyPr wrap="square" rtlCol="0">
            <a:spAutoFit/>
          </a:bodyPr>
          <a:lstStyle/>
          <a:p>
            <a:r>
              <a:rPr lang="en-GB" sz="2400" dirty="0" smtClean="0"/>
              <a:t>Among these 12 kinds of animals, the Dragon is the only fictitious animal in the Japanese zodiac symbols.</a:t>
            </a:r>
            <a:endParaRPr lang="en-NZ" sz="2400" dirty="0"/>
          </a:p>
        </p:txBody>
      </p:sp>
    </p:spTree>
    <p:extLst>
      <p:ext uri="{BB962C8B-B14F-4D97-AF65-F5344CB8AC3E}">
        <p14:creationId xmlns:p14="http://schemas.microsoft.com/office/powerpoint/2010/main" val="33430135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88698849"/>
              </p:ext>
            </p:extLst>
          </p:nvPr>
        </p:nvGraphicFramePr>
        <p:xfrm>
          <a:off x="467545" y="1412776"/>
          <a:ext cx="7658644" cy="5256588"/>
        </p:xfrm>
        <a:graphic>
          <a:graphicData uri="http://schemas.openxmlformats.org/drawingml/2006/table">
            <a:tbl>
              <a:tblPr firstRow="1" firstCol="1" lastRow="1" lastCol="1" bandRow="1" bandCol="1">
                <a:tableStyleId>{8A107856-5554-42FB-B03E-39F5DBC370BA}</a:tableStyleId>
              </a:tblPr>
              <a:tblGrid>
                <a:gridCol w="1008111"/>
                <a:gridCol w="787518"/>
                <a:gridCol w="837453"/>
                <a:gridCol w="837453"/>
                <a:gridCol w="837453"/>
                <a:gridCol w="838297"/>
                <a:gridCol w="837453"/>
                <a:gridCol w="837453"/>
                <a:gridCol w="837453"/>
              </a:tblGrid>
              <a:tr h="438049">
                <a:tc>
                  <a:txBody>
                    <a:bodyPr/>
                    <a:lstStyle/>
                    <a:p>
                      <a:pPr>
                        <a:spcAft>
                          <a:spcPts val="0"/>
                        </a:spcAft>
                      </a:pPr>
                      <a:r>
                        <a:rPr lang="en-US" sz="1600" dirty="0" smtClean="0">
                          <a:solidFill>
                            <a:schemeClr val="tx1"/>
                          </a:solidFill>
                          <a:effectLst/>
                        </a:rPr>
                        <a:t>NEZUMI</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子</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dirty="0">
                          <a:effectLst/>
                        </a:rPr>
                        <a:t>1924</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8DCE1"/>
                    </a:solidFill>
                  </a:tcPr>
                </a:tc>
                <a:tc>
                  <a:txBody>
                    <a:bodyPr/>
                    <a:lstStyle/>
                    <a:p>
                      <a:pPr algn="ctr">
                        <a:spcAft>
                          <a:spcPts val="0"/>
                        </a:spcAft>
                      </a:pPr>
                      <a:r>
                        <a:rPr lang="en-US" sz="1200" b="1" dirty="0">
                          <a:effectLst/>
                        </a:rPr>
                        <a:t>1936</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1948</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1960</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1972</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1984</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1996</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USHI</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丑</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dirty="0">
                          <a:effectLst/>
                        </a:rPr>
                        <a:t>1925</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1937</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1949</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1961</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1973</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1985</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1997</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TORA</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寅</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a:effectLst/>
                        </a:rPr>
                        <a:t>1926</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1938</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1950</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1962</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1974</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1986</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1998</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USAGI</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卯</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a:effectLst/>
                        </a:rPr>
                        <a:t>1927</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1939</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1951</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1963</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1975</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1987</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1999</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TATSU</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辰</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a:effectLst/>
                        </a:rPr>
                        <a:t>1928</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1940</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1952</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1964</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1976</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1988</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2000</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HEBI</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巳</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a:effectLst/>
                        </a:rPr>
                        <a:t>1929</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1941</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1953</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1965</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1977</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1989</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2001</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UMA</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午</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a:effectLst/>
                        </a:rPr>
                        <a:t>1930</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1942</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1954</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1966</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1978</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1990</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2002</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HITSUJI</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未</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a:effectLst/>
                        </a:rPr>
                        <a:t>1931</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1943</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1955</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1967</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1979</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1991</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2003</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SARU</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申</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a:effectLst/>
                        </a:rPr>
                        <a:t>1932</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1944</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1956</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1968</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1980</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1992</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2004</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TORI</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酉</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a:effectLst/>
                        </a:rPr>
                        <a:t>1933</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1945</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1957</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1969</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1981</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1993</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2005</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INU</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戌</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a:effectLst/>
                        </a:rPr>
                        <a:t>1934</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1946</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1958</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1970</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1982</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1994</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2006</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BUTA</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亥</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60000"/>
                        <a:lumOff val="40000"/>
                      </a:schemeClr>
                    </a:solidFill>
                  </a:tcPr>
                </a:tc>
                <a:tc>
                  <a:txBody>
                    <a:bodyPr/>
                    <a:lstStyle/>
                    <a:p>
                      <a:pPr algn="ctr">
                        <a:spcAft>
                          <a:spcPts val="0"/>
                        </a:spcAft>
                      </a:pPr>
                      <a:r>
                        <a:rPr lang="en-US" sz="1200" b="1" dirty="0">
                          <a:effectLst/>
                        </a:rPr>
                        <a:t>1935</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spcAft>
                          <a:spcPts val="0"/>
                        </a:spcAft>
                      </a:pPr>
                      <a:r>
                        <a:rPr lang="en-US" sz="1200" b="1">
                          <a:effectLst/>
                        </a:rPr>
                        <a:t>1947</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spcAft>
                          <a:spcPts val="0"/>
                        </a:spcAft>
                      </a:pPr>
                      <a:r>
                        <a:rPr lang="en-US" sz="1200" b="1">
                          <a:effectLst/>
                        </a:rPr>
                        <a:t>1959</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spcAft>
                          <a:spcPts val="0"/>
                        </a:spcAft>
                      </a:pPr>
                      <a:r>
                        <a:rPr lang="en-US" sz="1200" b="1">
                          <a:effectLst/>
                        </a:rPr>
                        <a:t>1971</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spcAft>
                          <a:spcPts val="0"/>
                        </a:spcAft>
                      </a:pPr>
                      <a:r>
                        <a:rPr lang="en-US" sz="1200" b="1">
                          <a:effectLst/>
                        </a:rPr>
                        <a:t>1983</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spcAft>
                          <a:spcPts val="0"/>
                        </a:spcAft>
                      </a:pPr>
                      <a:r>
                        <a:rPr lang="en-US" sz="1200" b="1">
                          <a:effectLst/>
                        </a:rPr>
                        <a:t>1995</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spcAft>
                          <a:spcPts val="0"/>
                        </a:spcAft>
                      </a:pPr>
                      <a:r>
                        <a:rPr lang="en-US" sz="1200" b="1" dirty="0">
                          <a:effectLst/>
                        </a:rPr>
                        <a:t>2007</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759797269"/>
              </p:ext>
            </p:extLst>
          </p:nvPr>
        </p:nvGraphicFramePr>
        <p:xfrm>
          <a:off x="323528" y="1412776"/>
          <a:ext cx="8496941" cy="5256588"/>
        </p:xfrm>
        <a:graphic>
          <a:graphicData uri="http://schemas.openxmlformats.org/drawingml/2006/table">
            <a:tbl>
              <a:tblPr firstRow="1" firstCol="1" lastRow="1" lastCol="1" bandRow="1" bandCol="1">
                <a:tableStyleId>{8A107856-5554-42FB-B03E-39F5DBC370BA}</a:tableStyleId>
              </a:tblPr>
              <a:tblGrid>
                <a:gridCol w="1008111"/>
                <a:gridCol w="787518"/>
                <a:gridCol w="837453"/>
                <a:gridCol w="837453"/>
                <a:gridCol w="837453"/>
                <a:gridCol w="838297"/>
                <a:gridCol w="837453"/>
                <a:gridCol w="837453"/>
                <a:gridCol w="837453"/>
                <a:gridCol w="838297"/>
              </a:tblGrid>
              <a:tr h="438049">
                <a:tc>
                  <a:txBody>
                    <a:bodyPr/>
                    <a:lstStyle/>
                    <a:p>
                      <a:pPr>
                        <a:spcAft>
                          <a:spcPts val="0"/>
                        </a:spcAft>
                      </a:pPr>
                      <a:r>
                        <a:rPr lang="en-US" sz="1600" dirty="0" smtClean="0">
                          <a:solidFill>
                            <a:schemeClr val="tx1"/>
                          </a:solidFill>
                          <a:effectLst/>
                        </a:rPr>
                        <a:t>NEZUMI</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子</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dirty="0">
                          <a:effectLst/>
                        </a:rPr>
                        <a:t>1924</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8DCE1"/>
                    </a:solidFill>
                  </a:tcPr>
                </a:tc>
                <a:tc>
                  <a:txBody>
                    <a:bodyPr/>
                    <a:lstStyle/>
                    <a:p>
                      <a:pPr algn="ctr">
                        <a:spcAft>
                          <a:spcPts val="0"/>
                        </a:spcAft>
                      </a:pPr>
                      <a:r>
                        <a:rPr lang="en-US" sz="1200" b="1" dirty="0">
                          <a:effectLst/>
                        </a:rPr>
                        <a:t>1936</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1948</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1960</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1972</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1984</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1996</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2008</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USHI</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丑</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dirty="0">
                          <a:effectLst/>
                        </a:rPr>
                        <a:t>1925</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1937</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1949</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1961</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1973</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1985</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1997</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2009</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TORA</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寅</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a:effectLst/>
                        </a:rPr>
                        <a:t>1926</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1938</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1950</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1962</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1974</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1986</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1998</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2010</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USAGI</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卯</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a:effectLst/>
                        </a:rPr>
                        <a:t>1927</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1939</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1951</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1963</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1975</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1987</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1999</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2011</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TATSU</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辰</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a:effectLst/>
                        </a:rPr>
                        <a:t>1928</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1940</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1952</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1964</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1976</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1988</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2000</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2012</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HEBI</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巳</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a:effectLst/>
                        </a:rPr>
                        <a:t>1929</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1941</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1953</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1965</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1977</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1989</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2001</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2013</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UMA</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午</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a:effectLst/>
                        </a:rPr>
                        <a:t>1930</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1942</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1954</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1966</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1978</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1990</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2002</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2014</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HITSUJI</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未</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a:effectLst/>
                        </a:rPr>
                        <a:t>1931</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1943</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1955</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1967</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1979</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1991</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2003</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2015</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SARU</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申</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a:effectLst/>
                        </a:rPr>
                        <a:t>1932</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1944</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1956</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1968</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1980</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1992</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2004</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2016</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TORI</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酉</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a:effectLst/>
                        </a:rPr>
                        <a:t>1933</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1945</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1957</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1969</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1981</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1993</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2005</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2017</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INU</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戌</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spcAft>
                          <a:spcPts val="0"/>
                        </a:spcAft>
                      </a:pPr>
                      <a:r>
                        <a:rPr lang="en-US" sz="1200" b="1">
                          <a:effectLst/>
                        </a:rPr>
                        <a:t>1934</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1946</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1958</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1970</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1982</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1994</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a:effectLst/>
                        </a:rPr>
                        <a:t>2006</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200" b="1" dirty="0">
                          <a:effectLst/>
                        </a:rPr>
                        <a:t>2018</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8049">
                <a:tc>
                  <a:txBody>
                    <a:bodyPr/>
                    <a:lstStyle/>
                    <a:p>
                      <a:pPr>
                        <a:spcAft>
                          <a:spcPts val="0"/>
                        </a:spcAft>
                      </a:pPr>
                      <a:r>
                        <a:rPr lang="en-US" sz="1600" dirty="0" smtClean="0">
                          <a:solidFill>
                            <a:schemeClr val="tx1"/>
                          </a:solidFill>
                          <a:effectLst/>
                        </a:rPr>
                        <a:t>BUTA</a:t>
                      </a:r>
                      <a:endParaRPr lang="en-NZ" sz="1600" dirty="0">
                        <a:solidFill>
                          <a:schemeClr val="tx1"/>
                        </a:solidFill>
                        <a:effectLst/>
                        <a:latin typeface="Comic Sans MS"/>
                        <a:ea typeface="Gulim"/>
                        <a:cs typeface="Shruti"/>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60000"/>
                        <a:lumOff val="40000"/>
                      </a:schemeClr>
                    </a:solidFill>
                  </a:tcPr>
                </a:tc>
                <a:tc>
                  <a:txBody>
                    <a:bodyPr/>
                    <a:lstStyle/>
                    <a:p>
                      <a:pPr algn="ctr">
                        <a:spcAft>
                          <a:spcPts val="0"/>
                        </a:spcAft>
                      </a:pPr>
                      <a:r>
                        <a:rPr kumimoji="0" lang="ja-JP" altLang="en-US" sz="2000" b="1" kern="1200" dirty="0" smtClean="0">
                          <a:solidFill>
                            <a:schemeClr val="dk1"/>
                          </a:solidFill>
                          <a:effectLst/>
                          <a:latin typeface="+mn-lt"/>
                          <a:ea typeface="+mn-ea"/>
                          <a:cs typeface="+mn-cs"/>
                        </a:rPr>
                        <a:t>亥</a:t>
                      </a:r>
                      <a:endParaRPr lang="en-NZ" sz="2000" dirty="0">
                        <a:solidFill>
                          <a:schemeClr val="tx1"/>
                        </a:solidFill>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60000"/>
                        <a:lumOff val="40000"/>
                      </a:schemeClr>
                    </a:solidFill>
                  </a:tcPr>
                </a:tc>
                <a:tc>
                  <a:txBody>
                    <a:bodyPr/>
                    <a:lstStyle/>
                    <a:p>
                      <a:pPr algn="ctr">
                        <a:spcAft>
                          <a:spcPts val="0"/>
                        </a:spcAft>
                      </a:pPr>
                      <a:r>
                        <a:rPr lang="en-US" sz="1200" b="1" dirty="0">
                          <a:effectLst/>
                        </a:rPr>
                        <a:t>1935</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spcAft>
                          <a:spcPts val="0"/>
                        </a:spcAft>
                      </a:pPr>
                      <a:r>
                        <a:rPr lang="en-US" sz="1200" b="1">
                          <a:effectLst/>
                        </a:rPr>
                        <a:t>1947</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spcAft>
                          <a:spcPts val="0"/>
                        </a:spcAft>
                      </a:pPr>
                      <a:r>
                        <a:rPr lang="en-US" sz="1200" b="1">
                          <a:effectLst/>
                        </a:rPr>
                        <a:t>1959</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spcAft>
                          <a:spcPts val="0"/>
                        </a:spcAft>
                      </a:pPr>
                      <a:r>
                        <a:rPr lang="en-US" sz="1200" b="1">
                          <a:effectLst/>
                        </a:rPr>
                        <a:t>1971</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spcAft>
                          <a:spcPts val="0"/>
                        </a:spcAft>
                      </a:pPr>
                      <a:r>
                        <a:rPr lang="en-US" sz="1200" b="1">
                          <a:effectLst/>
                        </a:rPr>
                        <a:t>1983</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spcAft>
                          <a:spcPts val="0"/>
                        </a:spcAft>
                      </a:pPr>
                      <a:r>
                        <a:rPr lang="en-US" sz="1200" b="1">
                          <a:effectLst/>
                        </a:rPr>
                        <a:t>1995</a:t>
                      </a:r>
                      <a:endParaRPr lang="en-NZ" sz="1200" b="1">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spcAft>
                          <a:spcPts val="0"/>
                        </a:spcAft>
                      </a:pPr>
                      <a:r>
                        <a:rPr lang="en-US" sz="1200" b="1" dirty="0">
                          <a:effectLst/>
                        </a:rPr>
                        <a:t>2007</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spcAft>
                          <a:spcPts val="0"/>
                        </a:spcAft>
                      </a:pPr>
                      <a:r>
                        <a:rPr lang="en-US" sz="1200" b="1" dirty="0">
                          <a:effectLst/>
                        </a:rPr>
                        <a:t>2019</a:t>
                      </a:r>
                      <a:endParaRPr lang="en-NZ" sz="1200" b="1" dirty="0">
                        <a:effectLst/>
                        <a:latin typeface="Comic Sans MS"/>
                        <a:ea typeface="Gulim"/>
                        <a:cs typeface="Shruti"/>
                      </a:endParaRP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sp>
        <p:nvSpPr>
          <p:cNvPr id="16" name="Title 1"/>
          <p:cNvSpPr>
            <a:spLocks noGrp="1"/>
          </p:cNvSpPr>
          <p:nvPr>
            <p:ph type="title"/>
          </p:nvPr>
        </p:nvSpPr>
        <p:spPr>
          <a:xfrm>
            <a:off x="-108520" y="95677"/>
            <a:ext cx="8229600" cy="1399032"/>
          </a:xfrm>
        </p:spPr>
        <p:txBody>
          <a:bodyPr/>
          <a:lstStyle/>
          <a:p>
            <a:r>
              <a:rPr lang="en-NZ" dirty="0"/>
              <a:t>THE JAPANESE ZODIAC</a:t>
            </a:r>
          </a:p>
        </p:txBody>
      </p:sp>
    </p:spTree>
    <p:extLst>
      <p:ext uri="{BB962C8B-B14F-4D97-AF65-F5344CB8AC3E}">
        <p14:creationId xmlns:p14="http://schemas.microsoft.com/office/powerpoint/2010/main" val="28005889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536" y="0"/>
            <a:ext cx="8229600" cy="1399032"/>
          </a:xfrm>
        </p:spPr>
        <p:txBody>
          <a:bodyPr>
            <a:normAutofit/>
          </a:bodyPr>
          <a:lstStyle/>
          <a:p>
            <a:r>
              <a:rPr lang="en-NZ" dirty="0" smtClean="0"/>
              <a:t>THE FOLKTALE</a:t>
            </a:r>
            <a:endParaRPr lang="en-NZ" dirty="0"/>
          </a:p>
        </p:txBody>
      </p:sp>
      <p:sp>
        <p:nvSpPr>
          <p:cNvPr id="3" name="TextBox 2"/>
          <p:cNvSpPr txBox="1"/>
          <p:nvPr/>
        </p:nvSpPr>
        <p:spPr>
          <a:xfrm>
            <a:off x="827584" y="1916832"/>
            <a:ext cx="1368152" cy="369332"/>
          </a:xfrm>
          <a:prstGeom prst="rect">
            <a:avLst/>
          </a:prstGeom>
          <a:noFill/>
        </p:spPr>
        <p:txBody>
          <a:bodyPr wrap="square" rtlCol="0">
            <a:spAutoFit/>
          </a:bodyPr>
          <a:lstStyle/>
          <a:p>
            <a:endParaRPr lang="en-NZ" dirty="0"/>
          </a:p>
        </p:txBody>
      </p:sp>
      <p:sp>
        <p:nvSpPr>
          <p:cNvPr id="4" name="TextBox 3"/>
          <p:cNvSpPr txBox="1"/>
          <p:nvPr/>
        </p:nvSpPr>
        <p:spPr>
          <a:xfrm>
            <a:off x="323528" y="1196752"/>
            <a:ext cx="8568952" cy="5509200"/>
          </a:xfrm>
          <a:prstGeom prst="rect">
            <a:avLst/>
          </a:prstGeom>
          <a:noFill/>
        </p:spPr>
        <p:txBody>
          <a:bodyPr wrap="square" rtlCol="0">
            <a:spAutoFit/>
          </a:bodyPr>
          <a:lstStyle/>
          <a:p>
            <a:r>
              <a:rPr lang="en-GB" sz="2200" dirty="0"/>
              <a:t>The creatures of the zodiac, and their order, were determined as Buddha lay dying. He called the animals to his side and promised that those who would publicly pay their respects would have a year named after them as a mark </a:t>
            </a:r>
            <a:r>
              <a:rPr lang="en-GB" sz="2200"/>
              <a:t>of </a:t>
            </a:r>
            <a:r>
              <a:rPr lang="en-GB" sz="2200" smtClean="0"/>
              <a:t>honour </a:t>
            </a:r>
            <a:r>
              <a:rPr lang="en-GB" sz="2200" dirty="0"/>
              <a:t>for their loyalty. The order of naming the years was decided according to the sequence in which the animals came to pay their devotion to Buddha</a:t>
            </a:r>
            <a:r>
              <a:rPr lang="en-GB" sz="2200" dirty="0" smtClean="0"/>
              <a:t>. Only </a:t>
            </a:r>
            <a:r>
              <a:rPr lang="en-GB" sz="2200" dirty="0"/>
              <a:t>twelve animals made the journey to his bedside - namely rat, ox, tiger, hare, dragon, snake, horse, sheep, monkey, cock, dog and boar - with the ox leading the way. The rat, claiming exhaustion, asked the ox for a ride. Obligingly, the ox let the rat ride on his back. Just as they entered the bedchamber the rat jumped down and raced for Buddha, gaining first place in the zodiac. According to another legend, the cat was also originally part of the zodiac animals, but tried to catch and eat the rat and therefore was abandoned</a:t>
            </a:r>
            <a:r>
              <a:rPr lang="en-GB" sz="2200" dirty="0" smtClean="0"/>
              <a:t>.</a:t>
            </a:r>
            <a:endParaRPr lang="en-NZ" sz="2200" dirty="0"/>
          </a:p>
        </p:txBody>
      </p:sp>
    </p:spTree>
    <p:extLst>
      <p:ext uri="{BB962C8B-B14F-4D97-AF65-F5344CB8AC3E}">
        <p14:creationId xmlns:p14="http://schemas.microsoft.com/office/powerpoint/2010/main" val="5740402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www.kamishibai.com/store/images/zodiac2.jpg"/>
          <p:cNvPicPr/>
          <p:nvPr/>
        </p:nvPicPr>
        <p:blipFill>
          <a:blip r:embed="rId2" r:link="rId3"/>
          <a:srcRect t="28346"/>
          <a:stretch>
            <a:fillRect/>
          </a:stretch>
        </p:blipFill>
        <p:spPr bwMode="auto">
          <a:xfrm>
            <a:off x="1691680" y="1381872"/>
            <a:ext cx="5904656" cy="4392488"/>
          </a:xfrm>
          <a:prstGeom prst="rect">
            <a:avLst/>
          </a:prstGeom>
          <a:noFill/>
          <a:ln w="9525">
            <a:noFill/>
            <a:miter lim="800000"/>
            <a:headEnd/>
            <a:tailEnd/>
          </a:ln>
        </p:spPr>
      </p:pic>
    </p:spTree>
    <p:extLst>
      <p:ext uri="{BB962C8B-B14F-4D97-AF65-F5344CB8AC3E}">
        <p14:creationId xmlns:p14="http://schemas.microsoft.com/office/powerpoint/2010/main" val="18423084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80528" y="425228"/>
            <a:ext cx="8229600" cy="1399032"/>
          </a:xfrm>
          <a:prstGeom prst="rect">
            <a:avLst/>
          </a:prstGeom>
        </p:spPr>
        <p:txBody>
          <a:bodyPr/>
          <a:lst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r>
              <a:rPr lang="en-NZ" dirty="0" smtClean="0"/>
              <a:t>THE RAT  -  NEZUMI</a:t>
            </a:r>
            <a:endParaRPr lang="en-NZ" dirty="0"/>
          </a:p>
        </p:txBody>
      </p:sp>
      <p:sp>
        <p:nvSpPr>
          <p:cNvPr id="3" name="TextBox 2"/>
          <p:cNvSpPr txBox="1"/>
          <p:nvPr/>
        </p:nvSpPr>
        <p:spPr>
          <a:xfrm>
            <a:off x="395536" y="1340768"/>
            <a:ext cx="8136904" cy="1015663"/>
          </a:xfrm>
          <a:prstGeom prst="rect">
            <a:avLst/>
          </a:prstGeom>
          <a:noFill/>
        </p:spPr>
        <p:txBody>
          <a:bodyPr wrap="square" rtlCol="0">
            <a:spAutoFit/>
          </a:bodyPr>
          <a:lstStyle/>
          <a:p>
            <a:r>
              <a:rPr lang="en-NZ" sz="2000" dirty="0"/>
              <a:t>Born:   2020, 2008, 1996, 1984, 1972, 1960, 1948, 1936, 1924, 1912. </a:t>
            </a:r>
          </a:p>
          <a:p>
            <a:r>
              <a:rPr lang="en-NZ" sz="2000" dirty="0"/>
              <a:t> </a:t>
            </a:r>
          </a:p>
          <a:p>
            <a:r>
              <a:rPr lang="en-NZ" sz="2000" dirty="0"/>
              <a:t>People born in the year of the Rat are</a:t>
            </a:r>
            <a:r>
              <a:rPr lang="en-NZ" sz="2000" dirty="0" smtClean="0"/>
              <a:t>:</a:t>
            </a:r>
            <a:r>
              <a:rPr lang="en-NZ" sz="2000" dirty="0"/>
              <a:t> </a:t>
            </a:r>
          </a:p>
        </p:txBody>
      </p:sp>
      <p:sp>
        <p:nvSpPr>
          <p:cNvPr id="4" name="TextBox 3"/>
          <p:cNvSpPr txBox="1"/>
          <p:nvPr/>
        </p:nvSpPr>
        <p:spPr>
          <a:xfrm>
            <a:off x="395536" y="2492896"/>
            <a:ext cx="8424936" cy="3477875"/>
          </a:xfrm>
          <a:prstGeom prst="rect">
            <a:avLst/>
          </a:prstGeom>
          <a:noFill/>
        </p:spPr>
        <p:txBody>
          <a:bodyPr wrap="square" numCol="2" rtlCol="0">
            <a:spAutoFit/>
          </a:bodyPr>
          <a:lstStyle/>
          <a:p>
            <a:pPr marL="342900" lvl="0" indent="-342900">
              <a:buClr>
                <a:schemeClr val="accent2">
                  <a:lumMod val="60000"/>
                  <a:lumOff val="40000"/>
                </a:schemeClr>
              </a:buClr>
              <a:buFont typeface="Arial" pitchFamily="34" charset="0"/>
              <a:buChar char="•"/>
            </a:pPr>
            <a:r>
              <a:rPr lang="en-NZ" sz="2000" dirty="0"/>
              <a:t>charming</a:t>
            </a:r>
          </a:p>
          <a:p>
            <a:pPr marL="342900" lvl="0" indent="-342900">
              <a:buClr>
                <a:schemeClr val="accent2">
                  <a:lumMod val="60000"/>
                  <a:lumOff val="40000"/>
                </a:schemeClr>
              </a:buClr>
              <a:buFont typeface="Arial" pitchFamily="34" charset="0"/>
              <a:buChar char="•"/>
            </a:pPr>
            <a:r>
              <a:rPr lang="en-NZ" sz="2000" dirty="0"/>
              <a:t>creative</a:t>
            </a:r>
          </a:p>
          <a:p>
            <a:pPr marL="342900" lvl="0" indent="-342900">
              <a:buClr>
                <a:schemeClr val="accent2">
                  <a:lumMod val="60000"/>
                  <a:lumOff val="40000"/>
                </a:schemeClr>
              </a:buClr>
              <a:buFont typeface="Arial" pitchFamily="34" charset="0"/>
              <a:buChar char="•"/>
            </a:pPr>
            <a:r>
              <a:rPr lang="en-NZ" sz="2000" dirty="0"/>
              <a:t>energetic</a:t>
            </a:r>
          </a:p>
          <a:p>
            <a:pPr marL="342900" lvl="0" indent="-342900">
              <a:buClr>
                <a:schemeClr val="accent2">
                  <a:lumMod val="60000"/>
                  <a:lumOff val="40000"/>
                </a:schemeClr>
              </a:buClr>
              <a:buFont typeface="Arial" pitchFamily="34" charset="0"/>
              <a:buChar char="•"/>
            </a:pPr>
            <a:r>
              <a:rPr lang="en-NZ" sz="2000" dirty="0"/>
              <a:t>quick-witted</a:t>
            </a:r>
          </a:p>
          <a:p>
            <a:pPr marL="342900" lvl="0" indent="-342900">
              <a:buClr>
                <a:schemeClr val="accent2">
                  <a:lumMod val="60000"/>
                  <a:lumOff val="40000"/>
                </a:schemeClr>
              </a:buClr>
              <a:buFont typeface="Arial" pitchFamily="34" charset="0"/>
              <a:buChar char="•"/>
            </a:pPr>
            <a:r>
              <a:rPr lang="en-NZ" sz="2000" dirty="0"/>
              <a:t>honest</a:t>
            </a:r>
          </a:p>
          <a:p>
            <a:pPr marL="342900" lvl="0" indent="-342900">
              <a:buClr>
                <a:schemeClr val="accent2">
                  <a:lumMod val="60000"/>
                  <a:lumOff val="40000"/>
                </a:schemeClr>
              </a:buClr>
              <a:buFont typeface="Arial" pitchFamily="34" charset="0"/>
              <a:buChar char="•"/>
            </a:pPr>
            <a:r>
              <a:rPr lang="en-NZ" sz="2000" dirty="0"/>
              <a:t>c</a:t>
            </a:r>
            <a:r>
              <a:rPr lang="en-NZ" sz="2000" dirty="0" smtClean="0"/>
              <a:t>lever</a:t>
            </a:r>
          </a:p>
          <a:p>
            <a:pPr marL="342900" indent="-342900">
              <a:buClr>
                <a:schemeClr val="accent2">
                  <a:lumMod val="60000"/>
                  <a:lumOff val="40000"/>
                </a:schemeClr>
              </a:buClr>
              <a:buFont typeface="Arial" pitchFamily="34" charset="0"/>
              <a:buChar char="•"/>
            </a:pPr>
            <a:r>
              <a:rPr lang="en-NZ" sz="2000" dirty="0"/>
              <a:t>thrifty but generous to their loved ones </a:t>
            </a:r>
          </a:p>
          <a:p>
            <a:pPr marL="342900" lvl="0" indent="-342900">
              <a:buClr>
                <a:schemeClr val="accent2">
                  <a:lumMod val="60000"/>
                  <a:lumOff val="40000"/>
                </a:schemeClr>
              </a:buClr>
              <a:buFont typeface="Arial" pitchFamily="34" charset="0"/>
              <a:buChar char="•"/>
            </a:pPr>
            <a:endParaRPr lang="en-NZ" sz="2000" dirty="0"/>
          </a:p>
          <a:p>
            <a:pPr marL="342900" lvl="0" indent="-342900">
              <a:buClr>
                <a:schemeClr val="accent2">
                  <a:lumMod val="60000"/>
                  <a:lumOff val="40000"/>
                </a:schemeClr>
              </a:buClr>
              <a:buFont typeface="Arial" pitchFamily="34" charset="0"/>
              <a:buChar char="•"/>
            </a:pPr>
            <a:endParaRPr lang="en-NZ" sz="2000" dirty="0" smtClean="0"/>
          </a:p>
          <a:p>
            <a:pPr marL="342900" lvl="0" indent="-342900">
              <a:buClr>
                <a:schemeClr val="accent2">
                  <a:lumMod val="60000"/>
                  <a:lumOff val="40000"/>
                </a:schemeClr>
              </a:buClr>
              <a:buFont typeface="Arial" pitchFamily="34" charset="0"/>
              <a:buChar char="•"/>
            </a:pPr>
            <a:endParaRPr lang="en-NZ" sz="2000" dirty="0"/>
          </a:p>
          <a:p>
            <a:pPr marL="342900" lvl="0" indent="-342900">
              <a:buClr>
                <a:schemeClr val="accent2">
                  <a:lumMod val="60000"/>
                  <a:lumOff val="40000"/>
                </a:schemeClr>
              </a:buClr>
              <a:buFont typeface="Arial" pitchFamily="34" charset="0"/>
              <a:buChar char="•"/>
            </a:pPr>
            <a:r>
              <a:rPr lang="en-NZ" sz="2000" dirty="0" smtClean="0"/>
              <a:t>ambitious</a:t>
            </a:r>
            <a:endParaRPr lang="en-NZ" sz="2000" dirty="0"/>
          </a:p>
          <a:p>
            <a:pPr marL="342900" lvl="0" indent="-342900">
              <a:buClr>
                <a:schemeClr val="accent2">
                  <a:lumMod val="60000"/>
                  <a:lumOff val="40000"/>
                </a:schemeClr>
              </a:buClr>
              <a:buFont typeface="Arial" pitchFamily="34" charset="0"/>
              <a:buChar char="•"/>
            </a:pPr>
            <a:r>
              <a:rPr lang="en-NZ" sz="2000" dirty="0"/>
              <a:t>lucky in life</a:t>
            </a:r>
          </a:p>
          <a:p>
            <a:pPr marL="342900" lvl="0" indent="-342900">
              <a:buClr>
                <a:schemeClr val="accent2">
                  <a:lumMod val="60000"/>
                  <a:lumOff val="40000"/>
                </a:schemeClr>
              </a:buClr>
              <a:buFont typeface="Arial" pitchFamily="34" charset="0"/>
              <a:buChar char="•"/>
            </a:pPr>
            <a:r>
              <a:rPr lang="en-NZ" sz="2000" dirty="0"/>
              <a:t>prosperous</a:t>
            </a:r>
          </a:p>
          <a:p>
            <a:pPr marL="342900" lvl="0" indent="-342900">
              <a:buClr>
                <a:schemeClr val="accent2">
                  <a:lumMod val="60000"/>
                  <a:lumOff val="40000"/>
                </a:schemeClr>
              </a:buClr>
              <a:buFont typeface="Arial" pitchFamily="34" charset="0"/>
              <a:buChar char="•"/>
            </a:pPr>
            <a:r>
              <a:rPr lang="en-NZ" sz="2000" dirty="0" smtClean="0"/>
              <a:t>works </a:t>
            </a:r>
            <a:r>
              <a:rPr lang="en-NZ" sz="2000" dirty="0"/>
              <a:t>hard for their goals</a:t>
            </a:r>
          </a:p>
          <a:p>
            <a:pPr marL="342900" lvl="0" indent="-342900">
              <a:buClr>
                <a:schemeClr val="accent2">
                  <a:lumMod val="60000"/>
                  <a:lumOff val="40000"/>
                </a:schemeClr>
              </a:buClr>
              <a:buFont typeface="Arial" pitchFamily="34" charset="0"/>
              <a:buChar char="•"/>
            </a:pPr>
            <a:r>
              <a:rPr lang="en-NZ" sz="2000" dirty="0" smtClean="0"/>
              <a:t>loves </a:t>
            </a:r>
            <a:r>
              <a:rPr lang="en-NZ" sz="2000" dirty="0"/>
              <a:t>to </a:t>
            </a:r>
            <a:r>
              <a:rPr lang="en-NZ" sz="2000" dirty="0" smtClean="0"/>
              <a:t>gossip</a:t>
            </a:r>
          </a:p>
          <a:p>
            <a:pPr marL="342900" lvl="0" indent="-342900">
              <a:buClr>
                <a:schemeClr val="accent2">
                  <a:lumMod val="60000"/>
                  <a:lumOff val="40000"/>
                </a:schemeClr>
              </a:buClr>
              <a:buFont typeface="Arial" pitchFamily="34" charset="0"/>
              <a:buChar char="•"/>
            </a:pPr>
            <a:r>
              <a:rPr lang="en-NZ" sz="2000" dirty="0"/>
              <a:t>fussy</a:t>
            </a:r>
          </a:p>
        </p:txBody>
      </p:sp>
      <p:sp>
        <p:nvSpPr>
          <p:cNvPr id="6" name="TextBox 5"/>
          <p:cNvSpPr txBox="1"/>
          <p:nvPr/>
        </p:nvSpPr>
        <p:spPr>
          <a:xfrm>
            <a:off x="463249" y="5445224"/>
            <a:ext cx="8136904" cy="707886"/>
          </a:xfrm>
          <a:prstGeom prst="rect">
            <a:avLst/>
          </a:prstGeom>
          <a:noFill/>
        </p:spPr>
        <p:txBody>
          <a:bodyPr wrap="square" rtlCol="0">
            <a:spAutoFit/>
          </a:bodyPr>
          <a:lstStyle/>
          <a:p>
            <a:r>
              <a:rPr lang="en-NZ" sz="2000" b="1" dirty="0" smtClean="0"/>
              <a:t>Best </a:t>
            </a:r>
            <a:r>
              <a:rPr lang="en-NZ" sz="2000" b="1" dirty="0"/>
              <a:t>with:</a:t>
            </a:r>
            <a:r>
              <a:rPr lang="en-NZ" sz="2000" dirty="0"/>
              <a:t> </a:t>
            </a:r>
            <a:r>
              <a:rPr lang="en-NZ" sz="2000" dirty="0" smtClean="0"/>
              <a:t>    Dragon</a:t>
            </a:r>
            <a:r>
              <a:rPr lang="en-NZ" sz="2000" dirty="0"/>
              <a:t>, Monkey or Ox</a:t>
            </a:r>
            <a:br>
              <a:rPr lang="en-NZ" sz="2000" dirty="0"/>
            </a:br>
            <a:r>
              <a:rPr lang="en-NZ" sz="2000" b="1" dirty="0"/>
              <a:t>Worst with:</a:t>
            </a:r>
            <a:r>
              <a:rPr lang="en-NZ" sz="2000" dirty="0"/>
              <a:t> </a:t>
            </a:r>
            <a:r>
              <a:rPr lang="en-NZ" sz="2000" dirty="0" smtClean="0"/>
              <a:t>  Horse</a:t>
            </a:r>
            <a:endParaRPr lang="en-NZ" sz="20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0626" y="4769103"/>
            <a:ext cx="1731963"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86879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95536" y="5722423"/>
            <a:ext cx="8136904" cy="707886"/>
          </a:xfrm>
          <a:prstGeom prst="rect">
            <a:avLst/>
          </a:prstGeom>
          <a:noFill/>
        </p:spPr>
        <p:txBody>
          <a:bodyPr wrap="square" rtlCol="0">
            <a:spAutoFit/>
          </a:bodyPr>
          <a:lstStyle/>
          <a:p>
            <a:r>
              <a:rPr lang="en-NZ" sz="2000" b="1" dirty="0"/>
              <a:t>Best with:</a:t>
            </a:r>
            <a:r>
              <a:rPr lang="en-NZ" sz="2000" dirty="0"/>
              <a:t>     Rat, Snake or Rooster</a:t>
            </a:r>
            <a:br>
              <a:rPr lang="en-NZ" sz="2000" dirty="0"/>
            </a:br>
            <a:r>
              <a:rPr lang="en-NZ" sz="2000" b="1" dirty="0"/>
              <a:t>Worst with:</a:t>
            </a:r>
            <a:r>
              <a:rPr lang="en-NZ" sz="2000" dirty="0"/>
              <a:t>   Horse, Dog, Sheep</a:t>
            </a:r>
          </a:p>
        </p:txBody>
      </p:sp>
      <p:sp>
        <p:nvSpPr>
          <p:cNvPr id="7" name="Title 1"/>
          <p:cNvSpPr txBox="1">
            <a:spLocks/>
          </p:cNvSpPr>
          <p:nvPr/>
        </p:nvSpPr>
        <p:spPr>
          <a:xfrm>
            <a:off x="-180528" y="425228"/>
            <a:ext cx="8229600" cy="1399032"/>
          </a:xfrm>
          <a:prstGeom prst="rect">
            <a:avLst/>
          </a:prstGeom>
        </p:spPr>
        <p:txBody>
          <a:bodyPr/>
          <a:lst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r>
              <a:rPr lang="en-NZ" dirty="0" smtClean="0"/>
              <a:t>THE OX  -  USHI</a:t>
            </a:r>
            <a:endParaRPr lang="en-NZ" dirty="0"/>
          </a:p>
        </p:txBody>
      </p:sp>
      <p:sp>
        <p:nvSpPr>
          <p:cNvPr id="8" name="TextBox 7"/>
          <p:cNvSpPr txBox="1"/>
          <p:nvPr/>
        </p:nvSpPr>
        <p:spPr>
          <a:xfrm>
            <a:off x="395536" y="1182622"/>
            <a:ext cx="8352928" cy="1477328"/>
          </a:xfrm>
          <a:prstGeom prst="rect">
            <a:avLst/>
          </a:prstGeom>
          <a:noFill/>
        </p:spPr>
        <p:txBody>
          <a:bodyPr wrap="square" rtlCol="0">
            <a:spAutoFit/>
          </a:bodyPr>
          <a:lstStyle/>
          <a:p>
            <a:r>
              <a:rPr lang="en-NZ" sz="2000" dirty="0"/>
              <a:t>A lucky year</a:t>
            </a:r>
          </a:p>
          <a:p>
            <a:r>
              <a:rPr lang="en-NZ" sz="2000" dirty="0"/>
              <a:t>Born:   2021,  2009, 1997, 1985, 1973, 1961, 1949, 1937, 1925, 1913. </a:t>
            </a:r>
          </a:p>
          <a:p>
            <a:r>
              <a:rPr lang="en-NZ" sz="2000" dirty="0"/>
              <a:t> </a:t>
            </a:r>
          </a:p>
          <a:p>
            <a:r>
              <a:rPr lang="en-NZ" sz="2000" dirty="0"/>
              <a:t>People born in the year of the Ox are:</a:t>
            </a:r>
          </a:p>
          <a:p>
            <a:r>
              <a:rPr lang="en-NZ" sz="1000" dirty="0"/>
              <a:t> </a:t>
            </a:r>
          </a:p>
        </p:txBody>
      </p:sp>
      <p:sp>
        <p:nvSpPr>
          <p:cNvPr id="10" name="TextBox 9"/>
          <p:cNvSpPr txBox="1"/>
          <p:nvPr/>
        </p:nvSpPr>
        <p:spPr>
          <a:xfrm>
            <a:off x="395536" y="2655306"/>
            <a:ext cx="8352928" cy="4555093"/>
          </a:xfrm>
          <a:prstGeom prst="rect">
            <a:avLst/>
          </a:prstGeom>
          <a:noFill/>
        </p:spPr>
        <p:txBody>
          <a:bodyPr wrap="square" numCol="2" rtlCol="0">
            <a:spAutoFit/>
          </a:bodyPr>
          <a:lstStyle/>
          <a:p>
            <a:pPr marL="273050" indent="-273050">
              <a:buClr>
                <a:schemeClr val="accent2">
                  <a:lumMod val="60000"/>
                  <a:lumOff val="40000"/>
                </a:schemeClr>
              </a:buClr>
              <a:buFont typeface="Arial" pitchFamily="34" charset="0"/>
              <a:buChar char="•"/>
            </a:pPr>
            <a:r>
              <a:rPr lang="en-NZ" sz="2000" dirty="0"/>
              <a:t> </a:t>
            </a:r>
            <a:r>
              <a:rPr lang="en-NZ" sz="2000" dirty="0" smtClean="0"/>
              <a:t>patient</a:t>
            </a:r>
          </a:p>
          <a:p>
            <a:pPr marL="342900" indent="-342900">
              <a:buClr>
                <a:schemeClr val="accent2">
                  <a:lumMod val="60000"/>
                  <a:lumOff val="40000"/>
                </a:schemeClr>
              </a:buClr>
              <a:buFont typeface="Arial" pitchFamily="34" charset="0"/>
              <a:buChar char="•"/>
            </a:pPr>
            <a:r>
              <a:rPr lang="en-NZ" sz="2000" dirty="0" smtClean="0"/>
              <a:t>strong</a:t>
            </a:r>
          </a:p>
          <a:p>
            <a:pPr marL="342900" indent="-342900">
              <a:buClr>
                <a:schemeClr val="accent2">
                  <a:lumMod val="60000"/>
                  <a:lumOff val="40000"/>
                </a:schemeClr>
              </a:buClr>
              <a:buFont typeface="Arial" pitchFamily="34" charset="0"/>
              <a:buChar char="•"/>
            </a:pPr>
            <a:r>
              <a:rPr lang="en-NZ" sz="2000" dirty="0" smtClean="0"/>
              <a:t>practical</a:t>
            </a:r>
          </a:p>
          <a:p>
            <a:pPr marL="342900" indent="-342900">
              <a:buClr>
                <a:schemeClr val="accent2">
                  <a:lumMod val="60000"/>
                  <a:lumOff val="40000"/>
                </a:schemeClr>
              </a:buClr>
              <a:buFont typeface="Arial" pitchFamily="34" charset="0"/>
              <a:buChar char="•"/>
            </a:pPr>
            <a:r>
              <a:rPr lang="en-NZ" sz="2000" dirty="0" smtClean="0"/>
              <a:t>reliable</a:t>
            </a:r>
            <a:endParaRPr lang="en-NZ" sz="2000" dirty="0"/>
          </a:p>
          <a:p>
            <a:pPr marL="342900" indent="-342900">
              <a:buClr>
                <a:schemeClr val="accent2">
                  <a:lumMod val="60000"/>
                  <a:lumOff val="40000"/>
                </a:schemeClr>
              </a:buClr>
              <a:buFont typeface="Arial" pitchFamily="34" charset="0"/>
              <a:buChar char="•"/>
            </a:pPr>
            <a:r>
              <a:rPr lang="en-NZ" sz="2000" dirty="0"/>
              <a:t>mentally sharp</a:t>
            </a:r>
          </a:p>
          <a:p>
            <a:pPr marL="342900" indent="-342900">
              <a:buClr>
                <a:schemeClr val="accent2">
                  <a:lumMod val="60000"/>
                  <a:lumOff val="40000"/>
                </a:schemeClr>
              </a:buClr>
              <a:buFont typeface="Arial" pitchFamily="34" charset="0"/>
              <a:buChar char="•"/>
            </a:pPr>
            <a:r>
              <a:rPr lang="en-NZ" sz="2000" dirty="0"/>
              <a:t>faithful</a:t>
            </a:r>
          </a:p>
          <a:p>
            <a:pPr marL="342900" indent="-342900">
              <a:buClr>
                <a:schemeClr val="accent2">
                  <a:lumMod val="60000"/>
                  <a:lumOff val="40000"/>
                </a:schemeClr>
              </a:buClr>
              <a:buFont typeface="Arial" pitchFamily="34" charset="0"/>
              <a:buChar char="•"/>
            </a:pPr>
            <a:r>
              <a:rPr lang="en-NZ" sz="2000" dirty="0"/>
              <a:t>k</a:t>
            </a:r>
            <a:r>
              <a:rPr lang="en-NZ" sz="2000" dirty="0" smtClean="0"/>
              <a:t>ind</a:t>
            </a:r>
          </a:p>
          <a:p>
            <a:pPr marL="342900" indent="-342900">
              <a:buClr>
                <a:schemeClr val="accent2">
                  <a:lumMod val="60000"/>
                  <a:lumOff val="40000"/>
                </a:schemeClr>
              </a:buClr>
              <a:buFont typeface="Arial" pitchFamily="34" charset="0"/>
              <a:buChar char="•"/>
            </a:pPr>
            <a:r>
              <a:rPr lang="en-NZ" sz="2000" dirty="0" smtClean="0"/>
              <a:t>successful</a:t>
            </a:r>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a:buClr>
                <a:schemeClr val="accent2">
                  <a:lumMod val="60000"/>
                  <a:lumOff val="40000"/>
                </a:schemeClr>
              </a:buClr>
            </a:pPr>
            <a:endParaRPr lang="en-NZ" sz="2000" dirty="0" smtClean="0"/>
          </a:p>
          <a:p>
            <a:pPr marL="342900" indent="-342900">
              <a:buClr>
                <a:schemeClr val="accent2">
                  <a:lumMod val="60000"/>
                  <a:lumOff val="40000"/>
                </a:schemeClr>
              </a:buClr>
              <a:buFont typeface="Arial" pitchFamily="34" charset="0"/>
              <a:buChar char="•"/>
            </a:pPr>
            <a:r>
              <a:rPr lang="en-NZ" sz="2000" dirty="0" smtClean="0"/>
              <a:t>stubborn</a:t>
            </a:r>
            <a:endParaRPr lang="en-NZ" sz="2000" dirty="0"/>
          </a:p>
          <a:p>
            <a:pPr marL="342900" indent="-342900">
              <a:buClr>
                <a:schemeClr val="accent2">
                  <a:lumMod val="60000"/>
                  <a:lumOff val="40000"/>
                </a:schemeClr>
              </a:buClr>
              <a:buFont typeface="Arial" pitchFamily="34" charset="0"/>
              <a:buChar char="•"/>
            </a:pPr>
            <a:r>
              <a:rPr lang="en-NZ" sz="2000" dirty="0"/>
              <a:t>talented</a:t>
            </a:r>
          </a:p>
          <a:p>
            <a:pPr marL="342900" indent="-342900">
              <a:buClr>
                <a:schemeClr val="accent2">
                  <a:lumMod val="60000"/>
                  <a:lumOff val="40000"/>
                </a:schemeClr>
              </a:buClr>
              <a:buFont typeface="Arial" pitchFamily="34" charset="0"/>
              <a:buChar char="•"/>
            </a:pPr>
            <a:r>
              <a:rPr lang="en-NZ" sz="2000" dirty="0"/>
              <a:t>creative</a:t>
            </a:r>
          </a:p>
          <a:p>
            <a:pPr marL="342900" indent="-342900">
              <a:buClr>
                <a:schemeClr val="accent2">
                  <a:lumMod val="60000"/>
                  <a:lumOff val="40000"/>
                </a:schemeClr>
              </a:buClr>
              <a:buFont typeface="Arial" pitchFamily="34" charset="0"/>
              <a:buChar char="•"/>
            </a:pPr>
            <a:r>
              <a:rPr lang="en-NZ" sz="2000" dirty="0"/>
              <a:t>very smart</a:t>
            </a:r>
          </a:p>
          <a:p>
            <a:pPr marL="342900" indent="-342900">
              <a:buClr>
                <a:schemeClr val="accent2">
                  <a:lumMod val="60000"/>
                  <a:lumOff val="40000"/>
                </a:schemeClr>
              </a:buClr>
              <a:buFont typeface="Arial" pitchFamily="34" charset="0"/>
              <a:buChar char="•"/>
            </a:pPr>
            <a:r>
              <a:rPr lang="en-NZ" sz="2000" dirty="0"/>
              <a:t>quiet but </a:t>
            </a:r>
            <a:r>
              <a:rPr lang="en-NZ" sz="2000" dirty="0" smtClean="0"/>
              <a:t>skilful </a:t>
            </a:r>
            <a:r>
              <a:rPr lang="en-NZ" sz="2000" dirty="0"/>
              <a:t>when required to speak</a:t>
            </a:r>
          </a:p>
          <a:p>
            <a:pPr marL="342900" indent="-342900">
              <a:buClr>
                <a:schemeClr val="accent2">
                  <a:lumMod val="60000"/>
                  <a:lumOff val="40000"/>
                </a:schemeClr>
              </a:buClr>
              <a:buFont typeface="Arial" pitchFamily="34" charset="0"/>
              <a:buChar char="•"/>
            </a:pPr>
            <a:r>
              <a:rPr lang="en-NZ" sz="2000" dirty="0" smtClean="0"/>
              <a:t>gift </a:t>
            </a:r>
            <a:r>
              <a:rPr lang="en-NZ" sz="2000" dirty="0"/>
              <a:t>for inspiring confidence in others </a:t>
            </a:r>
            <a:endParaRPr lang="en-NZ" sz="2000" dirty="0" smtClean="0"/>
          </a:p>
        </p:txBody>
      </p:sp>
      <p:pic>
        <p:nvPicPr>
          <p:cNvPr id="1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6256" y="5143180"/>
            <a:ext cx="2062695" cy="1676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604121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95536" y="5877272"/>
            <a:ext cx="8136904" cy="707886"/>
          </a:xfrm>
          <a:prstGeom prst="rect">
            <a:avLst/>
          </a:prstGeom>
          <a:noFill/>
        </p:spPr>
        <p:txBody>
          <a:bodyPr wrap="square" rtlCol="0">
            <a:spAutoFit/>
          </a:bodyPr>
          <a:lstStyle/>
          <a:p>
            <a:r>
              <a:rPr lang="en-NZ" sz="2000" b="1" dirty="0"/>
              <a:t>Best with:</a:t>
            </a:r>
            <a:r>
              <a:rPr lang="en-NZ" sz="2000" dirty="0"/>
              <a:t>     Dragon, Monkey or Ox</a:t>
            </a:r>
            <a:br>
              <a:rPr lang="en-NZ" sz="2000" dirty="0"/>
            </a:br>
            <a:r>
              <a:rPr lang="en-NZ" sz="2000" b="1" dirty="0"/>
              <a:t>Worst with:</a:t>
            </a:r>
            <a:r>
              <a:rPr lang="en-NZ" sz="2000" dirty="0"/>
              <a:t>   Sheep, Horse, Rabbit or Rooster</a:t>
            </a:r>
          </a:p>
        </p:txBody>
      </p:sp>
      <p:sp>
        <p:nvSpPr>
          <p:cNvPr id="8" name="TextBox 7"/>
          <p:cNvSpPr txBox="1"/>
          <p:nvPr/>
        </p:nvSpPr>
        <p:spPr>
          <a:xfrm>
            <a:off x="395536" y="1182622"/>
            <a:ext cx="8352928" cy="1477328"/>
          </a:xfrm>
          <a:prstGeom prst="rect">
            <a:avLst/>
          </a:prstGeom>
          <a:noFill/>
        </p:spPr>
        <p:txBody>
          <a:bodyPr wrap="square" rtlCol="0">
            <a:spAutoFit/>
          </a:bodyPr>
          <a:lstStyle/>
          <a:p>
            <a:r>
              <a:rPr lang="en-NZ" sz="2000" dirty="0"/>
              <a:t>King of the land animals</a:t>
            </a:r>
          </a:p>
          <a:p>
            <a:r>
              <a:rPr lang="en-NZ" sz="2000" dirty="0"/>
              <a:t>Born:  2022, 2010,1998, 1986, 1974, 1962, 1950, 1938, 1926, 1914.</a:t>
            </a:r>
          </a:p>
          <a:p>
            <a:r>
              <a:rPr lang="en-NZ" sz="2000" dirty="0"/>
              <a:t> </a:t>
            </a:r>
          </a:p>
          <a:p>
            <a:r>
              <a:rPr lang="en-NZ" sz="2000" dirty="0"/>
              <a:t>People born in the year of the Tiger are:</a:t>
            </a:r>
          </a:p>
          <a:p>
            <a:r>
              <a:rPr lang="en-NZ" sz="1000" dirty="0"/>
              <a:t> </a:t>
            </a:r>
          </a:p>
        </p:txBody>
      </p:sp>
      <p:sp>
        <p:nvSpPr>
          <p:cNvPr id="9" name="Title 1"/>
          <p:cNvSpPr txBox="1">
            <a:spLocks/>
          </p:cNvSpPr>
          <p:nvPr/>
        </p:nvSpPr>
        <p:spPr>
          <a:xfrm>
            <a:off x="-180528" y="425228"/>
            <a:ext cx="8229600" cy="1399032"/>
          </a:xfrm>
          <a:prstGeom prst="rect">
            <a:avLst/>
          </a:prstGeom>
        </p:spPr>
        <p:txBody>
          <a:bodyPr/>
          <a:lst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r>
              <a:rPr lang="en-NZ" dirty="0" smtClean="0"/>
              <a:t>THE TIGER  -  TORA</a:t>
            </a:r>
            <a:endParaRPr lang="en-NZ" dirty="0"/>
          </a:p>
        </p:txBody>
      </p:sp>
      <p:sp>
        <p:nvSpPr>
          <p:cNvPr id="12" name="TextBox 11"/>
          <p:cNvSpPr txBox="1"/>
          <p:nvPr/>
        </p:nvSpPr>
        <p:spPr>
          <a:xfrm>
            <a:off x="467545" y="2659950"/>
            <a:ext cx="8243692" cy="5478423"/>
          </a:xfrm>
          <a:prstGeom prst="rect">
            <a:avLst/>
          </a:prstGeom>
          <a:noFill/>
        </p:spPr>
        <p:txBody>
          <a:bodyPr wrap="square" numCol="2" rtlCol="0">
            <a:spAutoFit/>
          </a:bodyPr>
          <a:lstStyle/>
          <a:p>
            <a:pPr marL="342900" indent="-342900">
              <a:buClr>
                <a:schemeClr val="accent2">
                  <a:lumMod val="60000"/>
                  <a:lumOff val="40000"/>
                </a:schemeClr>
              </a:buClr>
              <a:buFont typeface="Arial" pitchFamily="34" charset="0"/>
              <a:buChar char="•"/>
            </a:pPr>
            <a:r>
              <a:rPr lang="en-NZ" sz="2000" dirty="0" smtClean="0"/>
              <a:t>sensitive </a:t>
            </a:r>
            <a:endParaRPr lang="en-NZ" sz="2000" dirty="0"/>
          </a:p>
          <a:p>
            <a:pPr marL="342900" indent="-342900">
              <a:buClr>
                <a:schemeClr val="accent2">
                  <a:lumMod val="60000"/>
                  <a:lumOff val="40000"/>
                </a:schemeClr>
              </a:buClr>
              <a:buFont typeface="Arial" pitchFamily="34" charset="0"/>
              <a:buChar char="•"/>
            </a:pPr>
            <a:r>
              <a:rPr lang="en-NZ" sz="2000" dirty="0"/>
              <a:t>c</a:t>
            </a:r>
            <a:r>
              <a:rPr lang="en-NZ" sz="2000" dirty="0" smtClean="0"/>
              <a:t>ourageous</a:t>
            </a:r>
          </a:p>
          <a:p>
            <a:pPr marL="342900" indent="-342900">
              <a:buClr>
                <a:schemeClr val="accent2">
                  <a:lumMod val="60000"/>
                  <a:lumOff val="40000"/>
                </a:schemeClr>
              </a:buClr>
              <a:buFont typeface="Arial" pitchFamily="34" charset="0"/>
              <a:buChar char="•"/>
            </a:pPr>
            <a:r>
              <a:rPr lang="en-NZ" sz="2000" dirty="0" smtClean="0"/>
              <a:t>enthusiastic</a:t>
            </a:r>
          </a:p>
          <a:p>
            <a:pPr marL="342900" indent="-342900">
              <a:buClr>
                <a:schemeClr val="accent2">
                  <a:lumMod val="60000"/>
                  <a:lumOff val="40000"/>
                </a:schemeClr>
              </a:buClr>
              <a:buFont typeface="Arial" pitchFamily="34" charset="0"/>
              <a:buChar char="•"/>
            </a:pPr>
            <a:r>
              <a:rPr lang="en-NZ" sz="2000" dirty="0"/>
              <a:t>a</a:t>
            </a:r>
            <a:r>
              <a:rPr lang="en-NZ" sz="2000" dirty="0" smtClean="0"/>
              <a:t>ctive</a:t>
            </a:r>
          </a:p>
          <a:p>
            <a:pPr marL="342900" indent="-342900">
              <a:buClr>
                <a:schemeClr val="accent2">
                  <a:lumMod val="60000"/>
                  <a:lumOff val="40000"/>
                </a:schemeClr>
              </a:buClr>
              <a:buFont typeface="Arial" pitchFamily="34" charset="0"/>
              <a:buChar char="•"/>
            </a:pPr>
            <a:r>
              <a:rPr lang="en-NZ" sz="2000" dirty="0"/>
              <a:t>s</a:t>
            </a:r>
            <a:r>
              <a:rPr lang="en-NZ" sz="2000" dirty="0" smtClean="0"/>
              <a:t>ociable</a:t>
            </a:r>
          </a:p>
          <a:p>
            <a:pPr marL="342900" indent="-342900">
              <a:buClr>
                <a:schemeClr val="accent2">
                  <a:lumMod val="60000"/>
                  <a:lumOff val="40000"/>
                </a:schemeClr>
              </a:buClr>
              <a:buFont typeface="Arial" pitchFamily="34" charset="0"/>
              <a:buChar char="•"/>
            </a:pPr>
            <a:r>
              <a:rPr lang="en-NZ" sz="2000" dirty="0"/>
              <a:t>b</a:t>
            </a:r>
            <a:r>
              <a:rPr lang="en-NZ" sz="2000" dirty="0" smtClean="0"/>
              <a:t>rave</a:t>
            </a:r>
          </a:p>
          <a:p>
            <a:pPr marL="342900" indent="-342900">
              <a:buClr>
                <a:schemeClr val="accent2">
                  <a:lumMod val="60000"/>
                  <a:lumOff val="40000"/>
                </a:schemeClr>
              </a:buClr>
              <a:buFont typeface="Arial" pitchFamily="34" charset="0"/>
              <a:buChar char="•"/>
            </a:pPr>
            <a:r>
              <a:rPr lang="en-NZ" sz="2000" dirty="0"/>
              <a:t>l</a:t>
            </a:r>
            <a:r>
              <a:rPr lang="en-NZ" sz="2000" dirty="0" smtClean="0"/>
              <a:t>oyal</a:t>
            </a:r>
          </a:p>
          <a:p>
            <a:pPr marL="342900" indent="-342900">
              <a:buClr>
                <a:schemeClr val="accent2">
                  <a:lumMod val="60000"/>
                  <a:lumOff val="40000"/>
                </a:schemeClr>
              </a:buClr>
              <a:buFont typeface="Arial" pitchFamily="34" charset="0"/>
              <a:buChar char="•"/>
            </a:pPr>
            <a:r>
              <a:rPr lang="en-NZ" sz="2000" dirty="0" smtClean="0"/>
              <a:t>self-confident</a:t>
            </a:r>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marL="342900" indent="-342900">
              <a:buClr>
                <a:schemeClr val="accent2">
                  <a:lumMod val="60000"/>
                  <a:lumOff val="40000"/>
                </a:schemeClr>
              </a:buClr>
              <a:buFont typeface="Arial" pitchFamily="34" charset="0"/>
              <a:buChar char="•"/>
            </a:pPr>
            <a:endParaRPr lang="en-NZ" sz="2000" dirty="0"/>
          </a:p>
          <a:p>
            <a:pPr marL="342900" indent="-342900">
              <a:buClr>
                <a:schemeClr val="accent2">
                  <a:lumMod val="60000"/>
                  <a:lumOff val="40000"/>
                </a:schemeClr>
              </a:buClr>
              <a:buFont typeface="Arial" pitchFamily="34" charset="0"/>
              <a:buChar char="•"/>
            </a:pPr>
            <a:endParaRPr lang="en-NZ" sz="2000" dirty="0" smtClean="0"/>
          </a:p>
          <a:p>
            <a:pPr>
              <a:buClr>
                <a:schemeClr val="accent2">
                  <a:lumMod val="60000"/>
                  <a:lumOff val="40000"/>
                </a:schemeClr>
              </a:buClr>
            </a:pPr>
            <a:endParaRPr lang="en-NZ" sz="2000" dirty="0"/>
          </a:p>
          <a:p>
            <a:pPr marL="342900" indent="-342900">
              <a:buClr>
                <a:schemeClr val="accent2">
                  <a:lumMod val="60000"/>
                  <a:lumOff val="40000"/>
                </a:schemeClr>
              </a:buClr>
              <a:buFont typeface="Arial" pitchFamily="34" charset="0"/>
              <a:buChar char="•"/>
            </a:pPr>
            <a:r>
              <a:rPr lang="en-NZ" sz="2000" dirty="0" smtClean="0"/>
              <a:t>deep </a:t>
            </a:r>
            <a:r>
              <a:rPr lang="en-NZ" sz="2000" dirty="0"/>
              <a:t>thinkers </a:t>
            </a:r>
          </a:p>
          <a:p>
            <a:pPr marL="342900" indent="-342900">
              <a:buClr>
                <a:schemeClr val="accent2">
                  <a:lumMod val="60000"/>
                  <a:lumOff val="40000"/>
                </a:schemeClr>
              </a:buClr>
              <a:buFont typeface="Arial" pitchFamily="34" charset="0"/>
              <a:buChar char="•"/>
            </a:pPr>
            <a:r>
              <a:rPr lang="en-NZ" sz="2000" dirty="0" smtClean="0"/>
              <a:t>shows </a:t>
            </a:r>
            <a:r>
              <a:rPr lang="en-NZ" sz="2000" dirty="0"/>
              <a:t>great sympathy </a:t>
            </a:r>
            <a:endParaRPr lang="en-NZ" sz="2000" dirty="0" smtClean="0"/>
          </a:p>
          <a:p>
            <a:pPr marL="342900" indent="-342900">
              <a:buClr>
                <a:schemeClr val="accent2">
                  <a:lumMod val="60000"/>
                  <a:lumOff val="40000"/>
                </a:schemeClr>
              </a:buClr>
              <a:buFont typeface="Arial" pitchFamily="34" charset="0"/>
              <a:buChar char="•"/>
            </a:pPr>
            <a:r>
              <a:rPr lang="en-NZ" sz="2000" dirty="0" smtClean="0"/>
              <a:t>great </a:t>
            </a:r>
            <a:r>
              <a:rPr lang="en-NZ" sz="2000" dirty="0"/>
              <a:t>physical strength</a:t>
            </a:r>
          </a:p>
          <a:p>
            <a:pPr marL="342900" indent="-342900">
              <a:buClr>
                <a:schemeClr val="accent2">
                  <a:lumMod val="60000"/>
                  <a:lumOff val="40000"/>
                </a:schemeClr>
              </a:buClr>
              <a:buFont typeface="Arial" pitchFamily="34" charset="0"/>
              <a:buChar char="•"/>
            </a:pPr>
            <a:r>
              <a:rPr lang="en-NZ" sz="2000" dirty="0"/>
              <a:t>empathetic</a:t>
            </a:r>
          </a:p>
          <a:p>
            <a:pPr marL="342900" indent="-342900">
              <a:buClr>
                <a:schemeClr val="accent2">
                  <a:lumMod val="60000"/>
                  <a:lumOff val="40000"/>
                </a:schemeClr>
              </a:buClr>
              <a:buFont typeface="Arial" pitchFamily="34" charset="0"/>
              <a:buChar char="•"/>
            </a:pPr>
            <a:r>
              <a:rPr lang="en-NZ" sz="2000" dirty="0"/>
              <a:t>held in high esteem</a:t>
            </a:r>
          </a:p>
          <a:p>
            <a:pPr marL="342900" indent="-342900">
              <a:buClr>
                <a:schemeClr val="accent2">
                  <a:lumMod val="60000"/>
                  <a:lumOff val="40000"/>
                </a:schemeClr>
              </a:buClr>
              <a:buFont typeface="Arial" pitchFamily="34" charset="0"/>
              <a:buChar char="•"/>
            </a:pPr>
            <a:r>
              <a:rPr lang="en-NZ" sz="2000" dirty="0"/>
              <a:t>stubborn</a:t>
            </a:r>
          </a:p>
          <a:p>
            <a:pPr marL="342900" indent="-342900">
              <a:buClr>
                <a:schemeClr val="accent2">
                  <a:lumMod val="60000"/>
                  <a:lumOff val="40000"/>
                </a:schemeClr>
              </a:buClr>
              <a:buFont typeface="Arial" pitchFamily="34" charset="0"/>
              <a:buChar char="•"/>
            </a:pPr>
            <a:r>
              <a:rPr lang="en-NZ" sz="2000" dirty="0"/>
              <a:t>short-tempered</a:t>
            </a:r>
          </a:p>
          <a:p>
            <a:pPr marL="342900" indent="-342900">
              <a:buClr>
                <a:schemeClr val="accent2">
                  <a:lumMod val="60000"/>
                  <a:lumOff val="40000"/>
                </a:schemeClr>
              </a:buClr>
              <a:buFont typeface="Arial" pitchFamily="34" charset="0"/>
              <a:buChar char="•"/>
            </a:pPr>
            <a:r>
              <a:rPr lang="en-NZ" sz="2000" dirty="0"/>
              <a:t>suspicious</a:t>
            </a:r>
          </a:p>
          <a:p>
            <a:r>
              <a:rPr lang="en-NZ" sz="2000" b="1" dirty="0"/>
              <a:t> </a:t>
            </a:r>
            <a:endParaRPr lang="en-NZ" sz="2000" dirty="0"/>
          </a:p>
        </p:txBody>
      </p:sp>
      <p:pic>
        <p:nvPicPr>
          <p:cNvPr id="1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77814" y="5166245"/>
            <a:ext cx="1657611" cy="14540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388708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330</TotalTime>
  <Words>1279</Words>
  <Application>Microsoft Office PowerPoint</Application>
  <PresentationFormat>On-screen Show (4:3)</PresentationFormat>
  <Paragraphs>572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Verve</vt:lpstr>
      <vt:lpstr>JUUNISHI  –  十二支</vt:lpstr>
      <vt:lpstr>THE JAPANESE ZODIAC</vt:lpstr>
      <vt:lpstr>THE JAPANESE ZODIAC</vt:lpstr>
      <vt:lpstr>THE JAPANESE ZODIAC</vt:lpstr>
      <vt:lpstr>THE FOLKTALE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Ministry of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JUUNISHI  –  十二支</dc:title>
  <dc:creator>Wilson, Rebecca</dc:creator>
  <cp:lastModifiedBy>Wilson, Rebecca</cp:lastModifiedBy>
  <cp:revision>80</cp:revision>
  <dcterms:created xsi:type="dcterms:W3CDTF">2013-09-05T09:16:07Z</dcterms:created>
  <dcterms:modified xsi:type="dcterms:W3CDTF">2013-09-08T09:37:22Z</dcterms:modified>
</cp:coreProperties>
</file>