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67" r:id="rId2"/>
    <p:sldId id="297" r:id="rId3"/>
    <p:sldId id="385" r:id="rId4"/>
    <p:sldId id="442" r:id="rId5"/>
    <p:sldId id="451" r:id="rId6"/>
    <p:sldId id="452" r:id="rId7"/>
    <p:sldId id="453" r:id="rId8"/>
    <p:sldId id="454" r:id="rId9"/>
    <p:sldId id="456" r:id="rId10"/>
    <p:sldId id="463" r:id="rId11"/>
    <p:sldId id="460" r:id="rId12"/>
    <p:sldId id="457" r:id="rId13"/>
    <p:sldId id="446" r:id="rId14"/>
    <p:sldId id="462" r:id="rId15"/>
    <p:sldId id="407" r:id="rId16"/>
    <p:sldId id="436" r:id="rId17"/>
    <p:sldId id="465" r:id="rId18"/>
    <p:sldId id="450" r:id="rId19"/>
    <p:sldId id="468" r:id="rId20"/>
    <p:sldId id="459" r:id="rId21"/>
    <p:sldId id="470" r:id="rId22"/>
    <p:sldId id="467" r:id="rId23"/>
    <p:sldId id="466" r:id="rId24"/>
    <p:sldId id="471" r:id="rId25"/>
    <p:sldId id="461" r:id="rId26"/>
    <p:sldId id="473" r:id="rId27"/>
    <p:sldId id="475" r:id="rId28"/>
    <p:sldId id="455" r:id="rId29"/>
    <p:sldId id="477" r:id="rId30"/>
    <p:sldId id="472" r:id="rId31"/>
    <p:sldId id="476" r:id="rId32"/>
    <p:sldId id="486" r:id="rId33"/>
    <p:sldId id="469" r:id="rId34"/>
    <p:sldId id="487" r:id="rId35"/>
    <p:sldId id="464" r:id="rId36"/>
    <p:sldId id="490" r:id="rId37"/>
    <p:sldId id="489" r:id="rId38"/>
    <p:sldId id="491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b="1" kern="1200">
        <a:solidFill>
          <a:srgbClr val="FFFF00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rgbClr val="FFFF00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rgbClr val="FFFF00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rgbClr val="FFFF00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rgbClr val="FFFF00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rgbClr val="FFFF00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rgbClr val="FFFF00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rgbClr val="FFFF00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rgbClr val="FFFF00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00FF00"/>
    <a:srgbClr val="FF66CC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86657" autoAdjust="0"/>
  </p:normalViewPr>
  <p:slideViewPr>
    <p:cSldViewPr>
      <p:cViewPr varScale="1">
        <p:scale>
          <a:sx n="88" d="100"/>
          <a:sy n="88" d="100"/>
        </p:scale>
        <p:origin x="2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-4146"/>
    </p:cViewPr>
  </p:sorterViewPr>
  <p:notesViewPr>
    <p:cSldViewPr>
      <p:cViewPr varScale="1">
        <p:scale>
          <a:sx n="64" d="100"/>
          <a:sy n="64" d="100"/>
        </p:scale>
        <p:origin x="-285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396BE-B9BC-49E1-9916-EBD413AB9F1E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CBDAE-9DE5-4DEC-904B-50C5CB21B0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01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6B00A-714E-41DD-98B5-F119203D84B5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ED066-642D-4782-9D68-BF4B5399D3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7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E19E-4862-4977-9FA1-5102B8849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7AAD-5C5D-4396-97EF-C3CD96A3A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D617-248E-4F4B-B29E-21FA248CF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D419-32C8-44A1-9BDC-726C97FA7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92E1-EFAE-46AE-8892-7A6584952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7F01-1589-4101-AC76-B67E60D352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9BCD-CE32-4CCE-B501-EB23F3D5C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1811-F6B1-4F40-8605-E95448954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5F62-F3AE-41A2-BE51-12DE263FA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B8D6-8C31-4CE2-A113-B70AE65C9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C6F5C-9798-4197-BF4D-A2CAF1D8F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BCFC2-4174-499C-AF4A-BF2F13F61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sonofthesouth.net/texas/pictures/thomas-jefferson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143000"/>
            <a:ext cx="6858000" cy="3886200"/>
          </a:xfrm>
          <a:effectLst>
            <a:outerShdw dist="71842" dir="27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r>
              <a:rPr lang="en-US" sz="5400" b="1" i="1" dirty="0">
                <a:solidFill>
                  <a:srgbClr val="00FF00"/>
                </a:solidFill>
                <a:latin typeface="Verdana" pitchFamily="34" charset="0"/>
              </a:rPr>
              <a:t>Lesson 10.1</a:t>
            </a:r>
            <a:br>
              <a:rPr lang="en-US" sz="5400" b="1" i="1" dirty="0">
                <a:solidFill>
                  <a:srgbClr val="00FF00"/>
                </a:solidFill>
                <a:latin typeface="Verdana" pitchFamily="34" charset="0"/>
              </a:rPr>
            </a:br>
            <a:r>
              <a:rPr lang="en-US" sz="5400" b="1" i="1" dirty="0">
                <a:solidFill>
                  <a:srgbClr val="00FF00"/>
                </a:solidFill>
                <a:latin typeface="Verdana" pitchFamily="34" charset="0"/>
              </a:rPr>
              <a:t>Jefferson Takes Office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39351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Election </a:t>
            </a:r>
            <a:r>
              <a:rPr lang="en-US" sz="44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OF 1800</a:t>
            </a:r>
            <a:endParaRPr lang="en-US" sz="4400" i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098" name="Picture 2" descr="http://tah.ashbrook.org/wp-content/themes/tah-main/images/imported/convention/hamilt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"/>
          <a:stretch/>
        </p:blipFill>
        <p:spPr bwMode="auto">
          <a:xfrm>
            <a:off x="903643" y="1738628"/>
            <a:ext cx="1828800" cy="25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77" r="10791"/>
          <a:stretch/>
        </p:blipFill>
        <p:spPr>
          <a:xfrm>
            <a:off x="3636086" y="1738628"/>
            <a:ext cx="1828801" cy="25285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267200"/>
            <a:ext cx="3581400" cy="2554545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Thomas Jefferson</a:t>
            </a:r>
            <a:endParaRPr lang="en-US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/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73</a:t>
            </a:r>
          </a:p>
          <a:p>
            <a:pPr algn="ctr"/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Democratic-Republican 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Party</a:t>
            </a:r>
            <a:endParaRPr lang="en-US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69108" y="4259336"/>
            <a:ext cx="3581400" cy="2554545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John </a:t>
            </a:r>
          </a:p>
          <a:p>
            <a:pPr algn="ctr"/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Adams</a:t>
            </a:r>
            <a:endParaRPr lang="en-US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/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65</a:t>
            </a:r>
          </a:p>
          <a:p>
            <a:pPr algn="ctr"/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Federalist </a:t>
            </a:r>
          </a:p>
          <a:p>
            <a:pPr algn="ctr"/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Party</a:t>
            </a:r>
            <a:endParaRPr lang="en-US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18405" y="4259336"/>
            <a:ext cx="3581400" cy="2554545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Aaron </a:t>
            </a:r>
          </a:p>
          <a:p>
            <a:pPr algn="ctr"/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Burr</a:t>
            </a:r>
          </a:p>
          <a:p>
            <a:pPr algn="ctr"/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73</a:t>
            </a:r>
          </a:p>
          <a:p>
            <a:pPr algn="ctr"/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Democratic-Republican Party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7060" t="16324" r="22372" b="16899"/>
          <a:stretch/>
        </p:blipFill>
        <p:spPr>
          <a:xfrm>
            <a:off x="6368530" y="1732044"/>
            <a:ext cx="1871826" cy="251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378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39351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Election of </a:t>
            </a:r>
            <a:r>
              <a:rPr lang="en-US" sz="4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1800</a:t>
            </a:r>
            <a:endParaRPr lang="en-US" sz="44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1447800"/>
            <a:ext cx="8305800" cy="4987230"/>
            <a:chOff x="457200" y="1447800"/>
            <a:chExt cx="8305800" cy="4987230"/>
          </a:xfrm>
        </p:grpSpPr>
        <p:sp>
          <p:nvSpPr>
            <p:cNvPr id="26" name="Rectangle 25"/>
            <p:cNvSpPr/>
            <p:nvPr/>
          </p:nvSpPr>
          <p:spPr>
            <a:xfrm>
              <a:off x="457200" y="1447800"/>
              <a:ext cx="8305800" cy="1569660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alpha val="99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According to the Constitution, the House of Representatives would have to choose between Burr and Jefferson. </a:t>
              </a:r>
              <a:r>
                <a:rPr lang="en-US" sz="32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Federalists</a:t>
              </a:r>
              <a:endPara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5800" y="2895600"/>
              <a:ext cx="4191000" cy="3539430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alpha val="99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still held a majority in the House of Representatives, and their votes would decide the winner.</a:t>
              </a:r>
            </a:p>
            <a:p>
              <a:endPara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6" name="Picture 9" descr="http://prints.encore-editions.com/500/0/congress-voting-the-declaration-of-independ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060" y="3146077"/>
            <a:ext cx="4051300" cy="3038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9621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39351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Election of 1800</a:t>
            </a:r>
          </a:p>
        </p:txBody>
      </p:sp>
      <p:sp>
        <p:nvSpPr>
          <p:cNvPr id="9" name="Rectangle 8"/>
          <p:cNvSpPr/>
          <p:nvPr/>
        </p:nvSpPr>
        <p:spPr>
          <a:xfrm>
            <a:off x="3962400" y="1165999"/>
            <a:ext cx="4732150" cy="5509200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Federalists in Congress wanted Aaron Burr because they were afraid of 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Jefferson.</a:t>
            </a:r>
          </a:p>
          <a:p>
            <a:endParaRPr lang="en-US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Hamilton considered Burr an unreliable man and urged the election of Jefferson. </a:t>
            </a:r>
          </a:p>
          <a:p>
            <a:endParaRPr lang="en-US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2971800" cy="452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16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39351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Breaking the Tie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2900" y="1447800"/>
            <a:ext cx="8305800" cy="3961388"/>
            <a:chOff x="457200" y="1447800"/>
            <a:chExt cx="8305800" cy="3961388"/>
          </a:xfrm>
        </p:grpSpPr>
        <p:sp>
          <p:nvSpPr>
            <p:cNvPr id="26" name="Rectangle 25"/>
            <p:cNvSpPr/>
            <p:nvPr/>
          </p:nvSpPr>
          <p:spPr>
            <a:xfrm>
              <a:off x="457200" y="1447800"/>
              <a:ext cx="8305800" cy="1077218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alpha val="99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Over a period of seven days, the House voted 35 times without determining </a:t>
              </a:r>
              <a:r>
                <a:rPr lang="en-US" sz="32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</a:t>
              </a:r>
              <a:endPara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" y="2362200"/>
              <a:ext cx="3571875" cy="3046988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alpha val="99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winner.  But on the thirty-sixth </a:t>
              </a:r>
              <a:r>
                <a:rPr lang="en-US" sz="32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ballot, Jefferson </a:t>
              </a:r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was </a:t>
              </a:r>
              <a:r>
                <a:rPr lang="en-US" sz="32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elected </a:t>
              </a:r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president</a:t>
              </a:r>
            </a:p>
            <a:p>
              <a:endPara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787" y="2552450"/>
            <a:ext cx="4886325" cy="329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63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39351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Breaking the Tie</a:t>
            </a:r>
          </a:p>
        </p:txBody>
      </p:sp>
      <p:sp>
        <p:nvSpPr>
          <p:cNvPr id="9" name="Rectangle 8"/>
          <p:cNvSpPr/>
          <p:nvPr/>
        </p:nvSpPr>
        <p:spPr>
          <a:xfrm>
            <a:off x="4183250" y="1600200"/>
            <a:ext cx="4732150" cy="4524315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Aaron Burr, who became vice president, would never forget 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Hamilton’s insults against him in Congress. He 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would later kill Alexander Hamilton in a famous pistol duel.</a:t>
            </a:r>
          </a:p>
        </p:txBody>
      </p:sp>
      <p:pic>
        <p:nvPicPr>
          <p:cNvPr id="3074" name="Picture 2" descr="http://www.salem-news.com/stimg/june172009/burr_du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45927"/>
            <a:ext cx="33337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26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219200" y="990600"/>
            <a:ext cx="6553200" cy="4648200"/>
          </a:xfrm>
          <a:prstGeom prst="roundRect">
            <a:avLst/>
          </a:prstGeom>
          <a:ln w="152400" cmpd="sng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grpSp>
        <p:nvGrpSpPr>
          <p:cNvPr id="2" name="Group 21"/>
          <p:cNvGrpSpPr/>
          <p:nvPr/>
        </p:nvGrpSpPr>
        <p:grpSpPr>
          <a:xfrm rot="888877">
            <a:off x="7369227" y="2885120"/>
            <a:ext cx="381000" cy="3048000"/>
            <a:chOff x="5562600" y="1524000"/>
            <a:chExt cx="381000" cy="3048000"/>
          </a:xfrm>
          <a:solidFill>
            <a:schemeClr val="accent6">
              <a:lumMod val="75000"/>
            </a:schemeClr>
          </a:solidFill>
        </p:grpSpPr>
        <p:sp>
          <p:nvSpPr>
            <p:cNvPr id="23" name="Rectangle 22"/>
            <p:cNvSpPr/>
            <p:nvPr/>
          </p:nvSpPr>
          <p:spPr>
            <a:xfrm>
              <a:off x="5562600" y="1752600"/>
              <a:ext cx="381000" cy="259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562600" y="1524000"/>
              <a:ext cx="3810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562600" y="4114800"/>
              <a:ext cx="3810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8"/>
          <p:cNvGrpSpPr/>
          <p:nvPr/>
        </p:nvGrpSpPr>
        <p:grpSpPr>
          <a:xfrm rot="1288055">
            <a:off x="6869814" y="2580426"/>
            <a:ext cx="381000" cy="3048000"/>
            <a:chOff x="5562600" y="1524000"/>
            <a:chExt cx="381000" cy="3048000"/>
          </a:xfrm>
          <a:solidFill>
            <a:schemeClr val="tx2">
              <a:lumMod val="75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5562600" y="1752600"/>
              <a:ext cx="381000" cy="259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562600" y="1524000"/>
              <a:ext cx="3810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562600" y="4114800"/>
              <a:ext cx="3810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9"/>
          <p:cNvGrpSpPr/>
          <p:nvPr/>
        </p:nvGrpSpPr>
        <p:grpSpPr>
          <a:xfrm rot="1462032">
            <a:off x="7125581" y="2762889"/>
            <a:ext cx="381000" cy="3048000"/>
            <a:chOff x="5562600" y="1524000"/>
            <a:chExt cx="381000" cy="3048000"/>
          </a:xfrm>
          <a:solidFill>
            <a:srgbClr val="FF0000"/>
          </a:solidFill>
        </p:grpSpPr>
        <p:sp>
          <p:nvSpPr>
            <p:cNvPr id="11" name="Rectangle 10"/>
            <p:cNvSpPr/>
            <p:nvPr/>
          </p:nvSpPr>
          <p:spPr>
            <a:xfrm>
              <a:off x="5562600" y="1752600"/>
              <a:ext cx="381000" cy="259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562600" y="1524000"/>
              <a:ext cx="3810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562600" y="4114800"/>
              <a:ext cx="3810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3"/>
          <p:cNvGrpSpPr/>
          <p:nvPr/>
        </p:nvGrpSpPr>
        <p:grpSpPr>
          <a:xfrm rot="6376325">
            <a:off x="3154629" y="4343692"/>
            <a:ext cx="381000" cy="3048000"/>
            <a:chOff x="5562600" y="1524000"/>
            <a:chExt cx="381000" cy="3048000"/>
          </a:xfrm>
          <a:solidFill>
            <a:srgbClr val="00B050"/>
          </a:solidFill>
        </p:grpSpPr>
        <p:sp>
          <p:nvSpPr>
            <p:cNvPr id="15" name="Rectangle 14"/>
            <p:cNvSpPr/>
            <p:nvPr/>
          </p:nvSpPr>
          <p:spPr>
            <a:xfrm>
              <a:off x="5562600" y="1752600"/>
              <a:ext cx="381000" cy="259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562600" y="1524000"/>
              <a:ext cx="3810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562600" y="4114800"/>
              <a:ext cx="3810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7"/>
          <p:cNvGrpSpPr/>
          <p:nvPr/>
        </p:nvGrpSpPr>
        <p:grpSpPr>
          <a:xfrm rot="927376">
            <a:off x="6716730" y="2778299"/>
            <a:ext cx="381000" cy="3048000"/>
            <a:chOff x="5562600" y="1524000"/>
            <a:chExt cx="381000" cy="3048000"/>
          </a:xfrm>
          <a:solidFill>
            <a:srgbClr val="FFFF00"/>
          </a:solidFill>
        </p:grpSpPr>
        <p:sp>
          <p:nvSpPr>
            <p:cNvPr id="19" name="Rectangle 18"/>
            <p:cNvSpPr/>
            <p:nvPr/>
          </p:nvSpPr>
          <p:spPr>
            <a:xfrm>
              <a:off x="5562600" y="1752600"/>
              <a:ext cx="381000" cy="259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562600" y="1524000"/>
              <a:ext cx="3810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562600" y="4114800"/>
              <a:ext cx="3810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21"/>
          <p:cNvGrpSpPr/>
          <p:nvPr/>
        </p:nvGrpSpPr>
        <p:grpSpPr>
          <a:xfrm rot="5956354">
            <a:off x="2944482" y="4395975"/>
            <a:ext cx="381000" cy="3048000"/>
            <a:chOff x="5562600" y="1524000"/>
            <a:chExt cx="381000" cy="3048000"/>
          </a:xfrm>
          <a:solidFill>
            <a:schemeClr val="accent6">
              <a:lumMod val="75000"/>
            </a:schemeClr>
          </a:solidFill>
        </p:grpSpPr>
        <p:sp>
          <p:nvSpPr>
            <p:cNvPr id="28" name="Rectangle 27"/>
            <p:cNvSpPr/>
            <p:nvPr/>
          </p:nvSpPr>
          <p:spPr>
            <a:xfrm>
              <a:off x="5562600" y="1752600"/>
              <a:ext cx="381000" cy="259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562600" y="1524000"/>
              <a:ext cx="3810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562600" y="4114800"/>
              <a:ext cx="3810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362200" y="2590800"/>
            <a:ext cx="4419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Get your sticks ready.</a:t>
            </a:r>
            <a:endParaRPr lang="en-US" sz="44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457200"/>
            <a:ext cx="8839200" cy="70788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Who was Aaron Burr?</a:t>
            </a:r>
            <a:endParaRPr lang="en-US" sz="40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587619"/>
            <a:ext cx="8610600" cy="95410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515938" indent="-515938">
              <a:spcBef>
                <a:spcPct val="20000"/>
              </a:spcBef>
            </a:pP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A. the person the Democratic-Republicans hoped would be Jefferson’s Vice 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President.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2706787"/>
            <a:ext cx="8610600" cy="95410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515938" indent="-515938">
              <a:spcBef>
                <a:spcPct val="20000"/>
              </a:spcBef>
            </a:pP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B. the 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individual many Federalists </a:t>
            </a: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preferred to be President over a much stronger Jefferson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1272" y="3825955"/>
            <a:ext cx="8610600" cy="95410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515938" indent="-515938">
              <a:spcBef>
                <a:spcPct val="20000"/>
              </a:spcBef>
            </a:pP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 </a:t>
            </a: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Presidential candidate for the 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Federalist Party.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8224" y="4952911"/>
            <a:ext cx="8610600" cy="52322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515938" indent="-515938">
              <a:spcBef>
                <a:spcPct val="20000"/>
              </a:spcBef>
            </a:pP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D.  Vice President under John Adams.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00200" y="6172200"/>
            <a:ext cx="6096000" cy="43704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455613" indent="-455613" algn="ctr">
              <a:lnSpc>
                <a:spcPct val="8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(Choose all that are correct.)</a:t>
            </a:r>
          </a:p>
        </p:txBody>
      </p:sp>
    </p:spTree>
    <p:extLst>
      <p:ext uri="{BB962C8B-B14F-4D97-AF65-F5344CB8AC3E}">
        <p14:creationId xmlns:p14="http://schemas.microsoft.com/office/powerpoint/2010/main" val="1144204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1" grpId="1"/>
      <p:bldP spid="12" grpId="0"/>
      <p:bldP spid="12" grpId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457200"/>
            <a:ext cx="8839200" cy="193899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 the election of 1800 how was the tie between Jefferson and Burr decided?</a:t>
            </a:r>
            <a:endParaRPr lang="en-US" sz="4000" i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276" y="2517163"/>
            <a:ext cx="8610600" cy="52322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515938" indent="-515938">
              <a:spcBef>
                <a:spcPct val="20000"/>
              </a:spcBef>
            </a:pP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A. </a:t>
            </a:r>
            <a:r>
              <a:rPr lang="en-US" alt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through a decision by the Supreme </a:t>
            </a:r>
            <a:r>
              <a:rPr lang="en-US" alt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Court</a:t>
            </a:r>
            <a:r>
              <a:rPr lang="en-US" alt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en-US" altLang="en-US" sz="28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2276" y="3307102"/>
            <a:ext cx="8610600" cy="52322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515938" indent="-515938">
              <a:spcBef>
                <a:spcPct val="20000"/>
              </a:spcBef>
            </a:pP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B. 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by </a:t>
            </a: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 run off election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en-US" sz="28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2276" y="4097041"/>
            <a:ext cx="8610600" cy="52322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515938" indent="-515938">
              <a:spcBef>
                <a:spcPct val="20000"/>
              </a:spcBef>
            </a:pP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C. by a vote in the 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House </a:t>
            </a: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of 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Representatives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2276" y="4886980"/>
            <a:ext cx="8610600" cy="52322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515938" indent="-515938">
              <a:spcBef>
                <a:spcPct val="20000"/>
              </a:spcBef>
            </a:pP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D. by a duel with pistols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en-US" sz="28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652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2" grpId="0"/>
      <p:bldP spid="1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76300" y="457200"/>
            <a:ext cx="7391400" cy="83820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noAutofit/>
          </a:bodyPr>
          <a:lstStyle/>
          <a:p>
            <a:pPr algn="ctr"/>
            <a:r>
              <a:rPr lang="en-US" sz="4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 and B Discuss</a:t>
            </a:r>
          </a:p>
        </p:txBody>
      </p:sp>
      <p:sp>
        <p:nvSpPr>
          <p:cNvPr id="9" name="Rectangle 8"/>
          <p:cNvSpPr/>
          <p:nvPr/>
        </p:nvSpPr>
        <p:spPr>
          <a:xfrm>
            <a:off x="380999" y="3124200"/>
            <a:ext cx="8382000" cy="304698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person 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with the most votes becomes President and the person with the second highest vote count becomes Vice President.  What 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 you think was 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good about this arrangement and what 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may have been 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bad?</a:t>
            </a:r>
            <a:endParaRPr lang="en-US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2" y="1219200"/>
            <a:ext cx="2543175" cy="20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80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39351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Jefferson’s </a:t>
            </a:r>
            <a:r>
              <a:rPr lang="en-US" sz="4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Philosophy</a:t>
            </a:r>
            <a:endParaRPr lang="en-US" sz="44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1447800"/>
            <a:ext cx="8305800" cy="5022473"/>
            <a:chOff x="304800" y="1447800"/>
            <a:chExt cx="8305800" cy="5022473"/>
          </a:xfrm>
        </p:grpSpPr>
        <p:sp>
          <p:nvSpPr>
            <p:cNvPr id="26" name="Rectangle 25"/>
            <p:cNvSpPr/>
            <p:nvPr/>
          </p:nvSpPr>
          <p:spPr>
            <a:xfrm>
              <a:off x="304800" y="1447800"/>
              <a:ext cx="8305800" cy="1077218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alpha val="99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 his inaugural address, Jefferson tried to ease the nation’s political quarrels</a:t>
              </a:r>
              <a:r>
                <a:rPr lang="en-US" sz="32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.</a:t>
              </a:r>
              <a:endPara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" y="2438400"/>
              <a:ext cx="4876800" cy="4031873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alpha val="99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“Let us, … unite with one heart and one</a:t>
              </a:r>
            </a:p>
            <a:p>
              <a:r>
                <a:rPr lang="en-US" sz="32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mind</a:t>
              </a:r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. . . . Every difference of opinion is not a difference of principle. . . . We are all Republicans, we are all Federalists.”</a:t>
              </a:r>
            </a:p>
          </p:txBody>
        </p:sp>
      </p:grpSp>
      <p:pic>
        <p:nvPicPr>
          <p:cNvPr id="6" name="Picture 8" descr="GW-Inaugu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743200"/>
            <a:ext cx="306466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7677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Essential</a:t>
            </a:r>
            <a:r>
              <a:rPr lang="en-US" sz="40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Question</a:t>
            </a:r>
            <a:endParaRPr lang="en-US" sz="40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2286000"/>
            <a:ext cx="3657600" cy="267765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Today we will analyze Jefferson’s election and discuss the importance of Marbury v. Madison.</a:t>
            </a:r>
          </a:p>
        </p:txBody>
      </p:sp>
      <p:pic>
        <p:nvPicPr>
          <p:cNvPr id="6" name="Picture 4" descr="Jefferson 2"/>
          <p:cNvPicPr>
            <a:picLocks noChangeAspect="1" noChangeArrowheads="1"/>
          </p:cNvPicPr>
          <p:nvPr/>
        </p:nvPicPr>
        <p:blipFill>
          <a:blip r:embed="rId2" cstate="print">
            <a:lum bright="-10000" contrast="28000"/>
          </a:blip>
          <a:srcRect l="17293" r="11497"/>
          <a:stretch>
            <a:fillRect/>
          </a:stretch>
        </p:blipFill>
        <p:spPr bwMode="auto">
          <a:xfrm>
            <a:off x="685800" y="1676400"/>
            <a:ext cx="3489325" cy="422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39351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Jefferson’s </a:t>
            </a:r>
            <a:r>
              <a:rPr lang="en-US" sz="4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Philosophy</a:t>
            </a:r>
            <a:endParaRPr lang="en-US" sz="44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1447800"/>
            <a:ext cx="8473440" cy="4002345"/>
            <a:chOff x="457200" y="1447800"/>
            <a:chExt cx="8473440" cy="4002345"/>
          </a:xfrm>
        </p:grpSpPr>
        <p:sp>
          <p:nvSpPr>
            <p:cNvPr id="26" name="Rectangle 25"/>
            <p:cNvSpPr/>
            <p:nvPr/>
          </p:nvSpPr>
          <p:spPr>
            <a:xfrm>
              <a:off x="457200" y="1447800"/>
              <a:ext cx="8458200" cy="1569660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alpha val="99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Jefferson wanted the United States to remain a nation of small independent farmers, who would uphold the strong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39640" y="2895600"/>
              <a:ext cx="4191000" cy="2554545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alpha val="99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morals and democratic associated with </a:t>
              </a:r>
              <a:r>
                <a:rPr lang="en-US" sz="32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country living</a:t>
              </a:r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.</a:t>
              </a:r>
            </a:p>
            <a:p>
              <a:endPara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1026" name="Picture 2" descr="https://tse1.mm.bing.net/th?&amp;id=OIP.Mfb5e443b27334ceaeee759cf069e9676H0&amp;w=271&amp;h=217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127970"/>
            <a:ext cx="3886200" cy="31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90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39351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Jefferson’s Philosophy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1447800"/>
            <a:ext cx="8305800" cy="3545145"/>
            <a:chOff x="457200" y="1447800"/>
            <a:chExt cx="8305800" cy="3545145"/>
          </a:xfrm>
        </p:grpSpPr>
        <p:sp>
          <p:nvSpPr>
            <p:cNvPr id="26" name="Rectangle 25"/>
            <p:cNvSpPr/>
            <p:nvPr/>
          </p:nvSpPr>
          <p:spPr>
            <a:xfrm>
              <a:off x="457200" y="1447800"/>
              <a:ext cx="8305800" cy="1569660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alpha val="99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He hoped that the enormous amount of available land would prevent Americans </a:t>
              </a:r>
            </a:p>
            <a:p>
              <a:endPara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" y="2438400"/>
              <a:ext cx="4191000" cy="2554545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alpha val="99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from crowding</a:t>
              </a:r>
            </a:p>
            <a:p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into cities, as</a:t>
              </a:r>
            </a:p>
            <a:p>
              <a:r>
                <a:rPr lang="en-US" sz="32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people </a:t>
              </a:r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had in </a:t>
              </a:r>
            </a:p>
            <a:p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Europe.</a:t>
              </a:r>
            </a:p>
            <a:p>
              <a:endPara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6" name="Picture 4" descr="http://klio.uoregon.edu/sci/Paris-boulevar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743200"/>
            <a:ext cx="5334000" cy="3493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1656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876800" y="1752600"/>
            <a:ext cx="3733800" cy="4031873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 president, Jefferson behaved more like a gentleman farmer than a privileged politician.</a:t>
            </a:r>
          </a:p>
          <a:p>
            <a:endParaRPr lang="en-US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39351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Jefferson’s Philosophy</a:t>
            </a:r>
          </a:p>
        </p:txBody>
      </p:sp>
      <p:pic>
        <p:nvPicPr>
          <p:cNvPr id="10" name="Picture 9" descr="Thomas Jeffers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" contrast="24000"/>
          </a:blip>
          <a:srcRect l="4526" t="1392" r="1646" b="8604"/>
          <a:stretch>
            <a:fillRect/>
          </a:stretch>
        </p:blipFill>
        <p:spPr bwMode="auto">
          <a:xfrm>
            <a:off x="1221775" y="1447800"/>
            <a:ext cx="32740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043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48200" y="1447800"/>
            <a:ext cx="3418113" cy="4524315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Instead of riding in a fancy carriage to his inauguration, Jefferson walked the two blocks from his boarding house to the Capitol.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" y="39351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Jefferson’s Philosophy</a:t>
            </a:r>
          </a:p>
        </p:txBody>
      </p:sp>
      <p:pic>
        <p:nvPicPr>
          <p:cNvPr id="10" name="Picture 4" descr="http://www.angelpig.org/southern/jdavis_inaugura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50848"/>
            <a:ext cx="3619500" cy="4645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147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39351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Jefferson’s Philosophy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2440" y="1216503"/>
            <a:ext cx="8458200" cy="5335685"/>
            <a:chOff x="472440" y="1216503"/>
            <a:chExt cx="8458200" cy="5335685"/>
          </a:xfrm>
        </p:grpSpPr>
        <p:sp>
          <p:nvSpPr>
            <p:cNvPr id="26" name="Rectangle 25"/>
            <p:cNvSpPr/>
            <p:nvPr/>
          </p:nvSpPr>
          <p:spPr>
            <a:xfrm>
              <a:off x="472440" y="1216503"/>
              <a:ext cx="8458200" cy="2800767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alpha val="99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Being against a large Federal government, Jefferson ended many Federal </a:t>
              </a:r>
              <a:r>
                <a:rPr lang="en-US" sz="32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programs.</a:t>
              </a:r>
            </a:p>
            <a:p>
              <a:endParaRPr lang="en-US" sz="1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He directed Congress to allow the Alien and Sedition Acts to end.</a:t>
              </a:r>
            </a:p>
            <a:p>
              <a:endPara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16780" y="3505200"/>
              <a:ext cx="4213860" cy="3046988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alpha val="99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Congress </a:t>
              </a:r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also ended many taxes, including the unpopular whiskey tax. </a:t>
              </a:r>
            </a:p>
            <a:p>
              <a:endPara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591"/>
          <a:stretch/>
        </p:blipFill>
        <p:spPr>
          <a:xfrm>
            <a:off x="457200" y="3505200"/>
            <a:ext cx="4066032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77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6705" y="1752600"/>
            <a:ext cx="4264063" cy="4031873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With less revenue from taxes, Jefferson reduced the number of federal employees to cut costs, and he also cut the size of the military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en-US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39351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Jefferson’s Philosophy</a:t>
            </a:r>
          </a:p>
        </p:txBody>
      </p:sp>
      <p:pic>
        <p:nvPicPr>
          <p:cNvPr id="14" name="Picture 2" descr="http://www.wetreasures.com/data/relichunter/200403.im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19072"/>
            <a:ext cx="2743200" cy="3962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9794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39351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Jefferson’s Philosophy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2924175" cy="247198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05175" y="1162951"/>
            <a:ext cx="5457825" cy="5509200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Hamilton believed that people who were owed money would take a greater interest in how the government was run.</a:t>
            </a:r>
          </a:p>
          <a:p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But Jefferson opposed public debt and used revenues from tariffs and land sales to reduce the amount of money owed by the government.</a:t>
            </a:r>
          </a:p>
        </p:txBody>
      </p:sp>
    </p:spTree>
    <p:extLst>
      <p:ext uri="{BB962C8B-B14F-4D97-AF65-F5344CB8AC3E}">
        <p14:creationId xmlns:p14="http://schemas.microsoft.com/office/powerpoint/2010/main" val="1817378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76300" y="457200"/>
            <a:ext cx="7391400" cy="83820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noAutofit/>
          </a:bodyPr>
          <a:lstStyle/>
          <a:p>
            <a:pPr algn="ctr"/>
            <a:r>
              <a:rPr lang="en-US" sz="4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 and B Discuss</a:t>
            </a:r>
          </a:p>
        </p:txBody>
      </p:sp>
      <p:sp>
        <p:nvSpPr>
          <p:cNvPr id="9" name="Rectangle 8"/>
          <p:cNvSpPr/>
          <p:nvPr/>
        </p:nvSpPr>
        <p:spPr>
          <a:xfrm>
            <a:off x="380999" y="3136392"/>
            <a:ext cx="8382000" cy="206210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Jefferson’s over turned many of the programs put in place by Adams and the Federalists.  What changes do you agree with and which would you not agree with?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2" y="1219200"/>
            <a:ext cx="2543175" cy="20202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4423" y="5410200"/>
            <a:ext cx="8382000" cy="107721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Be prepared to share your answers</a:t>
            </a:r>
          </a:p>
          <a:p>
            <a:pPr algn="ctr"/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and reasons with the class.</a:t>
            </a:r>
          </a:p>
        </p:txBody>
      </p:sp>
    </p:spTree>
    <p:extLst>
      <p:ext uri="{BB962C8B-B14F-4D97-AF65-F5344CB8AC3E}">
        <p14:creationId xmlns:p14="http://schemas.microsoft.com/office/powerpoint/2010/main" val="1246802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39351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Marshall and the Judiciary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95800" y="1752600"/>
            <a:ext cx="3360550" cy="3539430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President Adams also appointed John Marshall as the Chief Justice of the Supreme Court.</a:t>
            </a:r>
            <a:endParaRPr lang="en-US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" name="Picture 6" descr="Marsh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8952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39351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Marshall and the Judiciary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4800" y="1447800"/>
            <a:ext cx="8839200" cy="4992945"/>
            <a:chOff x="304800" y="1447800"/>
            <a:chExt cx="8839200" cy="4992945"/>
          </a:xfrm>
        </p:grpSpPr>
        <p:sp>
          <p:nvSpPr>
            <p:cNvPr id="26" name="Rectangle 25"/>
            <p:cNvSpPr/>
            <p:nvPr/>
          </p:nvSpPr>
          <p:spPr>
            <a:xfrm>
              <a:off x="304800" y="1447800"/>
              <a:ext cx="8839200" cy="2554545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alpha val="99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Before leaving office, President Adams had appointed as many Federalist judges as he could before Jefferson’s inauguration in 1801. </a:t>
              </a:r>
              <a:r>
                <a:rPr lang="en-US" sz="32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These </a:t>
              </a:r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‘midnight judges’ would </a:t>
              </a:r>
              <a:r>
                <a:rPr lang="en-US" sz="32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create </a:t>
              </a:r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 </a:t>
              </a:r>
              <a:r>
                <a:rPr lang="en-US" sz="32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court that would rule favorably </a:t>
              </a:r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 the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400" y="3886200"/>
              <a:ext cx="4916424" cy="2554545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alpha val="99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Federalist point of view and slow the power of Jefferson and the Democratic Republicans </a:t>
              </a:r>
              <a:endPara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1026" name="Picture 2" descr="http://europeantruth.co.uk/images/jud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078544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594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361182"/>
            <a:ext cx="3124200" cy="58477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3200" u="sng" dirty="0" smtClean="0">
                <a:solidFill>
                  <a:srgbClr val="00FF00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Arial" charset="0"/>
              </a:rPr>
              <a:t>radical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  <a:endParaRPr lang="en-US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1371600"/>
            <a:ext cx="6705600" cy="1077218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a 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person who holds extreme political views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30480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VOCABULARY</a:t>
            </a:r>
            <a:endParaRPr lang="en-US" sz="44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2438400"/>
            <a:ext cx="3124200" cy="58477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00FF00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" charset="0"/>
              </a:rPr>
              <a:t>judicial review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Arial" charset="0"/>
              </a:rPr>
              <a:t>:</a:t>
            </a:r>
            <a:endParaRPr lang="en-US" sz="32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2438400"/>
            <a:ext cx="6477000" cy="156966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		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power of a court to review the constitutionality of laws and governmental actions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4047292"/>
            <a:ext cx="7239000" cy="107721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    	  illegal or unlawful; not according to the constitution.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4800" y="4063425"/>
            <a:ext cx="3886200" cy="58477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unconstitutional</a:t>
            </a:r>
            <a:r>
              <a:rPr lang="en-US" sz="3200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/>
      <p:bldP spid="19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39351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Wha</a:t>
            </a:r>
            <a:r>
              <a:rPr lang="en-US" sz="44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 We Already Know</a:t>
            </a:r>
            <a:endParaRPr lang="en-US" sz="44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1371600"/>
            <a:ext cx="8382000" cy="1077218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Our government is divided into three branches to maintain a balance of power.</a:t>
            </a:r>
            <a:endParaRPr lang="en-US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760" y="2537444"/>
            <a:ext cx="6551426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295400" y="4512020"/>
            <a:ext cx="2003768" cy="1077218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Makes the laws.</a:t>
            </a:r>
            <a:endParaRPr lang="en-US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1589" y="4487636"/>
            <a:ext cx="2003768" cy="1077218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Enforces the laws.</a:t>
            </a:r>
            <a:endParaRPr lang="en-US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26066" y="4487636"/>
            <a:ext cx="2203120" cy="1077218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Interprets the laws.</a:t>
            </a:r>
            <a:endParaRPr lang="en-US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55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1"/>
      <p:bldP spid="15" grpId="1"/>
      <p:bldP spid="1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53996">
            <a:off x="4482766" y="3362285"/>
            <a:ext cx="3314700" cy="27956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200" y="393510"/>
            <a:ext cx="8839200" cy="144655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Marbury v. Madison</a:t>
            </a:r>
          </a:p>
          <a:p>
            <a:pPr algn="ctr"/>
            <a:endParaRPr lang="en-US" sz="44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1447800"/>
            <a:ext cx="8305800" cy="5029200"/>
            <a:chOff x="457200" y="1447800"/>
            <a:chExt cx="8305800" cy="5029200"/>
          </a:xfrm>
        </p:grpSpPr>
        <p:sp>
          <p:nvSpPr>
            <p:cNvPr id="26" name="Rectangle 25"/>
            <p:cNvSpPr/>
            <p:nvPr/>
          </p:nvSpPr>
          <p:spPr>
            <a:xfrm>
              <a:off x="457200" y="1447800"/>
              <a:ext cx="8305800" cy="2062103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alpha val="99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For the judges who were appointed </a:t>
              </a:r>
              <a:r>
                <a:rPr lang="en-US" sz="32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at </a:t>
              </a:r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the </a:t>
              </a:r>
              <a:r>
                <a:rPr lang="en-US" sz="32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last minute, </a:t>
              </a:r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their commissions were approved by the Senate, signed by the president, and affixed with the </a:t>
              </a:r>
              <a:r>
                <a:rPr lang="en-US" sz="32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official</a:t>
              </a:r>
              <a:endPara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" y="3430012"/>
              <a:ext cx="4191000" cy="3046988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alpha val="99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seal of the government.  But the commissions (official papers) were never delivered</a:t>
              </a:r>
              <a:r>
                <a:rPr lang="en-US" sz="32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.</a:t>
              </a:r>
              <a:endPara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5808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39351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Marbury v. Madison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720" y="1326711"/>
            <a:ext cx="8305800" cy="5400707"/>
            <a:chOff x="426720" y="1326711"/>
            <a:chExt cx="8305800" cy="5400707"/>
          </a:xfrm>
        </p:grpSpPr>
        <p:sp>
          <p:nvSpPr>
            <p:cNvPr id="26" name="Rectangle 25"/>
            <p:cNvSpPr/>
            <p:nvPr/>
          </p:nvSpPr>
          <p:spPr>
            <a:xfrm>
              <a:off x="426720" y="1326711"/>
              <a:ext cx="8305800" cy="2062103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alpha val="99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When Thomas Jefferson became President he ordered his Secretary of State, James Madison, not to deliver the commissions. William Marbury, one of </a:t>
              </a:r>
              <a:r>
                <a:rPr lang="en-US" sz="32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the</a:t>
              </a:r>
              <a:endPara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8912" y="3187988"/>
              <a:ext cx="5650310" cy="3539430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alpha val="99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State, James Madison, not to deliver the commissions. William Marbury, one of the </a:t>
              </a:r>
              <a:r>
                <a:rPr lang="en-US" sz="32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affected </a:t>
              </a:r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judges, then asked  the Supreme Court for a legal order to receive his commission.</a:t>
              </a:r>
              <a:endPara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6" name="Picture 5" descr="a1175"/>
          <p:cNvPicPr>
            <a:picLocks noChangeAspect="1" noChangeArrowheads="1"/>
          </p:cNvPicPr>
          <p:nvPr/>
        </p:nvPicPr>
        <p:blipFill rotWithShape="1">
          <a:blip r:embed="rId2" cstate="print"/>
          <a:srcRect l="4608" t="5133" r="52058" b="29843"/>
          <a:stretch/>
        </p:blipFill>
        <p:spPr bwMode="auto">
          <a:xfrm>
            <a:off x="6141038" y="3509903"/>
            <a:ext cx="257319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53855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39351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Marbury v. </a:t>
            </a:r>
            <a:r>
              <a:rPr lang="en-US" sz="4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Madison</a:t>
            </a:r>
            <a:endParaRPr lang="en-US" sz="44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1447800"/>
            <a:ext cx="8534400" cy="4990909"/>
            <a:chOff x="228600" y="1447800"/>
            <a:chExt cx="8534400" cy="4990909"/>
          </a:xfrm>
        </p:grpSpPr>
        <p:sp>
          <p:nvSpPr>
            <p:cNvPr id="26" name="Rectangle 25"/>
            <p:cNvSpPr/>
            <p:nvPr/>
          </p:nvSpPr>
          <p:spPr>
            <a:xfrm>
              <a:off x="228600" y="1447800"/>
              <a:ext cx="8534400" cy="2062103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alpha val="99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John Marshall ruled that the law under which Marbury sued was unconstitutional. This decision established the principle </a:t>
              </a:r>
              <a:r>
                <a:rPr lang="en-US" sz="32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of</a:t>
              </a:r>
              <a:endPara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endPara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8224" y="2899279"/>
              <a:ext cx="4800600" cy="3539430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alpha val="99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judicial review. By establishing judicial review, Marshall helped to create a lasting balance among the three branches of government. </a:t>
              </a:r>
            </a:p>
          </p:txBody>
        </p:sp>
      </p:grpSp>
      <p:pic>
        <p:nvPicPr>
          <p:cNvPr id="1026" name="Picture 2" descr="https://tse1.mm.bing.net/th?&amp;id=OIP.M25508b008ee607afd413884a6dcfb7f3H0&amp;w=300&amp;h=225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48" y="3717006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068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219200" y="990600"/>
            <a:ext cx="6553200" cy="4648200"/>
          </a:xfrm>
          <a:prstGeom prst="roundRect">
            <a:avLst/>
          </a:prstGeom>
          <a:ln w="152400" cmpd="sng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grpSp>
        <p:nvGrpSpPr>
          <p:cNvPr id="2" name="Group 21"/>
          <p:cNvGrpSpPr/>
          <p:nvPr/>
        </p:nvGrpSpPr>
        <p:grpSpPr>
          <a:xfrm rot="888877">
            <a:off x="7369227" y="2885120"/>
            <a:ext cx="381000" cy="3048000"/>
            <a:chOff x="5562600" y="1524000"/>
            <a:chExt cx="381000" cy="3048000"/>
          </a:xfrm>
          <a:solidFill>
            <a:schemeClr val="accent6">
              <a:lumMod val="75000"/>
            </a:schemeClr>
          </a:solidFill>
        </p:grpSpPr>
        <p:sp>
          <p:nvSpPr>
            <p:cNvPr id="23" name="Rectangle 22"/>
            <p:cNvSpPr/>
            <p:nvPr/>
          </p:nvSpPr>
          <p:spPr>
            <a:xfrm>
              <a:off x="5562600" y="1752600"/>
              <a:ext cx="381000" cy="259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562600" y="1524000"/>
              <a:ext cx="3810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562600" y="4114800"/>
              <a:ext cx="3810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8"/>
          <p:cNvGrpSpPr/>
          <p:nvPr/>
        </p:nvGrpSpPr>
        <p:grpSpPr>
          <a:xfrm rot="1288055">
            <a:off x="6869814" y="2580426"/>
            <a:ext cx="381000" cy="3048000"/>
            <a:chOff x="5562600" y="1524000"/>
            <a:chExt cx="381000" cy="3048000"/>
          </a:xfrm>
          <a:solidFill>
            <a:schemeClr val="tx2">
              <a:lumMod val="75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5562600" y="1752600"/>
              <a:ext cx="381000" cy="259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562600" y="1524000"/>
              <a:ext cx="3810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562600" y="4114800"/>
              <a:ext cx="3810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9"/>
          <p:cNvGrpSpPr/>
          <p:nvPr/>
        </p:nvGrpSpPr>
        <p:grpSpPr>
          <a:xfrm rot="1462032">
            <a:off x="7125581" y="2762889"/>
            <a:ext cx="381000" cy="3048000"/>
            <a:chOff x="5562600" y="1524000"/>
            <a:chExt cx="381000" cy="3048000"/>
          </a:xfrm>
          <a:solidFill>
            <a:srgbClr val="FF0000"/>
          </a:solidFill>
        </p:grpSpPr>
        <p:sp>
          <p:nvSpPr>
            <p:cNvPr id="11" name="Rectangle 10"/>
            <p:cNvSpPr/>
            <p:nvPr/>
          </p:nvSpPr>
          <p:spPr>
            <a:xfrm>
              <a:off x="5562600" y="1752600"/>
              <a:ext cx="381000" cy="259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562600" y="1524000"/>
              <a:ext cx="3810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562600" y="4114800"/>
              <a:ext cx="3810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3"/>
          <p:cNvGrpSpPr/>
          <p:nvPr/>
        </p:nvGrpSpPr>
        <p:grpSpPr>
          <a:xfrm rot="6376325">
            <a:off x="3154629" y="4343692"/>
            <a:ext cx="381000" cy="3048000"/>
            <a:chOff x="5562600" y="1524000"/>
            <a:chExt cx="381000" cy="3048000"/>
          </a:xfrm>
          <a:solidFill>
            <a:srgbClr val="00B050"/>
          </a:solidFill>
        </p:grpSpPr>
        <p:sp>
          <p:nvSpPr>
            <p:cNvPr id="15" name="Rectangle 14"/>
            <p:cNvSpPr/>
            <p:nvPr/>
          </p:nvSpPr>
          <p:spPr>
            <a:xfrm>
              <a:off x="5562600" y="1752600"/>
              <a:ext cx="381000" cy="259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562600" y="1524000"/>
              <a:ext cx="3810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562600" y="4114800"/>
              <a:ext cx="3810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7"/>
          <p:cNvGrpSpPr/>
          <p:nvPr/>
        </p:nvGrpSpPr>
        <p:grpSpPr>
          <a:xfrm rot="927376">
            <a:off x="6716730" y="2778299"/>
            <a:ext cx="381000" cy="3048000"/>
            <a:chOff x="5562600" y="1524000"/>
            <a:chExt cx="381000" cy="3048000"/>
          </a:xfrm>
          <a:solidFill>
            <a:srgbClr val="FFFF00"/>
          </a:solidFill>
        </p:grpSpPr>
        <p:sp>
          <p:nvSpPr>
            <p:cNvPr id="19" name="Rectangle 18"/>
            <p:cNvSpPr/>
            <p:nvPr/>
          </p:nvSpPr>
          <p:spPr>
            <a:xfrm>
              <a:off x="5562600" y="1752600"/>
              <a:ext cx="381000" cy="259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562600" y="1524000"/>
              <a:ext cx="3810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562600" y="4114800"/>
              <a:ext cx="3810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21"/>
          <p:cNvGrpSpPr/>
          <p:nvPr/>
        </p:nvGrpSpPr>
        <p:grpSpPr>
          <a:xfrm rot="5956354">
            <a:off x="2944482" y="4395975"/>
            <a:ext cx="381000" cy="3048000"/>
            <a:chOff x="5562600" y="1524000"/>
            <a:chExt cx="381000" cy="3048000"/>
          </a:xfrm>
          <a:solidFill>
            <a:schemeClr val="accent6">
              <a:lumMod val="75000"/>
            </a:schemeClr>
          </a:solidFill>
        </p:grpSpPr>
        <p:sp>
          <p:nvSpPr>
            <p:cNvPr id="28" name="Rectangle 27"/>
            <p:cNvSpPr/>
            <p:nvPr/>
          </p:nvSpPr>
          <p:spPr>
            <a:xfrm>
              <a:off x="5562600" y="1752600"/>
              <a:ext cx="381000" cy="259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562600" y="1524000"/>
              <a:ext cx="3810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562600" y="4114800"/>
              <a:ext cx="3810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362200" y="2590800"/>
            <a:ext cx="4419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Get your sticks ready.</a:t>
            </a:r>
            <a:endParaRPr lang="en-US" sz="44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73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457200"/>
            <a:ext cx="8839200" cy="1323439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How did </a:t>
            </a:r>
            <a:r>
              <a:rPr lang="en-US" sz="40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Jefferson </a:t>
            </a:r>
            <a:r>
              <a:rPr lang="en-US" sz="40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and </a:t>
            </a:r>
            <a:r>
              <a:rPr lang="en-US" sz="40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Hamilton in opinion </a:t>
            </a:r>
            <a:r>
              <a:rPr lang="en-US" sz="40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regarding the public </a:t>
            </a:r>
            <a:r>
              <a:rPr lang="en-US" sz="40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debt ? </a:t>
            </a:r>
            <a:endParaRPr lang="en-US" sz="40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408" y="1884181"/>
            <a:ext cx="8610600" cy="138499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515938" indent="-515938">
              <a:spcBef>
                <a:spcPct val="20000"/>
              </a:spcBef>
            </a:pP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A. Jefferson believed people who were owed money would make sure the government was run properly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en-US" sz="28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350366"/>
            <a:ext cx="8610600" cy="95410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515938" indent="-515938">
              <a:spcBef>
                <a:spcPct val="20000"/>
              </a:spcBef>
            </a:pP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B. Hamilton thought some public debt gave citizens an interest in good government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en-US" sz="28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0792" y="4385663"/>
            <a:ext cx="8610600" cy="52322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515938" indent="-515938">
              <a:spcBef>
                <a:spcPct val="20000"/>
              </a:spcBef>
            </a:pP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C. Hamilton was opposed to public debt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</a:t>
            </a:r>
            <a:endParaRPr lang="en-US" sz="28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4990073"/>
            <a:ext cx="8610600" cy="138499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515938" indent="-515938">
              <a:spcBef>
                <a:spcPct val="20000"/>
              </a:spcBef>
            </a:pP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D. Jefferson was reluctant to sell public land to reduce the amount of money owed by the government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en-US" sz="28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570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1" grpId="0"/>
      <p:bldP spid="11" grpId="1"/>
      <p:bldP spid="12" grpId="0"/>
      <p:bldP spid="12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457200"/>
            <a:ext cx="8839200" cy="193899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Why </a:t>
            </a:r>
            <a:r>
              <a:rPr lang="en-US" sz="40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was the significance of </a:t>
            </a:r>
            <a:r>
              <a:rPr lang="en-US" sz="40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John Marshall’s decision in </a:t>
            </a:r>
            <a:endParaRPr lang="en-US" sz="4000" i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/>
            <a:r>
              <a:rPr lang="en-US" sz="40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Marbury </a:t>
            </a:r>
            <a:r>
              <a:rPr lang="en-US" sz="40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v. </a:t>
            </a:r>
            <a:r>
              <a:rPr lang="en-US" sz="40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Madison? </a:t>
            </a:r>
            <a:endParaRPr lang="en-US" sz="4000" i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362200"/>
            <a:ext cx="8610600" cy="1902059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515938" indent="-515938">
              <a:spcBef>
                <a:spcPct val="20000"/>
              </a:spcBef>
            </a:pP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A. 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power of judicial review made the Supreme Court and equal amongst the three branches od government.</a:t>
            </a:r>
            <a:endParaRPr lang="en-US" sz="28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515938" indent="-515938">
              <a:spcBef>
                <a:spcPct val="20000"/>
              </a:spcBef>
            </a:pP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en-US" sz="28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771" y="3597097"/>
            <a:ext cx="8610600" cy="95410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515938" indent="-515938">
              <a:spcBef>
                <a:spcPct val="20000"/>
              </a:spcBef>
            </a:pP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B. It determined the outcome of the election of 1800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en-US" sz="28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1771" y="4419600"/>
            <a:ext cx="8610600" cy="1902059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515938" indent="-515938">
              <a:spcBef>
                <a:spcPct val="20000"/>
              </a:spcBef>
            </a:pP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C. It increased the number of federal judges, allowing President John Adams to fill most of the new posts with Federalists.</a:t>
            </a:r>
          </a:p>
          <a:p>
            <a:pPr marL="515938" indent="-515938">
              <a:spcBef>
                <a:spcPct val="20000"/>
              </a:spcBef>
            </a:pP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en-US" sz="28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771" y="5620505"/>
            <a:ext cx="8610600" cy="95410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515938" indent="-515938">
              <a:spcBef>
                <a:spcPct val="20000"/>
              </a:spcBef>
            </a:pP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D. </a:t>
            </a: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It gave Congress the constitutional authority to settle eminent domain questions.</a:t>
            </a:r>
            <a:endParaRPr lang="en-US" sz="28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64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457200"/>
            <a:ext cx="8839200" cy="193899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How did the principle of judicial review change the Supreme Court?</a:t>
            </a:r>
          </a:p>
          <a:p>
            <a:pPr algn="ctr"/>
            <a:endParaRPr lang="en-US" sz="40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276" y="2024728"/>
            <a:ext cx="8610600" cy="95410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515938" indent="-515938">
              <a:spcBef>
                <a:spcPct val="20000"/>
              </a:spcBef>
            </a:pP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A. It changed the process by which the new Supreme Court appointments are made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en-US" sz="28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2276" y="3152139"/>
            <a:ext cx="8610600" cy="95410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515938" indent="-515938">
              <a:spcBef>
                <a:spcPct val="20000"/>
              </a:spcBef>
            </a:pP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B. 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It </a:t>
            </a: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changed the process by which the Supreme Court hears appeals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en-US" sz="28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249441"/>
            <a:ext cx="8610600" cy="95410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515938" indent="-515938">
              <a:spcBef>
                <a:spcPct val="20000"/>
              </a:spcBef>
            </a:pP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C. It established the Supreme Court's power to declare a law unconstitutional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en-US" sz="28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2276" y="5562600"/>
            <a:ext cx="8610600" cy="147117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515938" indent="-515938">
              <a:spcBef>
                <a:spcPct val="20000"/>
              </a:spcBef>
            </a:pP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D. It confirmed the power the Supreme Court has to try impeachment cases.</a:t>
            </a:r>
          </a:p>
          <a:p>
            <a:pPr marL="515938" indent="-515938">
              <a:spcBef>
                <a:spcPct val="20000"/>
              </a:spcBef>
            </a:pPr>
            <a:endParaRPr lang="en-US" sz="28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08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2" grpId="0"/>
      <p:bldP spid="12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76300" y="457200"/>
            <a:ext cx="7391400" cy="83820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noAutofit/>
          </a:bodyPr>
          <a:lstStyle/>
          <a:p>
            <a:pPr algn="ctr"/>
            <a:r>
              <a:rPr lang="en-US" sz="4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 and B Discuss</a:t>
            </a:r>
          </a:p>
        </p:txBody>
      </p:sp>
      <p:sp>
        <p:nvSpPr>
          <p:cNvPr id="9" name="Rectangle 8"/>
          <p:cNvSpPr/>
          <p:nvPr/>
        </p:nvSpPr>
        <p:spPr>
          <a:xfrm>
            <a:off x="380999" y="3124200"/>
            <a:ext cx="8382000" cy="255454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Person with the most votes becomes President and the person with the second highest vote count becomes Vice President.  What was good about this arrangement and what was bad?</a:t>
            </a:r>
            <a:endParaRPr lang="en-US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2" y="1219200"/>
            <a:ext cx="2543175" cy="20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3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0" y="1533417"/>
            <a:ext cx="5094513" cy="4031873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 the beginning of the nation’s history, the man receiving the second highest number of votes became vice president. 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John Adams was George Washington’s Vice President.</a:t>
            </a:r>
            <a:endParaRPr lang="en-US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39351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What We Already Know</a:t>
            </a:r>
          </a:p>
        </p:txBody>
      </p:sp>
      <p:pic>
        <p:nvPicPr>
          <p:cNvPr id="1026" name="Picture 2" descr="https://tse1.mm.bing.net/th?&amp;id=OIP.M24e68938deefbc88178acfceb5deb123H1&amp;w=238&amp;h=299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0479"/>
            <a:ext cx="2895600" cy="363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049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57200" y="1524000"/>
            <a:ext cx="4191000" cy="5016758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John Adams 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became President after Washington in 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1796, with his close personal friend (but political enemy) Thomas Jefferson serving as his vice president.</a:t>
            </a:r>
          </a:p>
          <a:p>
            <a:endParaRPr lang="en-US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39351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What We Already Know</a:t>
            </a:r>
          </a:p>
        </p:txBody>
      </p:sp>
      <p:pic>
        <p:nvPicPr>
          <p:cNvPr id="10" name="Picture 5" descr="john-adams-declaration"/>
          <p:cNvPicPr>
            <a:picLocks noChangeAspect="1" noChangeArrowheads="1"/>
          </p:cNvPicPr>
          <p:nvPr/>
        </p:nvPicPr>
        <p:blipFill>
          <a:blip r:embed="rId2" cstate="print"/>
          <a:srcRect l="41441" b="12679"/>
          <a:stretch>
            <a:fillRect/>
          </a:stretch>
        </p:blipFill>
        <p:spPr bwMode="auto">
          <a:xfrm>
            <a:off x="4876800" y="1828800"/>
            <a:ext cx="375207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985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39351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What We Already Know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33800" y="1676400"/>
            <a:ext cx="4800600" cy="4524315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John Adams’ unwillingness to go to war with France had made him unpopular with his own Federalist 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supporters like, Alexander Hamilton, </a:t>
            </a:r>
            <a:endParaRPr lang="en-US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James Madison and George Clinton.</a:t>
            </a:r>
            <a:endParaRPr lang="en-US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1743075" cy="21054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892958"/>
            <a:ext cx="1732353" cy="2441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7798"/>
          <a:stretch/>
        </p:blipFill>
        <p:spPr>
          <a:xfrm>
            <a:off x="347663" y="4119575"/>
            <a:ext cx="1771650" cy="243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12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895600" y="1321368"/>
            <a:ext cx="3581400" cy="5509200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 the election of 1800, President John Adams of the Federalists faced the Democratic-Republicans, represented by Thomas Jefferson. </a:t>
            </a:r>
          </a:p>
          <a:p>
            <a:endParaRPr lang="en-US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39351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Election of 1800</a:t>
            </a:r>
            <a:endParaRPr lang="en-US" sz="44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4" name="Picture 4" descr="Adams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2552700" cy="261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Jeffers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1" y="2286000"/>
            <a:ext cx="251459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2586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39351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What We Already Know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1676400"/>
            <a:ext cx="4191000" cy="4031873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Alien and Sedition Acts, and the decline in Adam’s popularity within his own party swung the election to the Democratic – Republicans. </a:t>
            </a:r>
          </a:p>
        </p:txBody>
      </p:sp>
      <p:pic>
        <p:nvPicPr>
          <p:cNvPr id="10" name="Picture 2" descr="https://tse1.mm.bing.net/th?&amp;id=HN.608018901050067165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84134"/>
            <a:ext cx="3829050" cy="3216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0129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056846" y="1295400"/>
            <a:ext cx="4858554" cy="5016758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When election day came, Jefferson received 73 votes in the electoral college, and Adams earned 65. But Aaron Burr, whom the Democratic-Republicans wanted as vice president, also received 73 votes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en-US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393510"/>
            <a:ext cx="8839200" cy="76944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Election of 1800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04" y="1420368"/>
            <a:ext cx="3268098" cy="48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15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46539</TotalTime>
  <Words>1384</Words>
  <Application>Microsoft Office PowerPoint</Application>
  <PresentationFormat>On-screen Show (4:3)</PresentationFormat>
  <Paragraphs>133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Verdana</vt:lpstr>
      <vt:lpstr>Office Theme</vt:lpstr>
      <vt:lpstr>Lesson 10.1 Jefferson Takes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Temecula Valley 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Enlightenment and the Great Awakening:   A Comparison</dc:title>
  <dc:creator>gtortoreti</dc:creator>
  <cp:lastModifiedBy>Heather Tortoret</cp:lastModifiedBy>
  <cp:revision>148</cp:revision>
  <dcterms:created xsi:type="dcterms:W3CDTF">2005-08-31T14:23:50Z</dcterms:created>
  <dcterms:modified xsi:type="dcterms:W3CDTF">2016-01-18T20:27:26Z</dcterms:modified>
</cp:coreProperties>
</file>