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887" r:id="rId2"/>
    <p:sldId id="888" r:id="rId3"/>
    <p:sldId id="889" r:id="rId4"/>
    <p:sldId id="890" r:id="rId5"/>
    <p:sldId id="891" r:id="rId6"/>
    <p:sldId id="892" r:id="rId7"/>
    <p:sldId id="893" r:id="rId8"/>
    <p:sldId id="835" r:id="rId9"/>
    <p:sldId id="895" r:id="rId10"/>
    <p:sldId id="646" r:id="rId11"/>
    <p:sldId id="819" r:id="rId12"/>
    <p:sldId id="874" r:id="rId13"/>
    <p:sldId id="873" r:id="rId14"/>
    <p:sldId id="894" r:id="rId15"/>
    <p:sldId id="896" r:id="rId16"/>
    <p:sldId id="897" r:id="rId17"/>
    <p:sldId id="899" r:id="rId18"/>
    <p:sldId id="901" r:id="rId19"/>
    <p:sldId id="459" r:id="rId20"/>
    <p:sldId id="902" r:id="rId21"/>
    <p:sldId id="900" r:id="rId22"/>
    <p:sldId id="857" r:id="rId23"/>
    <p:sldId id="310" r:id="rId24"/>
    <p:sldId id="820" r:id="rId25"/>
    <p:sldId id="903" r:id="rId26"/>
    <p:sldId id="749" r:id="rId27"/>
    <p:sldId id="813" r:id="rId28"/>
    <p:sldId id="850" r:id="rId29"/>
    <p:sldId id="904" r:id="rId30"/>
    <p:sldId id="905" r:id="rId31"/>
    <p:sldId id="906" r:id="rId32"/>
    <p:sldId id="907" r:id="rId33"/>
    <p:sldId id="908" r:id="rId34"/>
    <p:sldId id="909" r:id="rId35"/>
    <p:sldId id="801" r:id="rId36"/>
    <p:sldId id="821" r:id="rId37"/>
    <p:sldId id="915" r:id="rId38"/>
    <p:sldId id="910" r:id="rId39"/>
    <p:sldId id="912" r:id="rId40"/>
    <p:sldId id="911" r:id="rId41"/>
    <p:sldId id="880" r:id="rId42"/>
    <p:sldId id="881" r:id="rId43"/>
    <p:sldId id="914" r:id="rId44"/>
    <p:sldId id="882" r:id="rId45"/>
    <p:sldId id="883" r:id="rId46"/>
    <p:sldId id="885" r:id="rId47"/>
    <p:sldId id="886" r:id="rId48"/>
    <p:sldId id="864" r:id="rId49"/>
    <p:sldId id="872" r:id="rId50"/>
    <p:sldId id="827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FFFF00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ch" initials="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00"/>
    <a:srgbClr val="FFFF00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1" autoAdjust="0"/>
    <p:restoredTop sz="86657" autoAdjust="0"/>
  </p:normalViewPr>
  <p:slideViewPr>
    <p:cSldViewPr>
      <p:cViewPr>
        <p:scale>
          <a:sx n="84" d="100"/>
          <a:sy n="84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20"/>
    </p:cViewPr>
  </p:sorterViewPr>
  <p:notesViewPr>
    <p:cSldViewPr>
      <p:cViewPr varScale="1">
        <p:scale>
          <a:sx n="64" d="100"/>
          <a:sy n="64" d="100"/>
        </p:scale>
        <p:origin x="-285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96BE-B9BC-49E1-9916-EBD413AB9F1E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BDAE-9DE5-4DEC-904B-50C5CB21B0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B00A-714E-41DD-98B5-F119203D84B5}" type="datetimeFigureOut">
              <a:rPr lang="en-US" smtClean="0"/>
              <a:pPr/>
              <a:t>5/7/2015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D066-642D-4782-9D68-BF4B5399D3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Mayflower</a:t>
            </a:r>
            <a:r>
              <a:rPr lang="en-US" baseline="0" dirty="0" smtClean="0"/>
              <a:t> Compact = self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D066-642D-4782-9D68-BF4B5399D33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E19E-4862-4977-9FA1-5102B8849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AAD-5C5D-4396-97EF-C3CD96A3AD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D617-248E-4F4B-B29E-21FA248CFB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D419-32C8-44A1-9BDC-726C97FA78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592E1-EFAE-46AE-8892-7A65849526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7F01-1589-4101-AC76-B67E60D352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9BCD-CE32-4CCE-B501-EB23F3D5C4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1811-F6B1-4F40-8605-E954489547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5F62-F3AE-41A2-BE51-12DE263FA4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B8D6-8C31-4CE2-A113-B70AE65C90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6F5C-9798-4197-BF4D-A2CAF1D8F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CFC2-4174-499C-AF4A-BF2F13F61B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0"/>
            <a:ext cx="67056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Teacher Notes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1000" y="1371600"/>
            <a:ext cx="12954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None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2057400"/>
            <a:ext cx="4495800" cy="3046988"/>
            <a:chOff x="381000" y="2057400"/>
            <a:chExt cx="4495800" cy="3046988"/>
          </a:xfrm>
        </p:grpSpPr>
        <p:sp>
          <p:nvSpPr>
            <p:cNvPr id="6" name="Rectangle 5"/>
            <p:cNvSpPr/>
            <p:nvPr/>
          </p:nvSpPr>
          <p:spPr>
            <a:xfrm>
              <a:off x="381000" y="2057400"/>
              <a:ext cx="44958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charset="0"/>
                </a:rPr>
                <a:t>A rumor spread that all freedmen would get 40 acres and a mule, but most freedmen never received either.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2438400"/>
              <a:ext cx="3124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71682" name="Picture 2" descr="http://doublelattebooks.files.wordpress.com/2010/11/40-acres-and-a-mule-19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810000" cy="2771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793" y="1219200"/>
            <a:ext cx="373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Radical Republican leaders Thaddeus Stevens and Charles Sumner pushed to make land reform part of the Reconstruction Acts of 1867. </a:t>
            </a:r>
          </a:p>
        </p:txBody>
      </p:sp>
      <p:pic>
        <p:nvPicPr>
          <p:cNvPr id="7" name="Picture 4" descr="Stev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257" y="2057400"/>
            <a:ext cx="184427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umner"/>
          <p:cNvPicPr>
            <a:picLocks noChangeAspect="1" noChangeArrowheads="1"/>
          </p:cNvPicPr>
          <p:nvPr/>
        </p:nvPicPr>
        <p:blipFill>
          <a:blip r:embed="rId3" cstate="print"/>
          <a:srcRect l="35089" t="19147" r="15343" b="17799"/>
          <a:stretch>
            <a:fillRect/>
          </a:stretch>
        </p:blipFill>
        <p:spPr bwMode="auto">
          <a:xfrm>
            <a:off x="6889850" y="1981200"/>
            <a:ext cx="1816894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676400"/>
            <a:ext cx="3810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Stevens proposed a plan to Congress that would have taken land from plantation owners and given it to freed people.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124200"/>
            <a:ext cx="1433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311" y="1905001"/>
            <a:ext cx="438051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</a:p>
        </p:txBody>
      </p:sp>
      <p:pic>
        <p:nvPicPr>
          <p:cNvPr id="68610" name="Picture 2" descr="http://www.rebeccaedwards.org/images/timeline/supreme.jpg"/>
          <p:cNvPicPr>
            <a:picLocks noChangeAspect="1" noChangeArrowheads="1"/>
          </p:cNvPicPr>
          <p:nvPr/>
        </p:nvPicPr>
        <p:blipFill>
          <a:blip r:embed="rId2" cstate="print"/>
          <a:srcRect r="10240"/>
          <a:stretch>
            <a:fillRect/>
          </a:stretch>
        </p:blipFill>
        <p:spPr bwMode="auto">
          <a:xfrm>
            <a:off x="3352800" y="3505200"/>
            <a:ext cx="5029200" cy="3095626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381000" y="1447800"/>
            <a:ext cx="8534400" cy="3058418"/>
            <a:chOff x="381000" y="1447800"/>
            <a:chExt cx="8534400" cy="3058418"/>
          </a:xfrm>
        </p:grpSpPr>
        <p:sp>
          <p:nvSpPr>
            <p:cNvPr id="6" name="Rectangle 5"/>
            <p:cNvSpPr/>
            <p:nvPr/>
          </p:nvSpPr>
          <p:spPr>
            <a:xfrm>
              <a:off x="381000" y="1447800"/>
              <a:ext cx="85344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charset="0"/>
                </a:rPr>
                <a:t>Many moderate Republicans and even some Radicals were against the plan because they believed that new civil and voting rights were enough to give African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3429000"/>
              <a:ext cx="2743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charset="0"/>
                </a:rPr>
                <a:t>Americans a better life.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1348800"/>
            <a:ext cx="396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Although supporters of the plan argued that civil rights meant little without economic independence. Congress did not pass the land reform plan.</a:t>
            </a:r>
          </a:p>
        </p:txBody>
      </p:sp>
      <p:pic>
        <p:nvPicPr>
          <p:cNvPr id="4" name="Picture 6" descr="http://www.mississippidelta.com/fsa/assets/trans/8a28806r-500.jpg"/>
          <p:cNvPicPr>
            <a:picLocks noChangeAspect="1" noChangeArrowheads="1"/>
          </p:cNvPicPr>
          <p:nvPr/>
        </p:nvPicPr>
        <p:blipFill>
          <a:blip r:embed="rId2" cstate="print"/>
          <a:srcRect l="2808" t="4167" r="4517" b="4166"/>
          <a:stretch>
            <a:fillRect/>
          </a:stretch>
        </p:blipFill>
        <p:spPr bwMode="auto">
          <a:xfrm>
            <a:off x="457200" y="25908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32000"/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6324600" cy="2819400"/>
          </a:xfrm>
        </p:spPr>
        <p:txBody>
          <a:bodyPr/>
          <a:lstStyle/>
          <a:p>
            <a:pPr eaLnBrk="1" hangingPunct="1"/>
            <a:r>
              <a:rPr lang="en-US" altLang="en-US" sz="5400" b="1" i="1" dirty="0" smtClean="0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153400" cy="14478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is NOT true why African Americans wanted their own land?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057400"/>
            <a:ext cx="838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A. Taking land from their former masters was an excellent way to get revenge for having been enslaved.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175000"/>
            <a:ext cx="838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B. Land ownership was the only way to guarantee that they would not be oppressed by white employers.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102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D. They wanted to become economically independent and take care of their families.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292600"/>
            <a:ext cx="838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C. It was their right to own land that had been purchased by themselves being sold over and over again.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2" grpId="0"/>
      <p:bldP spid="12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4478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did many in Congress oppose the land reform plan?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0574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A. It would be too expensive to purchase all the necessary acres.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149600"/>
            <a:ext cx="83820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B. It didn't go far enough to help the freedmen.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3340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D. They felt it was illegal and immoral to give one man's land to someone else.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97091"/>
            <a:ext cx="838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C. They believed that suffrage and new civil rights were enough to give African Americans a better life.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 System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953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371600"/>
            <a:ext cx="8458200" cy="4002345"/>
            <a:chOff x="152400" y="1371600"/>
            <a:chExt cx="8458200" cy="4002345"/>
          </a:xfrm>
        </p:grpSpPr>
        <p:sp>
          <p:nvSpPr>
            <p:cNvPr id="7" name="Rectangle 6"/>
            <p:cNvSpPr/>
            <p:nvPr/>
          </p:nvSpPr>
          <p:spPr>
            <a:xfrm>
              <a:off x="152400" y="1371600"/>
              <a:ext cx="8458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192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Without their own property, many African Americans returned to work on plantations, not as slaves but as wage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2819400"/>
              <a:ext cx="4191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earners. They and the planters both had trouble getting used to this new relationship.</a:t>
              </a:r>
            </a:p>
          </p:txBody>
        </p:sp>
      </p:grpSp>
      <p:pic>
        <p:nvPicPr>
          <p:cNvPr id="11" name="Picture 4" descr="Tenant Farmer: 1939"/>
          <p:cNvPicPr>
            <a:picLocks noChangeAspect="1" noChangeArrowheads="1"/>
          </p:cNvPicPr>
          <p:nvPr/>
        </p:nvPicPr>
        <p:blipFill>
          <a:blip r:embed="rId2" cstate="print"/>
          <a:srcRect r="5000"/>
          <a:stretch>
            <a:fillRect/>
          </a:stretch>
        </p:blipFill>
        <p:spPr bwMode="auto">
          <a:xfrm>
            <a:off x="4343400" y="3048000"/>
            <a:ext cx="2895600" cy="32206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 System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953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981200"/>
            <a:ext cx="426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After the Civil War, planters desperately needed workers to raise cotton, still the South’s main cash crop. </a:t>
            </a:r>
          </a:p>
        </p:txBody>
      </p:sp>
      <p:pic>
        <p:nvPicPr>
          <p:cNvPr id="5" name="Picture 2" descr="https://thecuriousquilter.files.wordpress.com/2010/07/cotton-bales-heading-to-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016725" cy="30030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6858000" cy="38862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latin typeface="Verdana" pitchFamily="34" charset="0"/>
              </a:rPr>
              <a:t>Lesson 18.2b: </a:t>
            </a:r>
            <a:br>
              <a:rPr lang="en-US" sz="5400" b="1" i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5400" b="1" i="1" dirty="0" smtClean="0">
                <a:solidFill>
                  <a:schemeClr val="bg1"/>
                </a:solidFill>
              </a:rPr>
              <a:t> Reconstruction and Daily Life</a:t>
            </a:r>
            <a:endParaRPr lang="en-US" sz="54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 System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905000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African Americans reacted to this demand by agreeing to a contract and working on the plantation for a wage.  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1257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 System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953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contract system was far better than slavery.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517012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They could decide who to work for.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4864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planters could not split up families.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829938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They would not be abused.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173475"/>
            <a:ext cx="4610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5288" lvl="0" indent="-3952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They would be paid.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2368106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192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The workers could shop around for the best contracts.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472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The contract system still had drawbacks.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Even the best contracts paid very low wages. 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Workers often could not leave the plantations without permission. </a:t>
            </a:r>
          </a:p>
        </p:txBody>
      </p:sp>
      <p:pic>
        <p:nvPicPr>
          <p:cNvPr id="64514" name="Picture 2" descr="http://www.history4u.com/wp-content/uploads/2014/03/Cotton-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886199" cy="2914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304800"/>
            <a:ext cx="8915400" cy="6858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 System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https://encrypted-tbn1.gstatic.com/images?q=tbn:ANd9GcTLRwlBYqT9jc5GIVuNgY5DR2dXdxi7w5Y1ssI_prfeecESbLPN"/>
          <p:cNvPicPr>
            <a:picLocks noChangeAspect="1" noChangeArrowheads="1"/>
          </p:cNvPicPr>
          <p:nvPr/>
        </p:nvPicPr>
        <p:blipFill>
          <a:blip r:embed="rId3" cstate="print"/>
          <a:srcRect l="5797" t="4372" r="4348" b="8197"/>
          <a:stretch>
            <a:fillRect/>
          </a:stretch>
        </p:blipFill>
        <p:spPr bwMode="auto">
          <a:xfrm>
            <a:off x="381000" y="3657600"/>
            <a:ext cx="4191000" cy="270387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04800" y="1295400"/>
            <a:ext cx="8534400" cy="4041059"/>
            <a:chOff x="304800" y="1295400"/>
            <a:chExt cx="8534400" cy="4041059"/>
          </a:xfrm>
        </p:grpSpPr>
        <p:sp>
          <p:nvSpPr>
            <p:cNvPr id="13" name="Rectangle 12"/>
            <p:cNvSpPr/>
            <p:nvPr/>
          </p:nvSpPr>
          <p:spPr>
            <a:xfrm>
              <a:off x="304800" y="1295400"/>
              <a:ext cx="8534400" cy="2751522"/>
            </a:xfrm>
            <a:prstGeom prst="rect">
              <a:avLst/>
            </a:prstGeom>
            <a:effectLst>
              <a:outerShdw dist="50800" dir="24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192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Many owners cheated workers out of wages and other benefits. Worse yet, laws punished workers for breaking their contracts, even if the plantation owners were abusing or </a:t>
              </a:r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cheating them. These </a:t>
              </a:r>
              <a:endPara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0">
                <a:lnSpc>
                  <a:spcPct val="90000"/>
                </a:lnSpc>
                <a:defRPr/>
              </a:pPr>
              <a:endParaRPr lang="en-US" sz="3200" dirty="0" smtClean="0">
                <a:solidFill>
                  <a:prstClr val="white"/>
                </a:solidFill>
                <a:effectLst>
                  <a:outerShdw blurRad="50800" dist="50800" dir="192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24400" y="3471333"/>
              <a:ext cx="4038600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drawbacks made many African Americans turn to sharecropping.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1295400"/>
            <a:ext cx="8382000" cy="1865126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Under the sharecropping system, a worker rented a plot of land to farm, and the land–owner provided the tools, seed, and housing.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304800"/>
            <a:ext cx="8915400" cy="6858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harecroppers"/>
          <p:cNvPicPr>
            <a:picLocks noChangeAspect="1" noChangeArrowheads="1"/>
          </p:cNvPicPr>
          <p:nvPr/>
        </p:nvPicPr>
        <p:blipFill>
          <a:blip r:embed="rId3" cstate="print">
            <a:lum bright="-4000" contrast="20000"/>
          </a:blip>
          <a:srcRect t="10576"/>
          <a:stretch>
            <a:fillRect/>
          </a:stretch>
        </p:blipFill>
        <p:spPr bwMode="auto">
          <a:xfrm>
            <a:off x="3048000" y="2939800"/>
            <a:ext cx="5638800" cy="356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67200" y="1676400"/>
            <a:ext cx="4495800" cy="4524315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When harvest time came, the sharecropper gave the landowner a share of the crop.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This system gave families without land a place to farm and gave landowners cheap labor.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" y="304800"/>
            <a:ext cx="8915400" cy="6858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http://www.historyforkids.org/learn/northamerica/after1500/people/pictures/sharecr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429000" cy="30042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www.wessyngton.com/blog/wp-content/uploads/2009/10/fig-152-white-sharecroppers-on-wessyngton-planta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02424"/>
            <a:ext cx="5074250" cy="3550776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28600" y="1295400"/>
            <a:ext cx="8610600" cy="4987230"/>
            <a:chOff x="228600" y="1524000"/>
            <a:chExt cx="8610600" cy="4987230"/>
          </a:xfrm>
        </p:grpSpPr>
        <p:sp>
          <p:nvSpPr>
            <p:cNvPr id="13" name="Rectangle 12"/>
            <p:cNvSpPr/>
            <p:nvPr/>
          </p:nvSpPr>
          <p:spPr>
            <a:xfrm>
              <a:off x="228600" y="1524000"/>
              <a:ext cx="8610600" cy="1569660"/>
            </a:xfrm>
            <a:prstGeom prst="rect">
              <a:avLst/>
            </a:prstGeom>
            <a:effectLst>
              <a:outerShdw dist="50800" dir="24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192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White farmers also became sharecroppers. Many had lost their land in the war, and others had lost it to taxes. By 1880, nearly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971800"/>
              <a:ext cx="3048000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one-third of the white farmers in the Deep South worked someone else’s land. 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457200"/>
            <a:ext cx="8915400" cy="6858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 and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447800"/>
            <a:ext cx="8458200" cy="5029200"/>
            <a:chOff x="228600" y="1447800"/>
            <a:chExt cx="8458200" cy="5029200"/>
          </a:xfrm>
        </p:grpSpPr>
        <p:sp>
          <p:nvSpPr>
            <p:cNvPr id="13" name="Rectangle 12"/>
            <p:cNvSpPr/>
            <p:nvPr/>
          </p:nvSpPr>
          <p:spPr>
            <a:xfrm>
              <a:off x="228600" y="1447800"/>
              <a:ext cx="8458200" cy="1569660"/>
            </a:xfrm>
            <a:prstGeom prst="rect">
              <a:avLst/>
            </a:prstGeom>
            <a:effectLst>
              <a:outerShdw dist="50800" dir="24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192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Farmers wanted to grow food to feed their families, but landowners forced them to grow cash crops, such as cotton.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2937570"/>
              <a:ext cx="3429000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192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As a result, farmers had to buy food from the local store, which was usually owned by the landlord. </a:t>
              </a:r>
            </a:p>
          </p:txBody>
        </p:sp>
      </p:grpSp>
      <p:pic>
        <p:nvPicPr>
          <p:cNvPr id="7" name="Picture 22" descr="http://3.bp.blogspot.com/-DMltgWdDaGk/Ud87q8Ez8bI/AAAAAAAAF6E/n_8wnVO3Ba4/s1600/Stately-Oaks_2013-06-15_08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32000" contrast="40000"/>
          </a:blip>
          <a:srcRect/>
          <a:stretch>
            <a:fillRect/>
          </a:stretch>
        </p:blipFill>
        <p:spPr bwMode="auto">
          <a:xfrm>
            <a:off x="3657600" y="3048000"/>
            <a:ext cx="4495800" cy="3278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0" y="1752600"/>
            <a:ext cx="5029200" cy="4031873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Most farmers did not have the money to pay for goods. As a result, many were caught in a cycle of debt. Often farmers had to use one year’s harvest to pay the previous year’s bills.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304800"/>
            <a:ext cx="8915400" cy="6858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 and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Image result for negro sharecro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22" y="2971800"/>
            <a:ext cx="3275004" cy="22193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1676400"/>
            <a:ext cx="13716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Sharecropper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2438400"/>
            <a:ext cx="289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</a:rPr>
              <a:t>Farmer gets land, seed, tools and home from owner.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9200" y="1066800"/>
            <a:ext cx="67056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Essential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Question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362200"/>
            <a:ext cx="38100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How did the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4 million slaves freed as a result of the Civil War make the transition from slave to free.</a:t>
            </a:r>
          </a:p>
        </p:txBody>
      </p:sp>
      <p:pic>
        <p:nvPicPr>
          <p:cNvPr id="43010" name="Picture 2" descr="http://upload.wikimedia.org/wikipedia/commons/b/b2/James_Hopkinsons_Plantation_Slaves_Going_to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284356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Sharecropper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2438400"/>
            <a:ext cx="289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</a:rPr>
              <a:t>Farmer buys food and clothing from owner’s plantation store on credit.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515892">
            <a:off x="5422177" y="1717487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Sharecropper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2438400"/>
            <a:ext cx="289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</a:rPr>
              <a:t>Farmer plants and harvests crops.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515892">
            <a:off x="5422177" y="1717487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5738273">
            <a:off x="6946179" y="3622486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Sharecropper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515892">
            <a:off x="5422177" y="1717487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5738273">
            <a:off x="6946179" y="3622486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86400"/>
            <a:ext cx="2266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9562907">
            <a:off x="5564180" y="5587369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2590800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</a:rPr>
              <a:t>As per agreement, half the harvest would go to the owner, half to the farmer.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Sharecropper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2438400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</a:rPr>
              <a:t>Farmer doesn’t have enough from his share to pay off the store loans.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515892">
            <a:off x="5422177" y="1717487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5738273">
            <a:off x="6946179" y="3622486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86400"/>
            <a:ext cx="2266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9562907">
            <a:off x="5564180" y="5587369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038600"/>
            <a:ext cx="1581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13204675">
            <a:off x="1778807" y="5409161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86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Sharecropper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19200"/>
            <a:ext cx="1485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38400" y="2438400"/>
            <a:ext cx="365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" charset="0"/>
              </a:rPr>
              <a:t>Farmer promises owner a larger share of next year’s harvest to repay store loans.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515892">
            <a:off x="5422177" y="1717487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495800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5738273">
            <a:off x="6946179" y="3622486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86400"/>
            <a:ext cx="2266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9562907">
            <a:off x="5564180" y="5587369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038600"/>
            <a:ext cx="1581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13204675">
            <a:off x="1778807" y="5409161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828800"/>
            <a:ext cx="1543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16015216">
            <a:off x="952641" y="3118398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965113">
            <a:off x="2408305" y="1657483"/>
            <a:ext cx="676177" cy="564747"/>
          </a:xfrm>
          <a:prstGeom prst="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 and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371600"/>
            <a:ext cx="5334000" cy="5016758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Much of what was grown on the plantations was cotton, which wasn’t worth as much after the war.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Southern planters responded by trying to produce more of the cash crop - a move that drove down prices even further. </a:t>
            </a:r>
          </a:p>
        </p:txBody>
      </p:sp>
      <p:pic>
        <p:nvPicPr>
          <p:cNvPr id="51202" name="Picture 2" descr="http://chronicle.augusta.com/sites/default/files/imagecache/superphoto/editorial/images/feed/msms/photos/4369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711481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Sharecropping and Debt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219200"/>
            <a:ext cx="8229600" cy="4043303"/>
            <a:chOff x="533400" y="1219200"/>
            <a:chExt cx="8229600" cy="4043303"/>
          </a:xfrm>
        </p:grpSpPr>
        <p:sp>
          <p:nvSpPr>
            <p:cNvPr id="13" name="Rectangle 12"/>
            <p:cNvSpPr/>
            <p:nvPr/>
          </p:nvSpPr>
          <p:spPr>
            <a:xfrm>
              <a:off x="533400" y="1219200"/>
              <a:ext cx="8229600" cy="2062103"/>
            </a:xfrm>
            <a:prstGeom prst="rect">
              <a:avLst/>
            </a:prstGeom>
            <a:effectLst>
              <a:outerShdw dist="50800" dir="24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1920000" algn="ctr" rotWithShape="0">
                      <a:schemeClr val="tx1"/>
                    </a:outerShdw>
                  </a:effectLst>
                  <a:latin typeface="Arial" pitchFamily="34" charset="0"/>
                  <a:cs typeface="Arial" pitchFamily="34" charset="0"/>
                </a:rPr>
                <a:t>Growing cotton exhausted the soil and reduced the amount of land available for food crops. </a:t>
              </a:r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As a result, the South had to</a:t>
              </a:r>
            </a:p>
            <a:p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import half its food. Relying on cotton</a:t>
              </a:r>
              <a:endPara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200400"/>
              <a:ext cx="38862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1920000" algn="ctr" rotWithShape="0">
                      <a:prstClr val="black"/>
                    </a:outerShdw>
                  </a:effectLst>
                  <a:latin typeface="Arial" pitchFamily="34" charset="0"/>
                  <a:cs typeface="Arial" pitchFamily="34" charset="0"/>
                </a:rPr>
                <a:t>was one reason the Deep South experienced years of rural poverty.</a:t>
              </a:r>
            </a:p>
          </p:txBody>
        </p:sp>
      </p:grpSp>
      <p:pic>
        <p:nvPicPr>
          <p:cNvPr id="6" name="Picture 2" descr="http://georgiainfo.galileo.usg.edu/gastudiesimages/Black%20Man%20Plowing%20with%20Mule%20Greene%201941.jpg"/>
          <p:cNvPicPr>
            <a:picLocks noChangeAspect="1" noChangeArrowheads="1"/>
          </p:cNvPicPr>
          <p:nvPr/>
        </p:nvPicPr>
        <p:blipFill>
          <a:blip r:embed="rId3" cstate="print"/>
          <a:srcRect l="3571" t="2385" r="3571" b="4582"/>
          <a:stretch>
            <a:fillRect/>
          </a:stretch>
        </p:blipFill>
        <p:spPr bwMode="auto">
          <a:xfrm>
            <a:off x="4343400" y="34290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410200" cy="1066800"/>
          </a:xfrm>
          <a:effectLst>
            <a:outerShdw dist="5388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i="1" dirty="0" smtClean="0">
                <a:solidFill>
                  <a:srgbClr val="FFFF00"/>
                </a:solidFill>
                <a:latin typeface="Verdana" pitchFamily="34" charset="0"/>
              </a:rPr>
              <a:t>A and B Discuss </a:t>
            </a:r>
            <a:endParaRPr lang="en-US" sz="40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43000"/>
            <a:ext cx="1676400" cy="186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9718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Compare and contrast the cycle of debt accumulated by the sharecropper’s use of the plantation store credit  and the modern consumer’s debt accumulation  through modern day credit card usage.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32000"/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6324600" cy="2819400"/>
          </a:xfrm>
        </p:spPr>
        <p:txBody>
          <a:bodyPr/>
          <a:lstStyle/>
          <a:p>
            <a:pPr eaLnBrk="1" hangingPunct="1"/>
            <a:r>
              <a:rPr lang="en-US" altLang="en-US" sz="5400" b="1" i="1" dirty="0" smtClean="0">
                <a:solidFill>
                  <a:schemeClr val="tx1"/>
                </a:solidFill>
              </a:rPr>
              <a:t>Get your whiteboards and markers ready!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763000" cy="14478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was NOT true of the contract system.</a:t>
            </a:r>
            <a:endParaRPr lang="en-US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077557"/>
            <a:ext cx="83820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Workers could choose who to work for.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556936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If a worker was abused in any way they could leave and work for someone else.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205112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Workers had to give a share of their harvest to the owner.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381024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C. Plantation owners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needed workers and recently freed slaves needed work.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029200"/>
            <a:ext cx="83820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E. Families would not be broken up.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143000"/>
            <a:ext cx="4038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u="sng" dirty="0" smtClean="0">
                <a:solidFill>
                  <a:schemeClr val="bg1"/>
                </a:solidFill>
                <a:effectLst>
                  <a:outerShdw blurRad="50800" dist="50800" dir="18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tenant:</a:t>
            </a:r>
            <a:endParaRPr lang="en-US" altLang="en-US" sz="3200" u="sng" dirty="0">
              <a:solidFill>
                <a:srgbClr val="FF0000"/>
              </a:solidFill>
              <a:effectLst>
                <a:outerShdw blurRad="50800" dist="50800" dir="18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1430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 person that uses another's house, or land, in exchange for rent.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Vocabulary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209800"/>
            <a:ext cx="4038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u="sng" dirty="0" smtClean="0">
                <a:solidFill>
                  <a:schemeClr val="bg1"/>
                </a:solidFill>
                <a:effectLst>
                  <a:outerShdw blurRad="50800" dist="50800" dir="18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sharecropper:</a:t>
            </a:r>
            <a:endParaRPr lang="en-US" altLang="en-US" sz="3200" u="sng" dirty="0">
              <a:solidFill>
                <a:srgbClr val="FF0000"/>
              </a:solidFill>
              <a:effectLst>
                <a:outerShdw blurRad="50800" dist="50800" dir="18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209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		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 tenant farmer who gives a portion of his or her crop to the owner of the land as rent.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799582"/>
            <a:ext cx="4038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u="sng" dirty="0" smtClean="0">
                <a:solidFill>
                  <a:schemeClr val="bg1"/>
                </a:solidFill>
                <a:effectLst>
                  <a:outerShdw blurRad="50800" dist="50800" dir="18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accumulation:</a:t>
            </a:r>
            <a:endParaRPr lang="en-US" altLang="en-US" sz="3200" u="sng" dirty="0">
              <a:solidFill>
                <a:srgbClr val="FF0000"/>
              </a:solidFill>
              <a:effectLst>
                <a:outerShdw blurRad="50800" dist="50800" dir="18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3799582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	       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an amount that collects or piles up.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029200"/>
            <a:ext cx="4038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200" u="sng" dirty="0" smtClean="0">
                <a:solidFill>
                  <a:schemeClr val="bg1"/>
                </a:solidFill>
                <a:effectLst>
                  <a:outerShdw blurRad="50800" dist="50800" dir="18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contract:</a:t>
            </a:r>
            <a:endParaRPr lang="en-US" altLang="en-US" sz="3200" u="sng" dirty="0">
              <a:solidFill>
                <a:srgbClr val="FF0000"/>
              </a:solidFill>
              <a:effectLst>
                <a:outerShdw blurRad="50800" dist="50800" dir="180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0292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 piece of paper or document that outlines the terms of an agreement.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478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of the following was NOT true about sharecropping?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96557"/>
            <a:ext cx="838200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A. A worker rented a plot of land to farm.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25627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B. Workers gave the landowner a share of the crop at harvest time.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409826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D. Workers bought food and clothing from the landowner on credit.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160693"/>
            <a:ext cx="8382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C. Over the years, most sharecroppers managed to save enough money to buy their own land.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314248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E. Workers gave the landowner a share of the crop at harvest time.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  <p:bldP spid="7" grpId="0"/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1600200"/>
            <a:ext cx="3962400" cy="3046988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African Americans in the South faced other problems besides poverty. They also faced violent racism.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5352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192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Many planters and former Confederate soldiers did not want African Americans to have more rights.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371600"/>
            <a:ext cx="8458200" cy="2062103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In 1866, such feelings spurred the rise of a secret group called the Ku Klux Klan.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Klan’s goals were to restore Democratic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276600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white"/>
                </a:solidFill>
                <a:effectLst>
                  <a:outerShdw blurRad="50800" dist="50800" dir="1920000" algn="c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control of the South and keep former slaves powerless.</a:t>
            </a:r>
          </a:p>
        </p:txBody>
      </p:sp>
      <p:pic>
        <p:nvPicPr>
          <p:cNvPr id="7" name="Picture 9" descr="klan+in+costu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00400"/>
            <a:ext cx="398988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371600"/>
            <a:ext cx="8153400" cy="1569660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Klan attacked African Americans, targeting those who owned land or had become prosperous.  </a:t>
            </a:r>
          </a:p>
        </p:txBody>
      </p:sp>
      <p:pic>
        <p:nvPicPr>
          <p:cNvPr id="4" name="Picture 7" descr="http://www.isgeschiedenis.nl/wp-content/uploads/2013/12/Ku-Klux-K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95600"/>
            <a:ext cx="4791329" cy="3607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371600"/>
            <a:ext cx="5334000" cy="4524315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Klan attacked African Americans, targeting those who owned land or had become prosperous. 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Klansmen rode on horseback and dressed in white robes and hoods.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They beat people and burned homes. </a:t>
            </a:r>
          </a:p>
        </p:txBody>
      </p:sp>
      <p:pic>
        <p:nvPicPr>
          <p:cNvPr id="4" name="Picture 6" descr="Kkk Photographs - Klansman Doing Sentry Duty  by Evere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2667000" cy="3516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1600200"/>
            <a:ext cx="4495800" cy="4524315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They even lynched some victims, killing them on the spot without a trial as punishment for a supposed crime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. The Klan also attacked white Republicans.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50800" dist="50800" dir="1920000" algn="ctr" rotWithShape="0">
                  <a:schemeClr val="tx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609600" y="2362200"/>
            <a:ext cx="351716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371600"/>
            <a:ext cx="5334000" cy="4524315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Klan victims had little protection.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Military authorities in the South often ignored the violence.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President Johnson had appointed most of these authorities, and they were against Reconstruction.</a:t>
            </a:r>
          </a:p>
        </p:txBody>
      </p:sp>
      <p:pic>
        <p:nvPicPr>
          <p:cNvPr id="10244" name="Picture 4" descr="http://www.voyagesphotosmanu.com/Complet/images/Governor_Adelbert_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247900" cy="3371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1219200"/>
            <a:ext cx="4572000" cy="5509200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Klan’s terrorism served the Democratic Party.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As armed Klansmen kept Republicans away from the polls, the Democrats increased their power.  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Soon, planter class took back control of the South.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63709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4478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Ku Klux Klan was formed</a:t>
            </a:r>
            <a:endParaRPr lang="en-US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9812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by Northern whites angry about blacks moving North after the Civil War. 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0734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by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Northern whites who supported slavery, and wanted it to continue.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52578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by Southern whites who wanted to steal land from blacks.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656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by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Southern whites angry about freed slaves getting political power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534400" cy="1447800"/>
          </a:xfrm>
          <a:effectLst>
            <a:outerShdw dist="7184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did the Ku Klux Klan affect the South during Reconstruction?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098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A.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It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brought about the change from contract farming to sharecropping.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1242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B.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It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enabled Radical Republicans to gain power in the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South.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9530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D.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It helped bring about Democratic control or the South. 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8382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It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caused a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88900" dir="5400000" algn="ctr" rotWithShape="0">
                    <a:schemeClr val="tx1"/>
                  </a:outerShdw>
                </a:effectLst>
                <a:latin typeface="Arial" charset="0"/>
              </a:rPr>
              <a:t>second economic collapse or the South.</a:t>
            </a:r>
            <a:endParaRPr lang="en-US" sz="2800" dirty="0" smtClean="0">
              <a:solidFill>
                <a:schemeClr val="bg1"/>
              </a:solidFill>
              <a:effectLst>
                <a:outerShdw blurRad="50800" dist="889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we Already Know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1371600"/>
            <a:ext cx="7924800" cy="2554545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With the adoption of the Thirteenth Amendment, slavery was abolished and approximately four million former slaves were free to make new lives for themselves.</a:t>
            </a:r>
          </a:p>
        </p:txBody>
      </p:sp>
      <p:pic>
        <p:nvPicPr>
          <p:cNvPr id="40962" name="Picture 2" descr="http://static.guim.co.uk/sys-images/Books/Pix/pictures/2013/2/28/1362074512058/Freed-Slaves-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505200"/>
            <a:ext cx="4914900" cy="2948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410200" cy="1066800"/>
          </a:xfrm>
          <a:effectLst>
            <a:outerShdw dist="53882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i="1" dirty="0" smtClean="0">
                <a:solidFill>
                  <a:srgbClr val="FFFF00"/>
                </a:solidFill>
                <a:latin typeface="Verdana" pitchFamily="34" charset="0"/>
              </a:rPr>
              <a:t>A and B Discuss </a:t>
            </a:r>
            <a:endParaRPr lang="en-US" sz="40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14400"/>
            <a:ext cx="1676400" cy="186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30480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Many historians refer to Reconstruction as the Second Civil War.  What evidence do you think they may use to support their statement ? </a:t>
            </a:r>
            <a:endParaRPr lang="en-US" sz="32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we Already Know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AutoShape 2" descr="data:image/jpeg;base64,/9j/4AAQSkZJRgABAQAAAQABAAD/2wBDAAMCAgMCAgMDAwMEAwMEBQgFBQQEBQoHBwYIDAoMDAsKCwsNDhIQDQ4RDgsLEBYQERMUFRUVDA8XGBYUGBIUFRT/2wBDAQMEBAUEBQkFBQkUDQsNFBQUFBQUFBQUFBQUFBQUFBQUFBQUFBQUFBQUFBQUFBQUFBQUFBQUFBQUFBQUFBQUFBT/wAARCACkALkDASIAAhEBAxEB/8QAHQAAAgMBAQEBAQAAAAAAAAAABgcEBQgDAAIBCf/EAEYQAAIBAwMCBAMGAwUFBQkAAAECAwQFEQAGIRIxBxNBURQiYQgjMnGBkRWhwTNCUmKxFnKC4fAkU5LC0RcYNGNzg7Kz8f/EABsBAAIDAQEBAAAAAAAAAAAAAAMEAgUGAQAH/8QAOREAAQMCAwQHBgQHAQAAAAAAAQACAxEhBBIxBSJBURNhcZGhsfAUMoHB0eEVIzNCBhZDUmKCstL/2gAMAwEAAhEDEQA/ANPV1BT3Ga3z1kCVE9BP8TSSSZzBJgjqX64J1TeJG16zfm2YrXDNDDMKqOUTzlh0KueoqRzkg4+oJGrOvvlvp6SaZqmORabBlSlQzSR5PGQOB+Z9OdVR39DVV1db6KnE9XSTCMrVuSsihlDsgTg9IJ4J5IA9QdVUuIie0tArXq+aM2Fx1sqfbnhnDRbY/wBntz18N6t1PVmelSJpIPNVlw0c6g/MM9gDyO+i/bNmj2tY6S021atbdSBlh85ySiFiwXqbHAzgZ9ANDFv3NdbtU19PNFLaaehqyfOhjMEcsaSkFCcfMGRc9QPrjPB1AstlvFVJU1d2qGq4FrBXULFG81AJXKjLDAHSE+Vj/eOfTSIn6OmVrW8L3KMIQdSUftcxSmKP4qnjMkvlIpn6i7sTwFQHJJzr4pN1pKsbU9Wa9Zan4QSU0OEWTnIZmYY/CRn3x7jSuoam3bBNY113LRddTKKtKeerT7qXrd+egsTjKAsBz0Z4zqot/iNsjatJUxUV2epqJSJQ0EMs7q3Ysqt0qAD2GeAB3xpZ2ONbydwCMMOKWanJad6w3pIXpTUeW1SIGE0yRmPOSHK4J6SMEY7hlOuO2d+PvGNZbasiRmoEUqVVZ0skZGRIAqnOR04XIPzfQ6V1q8S9nW+glpbW0iK0Sv5qMIMhVx/aMW+bA5A5741Z0XiBY5aCOmprbRrT1ICLHDcFiDgADpGEU9sAj10I4wH95PxUxD/iEd7c3xLuSKKop4UjgNR5UzVFRKWjjKkq46Tg5+UY4xk+2vmwb6/2kpoqmGOOCNqhFk8ySQhYHXqD56sZ6SCfQc88aE499PUwS08VkohAW5hSd2XgAAEIRjgAY+motdv651DeTUWe2rTHA6J/P6SR7/MBjgcah7S2t69670fUEW7X3rW7tooaqCjp6JPOXzYquSVn8hl6lZSGHz4ZcqRgZPJ4z0sW+Zb5Cs9NToFWoVJj5kpCwsnWJAVbklSnHGCTzxyBXDftwb7s0FukieZWnCSS/MMcnHmZP4VH6c6+6vxHrYqKuE1qpamii6fNTqm+fn0AY5AwvHY5xorcS3r717ojyTAsm/Kq921KmOkFPI04UoK2UdMJwRJ1YOT0lWKj3xnjX3Zd+fx+B5oUro1FT5OXqoj1RlQwm5XHSQQcZ6hntoEovE8XSgCTWcCKQ9UkMddIhBwAQwK9vTH01ZpvKgegNGLLX00UjmQminiGSfxAfKCAe3GOBqYxjRbMe9RMHGgRpa97Utxp4Jqd7kwmn8heumDt1EdSkhTkKVHUGIAwR2zrvSbuorkFekvdDMhkMK9UjREuDygJGCcg8fTQJR7lsdHSPQ0yVlohkkZnxS9XykY6Qys3TwAM44A1Jtr2mktqW613SClLF81Urv10+V6AyKyjLBcAZb99NsxlRZ6GYRyR9BFUQs7RU/XHIzSu9JIsgLnuTg9+NdBceggPJIpPo4K4/fS/tNngt+24YLVBTXK4o08tOyyp8PTlsgZZSSeDyADlsnjUuhu1125t6h+Iq7hPXGJ3aAgzM4JHSZCVOMZycYHf2043FOOhB8EB0Q6wrbd2w7JvUNLcqV5qgeWY6uGVo5YzGxZCrjsASeOxzzqsvvh+Nw+IG391m6VEVTaWCCAEqskZ6ywLKQclmU4PHy4xzq3tO6YxYKK53akgHmxlm8tGp5XkyFREXPJctwGxj11f228Wy4W2CuE701PLB8UDUJ8qR5/EXXIHcd9MiWM++2iCYjwQ/S7Mstu3BUXqmo/hbpOpjkljkZVYNjI6AenkqCTjvzqylMyqcOSBx39dXKUnnRF4VWpiXnrhYOOfy5H6jVdPCkqsqMDzkoT2/PT0bmkbqCWkG6qalJTGfmcED0Y6t/hJv++f/wAR1GlLYYMmiTyIfddGqvJNmz2217gq7xc6142m6g9IGDMw6VUsyxhmJPSp6TgDH1Oq1d32S3VE9TSUDy1s2RLU1MfkdYOO+FzwFUD5hwBoL3tuuPaVpaompkqq+RgkNPDOVWYc9Tgn8IGPwn5uR76Eabx8gpyPM2/XQyYAPw1QHx+hGsHJK5xuVdNZW4TRbfNwqVVLfXUVuSNehEpQiuoHYdbZbVPVU38eqCLszXUjkPPMZh/MnB/LUKj3JT7i2/S3E09VClWX6F6RIyBWKnrH93sT+Wq3cV321tytp4brV+VLUQieMmDPUh4DZUcZwdBccvBTArZWD7OtsSkig+DjI6S0Ekin9s41H/2EttUCW+MCsPxYVwT/AMS6hUm8toEKIL/BFk9hLLGP9BoqpqWGucpHcpjJ0ljmq5K8c9J59R+40oWMdctCLUjih2fwrtsidUU44IPRPToTke2Maqqvw3iV2VZICzjJkHXGxx6cMc6YdHbVmdgt0lldeGjMkbEfmMca7VdmqCit8QWz+FZIB/IgjXDFENGqQe/iUq//AGf1BZ1jqSqnnoWc/MR9CuNfg21uiKVzHca0CQCN/vVy6jspPUDgfTB0xZKGrhYZeBsc4ZWH9DjXxJSMzj/saMx5Ledn+RA1EwNcpCQhL9I91W0jNRPUFMqomhMiY+oBOcZ4J511jvN5pjGXFO4Q5IlQoz/QnoGB9R7+umJBGkYB+GlRs44ww/kdSBMBhumZV9CYmI/kNeEWUUBXM9dQl3Du66QJKi0NA/W4fzklww91I6hn05P7anT+IlfGXIs1WykDyhE4YL2yGYA59cYB0xYqajmiHmpFI3/z4x/5hrg1gsFS5d6Wjk941CLk/proiPByjnHJA6eJVt80JUUVypuODLAfmPqDwMfQ5wfpq3tniftzzXU3BIUVQxDxsDk914JyePQfroiGy7RJ0inpmpyRyIp5FB/ZsY13PhZbqlAG+IA9T5itgf8AEp0djJGqJc0oSudbtO8VAlo7pS2+uQGQTrKY+RnIfgc8HjOePXRJtPcdZbKaOmh3JBWUsqSSCnSZZXkXHJAkJwBjnjGCc641vgTa51PTKyBTlRJTRMD9cgDVFuzwZg2zY6q5CpgMcTKZPuZEZmYhR2Ygn5vbTbGOrmAQS5ptVHFb4gVBroErrXQXOnqIOlHR+iVFIPUyH5kOPcY+h9ATx3Gzbgt0UZmqLPE8aqsIQRrHxjuoIJAJwCAMgHHGknt1KK2RK0XkKzKF8yXKkc5x1E8DJJ4AGi+guMNcjOvkk/3fLmwSR/0dONkc3QoJaCm7dbVW19vc2dYJ+pFRamCfEuFz0nqX8IXvycnt66+qqeUz1ciVK3GHzkSOIxh5goQdWZFwc9R7NpY0M9XIRJAk8cqDrWSOfpwfbOQc6Znh5UVF/jWS4LLWy087IkjgK4AAyWKH5hye50zHPncGuCC5haK1X3XzMkqoQOletpAfmK9PSMcf7w4PI0S/EQ/5dVF3hVa3CQrB10pBiXkL1Sc/v06IP4QPbV3A85N6+qTkAzLIHjxsytS9U8VFRR1KBpGYI2OerA445wdKqXbtZTNGZrZNAqnOUBbGPfB1qDxYp4WurNUYZPMfGVzjnPppefAxuS+MrnjI1knYZrqOqrhsxaMqg7F2LW7joKiajeppjAidQiIBLYJGQSPUA+vGeOdKffVDUtum4CsnlE6S9EjyqQynuc4AHr/zPfWuvB9EWmu4VAEVAwAPHOefppYb6sEU19rqh1Vy8nzK4BB4HpockFtVNku9os+UtoEyKrqlZToVklDP+ME4Uc/uce4056Z9w2zbkF6MULpJGGWqlUNI74yHLc5IUdPIxyB9RS2zaJnr/h0MaRzTHqdU56WYHj9/y1pO42OCn8JKa2IxZIbc8CeYM54POgiE610U3yCqxoduxVUr1HXN5kzF3dHYEseSSdX+2KCstF4jlpzWXAFHheDzCehSAxdOph0uAvBz78Htoqj23PHJ91HDhhnhSuffPfR94PbYC75pGnjSRPLkboOCqkKcHGOe+hCOrkQv3Uut3X6901uSit6VtllEpZ6iaUMxx3VSGOFyc8n8uOAJQb633QDoa9eYg5+9RWJ/PPfTw8aNro15hakiIdoj5qxqMMeo8/8A80tJtu5+7aF+vgjAAP7c6hJE7NWq8x7SNFZbc33WNarZNcK+HrjjYV7PGvVJMCSegcdIwVCg+o9tUUnj/d6CvmItFLVU/WRGiF1l6c8ZPbONOe4+GtFS+FqVFMJIrg9C8vUshAL4Y9v1P76z/bNpj4dqwgIoUBOpSCeo45/c9tMBpad66EC1wsmftTxlqtw/ELNZ/gvLiVlRaks0mWwR2woXgt9DxqwvvjDYttVtPR3GCeqmliEssdMFkFOSSOl8454z+o1VeHPhpDe6qop6lYVjplM7mRA4f+6q4Ocep/56Bd37bSy7jr6ani6RE4VGWPIwAMAAcf6akexcAaTqmpbfGTZl0q46ZYqr4uodYooPhApZmOAvVkDP56MzuLbNppDV1Vwa3Qo6x9dS0kXzMCVHsc4Pb/CdZdsNlrbjuSgoR0CuqJl8kRo6yK2eG5yBjvk8caLvFmwXKgqqagramWrkEbvGtThstwCMgD0/PsNFjGY6WXHMA0K0HQ7r27cEZqPdNPJ0r1FVr8fyfXzu+a3bj2qYqq8/G26Ro3ZFeJ8gtwewbuPf01lu3bdStpqmnkigFJNGF8wZEkmRkKSexHJ4xpp011u9ojoa+upaeczRL1mI/eOekcEnPoo9uw01XKaAIJZS9UX7e2ftySmx5UMfujVBHH0wdTx4dbcaJpadp4TngCY9IPsO/wBdUtv34lTb2rJ6YPF+FYYSHlOcc4xwMevrrtT7ltJiBegn6mOP/h1Hr+f+vGuOqdAoCxurMeGVuSnlMU1VCekkCI+uMZyf30xfDuzVm07LGltiasmLSOVkwSeog5PI9ceugOG42+1Uy1rSyUsTN0CUP1AnnI+UkHGDnTL2nXS1FkgraDNZFPEXMjksGjYsckk5x++B6alA2kgqFF53bKa0Cz3GWMRiHyoYU6FPCkhmIH0+bRn/AA1Pc/8Ai0FUdQi3C4Pn7tZUQDHosScaLP4xRe9T++r+H9MJF/vFIbxLQSfCSq3EyByQPdVb+ugeSJkMX3YZgWUaKN2XmC51ltpIQ7TxUcE8mVwi9USALn1PPb+eqaSnknp5qiKF5oaZfNlKDsDxwPX9NZs5mkB3JWRvcIy8JEZRdQSp6kQk5zz82R/PQhuxFXck3ygscEjGMgjuD78aK/C6oXzLksKuh8lWIkTA7kcaHtxU/Xf5ZASSVTn07DUCbBeAuq22UaS33zkjADBDj2Ixn/TTcusXXtKnHUCBTMe30bS5tNIRc4zjpGF59O+NM64xZ2xEi/8Adsg/Y414k0XSkq4VV+V+oHgFR30W+E0MX+1Ecgx5nlPhQ2cdtD1HGhpYEcKWVjherB5OjDw2pPh92IBIr/dSdKo2ccaWbdwKITQKJv0Ibz83LiMgM3p8x50H1EKSyYWIBlGGYc6Od5RtJd3AH3fl8cgepx31SJQhXRulS7A9wAT9TjRHOvReCM7vBnYFvjIGTR4wP9zSHMLWdKHb9AKBr1cUeX4i4yFKWFEGR1Y5PPGOBwSTrQ10g6tpW9cYJp8Yz6gcazv4wWyPbhotzzRJPRw0xhusJhM3lUTdSeYw9IzJIqlvQkH30N78zsoueSJAwFwD9EZeDe6rzWV99su6LLR2u9U1Mk6T2+bzKasgJK9aHnscdjjkdtVW7KCllvdTI0ah3fGcZPYd/wBtQvs/SWi+Tbo3LbKGmgCiK2U88MZU+WqA9PoMAeXyBg8aKai2LNd6tpT19T4wwz0nA/56izE5HFhsfJdmia1+7cKk2jZok3/bZEVQFmRip/LuB6f9e+uHjdG0u5zJnMUcBwewyWb+fGrKz3Snt18rxSSW4y27oSeSrqApMhUMERc54BGT6EgDOhu/bmoPEiwNd6RXimjlko54C3V5cqFsjPYg5BB+vpp2OcGQAoRic1uc6KtttsNHYrW8ygiqlWRV79IIHb9dNHxho44fhiV4XnAOOQv/AD0HTUbiHaNOw5zEpX8ymjbxlw1TF8o6Qr4+hwOdNEiwCCK6lA09JFQ2C3zy/M8qFiJCcIBjjvx31VPXxeSTEXjkGSMS89uD++NdvEFH/gm2EUOIfKdpVGMNgLjq/Xt9dD1JF0qrnIkZgoGMDPH9AddLOIUQeaZs9D5VutVJJO0btGznp7Y9SQfUnvp3bTgmo9rWuOLoSm+AVZAQOnBXtzxj8tJXdMppYKVwSOmjOAMf4tO/b0kq7Zo3XoEUdFCs3mEdP4Fx3H19x+uptoDbrQjovyaTy6u4MCGzVOM/8Kj/AMurnz/838tDk79U9dk4HxUx+v4yP6ausj/Dq2hP5bewJV9cxSHuvT/tE0vlMkk9voeSMZ+4X6D/AKGu8VORB8VKpWlB8rKEfMxHAAzyf641L3hSw2+2JfIUYtS0tJDWCc/MP+zAwkH0U/Mp/wAwPvpc7V3S1ZtF6RaaNKlKiW4F+tndY0nRyEB5IZTIc54CYxrOZuncHDQADuFFbGMxtvxTl2RItJPUAukvmoUMgfgED8OPRs+h1W3GESVJcnpchf140C0m80t9noKungjZbjV1c0iPUqBEFLFQGUYyxCAZHeQZzo8p7hT3Tyqulljlp6iJJY2RsgjA/rkfpqMuu6uNBXW3U4pricDA6VP5c6Oag5sFMO46Cf150G0iCSrfggEJz/xaOKrjblLnkhT/AF0OtW3XHahA/lwR07vMfLHByBnGrLYZpo9zR+XKHLxvjORrhHCRSygqM9JPIz6a+NlXOlTedJbkiVamWlepDhOCv0I0qwUKIdFI3bFElwkL9B6gPx+o6jqgSlUcxr057svoPTV3veVEuTuQi/IxMjt09K/Nk9/TGdBO3PE7Z24bwlltt/p57j0daU2GR5Md+nqADe/HppSeXK85a216kdjaipULx08XarY1ttFntphFZNTGaeaROs08WekFR26j83f0HbnSI2Jb38RPE6zWG/X+52mm3BUmgnr6SpHnlwC8PJ+UgvGq9LAgdXbUT7VN2mXxHrYY5SFgpYkaMA9vLBI9vXsdApvdVDbUnpZRDcofh7hRTA8qwcdvqGwf+LV7hGDomyDUpd1alqavjfR3f7Nnjy0G3N03S8irpKWoqUvsi1BkLdSrHL0gAhQoCkAFQcDgabfhL4hU3itYHvcdMsdRDUGnqqVHJEcg5DA9yrLgjP5ayh4peI1y8TN63nd18jSKvqqiFfKjbqREijAwv0+UkfnpWzX6801BHbqW4VNLb6phVTUsEhRJZMAAtjHUMZ4PHfTE+AZjaO0dz5j5obXmMUWuN+U+3qbdt1tlBFS3mpqKqOaqQwrUmN5FJMPWAekEx9eCQAQeeCNXvgxYbdUeGU9VS1MdZPX1dRVT+TP5ipKrsoXj8J6FU49c51mnwouuyrVe69972mK6Wue2VDwKZJIwlQis0agIy5DkdODkcj66F9nbtvvh9WrdLHc5LfVzRt50acwy8nKuh4Yc+2R6a7+GZa5HXtRMOxRfG1hGi3hIAdwbTjyMrNGpz68pzq+8YpfJmix/hlPH0A0DbK3THvaDY9+iURfGzK0kZP8AZuCFZc+3UrfpjRD4u1pudy+FoVknkiheQvFyqgEBg3HHHOc6rcNI59nagkH4IUgA0ULcUENXR2uOVwixR4DZxgnHvqna301OGeN1lZyFEhbq/Y6rPE26z26osEEfl9UkMjk4y/4hyM8aqNsVFXWVcbMAyeYFdhjDrkDOBxnOOfqdWGYDvS+U0TL31LElIvmnhaUL8o5BOcfzxp92WKWGxK8DKI46eJJMqSWJVAOBrNviw3TSrEG6ahwqpk46iisxx+RKeo/prRlrgka1pKJJoSphjaKMH5iAnUDz29PoPXjRejLWiQ6OzeFlCtTlHCihuMz1TMSCaiX/APM6vuqP3X9tDcZXy58EnNRMef8A6raIcHVjEaRt7AlX+8Urdy1NGbZURXN1p6SSww0daJflVy8Alp2BOPmDpKoHc/KPXWX6bcMaW2WmooZHrfh5IEYEx9J6Tk+noSDn3I76ZPjvf6qt3atsnWOShgoqLy4gmQOqFHOfy5wfZtL+2xRRvLC6RRxt53Rgk+UuSvSPoM4H0Os/EwsjrXVXj3tfQcvXrqVFcLsi2qpWlt80DLTCYUsZI8qP5QzN1ckZQEkcknjTk8Ed90dxokooaajt9FSUiTVU4+QLxGisXJwxkfrJ7Y4HJ0s7nRJaZ7NRCraqRqdaudGPCyuBgj14A/01K3Osdr25FXLVU4JnWmqYY4m6+ooXjEnOPm4bIHBT66iZGMd0YBNR68lChcM1U/twb4tu2aBbgs6VCzrG8TRnrRlwX6sjj8Kk4zz21I2T4tpu/Y+5a2OCdmtE5UoyqAEKZQKeM4wxOeece2sw7b3jW1+0IbLcH855asPGwCphELevZQ3UeQO647HRHtDer7WsNwtsJqZKC5B/N8iUMMFQolKlckqUOM4GCc++jmKlggp/eG24ZN17a+KkeWdhK8PnzKqmUA8HAGMYOOPbVjt5Ei8UYZFXpWG1vGMdhlhgftpH7J8UZNq28w08NVX0/wASZ1WZiqmNlwW4HSAuAQRxk59dNTZW4lkjrdw3KRqSKClKzPMRhI15Ldh3wTj3PHGNVmJIjt3IzGlyj/aEgu9X4b3+SyRGav8AKAIGeow9f3mAAST0knABJAONLearrr/dduW+L+HVlZDU070p+FaKpRI2UAmXqPIHX1ZHIHA51A8TPHms3dbai2WWna226qVoZpi3VUSAjPDLxGCCO2Tz30OVto3LbfCy2+KVu8QGud8p7hDTyUFRRDrh5KL1v1fOT04clctnk57iZg5nxmpAJPFOxzxxgtIrVLnxz3EL7f8AclxQP1VFRKIWI+ToX5FGffpUHH10IUAzaKHrJ6qaEJ9fTI103HNNXbZZ5ioaaTDqBwGLc8enJ1xqAYKCpweUAIx6/MNaNjQ2NrAq83JKi7wcywTsPMEnSwwy9OTgc40I1iPBTW6UnKqoXOf8o0VV04qFC5MhxyWAyRj6aGZuiq2/1YKypjn0GD/rpzDtETQxtgEKQlxqVwIZKfpqA0Toy4LjGQTx/LUpp8rQk/i63bpI7kscDUqsq3pbU0kZV2aAKkrjlmb1H1H9NFtgvO1r1aKSzybRUXodCQ3GJ2Lvhc5IBADAg8nI9fpqeJn9nZ0haSBrSluu5ClDF0zsmYA9fFO37M15W9bJuG3lDCqt1WHjAYBlglzjBIOMOp5wTyNPi7gCOkVo1WaVjDWzSSF3YBQAR9Djucf01lbaEMfhj4g7GFPVVDTblpZ46+ncgqlOzskLLjkMWTr/AOHjGTqXed97mnqnpZ7t5yrJIwnNSIpDJ2TlcDH3YOT7t/i1mmuHtdWe68ZqcevxRXsOWjtW2R7ufcFPuTdVKlOARa0kpneVCpY9YwMn1yH+mMH11b7MhjireOh183+6OPxA/wBNIamWvoqV623+Q9ZJUIY5Vqut8MijAJPJJbjPYE/TRJZN5XCgrHNG5qKCAebCRXqpnkwSolLZ4wzN8o7gZ7abe01q0IQAIoU5N21U9ZXvS1bSRqc9QUcOHIOQfooCnGGBOMspGNQU1K8tAJleZTHJAFjg6QQvWp5Lf3cHn1IBxrJ3iFe57bd6KpdJJKKrpBLKXAJZw3KryMgfd/n31rGmSnqKUOzAVCtTsqBwpxlD+v5euhw5wN82vTw8+KNO9j8oaNKX5qqjB+Hdj/enl/8A2Nop6D/l0MQg/DsO586Xj/7jaKOv66vYv029gVM/3is47z8K7nuu7mvhqY0+JpqNwvluWXFNEpAIGPQ4/PXK0+DdNUUcrwSLcOoTI00QaTolwMLkcZVskg88gaofFDx7qtj+ItBaKemFykpIo46iiWBQJQYI2i+YksG+VuQMfMODqs2N4tR7ea3wUsUNlpnmmvNwpDH1LVh4yDEHYkrhgp6h36u2FOs410pbqrksGqoqLbVvi8QIbCbzRvK5iWCpXrJqZmJQwLH05Vlx+LJBHtjTIv8A4LVF8p3p40khDKzTOYiQ0vIRhn/Ch6f0zpOxeO0D3uiu09gSg+GuUtcZ6VAyVNOcfdxGTHzspfBzjJ0d3Lxujkqo7s1dcabbgvUNYnRSxxmOkjUddMWBAlZiwYgntj9OuEpdY+RXAwUullfLTTbUus+3fixPU08nwyVX9mhm6MNE+ckqDjt6ludRo700kzzxyNPJKqlqtkKDJHzRn04BAI9gT66o7ru6l3HdbvWxVcdTJW1DOVljCSAu7NkJzg9xlSePXXWhqrM1P1Ro1LUQyszVUrFo42TC9RTPJyXxgHAbPpp4sIaDxXhTRF9to4J61JfixUVMp/CjsyquAelMngjJyv4QBkaY3ixeZtueElHbYYwwulQlNNL5hZo1T5x6c56cY9tLjbG44ZLirgVNVBEG66Wl6cS8E5OB3UkDv2Jz20W+Nd+jq9gWySkZJFobgFlYN8qO0RC/sxI1RYmgxcTHcwjxglhICStJeFqb9dqJGQMgjkRjwvVg5/Q9tU9y3BPQ1s8CSVFNT/ER1EtG8pCM/T3K9jhh31zh25W0l9e4s5ailTrlkUfgIHY49PbQ/c9xVC226yUVfOAtYojkjlJCrgggH2yNalsQcaBKl1kY7Q27U7825cokngpVo+lmnqOohpHb5FAUHOSDkngAa+PEzw+3J4bwywX2haGCXy2pa2E9VNVRlgQ8UnY8enceoGhHaO879aa8VVFeKulqHjIMsUmCeMc/oSP11pbZH2vLPbdmQWLxNkbelqmXyJbbLt6MhfbMqygPjHDeWD9dKMErZXBxBbw5oryzo25RfisuSVHkgv1jIBwf+vz1e7M8O71uOx3anFItFPHIpgjr8wtVFw2FjyMH8Dfrxpp3Cm+zt4jXsQbaqt27YnYNL8IKcSwkDBKoJMkfl1aJPE2z+GVTtSmuN03RuqzW6jRaMNT0iTTO7TGRGHW2esHIyOw0zIJCykZyutw60Jj2BwMgqLrJtWH+eidCj0pZXQnPSw/F+2ifY11itlzmcYFfNGIqIlC4Dkew7kjtnRZuGk8I7zW3G5w7s3Us9QzOWkskXSQFxlgJASx7nGAT6DQTtJqSLxK2ulLOa+h/isKxTSw+WZU8xRlkycZ9snU52e04cxyilRf6euC8x4ilzR8DaqYPg1da/wAYPHSy1dx8sLQ0arEsKdKpDTwMsZC+hLEE+5Y6edV9nyouNbPIKyUxSZ6ovhyflPf04PSFGR7fXQpt/wAL6b7P+9twX+pr2ahqIJKe1rTczRK5y5YEYymAB3zqdsXx5/hVfZ6eouIp6ClnP8TNSnnz1KTdbdYzhkx0MMAYHUvvrPuInxIlgFQ0AD1zui3DCHG5KI6b7PdbDEqS3ORssZTItKQeo/iH4RjOWH0z9BoV394XRbHtYqaqvjnEkkYEUpSFmBkBkIDdwowSQeFHHsWLdPtJ2+qrkl2qtPUWw29ahp7uk0XVJ1ZZFK5GQCAc4wT3xoR3l48bdqtoNS32qr9wVS1c0scsVB5KrSS58nOWAYjCgjv7508HvLqIBjIFSrveyQXvbVoitMguHwzgvJC5YBQhDFX7EZAxg61NafIntcbyHEyxUzxeaWEYbpT29fbPrjWFZfGeO12q3xWetW1U70s0UdHHQNIIpRUFgck8/dhlI55ORnW5LXc6Gs21DUGJhLNRQzQyvDllVo4yOMgg8j9vprwzA5TyK4RQVPUo0UxxU9PGKmdf2lbRZ5af4RoP/s6i4KRjprJv5tn+uiTpf3bVrCKxN7AkpBvlYa8b9301t3pvinp53pKmW4iBqiCEGSoKMI2UyZygVc4AznGOM6D2uMFqlpaWjpKecwRT/EF0GRkLh+vJ62YFuGGF6Rgc8UnjZcFr/Ercjo2Ue91MpGPad8cfoNcZdwUtx3AI0oIrYWp3pUMDuwkkC8MSxPfkYGqKFubLUWv9FcucQNUVpuOkheCGJ6iY1UA6lxH1jqPQUpsoQnUrAAY7lvcak0+0b5ZVgsFVZJKu6QublFb5YVJ6PKAcyRNnsU75wVPb10E/GGlulrZI2SrhHXGobBWRQGxz65GMauR4txXDfNVdJvOp1kpY6GcxqJC0ZTEjhSQOotluTgDTDosoL2NFPnw+ai2Qu3XONflxVBfLrC+762OeFAscjOHESRy5X8Kkp8vOeceoPYcC7qo9zVDx0VzsNdBUPOavy5aJohKGHUw6egZyVRg3fCkeuha2rSyVHxNV5wSNvOLBQflJA7/7w7+x08dx+K7Vm46W40zedMUgqJJw7A08hUpLGqMxBPLMrZIPy5HfSeKq2OsYH0RYXb++ShDbtXW3m/00duidKyJU6VUKFWUDHAAAwVCjBzyDk86JfECaWDweuy1keJYKiJmjYDuJBkcfryffVbsuthhr5K1MmoEj+WzEAsvOSR2Bx9O/bUvxIuUdT4cXeHqAkKpLhj1NJ94px/mP19dZ2b8yaLkKeaca+jiRqkbtHxFuVpuFJGYqR0jdZmhnXCNjjpxgjBIBxjHB9Dqt39b6i8VElYtZQUiVDAyJChLjnJI4Axk9uSBxnjVZLcEValWijZw6gVBz19JbHoR7Y1XXuoZZI2L9cnLc9voBrbNYRNnFiLJB7vy8tbG6spjLaKOmUVEM8dOhXoyVOO/Y9u+dQLhUG42uKYxNBEr9SlnBDZGOw7aj3CZJaFSMl2QAn1Y45zr7vAeO2U8BYeQigKo7k9PfTMbcval3kuuVGt1QaKvppfOkpemRCZ4hl4hnllHGSBnj17aaXj7STU96sdrkmqVp4aZ3FLKAF6+ogSkA9yBjHpjvzoS2DFZG8QdtLuGdYrF8dC1Y57CNWBAP0JAB+h09vtc1Vjvtzsl1tkySzzzMmAMFk6SWIH+EHo/U6n0h6VoA4FCy2WbSp+BqGHYKf5jXCx1Jo7tZ5e3w9XE3HphwdTarMNFWKeA8YHB98apDOkMmOodaujLzyf8ArGmCc1QuUotr793NI19t9NHHF8PVyxmSoPzdDn5Q/cZwG50lLnf1st1FTFIa007tSyNMUkFVEjnqZDg9IK4HJP8Apgv3jXC5pSQt/ZCJS0gHWxBA9B7Z0uEs8aVchlqDOZarodnTpZ85IYc/3iORrLYSEdGHnspRWBfQkIwl2lVUdNamu9wo4rNX00lVDTRSebIInQBUkUYHOF6VB75z66+6Pb9ZW7BkulfAj2CVjRO8TgEKrL1vgcgcdOTxk6DrrdrrdaK3USwzo1op5S3zMUEXUDnpPAAOQCPfXSavusu2amgoYXrbdURqzU8BZmWRWz5hRT3GOcgggnPoRYuw5kFSQL+FfOnigtkDdB6p9Ubb4pqi9LcrltpxFZ9vCGrpop6lTJKmOtVAAySoD98H8zxrdXhjuobk8L9v3XyQiXOzwT9MQyYiY8fLweBjHP66/mXa6G80ttuE1vSURGNRVCPqJiTI6ev6Z/TuPXX9Ivs7SVS+DG0MQATG0+VKoBHCs4wMcjPH7650AgLWt9VF6/G6HJIZN4+rogmQpV3AtwzVJfH0KIRoq609zoTuzMtwqGGel0hOD3B6Mf8Al1cZf/G376sMOQYWV5JCQEPNF/LO9VhvF+ulWxBzMXz2z1OTn66/ae8SWerivNGBHLR1gMGOCrKVCfzGfyzoqTw+pWam8yjv0iqq9XTBEoJzkkknjnU2m2NS0sFPGLLdnTzw3RJPEMkEnqPHYcfuNZr2zDsIBd8vNXogk1AQHe6ue53iqnqpQKkS+dJNGMAs3UTgenJ7e2pdpvrW8yfGU8VRBIgDR18KyK4zxjAyMe4IP10ZPsUebKYdrVAEshctUXVPm54OAudT4diGVHE22aJOpSRJLXyNk+gPbRjtfCxsyft7W/8ApQ9klecw17D9EJXnclvucUdHbdsUlgiU9c0kNRLOZ/l5BErNhcgEAas4Km1VQtlya3QQT0lMyZh6w8rEdPmHqJAPJ4AAz6aIY9kVOY5RYbEvSMMZJ5pG/mdXEO2pPhlQCzQnpHyxQAhTnOMFu2quXa2FIoHW7R8iUcYSXlfs+q4bRvtLU0U0FHb7dSpExklqagFpXb2wTgd+AMDv31+3ukt9xp5IZawQQsyOyIyKvDA4HJxnt+uuz7XrK9FiWtt8ZAyx+EHfPcAD2wOfrqpk2VIzSIbtTdBIORRYPBzx21kZ8Th3yBzJsoHACtPjT7K5hhka2hjzFBl02VsaGpqGqrzJTdQDOslSgCAHjgIccnVdctteGoBkmvM7AAYMdST3/JNE908IqK4VM0tZfGYSKEAhowGAByP7/Oos3gNaKyNlFzuYjY5UJAmfyz1Y/lq4G0cLYvx0nwHZ/ioHDTftw7fifuqGPbHh7U26qroZ7hVUNEvXUTK8mIx6Z4H8hqHW1fhqIkaYzuqkdCKlRz2+umNbfDGyWjbV0sq1NfURV6FZZ5HjRx/ugKR++o1j8KNp2e5w1tRSS3qOFWT4S5ShoJCVIyQqgnGcjkcgaXj2phS5/SYiWgNqHUUGtudeVkV+EmytyQsrS9Rx71M8KPDG2eKVWa7a9iYR26RCbpW9UMEUgPUgDM/zNlewU44zjOmT4l+G26r3GlReoaLddTTZeGKBlkkLdiFPAJx7nUm1+JtRZbJTWy32uho7ZTRiGClgjcRxqPQAN3PcnuTyddT4uXeGQNT01FDN6EwliD+raj+J4CtS+Y/7fdQ9kxZvkjHwWfLpeNvWTbkd2qdrRrSyVAp2hkpYllV8nhlbOAMf6aHZfFzbUDS+TsmAhMHLRQAn27IdPiKbzZ6t3pKL/tZk88TUwlV+v8R6XyOf5emhyPw/2xbT1RWS35GBxApPHbvnS0O1MAM3tDHuNTTeOnCu9qmJMHibdEWgUvYa8eCr08RIqu1088JeIvCrLGCgIBAPTno9NcbNv2S501Y60iRmlUNxJ945OexC8dtE/wAFbVXqWho42yTn4eM/013povho51hpIYElGHZIFC4+uB+eq5+KwnR5WRHNXUuOlfomGQTtNXvBFOX2S9vu6amtmjjZayiADQymmlEnWrDsfpyO/B51WWy3Lba2CWluV6hqKdj0PT05QcjpOD65GRnVzPMrbvrY1EUUMcahUjjK9xk56Rq6pctIzMXREPSikvhh6Hjt+WtE3apwsbY4WENpWlRxvxaeaq34TpHl7zU9nL4qohoGqIqaKpe7stMpSN52jjDL1ElSQORzn5s+utu/ZrutdcvDG1NGFSpjlqYOmRlbqVZeOe3Ib+eseVDyBTGrsVOM4yT/AK60/wDZWn+I2ZVUcMjxGnuLhCx5HXGh9DkcqdN7O2o/E4prHix60ljMIIoS4JlVr9VzHEfzUkeRH+DKvIpx9NFHSPZdD15hkS6U5mBD+XPEzEEdXS6sD+zHRBn/ACD99b7DECIA8K+azEvv2WLOiTr+ZWBP975/59tfEjxLJ0yrmTnpx1Nx6934/bTkl8GdswwU1Qu5K000iCRZRSRdzjAwTnJJA4Hc6lDwV25FSU0y7gr0imUGOZaWL8R7LjOcknGQMZOvjR2Tjx/T8R9VtjjsP/d4FLra/hTdt3Wo3OmeggoBMYM1coiZnABOOrPHzDnOiWl+z9eoTJ5k1oKqgdiaoZQHsT1R4x+WnVse3bf2vaKHbYle7wVJmYz1SKvnGTGVxxngDgc8DGSMaqb/ALe2rbqW2WSW6T0JvE4aipaX79pcdakKGYYUqWyeAMA8HWki2HE6JpkqHHgFVybReHnKRTrS2HgTcS7U619sE0SdcsPxR6sep4TOB9NTKb7O97raUzU01tMZJQSR1EoT09So57fvpt3O2WMtTLPXpQvRyielDGINGVQqQQZvmHJJ7entqfR7hsc1l/hBuUc8TSLIJIZYVfrVkYdP3p7NGpxj39NT/l3DV3g5D/FZRxCSg+znuKnHmfFWxlJ6XL1TkZz79J9SvH1H01W1f2Wd21ZxS1toTLFcGpkJJzgjiPvnjGn1T7Q2/R1MNTBbblFUK8cizo4OWQjpYqX6WOBjJB4P0GI67IsCU70wttyeB4kgkjeUfOqGMpyJMgqYoyGBDZUEknnXW/wzgwc1HqbdsYkCgISGi+yvupUdlr7GRHw7iolYKc4wT0YB18v9mTdsagfxCwoxBPzVkuMA4J4i4GSBn9NaRnoaGakuFO9smEVckEdRgKOsQ48s8SfjGB8/fIHPAwOVtj2nte2vU19JNbKJWTqnrKtAhYSSOvLOcnMsnHqGOQcAgn8vYJoLnNd4qQ2vi3GjXDwSQX7K+9pJFR7jtuLr/CnVUuzD6YQZ7H09Ndaj7Ku8HXEN126zDK5Ec7Hj8/8Artpi2/dvh5RXSY2m1Xquk29J/EG/htPJUQRsGU5BDnIygOAQD0sectnhtfcnhZvWaMWurngr7o5jFPLO1PPO6MrBenrALA9JGOSMDkcaENj7OcQ1tfVkc47aABJFh1fHyS1X7KG+o2ZY77Z3JHV0BX5Hb1U4/PUdfsneIiqxS627JJPyOF/PvEdaKh2laY+gfA1jOqoC4mVWYpwhOJMZAGO2MfXnVYvh1ZI5pRFTXSCncTFaaGoAEbTf2xB68nrATKnIHloVxjTA2BhuLXd32S34viBxCRf/ALqfiIqDzbnQDIyOqo6c/p5OvVP2Ut9U8RmnqaNeD83xrjOO+SI8emtH7rtNBvanSnudLXkAv1ujhWkL+XnJDn1ijOBgZB99Uy1m0fDutesa4pbayNZAXuFarnpduoqyGUFgG5APqScknUT/AA/hh+13d9l47YxHEj18VnN/s77lqVTpu1nnV+AP4rMM8FjjC88AnHsNcG+zXfaihmMNZaZmMbMJY7nKxXuPXjvx9NOi3bh2XU11P5e9aSpeJ+rymMKdTeWY+5m+ufz1JuVZtC27gtElZdZmqrm4tsEkISWI1D4ALdEjFCcADPy5A9dQ/AoG/wB4UhteQ8WrKth+ypv2wmSavls9Q1QreWY7irtJhSxAyuScA8fTVJR0wSMM7CMqAACof+mnpSy1NH4/EutTVU1KgjSAFikB85kYAn+8yo59SecnHa0h8E9jnzEp7zeZJI0y0TFARzg84xkcZ9OR76U2ns2aZwfhxWuugTMGOa0ES+Cz08yxyJ83SfcYBx78Lp7/AGXa5Z33HQNIGRjBKCWJIBEiE9h7jX4PA7ZN4SqWivt3kkpvldOlVJOSO5GDyCM5xle+iLYOztt+H9RWXGz19bdDUQiF6epjChArgljx3DIR+Y0rgdm4rD4hkrmaLuIxcMsLmA6po3yMRineOUTwx1OEmBUhleMj07cgDGiHK/XQ3ca6iqdvtPSsPJjWGdcv1MemReo59eDjnkeoHGinp/3f319NwrvfHX9FlZeBX1XbettXiKWlJjkSMFVnlUAKcr04b5cHnIwdflXt+2VkDxVFEs0TeWehpZMKUPyFcN8uPcY+uva9rO1KcBUaooaKSZy9GjFwhP3kgA6fw4AbAxz299Zt+1Vuo1NxobFLa7bIipmCtkhZ6mnwCSEZmIHV65B/fXte1JriKkFEY0ONHCqz34fXGt3Fuaip5qryI62oEcvkwRZADZyCyEgnsf8A151L39f59l7jqqClhpqtfIlm8+sgVpeCAF6lxhR7AfnnXte1YNJygpCaNgbYDgmD4YeIe49pUFLXUV4qpElIaWiqX82nfL9OOg/hGP8ADg/XW+6eyU89NDKWkUvGrkKRgEgH217XtWkRsVWwXBSv8c92V/h9b7X/AAoxeZWTFHknjDlAOflHbntyD9MaSXj1cq+87p3ZQVFfUfAWB6R6ClQgRo7oxZyMfM3A5Ova9qq28S3BRltquNeuxWq2G1rsS6o0A8wjD7OKiZfFSYfdvHTJVr0ejtFM3r6ZOs4beoRXttSiM00EcYqbirwSGOQTDzGDdQ5GPhogMYIwffXte1nJf0Yf9v8AsLSYf9af/X/grQu2vFLcMXhd4c3ierSurroJUrZKmMN5/TMIwSRgg4OcgjJ/bWhTZoQ7APIMZHce/wCWva9reQ3wsLjqQsJiwG4mRrbAE+azf9p/eN6sF+oNuWu4zW6hqaP4meSmPTNISSOkv6Lx2GPqTrIF/wByVlm3HdaWMxzinaJVlqF63PUATk+vc99e17S8pOVU/vT0KbWwvDCh3fs2pqaq53KGZVHU0EkeXyMnPWje2OMdzqj2Dd32huaquEVNRXGopalIYv4hSxyBB1FupcAdLAgYZcHga9r2qd73Za19VWjZDGCd0d3UtoWqOjuMEdbJbaZKitjMkzx9YLF+W/vcZOpfw9LJWVkho4hLUJ5c0ilg0ig+pDfQc/Qe2va9qrzHmprxtdEJKqVKVIpKrp85o3devByOzcc88aHbhNDSfGiOkjUy1CPIwklBdweGOH78A8YHvr2vai57hShRQLL5qp0hoKuJaePpenkRiSxyCOe5+mjr+HL/AN9L+4/9Ne17V7s4nfvySOKA3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1447800"/>
            <a:ext cx="3200400" cy="4031873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The Fourteenth Amendment and other laws had been passed to protect the civil rights of freedmen.</a:t>
            </a:r>
          </a:p>
        </p:txBody>
      </p:sp>
      <p:pic>
        <p:nvPicPr>
          <p:cNvPr id="38914" name="Picture 2" descr="http://s3.hubimg.com/u/6842166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2909103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we Already Know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AutoShape 2" descr="data:image/jpeg;base64,/9j/4AAQSkZJRgABAQAAAQABAAD/2wBDAAMCAgMCAgMDAwMEAwMEBQgFBQQEBQoHBwYIDAoMDAsKCwsNDhIQDQ4RDgsLEBYQERMUFRUVDA8XGBYUGBIUFRT/2wBDAQMEBAUEBQkFBQkUDQsNFBQUFBQUFBQUFBQUFBQUFBQUFBQUFBQUFBQUFBQUFBQUFBQUFBQUFBQUFBQUFBQUFBT/wAARCACkALkDASIAAhEBAxEB/8QAHQAAAgMBAQEBAQAAAAAAAAAABgcEBQgDAAIBCf/EAEYQAAIBAwMCBAMGAwUFBQkAAAECAwQFEQAGIRIxBxNBURQiYQgjMnGBkRWhwTNCUmKxFnKC4fAkU5LC0RcYNGNzg7Kz8f/EABsBAAIDAQEBAAAAAAAAAAAAAAMEAgUGAQAH/8QAOREAAQMCAwQHBgQHAQAAAAAAAQACAxEhBBIxBSJBURNhcZGhsfAUMoHB0eEVIzNCBhZDUmKCstL/2gAMAwEAAhEDEQA/ANPV1BT3Ga3z1kCVE9BP8TSSSZzBJgjqX64J1TeJG16zfm2YrXDNDDMKqOUTzlh0KueoqRzkg4+oJGrOvvlvp6SaZqmORabBlSlQzSR5PGQOB+Z9OdVR39DVV1db6KnE9XSTCMrVuSsihlDsgTg9IJ4J5IA9QdVUuIie0tArXq+aM2Fx1sqfbnhnDRbY/wBntz18N6t1PVmelSJpIPNVlw0c6g/MM9gDyO+i/bNmj2tY6S021atbdSBlh85ySiFiwXqbHAzgZ9ANDFv3NdbtU19PNFLaaehqyfOhjMEcsaSkFCcfMGRc9QPrjPB1AstlvFVJU1d2qGq4FrBXULFG81AJXKjLDAHSE+Vj/eOfTSIn6OmVrW8L3KMIQdSUftcxSmKP4qnjMkvlIpn6i7sTwFQHJJzr4pN1pKsbU9Wa9Zan4QSU0OEWTnIZmYY/CRn3x7jSuoam3bBNY113LRddTKKtKeerT7qXrd+egsTjKAsBz0Z4zqot/iNsjatJUxUV2epqJSJQ0EMs7q3Ysqt0qAD2GeAB3xpZ2ONbydwCMMOKWanJad6w3pIXpTUeW1SIGE0yRmPOSHK4J6SMEY7hlOuO2d+PvGNZbasiRmoEUqVVZ0skZGRIAqnOR04XIPzfQ6V1q8S9nW+glpbW0iK0Sv5qMIMhVx/aMW+bA5A5741Z0XiBY5aCOmprbRrT1ICLHDcFiDgADpGEU9sAj10I4wH95PxUxD/iEd7c3xLuSKKop4UjgNR5UzVFRKWjjKkq46Tg5+UY4xk+2vmwb6/2kpoqmGOOCNqhFk8ySQhYHXqD56sZ6SCfQc88aE499PUwS08VkohAW5hSd2XgAAEIRjgAY+motdv651DeTUWe2rTHA6J/P6SR7/MBjgcah7S2t69670fUEW7X3rW7tooaqCjp6JPOXzYquSVn8hl6lZSGHz4ZcqRgZPJ4z0sW+Zb5Cs9NToFWoVJj5kpCwsnWJAVbklSnHGCTzxyBXDftwb7s0FukieZWnCSS/MMcnHmZP4VH6c6+6vxHrYqKuE1qpamii6fNTqm+fn0AY5AwvHY5xorcS3r717ojyTAsm/Kq921KmOkFPI04UoK2UdMJwRJ1YOT0lWKj3xnjX3Zd+fx+B5oUro1FT5OXqoj1RlQwm5XHSQQcZ6hntoEovE8XSgCTWcCKQ9UkMddIhBwAQwK9vTH01ZpvKgegNGLLX00UjmQminiGSfxAfKCAe3GOBqYxjRbMe9RMHGgRpa97Utxp4Jqd7kwmn8heumDt1EdSkhTkKVHUGIAwR2zrvSbuorkFekvdDMhkMK9UjREuDygJGCcg8fTQJR7lsdHSPQ0yVlohkkZnxS9XykY6Qys3TwAM44A1Jtr2mktqW613SClLF81Urv10+V6AyKyjLBcAZb99NsxlRZ6GYRyR9BFUQs7RU/XHIzSu9JIsgLnuTg9+NdBceggPJIpPo4K4/fS/tNngt+24YLVBTXK4o08tOyyp8PTlsgZZSSeDyADlsnjUuhu1125t6h+Iq7hPXGJ3aAgzM4JHSZCVOMZycYHf2043FOOhB8EB0Q6wrbd2w7JvUNLcqV5qgeWY6uGVo5YzGxZCrjsASeOxzzqsvvh+Nw+IG391m6VEVTaWCCAEqskZ6ywLKQclmU4PHy4xzq3tO6YxYKK53akgHmxlm8tGp5XkyFREXPJctwGxj11f228Wy4W2CuE701PLB8UDUJ8qR5/EXXIHcd9MiWM++2iCYjwQ/S7Mstu3BUXqmo/hbpOpjkljkZVYNjI6AenkqCTjvzqylMyqcOSBx39dXKUnnRF4VWpiXnrhYOOfy5H6jVdPCkqsqMDzkoT2/PT0bmkbqCWkG6qalJTGfmcED0Y6t/hJv++f/wAR1GlLYYMmiTyIfddGqvJNmz2217gq7xc6142m6g9IGDMw6VUsyxhmJPSp6TgDH1Oq1d32S3VE9TSUDy1s2RLU1MfkdYOO+FzwFUD5hwBoL3tuuPaVpaompkqq+RgkNPDOVWYc9Tgn8IGPwn5uR76Eabx8gpyPM2/XQyYAPw1QHx+hGsHJK5xuVdNZW4TRbfNwqVVLfXUVuSNehEpQiuoHYdbZbVPVU38eqCLszXUjkPPMZh/MnB/LUKj3JT7i2/S3E09VClWX6F6RIyBWKnrH93sT+Wq3cV321tytp4brV+VLUQieMmDPUh4DZUcZwdBccvBTArZWD7OtsSkig+DjI6S0Ekin9s41H/2EttUCW+MCsPxYVwT/AMS6hUm8toEKIL/BFk9hLLGP9BoqpqWGucpHcpjJ0ljmq5K8c9J59R+40oWMdctCLUjih2fwrtsidUU44IPRPToTke2Maqqvw3iV2VZICzjJkHXGxx6cMc6YdHbVmdgt0lldeGjMkbEfmMca7VdmqCit8QWz+FZIB/IgjXDFENGqQe/iUq//AGf1BZ1jqSqnnoWc/MR9CuNfg21uiKVzHca0CQCN/vVy6jspPUDgfTB0xZKGrhYZeBsc4ZWH9DjXxJSMzj/saMx5Ledn+RA1EwNcpCQhL9I91W0jNRPUFMqomhMiY+oBOcZ4J511jvN5pjGXFO4Q5IlQoz/QnoGB9R7+umJBGkYB+GlRs44ww/kdSBMBhumZV9CYmI/kNeEWUUBXM9dQl3Du66QJKi0NA/W4fzklww91I6hn05P7anT+IlfGXIs1WykDyhE4YL2yGYA59cYB0xYqajmiHmpFI3/z4x/5hrg1gsFS5d6Wjk941CLk/proiPByjnHJA6eJVt80JUUVypuODLAfmPqDwMfQ5wfpq3tniftzzXU3BIUVQxDxsDk914JyePQfroiGy7RJ0inpmpyRyIp5FB/ZsY13PhZbqlAG+IA9T5itgf8AEp0djJGqJc0oSudbtO8VAlo7pS2+uQGQTrKY+RnIfgc8HjOePXRJtPcdZbKaOmh3JBWUsqSSCnSZZXkXHJAkJwBjnjGCc641vgTa51PTKyBTlRJTRMD9cgDVFuzwZg2zY6q5CpgMcTKZPuZEZmYhR2Ygn5vbTbGOrmAQS5ptVHFb4gVBroErrXQXOnqIOlHR+iVFIPUyH5kOPcY+h9ATx3Gzbgt0UZmqLPE8aqsIQRrHxjuoIJAJwCAMgHHGknt1KK2RK0XkKzKF8yXKkc5x1E8DJJ4AGi+guMNcjOvkk/3fLmwSR/0dONkc3QoJaCm7dbVW19vc2dYJ+pFRamCfEuFz0nqX8IXvycnt66+qqeUz1ciVK3GHzkSOIxh5goQdWZFwc9R7NpY0M9XIRJAk8cqDrWSOfpwfbOQc6Znh5UVF/jWS4LLWy087IkjgK4AAyWKH5hye50zHPncGuCC5haK1X3XzMkqoQOletpAfmK9PSMcf7w4PI0S/EQ/5dVF3hVa3CQrB10pBiXkL1Sc/v06IP4QPbV3A85N6+qTkAzLIHjxsytS9U8VFRR1KBpGYI2OerA445wdKqXbtZTNGZrZNAqnOUBbGPfB1qDxYp4WurNUYZPMfGVzjnPppefAxuS+MrnjI1knYZrqOqrhsxaMqg7F2LW7joKiajeppjAidQiIBLYJGQSPUA+vGeOdKffVDUtum4CsnlE6S9EjyqQynuc4AHr/zPfWuvB9EWmu4VAEVAwAPHOefppYb6sEU19rqh1Vy8nzK4BB4HpockFtVNku9os+UtoEyKrqlZToVklDP+ME4Uc/uce4056Z9w2zbkF6MULpJGGWqlUNI74yHLc5IUdPIxyB9RS2zaJnr/h0MaRzTHqdU56WYHj9/y1pO42OCn8JKa2IxZIbc8CeYM54POgiE610U3yCqxoduxVUr1HXN5kzF3dHYEseSSdX+2KCstF4jlpzWXAFHheDzCehSAxdOph0uAvBz78Htoqj23PHJ91HDhhnhSuffPfR94PbYC75pGnjSRPLkboOCqkKcHGOe+hCOrkQv3Uut3X6901uSit6VtllEpZ6iaUMxx3VSGOFyc8n8uOAJQb633QDoa9eYg5+9RWJ/PPfTw8aNro15hakiIdoj5qxqMMeo8/8A80tJtu5+7aF+vgjAAP7c6hJE7NWq8x7SNFZbc33WNarZNcK+HrjjYV7PGvVJMCSegcdIwVCg+o9tUUnj/d6CvmItFLVU/WRGiF1l6c8ZPbONOe4+GtFS+FqVFMJIrg9C8vUshAL4Y9v1P76z/bNpj4dqwgIoUBOpSCeo45/c9tMBpad66EC1wsmftTxlqtw/ELNZ/gvLiVlRaks0mWwR2woXgt9DxqwvvjDYttVtPR3GCeqmliEssdMFkFOSSOl8454z+o1VeHPhpDe6qop6lYVjplM7mRA4f+6q4Ocep/56Bd37bSy7jr6ani6RE4VGWPIwAMAAcf6akexcAaTqmpbfGTZl0q46ZYqr4uodYooPhApZmOAvVkDP56MzuLbNppDV1Vwa3Qo6x9dS0kXzMCVHsc4Pb/CdZdsNlrbjuSgoR0CuqJl8kRo6yK2eG5yBjvk8caLvFmwXKgqqagramWrkEbvGtThstwCMgD0/PsNFjGY6WXHMA0K0HQ7r27cEZqPdNPJ0r1FVr8fyfXzu+a3bj2qYqq8/G26Ro3ZFeJ8gtwewbuPf01lu3bdStpqmnkigFJNGF8wZEkmRkKSexHJ4xpp011u9ojoa+upaeczRL1mI/eOekcEnPoo9uw01XKaAIJZS9UX7e2ftySmx5UMfujVBHH0wdTx4dbcaJpadp4TngCY9IPsO/wBdUtv34lTb2rJ6YPF+FYYSHlOcc4xwMevrrtT7ltJiBegn6mOP/h1Hr+f+vGuOqdAoCxurMeGVuSnlMU1VCekkCI+uMZyf30xfDuzVm07LGltiasmLSOVkwSeog5PI9ceugOG42+1Uy1rSyUsTN0CUP1AnnI+UkHGDnTL2nXS1FkgraDNZFPEXMjksGjYsckk5x++B6alA2kgqFF53bKa0Cz3GWMRiHyoYU6FPCkhmIH0+bRn/AA1Pc/8Ai0FUdQi3C4Pn7tZUQDHosScaLP4xRe9T++r+H9MJF/vFIbxLQSfCSq3EyByQPdVb+ugeSJkMX3YZgWUaKN2XmC51ltpIQ7TxUcE8mVwi9USALn1PPb+eqaSnknp5qiKF5oaZfNlKDsDxwPX9NZs5mkB3JWRvcIy8JEZRdQSp6kQk5zz82R/PQhuxFXck3ygscEjGMgjuD78aK/C6oXzLksKuh8lWIkTA7kcaHtxU/Xf5ZASSVTn07DUCbBeAuq22UaS33zkjADBDj2Ixn/TTcusXXtKnHUCBTMe30bS5tNIRc4zjpGF59O+NM64xZ2xEi/8Adsg/Y414k0XSkq4VV+V+oHgFR30W+E0MX+1Ecgx5nlPhQ2cdtD1HGhpYEcKWVjherB5OjDw2pPh92IBIr/dSdKo2ccaWbdwKITQKJv0Ibz83LiMgM3p8x50H1EKSyYWIBlGGYc6Od5RtJd3AH3fl8cgepx31SJQhXRulS7A9wAT9TjRHOvReCM7vBnYFvjIGTR4wP9zSHMLWdKHb9AKBr1cUeX4i4yFKWFEGR1Y5PPGOBwSTrQ10g6tpW9cYJp8Yz6gcazv4wWyPbhotzzRJPRw0xhusJhM3lUTdSeYw9IzJIqlvQkH30N78zsoueSJAwFwD9EZeDe6rzWV99su6LLR2u9U1Mk6T2+bzKasgJK9aHnscdjjkdtVW7KCllvdTI0ah3fGcZPYd/wBtQvs/SWi+Tbo3LbKGmgCiK2U88MZU+WqA9PoMAeXyBg8aKai2LNd6tpT19T4wwz0nA/56izE5HFhsfJdmia1+7cKk2jZok3/bZEVQFmRip/LuB6f9e+uHjdG0u5zJnMUcBwewyWb+fGrKz3Snt18rxSSW4y27oSeSrqApMhUMERc54BGT6EgDOhu/bmoPEiwNd6RXimjlko54C3V5cqFsjPYg5BB+vpp2OcGQAoRic1uc6KtttsNHYrW8ygiqlWRV79IIHb9dNHxho44fhiV4XnAOOQv/AD0HTUbiHaNOw5zEpX8ymjbxlw1TF8o6Qr4+hwOdNEiwCCK6lA09JFQ2C3zy/M8qFiJCcIBjjvx31VPXxeSTEXjkGSMS89uD++NdvEFH/gm2EUOIfKdpVGMNgLjq/Xt9dD1JF0qrnIkZgoGMDPH9AddLOIUQeaZs9D5VutVJJO0btGznp7Y9SQfUnvp3bTgmo9rWuOLoSm+AVZAQOnBXtzxj8tJXdMppYKVwSOmjOAMf4tO/b0kq7Zo3XoEUdFCs3mEdP4Fx3H19x+uptoDbrQjovyaTy6u4MCGzVOM/8Kj/AMurnz/838tDk79U9dk4HxUx+v4yP6ausj/Dq2hP5bewJV9cxSHuvT/tE0vlMkk9voeSMZ+4X6D/AKGu8VORB8VKpWlB8rKEfMxHAAzyf641L3hSw2+2JfIUYtS0tJDWCc/MP+zAwkH0U/Mp/wAwPvpc7V3S1ZtF6RaaNKlKiW4F+tndY0nRyEB5IZTIc54CYxrOZuncHDQADuFFbGMxtvxTl2RItJPUAukvmoUMgfgED8OPRs+h1W3GESVJcnpchf140C0m80t9noKungjZbjV1c0iPUqBEFLFQGUYyxCAZHeQZzo8p7hT3Tyqulljlp6iJJY2RsgjA/rkfpqMuu6uNBXW3U4pricDA6VP5c6Oag5sFMO46Cf150G0iCSrfggEJz/xaOKrjblLnkhT/AF0OtW3XHahA/lwR07vMfLHByBnGrLYZpo9zR+XKHLxvjORrhHCRSygqM9JPIz6a+NlXOlTedJbkiVamWlepDhOCv0I0qwUKIdFI3bFElwkL9B6gPx+o6jqgSlUcxr057svoPTV3veVEuTuQi/IxMjt09K/Nk9/TGdBO3PE7Z24bwlltt/p57j0daU2GR5Md+nqADe/HppSeXK85a216kdjaipULx08XarY1ttFntphFZNTGaeaROs08WekFR26j83f0HbnSI2Jb38RPE6zWG/X+52mm3BUmgnr6SpHnlwC8PJ+UgvGq9LAgdXbUT7VN2mXxHrYY5SFgpYkaMA9vLBI9vXsdApvdVDbUnpZRDcofh7hRTA8qwcdvqGwf+LV7hGDomyDUpd1alqavjfR3f7Nnjy0G3N03S8irpKWoqUvsi1BkLdSrHL0gAhQoCkAFQcDgabfhL4hU3itYHvcdMsdRDUGnqqVHJEcg5DA9yrLgjP5ayh4peI1y8TN63nd18jSKvqqiFfKjbqREijAwv0+UkfnpWzX6801BHbqW4VNLb6phVTUsEhRJZMAAtjHUMZ4PHfTE+AZjaO0dz5j5obXmMUWuN+U+3qbdt1tlBFS3mpqKqOaqQwrUmN5FJMPWAekEx9eCQAQeeCNXvgxYbdUeGU9VS1MdZPX1dRVT+TP5ipKrsoXj8J6FU49c51mnwouuyrVe69972mK6Wue2VDwKZJIwlQis0agIy5DkdODkcj66F9nbtvvh9WrdLHc5LfVzRt50acwy8nKuh4Yc+2R6a7+GZa5HXtRMOxRfG1hGi3hIAdwbTjyMrNGpz68pzq+8YpfJmix/hlPH0A0DbK3THvaDY9+iURfGzK0kZP8AZuCFZc+3UrfpjRD4u1pudy+FoVknkiheQvFyqgEBg3HHHOc6rcNI59nagkH4IUgA0ULcUENXR2uOVwixR4DZxgnHvqna301OGeN1lZyFEhbq/Y6rPE26z26osEEfl9UkMjk4y/4hyM8aqNsVFXWVcbMAyeYFdhjDrkDOBxnOOfqdWGYDvS+U0TL31LElIvmnhaUL8o5BOcfzxp92WKWGxK8DKI46eJJMqSWJVAOBrNviw3TSrEG6ahwqpk46iisxx+RKeo/prRlrgka1pKJJoSphjaKMH5iAnUDz29PoPXjRejLWiQ6OzeFlCtTlHCihuMz1TMSCaiX/APM6vuqP3X9tDcZXy58EnNRMef8A6raIcHVjEaRt7AlX+8Urdy1NGbZURXN1p6SSww0daJflVy8Alp2BOPmDpKoHc/KPXWX6bcMaW2WmooZHrfh5IEYEx9J6Tk+noSDn3I76ZPjvf6qt3atsnWOShgoqLy4gmQOqFHOfy5wfZtL+2xRRvLC6RRxt53Rgk+UuSvSPoM4H0Os/EwsjrXVXj3tfQcvXrqVFcLsi2qpWlt80DLTCYUsZI8qP5QzN1ckZQEkcknjTk8Ed90dxokooaajt9FSUiTVU4+QLxGisXJwxkfrJ7Y4HJ0s7nRJaZ7NRCraqRqdaudGPCyuBgj14A/01K3Osdr25FXLVU4JnWmqYY4m6+ooXjEnOPm4bIHBT66iZGMd0YBNR68lChcM1U/twb4tu2aBbgs6VCzrG8TRnrRlwX6sjj8Kk4zz21I2T4tpu/Y+5a2OCdmtE5UoyqAEKZQKeM4wxOeece2sw7b3jW1+0IbLcH855asPGwCphELevZQ3UeQO647HRHtDer7WsNwtsJqZKC5B/N8iUMMFQolKlckqUOM4GCc++jmKlggp/eG24ZN17a+KkeWdhK8PnzKqmUA8HAGMYOOPbVjt5Ei8UYZFXpWG1vGMdhlhgftpH7J8UZNq28w08NVX0/wASZ1WZiqmNlwW4HSAuAQRxk59dNTZW4lkjrdw3KRqSKClKzPMRhI15Ldh3wTj3PHGNVmJIjt3IzGlyj/aEgu9X4b3+SyRGav8AKAIGeow9f3mAAST0knABJAONLearrr/dduW+L+HVlZDU070p+FaKpRI2UAmXqPIHX1ZHIHA51A8TPHms3dbai2WWna226qVoZpi3VUSAjPDLxGCCO2Tz30OVto3LbfCy2+KVu8QGud8p7hDTyUFRRDrh5KL1v1fOT04clctnk57iZg5nxmpAJPFOxzxxgtIrVLnxz3EL7f8AclxQP1VFRKIWI+ToX5FGffpUHH10IUAzaKHrJ6qaEJ9fTI103HNNXbZZ5ioaaTDqBwGLc8enJ1xqAYKCpweUAIx6/MNaNjQ2NrAq83JKi7wcywTsPMEnSwwy9OTgc40I1iPBTW6UnKqoXOf8o0VV04qFC5MhxyWAyRj6aGZuiq2/1YKypjn0GD/rpzDtETQxtgEKQlxqVwIZKfpqA0Toy4LjGQTx/LUpp8rQk/i63bpI7kscDUqsq3pbU0kZV2aAKkrjlmb1H1H9NFtgvO1r1aKSzybRUXodCQ3GJ2Lvhc5IBADAg8nI9fpqeJn9nZ0haSBrSluu5ClDF0zsmYA9fFO37M15W9bJuG3lDCqt1WHjAYBlglzjBIOMOp5wTyNPi7gCOkVo1WaVjDWzSSF3YBQAR9Djucf01lbaEMfhj4g7GFPVVDTblpZ46+ncgqlOzskLLjkMWTr/AOHjGTqXed97mnqnpZ7t5yrJIwnNSIpDJ2TlcDH3YOT7t/i1mmuHtdWe68ZqcevxRXsOWjtW2R7ufcFPuTdVKlOARa0kpneVCpY9YwMn1yH+mMH11b7MhjireOh183+6OPxA/wBNIamWvoqV623+Q9ZJUIY5Vqut8MijAJPJJbjPYE/TRJZN5XCgrHNG5qKCAebCRXqpnkwSolLZ4wzN8o7gZ7abe01q0IQAIoU5N21U9ZXvS1bSRqc9QUcOHIOQfooCnGGBOMspGNQU1K8tAJleZTHJAFjg6QQvWp5Lf3cHn1IBxrJ3iFe57bd6KpdJJKKrpBLKXAJZw3KryMgfd/n31rGmSnqKUOzAVCtTsqBwpxlD+v5euhw5wN82vTw8+KNO9j8oaNKX5qqjB+Hdj/enl/8A2Nop6D/l0MQg/DsO586Xj/7jaKOv66vYv029gVM/3is47z8K7nuu7mvhqY0+JpqNwvluWXFNEpAIGPQ4/PXK0+DdNUUcrwSLcOoTI00QaTolwMLkcZVskg88gaofFDx7qtj+ItBaKemFykpIo46iiWBQJQYI2i+YksG+VuQMfMODqs2N4tR7ea3wUsUNlpnmmvNwpDH1LVh4yDEHYkrhgp6h36u2FOs410pbqrksGqoqLbVvi8QIbCbzRvK5iWCpXrJqZmJQwLH05Vlx+LJBHtjTIv8A4LVF8p3p40khDKzTOYiQ0vIRhn/Ch6f0zpOxeO0D3uiu09gSg+GuUtcZ6VAyVNOcfdxGTHzspfBzjJ0d3Lxujkqo7s1dcabbgvUNYnRSxxmOkjUddMWBAlZiwYgntj9OuEpdY+RXAwUullfLTTbUus+3fixPU08nwyVX9mhm6MNE+ckqDjt6ludRo700kzzxyNPJKqlqtkKDJHzRn04BAI9gT66o7ru6l3HdbvWxVcdTJW1DOVljCSAu7NkJzg9xlSePXXWhqrM1P1Ro1LUQyszVUrFo42TC9RTPJyXxgHAbPpp4sIaDxXhTRF9to4J61JfixUVMp/CjsyquAelMngjJyv4QBkaY3ixeZtueElHbYYwwulQlNNL5hZo1T5x6c56cY9tLjbG44ZLirgVNVBEG66Wl6cS8E5OB3UkDv2Jz20W+Nd+jq9gWySkZJFobgFlYN8qO0RC/sxI1RYmgxcTHcwjxglhICStJeFqb9dqJGQMgjkRjwvVg5/Q9tU9y3BPQ1s8CSVFNT/ER1EtG8pCM/T3K9jhh31zh25W0l9e4s5ailTrlkUfgIHY49PbQ/c9xVC226yUVfOAtYojkjlJCrgggH2yNalsQcaBKl1kY7Q27U7825cokngpVo+lmnqOohpHb5FAUHOSDkngAa+PEzw+3J4bwywX2haGCXy2pa2E9VNVRlgQ8UnY8enceoGhHaO879aa8VVFeKulqHjIMsUmCeMc/oSP11pbZH2vLPbdmQWLxNkbelqmXyJbbLt6MhfbMqygPjHDeWD9dKMErZXBxBbw5oryzo25RfisuSVHkgv1jIBwf+vz1e7M8O71uOx3anFItFPHIpgjr8wtVFw2FjyMH8Dfrxpp3Cm+zt4jXsQbaqt27YnYNL8IKcSwkDBKoJMkfl1aJPE2z+GVTtSmuN03RuqzW6jRaMNT0iTTO7TGRGHW2esHIyOw0zIJCykZyutw60Jj2BwMgqLrJtWH+eidCj0pZXQnPSw/F+2ifY11itlzmcYFfNGIqIlC4Dkew7kjtnRZuGk8I7zW3G5w7s3Us9QzOWkskXSQFxlgJASx7nGAT6DQTtJqSLxK2ulLOa+h/isKxTSw+WZU8xRlkycZ9snU52e04cxyilRf6euC8x4ilzR8DaqYPg1da/wAYPHSy1dx8sLQ0arEsKdKpDTwMsZC+hLEE+5Y6edV9nyouNbPIKyUxSZ6ovhyflPf04PSFGR7fXQpt/wAL6b7P+9twX+pr2ahqIJKe1rTczRK5y5YEYymAB3zqdsXx5/hVfZ6eouIp6ClnP8TNSnnz1KTdbdYzhkx0MMAYHUvvrPuInxIlgFQ0AD1zui3DCHG5KI6b7PdbDEqS3ORssZTItKQeo/iH4RjOWH0z9BoV394XRbHtYqaqvjnEkkYEUpSFmBkBkIDdwowSQeFHHsWLdPtJ2+qrkl2qtPUWw29ahp7uk0XVJ1ZZFK5GQCAc4wT3xoR3l48bdqtoNS32qr9wVS1c0scsVB5KrSS58nOWAYjCgjv7508HvLqIBjIFSrveyQXvbVoitMguHwzgvJC5YBQhDFX7EZAxg61NafIntcbyHEyxUzxeaWEYbpT29fbPrjWFZfGeO12q3xWetW1U70s0UdHHQNIIpRUFgck8/dhlI55ORnW5LXc6Gs21DUGJhLNRQzQyvDllVo4yOMgg8j9vprwzA5TyK4RQVPUo0UxxU9PGKmdf2lbRZ5af4RoP/s6i4KRjprJv5tn+uiTpf3bVrCKxN7AkpBvlYa8b9301t3pvinp53pKmW4iBqiCEGSoKMI2UyZygVc4AznGOM6D2uMFqlpaWjpKecwRT/EF0GRkLh+vJ62YFuGGF6Rgc8UnjZcFr/Ercjo2Ue91MpGPad8cfoNcZdwUtx3AI0oIrYWp3pUMDuwkkC8MSxPfkYGqKFubLUWv9FcucQNUVpuOkheCGJ6iY1UA6lxH1jqPQUpsoQnUrAAY7lvcak0+0b5ZVgsFVZJKu6QublFb5YVJ6PKAcyRNnsU75wVPb10E/GGlulrZI2SrhHXGobBWRQGxz65GMauR4txXDfNVdJvOp1kpY6GcxqJC0ZTEjhSQOotluTgDTDosoL2NFPnw+ai2Qu3XONflxVBfLrC+762OeFAscjOHESRy5X8Kkp8vOeceoPYcC7qo9zVDx0VzsNdBUPOavy5aJohKGHUw6egZyVRg3fCkeuha2rSyVHxNV5wSNvOLBQflJA7/7w7+x08dx+K7Vm46W40zedMUgqJJw7A08hUpLGqMxBPLMrZIPy5HfSeKq2OsYH0RYXb++ShDbtXW3m/00duidKyJU6VUKFWUDHAAAwVCjBzyDk86JfECaWDweuy1keJYKiJmjYDuJBkcfryffVbsuthhr5K1MmoEj+WzEAsvOSR2Bx9O/bUvxIuUdT4cXeHqAkKpLhj1NJ94px/mP19dZ2b8yaLkKeaca+jiRqkbtHxFuVpuFJGYqR0jdZmhnXCNjjpxgjBIBxjHB9Dqt39b6i8VElYtZQUiVDAyJChLjnJI4Axk9uSBxnjVZLcEValWijZw6gVBz19JbHoR7Y1XXuoZZI2L9cnLc9voBrbNYRNnFiLJB7vy8tbG6spjLaKOmUVEM8dOhXoyVOO/Y9u+dQLhUG42uKYxNBEr9SlnBDZGOw7aj3CZJaFSMl2QAn1Y45zr7vAeO2U8BYeQigKo7k9PfTMbcval3kuuVGt1QaKvppfOkpemRCZ4hl4hnllHGSBnj17aaXj7STU96sdrkmqVp4aZ3FLKAF6+ogSkA9yBjHpjvzoS2DFZG8QdtLuGdYrF8dC1Y57CNWBAP0JAB+h09vtc1Vjvtzsl1tkySzzzMmAMFk6SWIH+EHo/U6n0h6VoA4FCy2WbSp+BqGHYKf5jXCx1Jo7tZ5e3w9XE3HphwdTarMNFWKeA8YHB98apDOkMmOodaujLzyf8ArGmCc1QuUotr793NI19t9NHHF8PVyxmSoPzdDn5Q/cZwG50lLnf1st1FTFIa007tSyNMUkFVEjnqZDg9IK4HJP8Apgv3jXC5pSQt/ZCJS0gHWxBA9B7Z0uEs8aVchlqDOZarodnTpZ85IYc/3iORrLYSEdGHnspRWBfQkIwl2lVUdNamu9wo4rNX00lVDTRSebIInQBUkUYHOF6VB75z66+6Pb9ZW7BkulfAj2CVjRO8TgEKrL1vgcgcdOTxk6DrrdrrdaK3USwzo1op5S3zMUEXUDnpPAAOQCPfXSavusu2amgoYXrbdURqzU8BZmWRWz5hRT3GOcgggnPoRYuw5kFSQL+FfOnigtkDdB6p9Ubb4pqi9LcrltpxFZ9vCGrpop6lTJKmOtVAAySoD98H8zxrdXhjuobk8L9v3XyQiXOzwT9MQyYiY8fLweBjHP66/mXa6G80ttuE1vSURGNRVCPqJiTI6ev6Z/TuPXX9Ivs7SVS+DG0MQATG0+VKoBHCs4wMcjPH7650AgLWt9VF6/G6HJIZN4+rogmQpV3AtwzVJfH0KIRoq609zoTuzMtwqGGel0hOD3B6Mf8Al1cZf/G376sMOQYWV5JCQEPNF/LO9VhvF+ulWxBzMXz2z1OTn66/ae8SWerivNGBHLR1gMGOCrKVCfzGfyzoqTw+pWam8yjv0iqq9XTBEoJzkkknjnU2m2NS0sFPGLLdnTzw3RJPEMkEnqPHYcfuNZr2zDsIBd8vNXogk1AQHe6ue53iqnqpQKkS+dJNGMAs3UTgenJ7e2pdpvrW8yfGU8VRBIgDR18KyK4zxjAyMe4IP10ZPsUebKYdrVAEshctUXVPm54OAudT4diGVHE22aJOpSRJLXyNk+gPbRjtfCxsyft7W/8ApQ9klecw17D9EJXnclvucUdHbdsUlgiU9c0kNRLOZ/l5BErNhcgEAas4Km1VQtlya3QQT0lMyZh6w8rEdPmHqJAPJ4AAz6aIY9kVOY5RYbEvSMMZJ5pG/mdXEO2pPhlQCzQnpHyxQAhTnOMFu2quXa2FIoHW7R8iUcYSXlfs+q4bRvtLU0U0FHb7dSpExklqagFpXb2wTgd+AMDv31+3ukt9xp5IZawQQsyOyIyKvDA4HJxnt+uuz7XrK9FiWtt8ZAyx+EHfPcAD2wOfrqpk2VIzSIbtTdBIORRYPBzx21kZ8Th3yBzJsoHACtPjT7K5hhka2hjzFBl02VsaGpqGqrzJTdQDOslSgCAHjgIccnVdctteGoBkmvM7AAYMdST3/JNE908IqK4VM0tZfGYSKEAhowGAByP7/Oos3gNaKyNlFzuYjY5UJAmfyz1Y/lq4G0cLYvx0nwHZ/ioHDTftw7fifuqGPbHh7U26qroZ7hVUNEvXUTK8mIx6Z4H8hqHW1fhqIkaYzuqkdCKlRz2+umNbfDGyWjbV0sq1NfURV6FZZ5HjRx/ugKR++o1j8KNp2e5w1tRSS3qOFWT4S5ShoJCVIyQqgnGcjkcgaXj2phS5/SYiWgNqHUUGtudeVkV+EmytyQsrS9Rx71M8KPDG2eKVWa7a9iYR26RCbpW9UMEUgPUgDM/zNlewU44zjOmT4l+G26r3GlReoaLddTTZeGKBlkkLdiFPAJx7nUm1+JtRZbJTWy32uho7ZTRiGClgjcRxqPQAN3PcnuTyddT4uXeGQNT01FDN6EwliD+raj+J4CtS+Y/7fdQ9kxZvkjHwWfLpeNvWTbkd2qdrRrSyVAp2hkpYllV8nhlbOAMf6aHZfFzbUDS+TsmAhMHLRQAn27IdPiKbzZ6t3pKL/tZk88TUwlV+v8R6XyOf5emhyPw/2xbT1RWS35GBxApPHbvnS0O1MAM3tDHuNTTeOnCu9qmJMHibdEWgUvYa8eCr08RIqu1088JeIvCrLGCgIBAPTno9NcbNv2S501Y60iRmlUNxJ945OexC8dtE/wAFbVXqWho42yTn4eM/013povho51hpIYElGHZIFC4+uB+eq5+KwnR5WRHNXUuOlfomGQTtNXvBFOX2S9vu6amtmjjZayiADQymmlEnWrDsfpyO/B51WWy3Lba2CWluV6hqKdj0PT05QcjpOD65GRnVzPMrbvrY1EUUMcahUjjK9xk56Rq6pctIzMXREPSikvhh6Hjt+WtE3apwsbY4WENpWlRxvxaeaq34TpHl7zU9nL4qohoGqIqaKpe7stMpSN52jjDL1ElSQORzn5s+utu/ZrutdcvDG1NGFSpjlqYOmRlbqVZeOe3Ib+eseVDyBTGrsVOM4yT/AK60/wDZWn+I2ZVUcMjxGnuLhCx5HXGh9DkcqdN7O2o/E4prHix60ljMIIoS4JlVr9VzHEfzUkeRH+DKvIpx9NFHSPZdD15hkS6U5mBD+XPEzEEdXS6sD+zHRBn/ACD99b7DECIA8K+azEvv2WLOiTr+ZWBP975/59tfEjxLJ0yrmTnpx1Nx6934/bTkl8GdswwU1Qu5K000iCRZRSRdzjAwTnJJA4Hc6lDwV25FSU0y7gr0imUGOZaWL8R7LjOcknGQMZOvjR2Tjx/T8R9VtjjsP/d4FLra/hTdt3Wo3OmeggoBMYM1coiZnABOOrPHzDnOiWl+z9eoTJ5k1oKqgdiaoZQHsT1R4x+WnVse3bf2vaKHbYle7wVJmYz1SKvnGTGVxxngDgc8DGSMaqb/ALe2rbqW2WSW6T0JvE4aipaX79pcdakKGYYUqWyeAMA8HWki2HE6JpkqHHgFVybReHnKRTrS2HgTcS7U619sE0SdcsPxR6sep4TOB9NTKb7O97raUzU01tMZJQSR1EoT09So57fvpt3O2WMtTLPXpQvRyielDGINGVQqQQZvmHJJ7entqfR7hsc1l/hBuUc8TSLIJIZYVfrVkYdP3p7NGpxj39NT/l3DV3g5D/FZRxCSg+znuKnHmfFWxlJ6XL1TkZz79J9SvH1H01W1f2Wd21ZxS1toTLFcGpkJJzgjiPvnjGn1T7Q2/R1MNTBbblFUK8cizo4OWQjpYqX6WOBjJB4P0GI67IsCU70wttyeB4kgkjeUfOqGMpyJMgqYoyGBDZUEknnXW/wzgwc1HqbdsYkCgISGi+yvupUdlr7GRHw7iolYKc4wT0YB18v9mTdsagfxCwoxBPzVkuMA4J4i4GSBn9NaRnoaGakuFO9smEVckEdRgKOsQ48s8SfjGB8/fIHPAwOVtj2nte2vU19JNbKJWTqnrKtAhYSSOvLOcnMsnHqGOQcAgn8vYJoLnNd4qQ2vi3GjXDwSQX7K+9pJFR7jtuLr/CnVUuzD6YQZ7H09Ndaj7Ku8HXEN126zDK5Ec7Hj8/8Artpi2/dvh5RXSY2m1Xquk29J/EG/htPJUQRsGU5BDnIygOAQD0sectnhtfcnhZvWaMWurngr7o5jFPLO1PPO6MrBenrALA9JGOSMDkcaENj7OcQ1tfVkc47aABJFh1fHyS1X7KG+o2ZY77Z3JHV0BX5Hb1U4/PUdfsneIiqxS627JJPyOF/PvEdaKh2laY+gfA1jOqoC4mVWYpwhOJMZAGO2MfXnVYvh1ZI5pRFTXSCncTFaaGoAEbTf2xB68nrATKnIHloVxjTA2BhuLXd32S34viBxCRf/ALqfiIqDzbnQDIyOqo6c/p5OvVP2Ut9U8RmnqaNeD83xrjOO+SI8emtH7rtNBvanSnudLXkAv1ujhWkL+XnJDn1ijOBgZB99Uy1m0fDutesa4pbayNZAXuFarnpduoqyGUFgG5APqScknUT/AA/hh+13d9l47YxHEj18VnN/s77lqVTpu1nnV+AP4rMM8FjjC88AnHsNcG+zXfaihmMNZaZmMbMJY7nKxXuPXjvx9NOi3bh2XU11P5e9aSpeJ+rymMKdTeWY+5m+ufz1JuVZtC27gtElZdZmqrm4tsEkISWI1D4ALdEjFCcADPy5A9dQ/AoG/wB4UhteQ8WrKth+ypv2wmSavls9Q1QreWY7irtJhSxAyuScA8fTVJR0wSMM7CMqAACof+mnpSy1NH4/EutTVU1KgjSAFikB85kYAn+8yo59SecnHa0h8E9jnzEp7zeZJI0y0TFARzg84xkcZ9OR76U2ns2aZwfhxWuugTMGOa0ES+Cz08yxyJ83SfcYBx78Lp7/AGXa5Z33HQNIGRjBKCWJIBEiE9h7jX4PA7ZN4SqWivt3kkpvldOlVJOSO5GDyCM5xle+iLYOztt+H9RWXGz19bdDUQiF6epjChArgljx3DIR+Y0rgdm4rD4hkrmaLuIxcMsLmA6po3yMRineOUTwx1OEmBUhleMj07cgDGiHK/XQ3ca6iqdvtPSsPJjWGdcv1MemReo59eDjnkeoHGinp/3f319NwrvfHX9FlZeBX1XbettXiKWlJjkSMFVnlUAKcr04b5cHnIwdflXt+2VkDxVFEs0TeWehpZMKUPyFcN8uPcY+uva9rO1KcBUaooaKSZy9GjFwhP3kgA6fw4AbAxz299Zt+1Vuo1NxobFLa7bIipmCtkhZ6mnwCSEZmIHV65B/fXte1JriKkFEY0ONHCqz34fXGt3Fuaip5qryI62oEcvkwRZADZyCyEgnsf8A151L39f59l7jqqClhpqtfIlm8+sgVpeCAF6lxhR7AfnnXte1YNJygpCaNgbYDgmD4YeIe49pUFLXUV4qpElIaWiqX82nfL9OOg/hGP8ADg/XW+6eyU89NDKWkUvGrkKRgEgH217XtWkRsVWwXBSv8c92V/h9b7X/AAoxeZWTFHknjDlAOflHbntyD9MaSXj1cq+87p3ZQVFfUfAWB6R6ClQgRo7oxZyMfM3A5Ova9qq28S3BRltquNeuxWq2G1rsS6o0A8wjD7OKiZfFSYfdvHTJVr0ejtFM3r6ZOs4beoRXttSiM00EcYqbirwSGOQTDzGDdQ5GPhogMYIwffXte1nJf0Yf9v8AsLSYf9af/X/grQu2vFLcMXhd4c3ierSurroJUrZKmMN5/TMIwSRgg4OcgjJ/bWhTZoQ7APIMZHce/wCWva9reQ3wsLjqQsJiwG4mRrbAE+azf9p/eN6sF+oNuWu4zW6hqaP4meSmPTNISSOkv6Lx2GPqTrIF/wByVlm3HdaWMxzinaJVlqF63PUATk+vc99e17S8pOVU/vT0KbWwvDCh3fs2pqaq53KGZVHU0EkeXyMnPWje2OMdzqj2Dd32huaquEVNRXGopalIYv4hSxyBB1FupcAdLAgYZcHga9r2qd73Za19VWjZDGCd0d3UtoWqOjuMEdbJbaZKitjMkzx9YLF+W/vcZOpfw9LJWVkho4hLUJ5c0ilg0ig+pDfQc/Qe2va9qrzHmprxtdEJKqVKVIpKrp85o3devByOzcc88aHbhNDSfGiOkjUy1CPIwklBdweGOH78A8YHvr2vai57hShRQLL5qp0hoKuJaePpenkRiSxyCOe5+mjr+HL/AN9L+4/9Ne17V7s4nfvySOKA3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1447800"/>
            <a:ext cx="3276600" cy="5016758"/>
          </a:xfrm>
          <a:prstGeom prst="rect">
            <a:avLst/>
          </a:prstGeom>
          <a:effectLst>
            <a:outerShdw dist="50800" dir="2400000" sx="1000" sy="1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192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rPr>
              <a:t>Many Southern whites were resentful about the economic and political gains African Americans were making after the Civil War.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448176" cy="328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0" name="Picture 2" descr="http://www.oncoursesystems.com/school/webpage/images/user/8677/14424/Sharecroppers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4945973" cy="33528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81000" y="1371600"/>
            <a:ext cx="8458200" cy="4494788"/>
            <a:chOff x="381000" y="1371600"/>
            <a:chExt cx="8458200" cy="4494788"/>
          </a:xfrm>
        </p:grpSpPr>
        <p:sp>
          <p:nvSpPr>
            <p:cNvPr id="5" name="Rectangle 4"/>
            <p:cNvSpPr/>
            <p:nvPr/>
          </p:nvSpPr>
          <p:spPr>
            <a:xfrm>
              <a:off x="381000" y="1371600"/>
              <a:ext cx="8458200" cy="1569660"/>
            </a:xfrm>
            <a:prstGeom prst="rect">
              <a:avLst/>
            </a:prstGeom>
            <a:effectLst>
              <a:outerShdw dist="50800" dir="24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charset="0"/>
                </a:rPr>
                <a:t>More than anything else freed people wanted to own land. Land ownership could make freedmen self-sufficient, but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10200" y="2819400"/>
              <a:ext cx="32004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prstClr val="white"/>
                  </a:solidFill>
                  <a:effectLst>
                    <a:outerShdw blurRad="50800" dist="50800" dir="5400000" algn="ctr" rotWithShape="0">
                      <a:prstClr val="black"/>
                    </a:outerShdw>
                  </a:effectLst>
                  <a:latin typeface="Arial" charset="0"/>
                </a:rPr>
                <a:t>without land, the old masters could hire them or starve them as they pleased.</a:t>
              </a:r>
              <a:endParaRPr lang="en-US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  <a:effectLst>
            <a:outerShdw dist="71842" dir="27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Acres and a Mule</a:t>
            </a:r>
            <a:endParaRPr lang="en-US" sz="4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81000" y="1416756"/>
            <a:ext cx="8458200" cy="4418588"/>
            <a:chOff x="381000" y="1371600"/>
            <a:chExt cx="8458200" cy="4418588"/>
          </a:xfrm>
        </p:grpSpPr>
        <p:sp>
          <p:nvSpPr>
            <p:cNvPr id="5" name="Rectangle 4"/>
            <p:cNvSpPr/>
            <p:nvPr/>
          </p:nvSpPr>
          <p:spPr>
            <a:xfrm>
              <a:off x="381000" y="1371600"/>
              <a:ext cx="8458200" cy="1569660"/>
            </a:xfrm>
            <a:prstGeom prst="rect">
              <a:avLst/>
            </a:prstGeom>
            <a:effectLst>
              <a:outerShdw dist="50800" dir="2400000" sx="1000" sy="1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charset="0"/>
                </a:rPr>
                <a:t>Some freedmen felt that since they and their families had been sold over and over again to purchase plantation land, and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10200" y="2743200"/>
              <a:ext cx="32004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" charset="0"/>
                </a:rPr>
                <a:t>since they had cleared the land and raised the crops, they were entitled to own some of it.</a:t>
              </a:r>
              <a:endParaRPr lang="en-US" dirty="0"/>
            </a:p>
          </p:txBody>
        </p:sp>
      </p:grpSp>
      <p:pic>
        <p:nvPicPr>
          <p:cNvPr id="132098" name="Picture 2" descr="http://www.shirleyplantation.com/images/slaves_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48006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100371</TotalTime>
  <Words>1846</Words>
  <Application>Microsoft Office PowerPoint</Application>
  <PresentationFormat>On-screen Show (4:3)</PresentationFormat>
  <Paragraphs>194</Paragraphs>
  <Slides>50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Lesson 18.2b:   Reconstruction and Daily Life</vt:lpstr>
      <vt:lpstr>Slide 3</vt:lpstr>
      <vt:lpstr>Slide 4</vt:lpstr>
      <vt:lpstr>Slide 5</vt:lpstr>
      <vt:lpstr>Slide 6</vt:lpstr>
      <vt:lpstr>Slide 7</vt:lpstr>
      <vt:lpstr>Slide 8</vt:lpstr>
      <vt:lpstr>Slide 9</vt:lpstr>
      <vt:lpstr>40 Acres and a Mule</vt:lpstr>
      <vt:lpstr>40 Acres and a Mule</vt:lpstr>
      <vt:lpstr>40 Acres and a Mule</vt:lpstr>
      <vt:lpstr>40 Acres and a Mule</vt:lpstr>
      <vt:lpstr>40 Acres and a Mule</vt:lpstr>
      <vt:lpstr>Get your whiteboards and markers ready!</vt:lpstr>
      <vt:lpstr>Which is NOT true why African Americans wanted their own land?</vt:lpstr>
      <vt:lpstr>Why did many in Congress oppose the land reform plan?</vt:lpstr>
      <vt:lpstr>Slide 18</vt:lpstr>
      <vt:lpstr>Slide 19</vt:lpstr>
      <vt:lpstr>Slide 20</vt:lpstr>
      <vt:lpstr>Slide 21</vt:lpstr>
      <vt:lpstr>The Contract System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A and B Discuss </vt:lpstr>
      <vt:lpstr>Get your whiteboards and markers ready!</vt:lpstr>
      <vt:lpstr>Which was NOT true of the contract system.</vt:lpstr>
      <vt:lpstr>Which of the following was NOT true about sharecropping?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The Ku Klux Klan was formed</vt:lpstr>
      <vt:lpstr>How did the Ku Klux Klan affect the South during Reconstruction?</vt:lpstr>
      <vt:lpstr>A and B Discuss </vt:lpstr>
    </vt:vector>
  </TitlesOfParts>
  <Company>Temecula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and the Great Awakening:   A Comparison</dc:title>
  <dc:creator>Barry K. Thomas</dc:creator>
  <cp:lastModifiedBy>Tortoreti Family</cp:lastModifiedBy>
  <cp:revision>304</cp:revision>
  <dcterms:created xsi:type="dcterms:W3CDTF">2005-08-31T14:23:50Z</dcterms:created>
  <dcterms:modified xsi:type="dcterms:W3CDTF">2015-05-08T18:44:12Z</dcterms:modified>
</cp:coreProperties>
</file>