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1" r:id="rId2"/>
  </p:sldMasterIdLst>
  <p:sldIdLst>
    <p:sldId id="304" r:id="rId3"/>
    <p:sldId id="257" r:id="rId4"/>
    <p:sldId id="258" r:id="rId5"/>
    <p:sldId id="282" r:id="rId6"/>
    <p:sldId id="259" r:id="rId7"/>
    <p:sldId id="260" r:id="rId8"/>
    <p:sldId id="261" r:id="rId9"/>
    <p:sldId id="284" r:id="rId10"/>
    <p:sldId id="285" r:id="rId11"/>
    <p:sldId id="307" r:id="rId12"/>
    <p:sldId id="308" r:id="rId13"/>
    <p:sldId id="283" r:id="rId14"/>
    <p:sldId id="287" r:id="rId15"/>
    <p:sldId id="288" r:id="rId16"/>
    <p:sldId id="289" r:id="rId17"/>
    <p:sldId id="290" r:id="rId18"/>
    <p:sldId id="286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91" r:id="rId37"/>
    <p:sldId id="292" r:id="rId38"/>
    <p:sldId id="294" r:id="rId39"/>
    <p:sldId id="306" r:id="rId40"/>
    <p:sldId id="295" r:id="rId41"/>
    <p:sldId id="296" r:id="rId42"/>
    <p:sldId id="297" r:id="rId43"/>
    <p:sldId id="298" r:id="rId44"/>
    <p:sldId id="299" r:id="rId45"/>
    <p:sldId id="309" r:id="rId46"/>
    <p:sldId id="310" r:id="rId47"/>
    <p:sldId id="311" r:id="rId48"/>
    <p:sldId id="312" r:id="rId49"/>
    <p:sldId id="300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2" autoAdjust="0"/>
  </p:normalViewPr>
  <p:slideViewPr>
    <p:cSldViewPr>
      <p:cViewPr>
        <p:scale>
          <a:sx n="77" d="100"/>
          <a:sy n="77" d="100"/>
        </p:scale>
        <p:origin x="-72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9EABE-4A73-413F-912E-D74BD1B663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954-DADC-4CC5-BEE2-D6A722D0B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D2A-27B9-4777-AF8C-00BFC78296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C5F886-4F10-49E1-A793-6086A3121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6EB6C2-73B8-4313-B471-AFF2B80D56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A54082-67AC-42A1-B5CF-7BD2ACFBD3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1457375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69EABE-4A73-413F-912E-D74BD1B66386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058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413C91-86F8-4F9F-A927-863A8631169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spcBef>
                <a:spcPts val="400"/>
              </a:spcBef>
            </a:pPr>
            <a:endParaRPr lang="en-US" sz="1800" b="1" cap="all" smtClean="0">
              <a:solidFill>
                <a:srgbClr val="FFFFFF"/>
              </a:solidFill>
              <a:latin typeface="Garamond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0C83F-6F21-42F6-84C6-C1C813C73F3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423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9C804A-C320-46EE-AAEB-8250EBA82E1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336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A98D1AE-3665-4327-933B-DBAB9036BB6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2554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>
            <a:lvl2pPr marL="860425" indent="-173038">
              <a:defRPr/>
            </a:lvl2pPr>
            <a:lvl3pPr marL="1258888" indent="-173038">
              <a:defRPr/>
            </a:lvl3pPr>
            <a:lvl4pPr marL="1601788" indent="-171450">
              <a:defRPr/>
            </a:lvl4pPr>
            <a:lvl5pPr marL="1946275" indent="-117475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413C91-86F8-4F9F-A927-863A863116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6557B-E0A8-4436-ABAF-DF3200EB744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884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5BA636-57D9-4304-B57D-45A8318AD22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8743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E70BA0-4694-4F3C-A2E8-AA22165A7F14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732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4772538-5E66-4630-BE9F-634DAF059D41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508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80954-DADC-4CC5-BEE2-D6A722D0BE97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1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4D2A-27B9-4777-AF8C-00BFC782967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312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C5F886-4F10-49E1-A793-6086A3121FE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5565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6EB6C2-73B8-4313-B471-AFF2B80D565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877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EA54082-67AC-42A1-B5CF-7BD2ACFBD3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327184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10C83F-6F21-42F6-84C6-C1C813C73F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99C804A-C320-46EE-AAEB-8250EBA82E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A98D1AE-3665-4327-933B-DBAB9036BB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66557B-E0A8-4436-ABAF-DF3200EB74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75BA636-57D9-4304-B57D-45A8318AD2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DE70BA0-4694-4F3C-A2E8-AA22165A7F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4772538-5E66-4630-BE9F-634DAF059D4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10BEA3F-A5C5-45BE-96AB-0490560C555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ts val="400"/>
        </a:spcBef>
        <a:buNone/>
        <a:defRPr sz="20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342900" indent="-225425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4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742950" indent="-173038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1085850" indent="-117475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1430338" indent="-117475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1774825" indent="-117475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10BEA3F-A5C5-45BE-96AB-0490560C555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45331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/>
    </p:bldLst>
  </p:timing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285750" indent="-28575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285750" indent="-28575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285750" indent="-28575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76400"/>
            <a:ext cx="42672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Organizing your FFA </a:t>
            </a:r>
            <a:br>
              <a:rPr lang="en-US" sz="2400" dirty="0" smtClean="0"/>
            </a:br>
            <a:r>
              <a:rPr lang="en-US" sz="2400" dirty="0" smtClean="0"/>
              <a:t>Meetings</a:t>
            </a:r>
            <a:endParaRPr lang="en-US" sz="24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76400" y="3505200"/>
            <a:ext cx="4419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u="sng" dirty="0"/>
              <a:t>Objective</a:t>
            </a:r>
            <a:r>
              <a:rPr lang="en-US" sz="2800" dirty="0"/>
              <a:t>: Understanding parliamentary procedure and public speaking skills. </a:t>
            </a:r>
          </a:p>
        </p:txBody>
      </p:sp>
      <p:pic>
        <p:nvPicPr>
          <p:cNvPr id="5" name="Picture 4" descr="ffalog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295400"/>
            <a:ext cx="1938338" cy="243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234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2362200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Opening ceremony</a:t>
            </a:r>
          </a:p>
          <a:p>
            <a:pPr lvl="1"/>
            <a:r>
              <a:rPr lang="en-US" dirty="0"/>
              <a:t>Call to order by the president</a:t>
            </a:r>
          </a:p>
          <a:p>
            <a:r>
              <a:rPr lang="en-US" dirty="0"/>
              <a:t>Minutes of last meeting read</a:t>
            </a:r>
          </a:p>
          <a:p>
            <a:r>
              <a:rPr lang="en-US" dirty="0"/>
              <a:t>Reports</a:t>
            </a:r>
          </a:p>
          <a:p>
            <a:r>
              <a:rPr lang="en-US" dirty="0"/>
              <a:t>Old Business</a:t>
            </a:r>
          </a:p>
          <a:p>
            <a:r>
              <a:rPr lang="en-US" dirty="0"/>
              <a:t>New Business</a:t>
            </a:r>
          </a:p>
          <a:p>
            <a:r>
              <a:rPr lang="en-US" dirty="0"/>
              <a:t>Adjournment</a:t>
            </a:r>
          </a:p>
        </p:txBody>
      </p:sp>
    </p:spTree>
    <p:extLst>
      <p:ext uri="{BB962C8B-B14F-4D97-AF65-F5344CB8AC3E}">
        <p14:creationId xmlns:p14="http://schemas.microsoft.com/office/powerpoint/2010/main" xmlns="" val="9481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2209800"/>
            <a:ext cx="77724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Prepare an Order of Business for a chapter FFA meeting</a:t>
            </a:r>
          </a:p>
          <a:p>
            <a:r>
              <a:rPr lang="en-US" sz="2800" dirty="0"/>
              <a:t>Explain who will be responsible for each part (give specific names)</a:t>
            </a:r>
          </a:p>
          <a:p>
            <a:r>
              <a:rPr lang="en-US" sz="2800" dirty="0"/>
              <a:t>The meeting must have business, entertainment, and an opening and closing ceremony</a:t>
            </a:r>
          </a:p>
        </p:txBody>
      </p:sp>
    </p:spTree>
    <p:extLst>
      <p:ext uri="{BB962C8B-B14F-4D97-AF65-F5344CB8AC3E}">
        <p14:creationId xmlns:p14="http://schemas.microsoft.com/office/powerpoint/2010/main" xmlns="" val="42747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Parliamentary Abilities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xmlns="" val="40298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sz="2800" dirty="0"/>
              <a:t>Main Motion- </a:t>
            </a:r>
            <a:endParaRPr lang="en-US" sz="2800" dirty="0" smtClean="0"/>
          </a:p>
          <a:p>
            <a:pPr lvl="1"/>
            <a:r>
              <a:rPr lang="en-US" sz="2400" dirty="0" smtClean="0"/>
              <a:t>Presents </a:t>
            </a:r>
            <a:r>
              <a:rPr lang="en-US" sz="2400" dirty="0"/>
              <a:t>a new idea or item of business.  </a:t>
            </a:r>
            <a:endParaRPr lang="en-US" sz="2400" dirty="0" smtClean="0"/>
          </a:p>
          <a:p>
            <a:pPr lvl="1"/>
            <a:r>
              <a:rPr lang="en-US" sz="2400" dirty="0" smtClean="0"/>
              <a:t>Only </a:t>
            </a:r>
            <a:r>
              <a:rPr lang="en-US" sz="2400" dirty="0"/>
              <a:t>one can be on the floor or before the group at the same time.  </a:t>
            </a:r>
            <a:endParaRPr lang="en-US" sz="2400" dirty="0" smtClean="0"/>
          </a:p>
          <a:p>
            <a:pPr lvl="1"/>
            <a:r>
              <a:rPr lang="en-US" sz="2400" dirty="0" smtClean="0"/>
              <a:t>It </a:t>
            </a:r>
            <a:r>
              <a:rPr lang="en-US" sz="2400" dirty="0"/>
              <a:t>is debatable, amendable, requires a second and majority vote.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234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Address </a:t>
            </a:r>
            <a:r>
              <a:rPr lang="en-US" sz="3000" dirty="0"/>
              <a:t>presiding officer. </a:t>
            </a:r>
          </a:p>
          <a:p>
            <a:r>
              <a:rPr lang="en-US" sz="3000" dirty="0"/>
              <a:t>Receive recognition to speak. </a:t>
            </a:r>
          </a:p>
          <a:p>
            <a:r>
              <a:rPr lang="en-US" sz="3000" dirty="0"/>
              <a:t>State motion-“I move to…” or “I move that…”. </a:t>
            </a:r>
          </a:p>
          <a:p>
            <a:r>
              <a:rPr lang="en-US" sz="3000" dirty="0"/>
              <a:t>Another member seconds the motion (to show that more than one person wants the item of business before the group).</a:t>
            </a:r>
          </a:p>
          <a:p>
            <a:r>
              <a:rPr lang="en-US" sz="3000" dirty="0"/>
              <a:t>Motion is discussed. </a:t>
            </a:r>
          </a:p>
          <a:p>
            <a:r>
              <a:rPr lang="en-US" sz="3000" dirty="0"/>
              <a:t>Vote on the motion. </a:t>
            </a:r>
          </a:p>
          <a:p>
            <a:r>
              <a:rPr lang="en-US" dirty="0"/>
              <a:t>Chair announces result of vote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Make a 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236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37160" lvl="0" indent="0">
              <a:buNone/>
            </a:pPr>
            <a:r>
              <a:rPr lang="en-US" sz="2800" dirty="0"/>
              <a:t>Discussion gives members opportunities to discuss pros and cons of the main motion. </a:t>
            </a:r>
            <a:endParaRPr lang="en-US" sz="2800" dirty="0" smtClean="0"/>
          </a:p>
          <a:p>
            <a:pPr marL="137160" lv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  <a:p>
            <a:pPr marL="137160" lvl="0" indent="0">
              <a:buNone/>
            </a:pPr>
            <a:r>
              <a:rPr lang="en-US" sz="2800" dirty="0"/>
              <a:t>Voting (there are two kinds of votes)</a:t>
            </a:r>
          </a:p>
          <a:p>
            <a:pPr lvl="1"/>
            <a:r>
              <a:rPr lang="en-US" sz="2400" dirty="0"/>
              <a:t>Majority.</a:t>
            </a:r>
          </a:p>
          <a:p>
            <a:pPr lvl="1"/>
            <a:r>
              <a:rPr lang="en-US" sz="2400" dirty="0"/>
              <a:t>2/3 majority.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and Voting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429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Voice </a:t>
            </a:r>
            <a:r>
              <a:rPr lang="en-US" sz="2800" dirty="0"/>
              <a:t>vote.</a:t>
            </a:r>
          </a:p>
          <a:p>
            <a:r>
              <a:rPr lang="en-US" sz="2800" dirty="0"/>
              <a:t>Visual vote (standing or raising hands).</a:t>
            </a:r>
          </a:p>
          <a:p>
            <a:r>
              <a:rPr lang="en-US" sz="2800" dirty="0"/>
              <a:t>Roll call.</a:t>
            </a:r>
          </a:p>
          <a:p>
            <a:r>
              <a:rPr lang="en-US" sz="2800" dirty="0"/>
              <a:t>Ballot.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Voting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309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057400"/>
            <a:ext cx="8229600" cy="182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Other Parliamentary Abilities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140971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Used to change a main motion</a:t>
            </a:r>
          </a:p>
          <a:p>
            <a:endParaRPr lang="en-US" sz="2800" dirty="0"/>
          </a:p>
          <a:p>
            <a:r>
              <a:rPr lang="en-US" sz="2800" dirty="0"/>
              <a:t>3 ways to amend:  addition, substitution, striking out</a:t>
            </a:r>
          </a:p>
          <a:p>
            <a:endParaRPr lang="en-US" sz="2800" dirty="0"/>
          </a:p>
          <a:p>
            <a:r>
              <a:rPr lang="en-US" sz="2800" dirty="0"/>
              <a:t>Wording:  “I move to amend the motion”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Amendments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Requires second</a:t>
            </a:r>
          </a:p>
          <a:p>
            <a:r>
              <a:rPr lang="en-US" sz="2800" dirty="0"/>
              <a:t>Debatable</a:t>
            </a:r>
          </a:p>
          <a:p>
            <a:r>
              <a:rPr lang="en-US" sz="2800" dirty="0"/>
              <a:t>Amendable</a:t>
            </a:r>
          </a:p>
          <a:p>
            <a:r>
              <a:rPr lang="en-US" sz="2800" dirty="0"/>
              <a:t>Majority vote required</a:t>
            </a:r>
          </a:p>
          <a:p>
            <a:r>
              <a:rPr lang="en-US" sz="2800" dirty="0"/>
              <a:t>Can be reconsidered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Amendments	</a:t>
            </a:r>
          </a:p>
        </p:txBody>
      </p:sp>
      <p:pic>
        <p:nvPicPr>
          <p:cNvPr id="12292" name="Picture 4" descr="sy01265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905000"/>
            <a:ext cx="1638300" cy="3468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Parliamentary procedure is a systematic way of organizing meetings.  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Parliamentary procedure is governed by Robert’s Rules of Order.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What is Parliamentary Procedure?</a:t>
            </a:r>
          </a:p>
        </p:txBody>
      </p:sp>
      <p:pic>
        <p:nvPicPr>
          <p:cNvPr id="3076" name="Picture 4" descr="neweditio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733800"/>
            <a:ext cx="1609725" cy="242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Used to end a meeting</a:t>
            </a:r>
          </a:p>
          <a:p>
            <a:endParaRPr lang="en-US" sz="2800" dirty="0"/>
          </a:p>
          <a:p>
            <a:r>
              <a:rPr lang="en-US" sz="2800" dirty="0"/>
              <a:t>Wording:  “I move to adjourn”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Adjourn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Cannot be debated</a:t>
            </a:r>
          </a:p>
          <a:p>
            <a:r>
              <a:rPr lang="en-US" sz="2800" dirty="0"/>
              <a:t>Cannot be amended</a:t>
            </a:r>
          </a:p>
          <a:p>
            <a:r>
              <a:rPr lang="en-US" sz="2800" dirty="0"/>
              <a:t>Cannot be reconsidered</a:t>
            </a:r>
          </a:p>
          <a:p>
            <a:r>
              <a:rPr lang="en-US" sz="2800" dirty="0"/>
              <a:t>Requires second</a:t>
            </a:r>
          </a:p>
          <a:p>
            <a:r>
              <a:rPr lang="en-US" sz="2800" dirty="0"/>
              <a:t>Requires majority vote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Adjourn</a:t>
            </a:r>
          </a:p>
        </p:txBody>
      </p:sp>
      <p:pic>
        <p:nvPicPr>
          <p:cNvPr id="14340" name="Picture 4" descr="bd0667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9263" y="2819400"/>
            <a:ext cx="3614737" cy="3627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Used to temporarily suspend the rules of an organization.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Wording:  </a:t>
            </a:r>
            <a:r>
              <a:rPr lang="en-US" dirty="0" smtClean="0"/>
              <a:t>“I move to suspend the rule of ____________”</a:t>
            </a:r>
            <a:endParaRPr 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 the Rules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Requires a second</a:t>
            </a:r>
          </a:p>
          <a:p>
            <a:r>
              <a:rPr lang="en-US" dirty="0" smtClean="0"/>
              <a:t>Not Debatable</a:t>
            </a:r>
            <a:endParaRPr lang="en-US" dirty="0"/>
          </a:p>
          <a:p>
            <a:r>
              <a:rPr lang="en-US" dirty="0"/>
              <a:t>Can be reconsidered</a:t>
            </a:r>
          </a:p>
          <a:p>
            <a:r>
              <a:rPr lang="en-US" dirty="0"/>
              <a:t>Not amendable</a:t>
            </a:r>
          </a:p>
          <a:p>
            <a:r>
              <a:rPr lang="en-US" dirty="0" smtClean="0"/>
              <a:t>2/3 </a:t>
            </a:r>
            <a:r>
              <a:rPr lang="en-US" dirty="0"/>
              <a:t>vote required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Suspend the Rules</a:t>
            </a:r>
            <a:endParaRPr lang="en-US" dirty="0"/>
          </a:p>
        </p:txBody>
      </p:sp>
      <p:pic>
        <p:nvPicPr>
          <p:cNvPr id="16388" name="Picture 4" descr="bd0699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3581400"/>
            <a:ext cx="3560763" cy="302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Used when one believes a parliamentary error has been made</a:t>
            </a:r>
          </a:p>
          <a:p>
            <a:endParaRPr lang="en-US" dirty="0"/>
          </a:p>
          <a:p>
            <a:r>
              <a:rPr lang="en-US" dirty="0"/>
              <a:t>Wording:  “I rise to a point of order”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of Order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Point of order</a:t>
            </a:r>
          </a:p>
        </p:txBody>
      </p:sp>
      <p:pic>
        <p:nvPicPr>
          <p:cNvPr id="18437" name="Picture 5" descr="pe01832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8445" y="2784695"/>
            <a:ext cx="2744709" cy="2507810"/>
          </a:xfrm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Not debatable</a:t>
            </a:r>
          </a:p>
          <a:p>
            <a:r>
              <a:rPr lang="en-US" sz="2800" dirty="0"/>
              <a:t>Not Amendable</a:t>
            </a:r>
          </a:p>
          <a:p>
            <a:r>
              <a:rPr lang="en-US" sz="2800" dirty="0"/>
              <a:t>Does not require second</a:t>
            </a:r>
          </a:p>
          <a:p>
            <a:r>
              <a:rPr lang="en-US" sz="2800" dirty="0"/>
              <a:t>Cannot be reconsidered</a:t>
            </a:r>
          </a:p>
          <a:p>
            <a:r>
              <a:rPr lang="en-US" sz="2800" dirty="0"/>
              <a:t>No vote required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800" dirty="0"/>
              <a:t>Calls for a counted vote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Wording:  “I call for a division of the house.”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 of the House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Not debatable</a:t>
            </a:r>
          </a:p>
          <a:p>
            <a:r>
              <a:rPr lang="en-US" sz="2800" dirty="0"/>
              <a:t>Not Amendable</a:t>
            </a:r>
          </a:p>
          <a:p>
            <a:r>
              <a:rPr lang="en-US" sz="2800" dirty="0"/>
              <a:t>Does not require second</a:t>
            </a:r>
          </a:p>
          <a:p>
            <a:r>
              <a:rPr lang="en-US" sz="2800" dirty="0"/>
              <a:t>Cannot be reconsidered</a:t>
            </a:r>
          </a:p>
          <a:p>
            <a:r>
              <a:rPr lang="en-US" sz="2800" dirty="0"/>
              <a:t>No vote required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the House</a:t>
            </a:r>
          </a:p>
        </p:txBody>
      </p:sp>
      <p:pic>
        <p:nvPicPr>
          <p:cNvPr id="21508" name="Picture 4" descr="bd05296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338" y="3048000"/>
            <a:ext cx="3522662" cy="3270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postpone a motion to the next meeting</a:t>
            </a:r>
          </a:p>
          <a:p>
            <a:r>
              <a:rPr lang="en-US" sz="2800" dirty="0"/>
              <a:t>Motion must be taken from the table at the next meeting to be discussed</a:t>
            </a:r>
          </a:p>
          <a:p>
            <a:r>
              <a:rPr lang="en-US" sz="2800" dirty="0"/>
              <a:t>Wording:  “I move to lay this motion on the table”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 on the table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Lay on the table</a:t>
            </a:r>
          </a:p>
        </p:txBody>
      </p:sp>
      <p:pic>
        <p:nvPicPr>
          <p:cNvPr id="23557" name="Picture 5" descr="bd06675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62937" y="3138830"/>
            <a:ext cx="1455725" cy="1799539"/>
          </a:xfrm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Requires second</a:t>
            </a:r>
          </a:p>
          <a:p>
            <a:r>
              <a:rPr lang="en-US" sz="2800" dirty="0"/>
              <a:t>Not debatable</a:t>
            </a:r>
          </a:p>
          <a:p>
            <a:r>
              <a:rPr lang="en-US" sz="2800" dirty="0"/>
              <a:t>Not amendable</a:t>
            </a:r>
          </a:p>
          <a:p>
            <a:r>
              <a:rPr lang="en-US" sz="2800" dirty="0"/>
              <a:t>Cannot be reconsidered</a:t>
            </a:r>
          </a:p>
          <a:p>
            <a:r>
              <a:rPr lang="en-US" sz="2800" dirty="0"/>
              <a:t>Majority vote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To focus on one item at a time</a:t>
            </a:r>
          </a:p>
          <a:p>
            <a:r>
              <a:rPr lang="en-US" dirty="0" smtClean="0"/>
              <a:t>Extend </a:t>
            </a:r>
            <a:r>
              <a:rPr lang="en-US" dirty="0"/>
              <a:t>courtesy to everyone</a:t>
            </a:r>
          </a:p>
          <a:p>
            <a:r>
              <a:rPr lang="en-US" dirty="0"/>
              <a:t>Observes the rule of the majority</a:t>
            </a:r>
          </a:p>
          <a:p>
            <a:r>
              <a:rPr lang="en-US" dirty="0"/>
              <a:t>Ensures the rights of the minority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Purposes of Parliamentary Procedure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Used to stop debate and vote</a:t>
            </a:r>
          </a:p>
          <a:p>
            <a:endParaRPr lang="en-US" sz="2800" dirty="0"/>
          </a:p>
          <a:p>
            <a:r>
              <a:rPr lang="en-US" sz="2800" dirty="0"/>
              <a:t>Wording:  “I move to previous question”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question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Second required</a:t>
            </a:r>
          </a:p>
          <a:p>
            <a:r>
              <a:rPr lang="en-US" sz="2800" dirty="0"/>
              <a:t>Not debatable</a:t>
            </a:r>
          </a:p>
          <a:p>
            <a:r>
              <a:rPr lang="en-US" sz="2800" dirty="0"/>
              <a:t>Not amendable</a:t>
            </a:r>
          </a:p>
          <a:p>
            <a:r>
              <a:rPr lang="en-US" sz="2800" dirty="0"/>
              <a:t>Can be reconsidered before vote</a:t>
            </a:r>
          </a:p>
          <a:p>
            <a:r>
              <a:rPr lang="en-US" sz="2800" dirty="0"/>
              <a:t>2/3 vote required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question</a:t>
            </a:r>
          </a:p>
        </p:txBody>
      </p:sp>
      <p:pic>
        <p:nvPicPr>
          <p:cNvPr id="26628" name="Picture 4" descr="bd00028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188" y="4222750"/>
            <a:ext cx="2690812" cy="2635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Used to gain more information on a motion before voting</a:t>
            </a:r>
          </a:p>
          <a:p>
            <a:endParaRPr lang="en-US" sz="2800" dirty="0"/>
          </a:p>
          <a:p>
            <a:r>
              <a:rPr lang="en-US" sz="2800" dirty="0"/>
              <a:t>Wording:  “I move to refer this motion to a committee to report at our next meeting.”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 to committee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 to committee</a:t>
            </a:r>
          </a:p>
        </p:txBody>
      </p:sp>
      <p:pic>
        <p:nvPicPr>
          <p:cNvPr id="28677" name="Picture 5" descr="pe01561_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774036"/>
            <a:ext cx="3810000" cy="2529127"/>
          </a:xfrm>
        </p:spPr>
      </p:pic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Second required</a:t>
            </a:r>
          </a:p>
          <a:p>
            <a:r>
              <a:rPr lang="en-US" sz="3200" dirty="0"/>
              <a:t>Debatable</a:t>
            </a:r>
          </a:p>
          <a:p>
            <a:r>
              <a:rPr lang="en-US" sz="3200" dirty="0"/>
              <a:t>Amendable</a:t>
            </a:r>
          </a:p>
          <a:p>
            <a:r>
              <a:rPr lang="en-US" sz="3200" dirty="0"/>
              <a:t>Can be reconsidered</a:t>
            </a:r>
          </a:p>
          <a:p>
            <a:r>
              <a:rPr lang="en-US" sz="3200" dirty="0"/>
              <a:t>Majority vote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800" dirty="0"/>
              <a:t>Your mission should you choose to accept it (and you will), is to hold a meeting using parliamentary practices based on one of the following topics:</a:t>
            </a:r>
          </a:p>
          <a:p>
            <a:pPr lvl="2"/>
            <a:r>
              <a:rPr lang="en-US" sz="2000" dirty="0"/>
              <a:t>FFA Camp</a:t>
            </a:r>
          </a:p>
          <a:p>
            <a:pPr lvl="2"/>
            <a:r>
              <a:rPr lang="en-US" sz="2000" dirty="0"/>
              <a:t>FFA convention</a:t>
            </a:r>
          </a:p>
          <a:p>
            <a:pPr lvl="2"/>
            <a:r>
              <a:rPr lang="en-US" sz="2000" dirty="0"/>
              <a:t>Chapter banquet</a:t>
            </a:r>
          </a:p>
          <a:p>
            <a:pPr lvl="2"/>
            <a:r>
              <a:rPr lang="en-US" sz="2000" dirty="0"/>
              <a:t>Chapter fundraising</a:t>
            </a:r>
            <a:r>
              <a:rPr lang="en-US" dirty="0"/>
              <a:t>			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MISSION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600200"/>
            <a:ext cx="42672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Public </a:t>
            </a:r>
            <a:r>
              <a:rPr lang="en-US" sz="2000" dirty="0"/>
              <a:t>Speaking</a:t>
            </a: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486400" y="1143000"/>
          <a:ext cx="2744788" cy="2508250"/>
        </p:xfrm>
        <a:graphic>
          <a:graphicData uri="http://schemas.openxmlformats.org/presentationml/2006/ole">
            <p:oleObj spid="_x0000_s32774" name="Clip" r:id="rId3" imgW="2744709" imgH="2507810" progId="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76400" y="3543037"/>
            <a:ext cx="4419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/>
              <a:t>Objective</a:t>
            </a:r>
            <a:r>
              <a:rPr lang="en-US" sz="2600" u="sng" dirty="0" smtClean="0"/>
              <a:t>:</a:t>
            </a:r>
            <a:r>
              <a:rPr lang="en-US" dirty="0"/>
              <a:t> Understanding parliamentary procedure and public speaking skills. </a:t>
            </a:r>
          </a:p>
        </p:txBody>
      </p:sp>
    </p:spTree>
    <p:extLst>
      <p:ext uri="{BB962C8B-B14F-4D97-AF65-F5344CB8AC3E}">
        <p14:creationId xmlns:p14="http://schemas.microsoft.com/office/powerpoint/2010/main" xmlns="" val="414668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447800"/>
            <a:ext cx="7620000" cy="685800"/>
          </a:xfrm>
        </p:spPr>
        <p:txBody>
          <a:bodyPr>
            <a:normAutofit/>
          </a:bodyPr>
          <a:lstStyle/>
          <a:p>
            <a:r>
              <a:rPr lang="en-US" dirty="0"/>
              <a:t>Communicating with others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2286000"/>
            <a:ext cx="77724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Oral </a:t>
            </a:r>
            <a:r>
              <a:rPr lang="en-US" sz="3200" dirty="0"/>
              <a:t>Communication is one of the most important factors in being </a:t>
            </a:r>
            <a:r>
              <a:rPr lang="en-US" sz="3200" dirty="0" smtClean="0"/>
              <a:t>successful</a:t>
            </a:r>
          </a:p>
          <a:p>
            <a:pPr lvl="1"/>
            <a:r>
              <a:rPr lang="en-US" sz="2400" dirty="0" smtClean="0"/>
              <a:t>What are some examples of these situations?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7688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990600"/>
            <a:ext cx="4114800" cy="701040"/>
          </a:xfrm>
        </p:spPr>
        <p:txBody>
          <a:bodyPr/>
          <a:lstStyle/>
          <a:p>
            <a:r>
              <a:rPr lang="en-US" dirty="0" smtClean="0"/>
              <a:t>Types of Speeches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2635250"/>
            <a:ext cx="7391400" cy="3095625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Informative </a:t>
            </a:r>
          </a:p>
          <a:p>
            <a:pPr lvl="1"/>
            <a:r>
              <a:rPr lang="en-US" sz="2600" dirty="0" smtClean="0"/>
              <a:t>Provide Information</a:t>
            </a:r>
          </a:p>
          <a:p>
            <a:pPr lvl="0"/>
            <a:r>
              <a:rPr lang="en-US" sz="2800" dirty="0" smtClean="0"/>
              <a:t>Persuasive </a:t>
            </a:r>
          </a:p>
          <a:p>
            <a:pPr lvl="1"/>
            <a:r>
              <a:rPr lang="en-US" sz="2600" dirty="0" smtClean="0"/>
              <a:t>Speeches</a:t>
            </a:r>
            <a:r>
              <a:rPr lang="en-US" sz="2600" baseline="0" dirty="0" smtClean="0"/>
              <a:t> given to change or sway the mind of the audience to align with the message of the speaker </a:t>
            </a:r>
            <a:endParaRPr lang="en-US" sz="2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776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speeches Cont. 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2635250"/>
            <a:ext cx="7391400" cy="3095625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Extemporaneous</a:t>
            </a:r>
            <a:r>
              <a:rPr lang="en-US" sz="2800" baseline="0" dirty="0" smtClean="0"/>
              <a:t> </a:t>
            </a:r>
            <a:endParaRPr lang="en-US" sz="2800" dirty="0" smtClean="0"/>
          </a:p>
          <a:p>
            <a:pPr lvl="1"/>
            <a:r>
              <a:rPr lang="en-US" sz="2600" dirty="0" smtClean="0"/>
              <a:t>Speech </a:t>
            </a:r>
            <a:r>
              <a:rPr lang="en-US" sz="2600" dirty="0"/>
              <a:t>with little or no preparation</a:t>
            </a:r>
          </a:p>
          <a:p>
            <a:pPr lvl="1"/>
            <a:r>
              <a:rPr lang="en-US" sz="2600" dirty="0"/>
              <a:t>A speech that is delivered without being written word-for-word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737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Building a Speech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2527300" y="1755775"/>
            <a:ext cx="3962400" cy="1143000"/>
          </a:xfrm>
          <a:prstGeom prst="cube">
            <a:avLst>
              <a:gd name="adj" fmla="val 25000"/>
            </a:avLst>
          </a:prstGeom>
          <a:solidFill>
            <a:srgbClr val="F9EE1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3473450" y="3276600"/>
            <a:ext cx="1981200" cy="1524000"/>
          </a:xfrm>
          <a:prstGeom prst="can">
            <a:avLst>
              <a:gd name="adj" fmla="val 25000"/>
            </a:avLst>
          </a:prstGeom>
          <a:solidFill>
            <a:srgbClr val="FF4317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4267200" y="2971800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4267200" y="4841875"/>
            <a:ext cx="381000" cy="228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586341" y="2206625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Verdana" pitchFamily="34" charset="0"/>
              </a:rPr>
              <a:t>Introduction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657600" y="390525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F9EE19"/>
                </a:solidFill>
                <a:latin typeface="Verdana" pitchFamily="34" charset="0"/>
              </a:rPr>
              <a:t>Body</a:t>
            </a:r>
            <a:endParaRPr lang="en-US" dirty="0">
              <a:latin typeface="Verdana" pitchFamily="34" charset="0"/>
            </a:endParaRPr>
          </a:p>
        </p:txBody>
      </p:sp>
      <p:grpSp>
        <p:nvGrpSpPr>
          <p:cNvPr id="5135" name="Group 15"/>
          <p:cNvGrpSpPr>
            <a:grpSpLocks/>
          </p:cNvGrpSpPr>
          <p:nvPr/>
        </p:nvGrpSpPr>
        <p:grpSpPr bwMode="auto">
          <a:xfrm>
            <a:off x="3079750" y="5222875"/>
            <a:ext cx="2787650" cy="1219200"/>
            <a:chOff x="1950" y="3360"/>
            <a:chExt cx="1728" cy="768"/>
          </a:xfrm>
        </p:grpSpPr>
        <p:sp>
          <p:nvSpPr>
            <p:cNvPr id="5128" name="AutoShape 8"/>
            <p:cNvSpPr>
              <a:spLocks noChangeArrowheads="1"/>
            </p:cNvSpPr>
            <p:nvPr/>
          </p:nvSpPr>
          <p:spPr bwMode="auto">
            <a:xfrm>
              <a:off x="1950" y="3360"/>
              <a:ext cx="1728" cy="768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4" name="Text Box 14"/>
            <p:cNvSpPr txBox="1">
              <a:spLocks noChangeArrowheads="1"/>
            </p:cNvSpPr>
            <p:nvPr/>
          </p:nvSpPr>
          <p:spPr bwMode="auto">
            <a:xfrm>
              <a:off x="2243" y="3478"/>
              <a:ext cx="1152" cy="28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Verdana" pitchFamily="34" charset="0"/>
                </a:rPr>
                <a:t>Conclusion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9054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04800" y="1676400"/>
            <a:ext cx="4343400" cy="4419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Chapter </a:t>
            </a:r>
            <a:r>
              <a:rPr lang="en-US" dirty="0"/>
              <a:t>FFA President</a:t>
            </a:r>
          </a:p>
          <a:p>
            <a:r>
              <a:rPr lang="en-US" dirty="0"/>
              <a:t>Must be fair and impartial</a:t>
            </a:r>
          </a:p>
          <a:p>
            <a:r>
              <a:rPr lang="en-US" dirty="0"/>
              <a:t>Must relinquish the chair when the president desires to discuss business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Presiding Officer</a:t>
            </a:r>
          </a:p>
        </p:txBody>
      </p:sp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572000" y="2362200"/>
          <a:ext cx="4011613" cy="2781300"/>
        </p:xfrm>
        <a:graphic>
          <a:graphicData uri="http://schemas.openxmlformats.org/presentationml/2006/ole">
            <p:oleObj spid="_x0000_s30733" name="Clip" r:id="rId3" imgW="6647619" imgH="46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1752600"/>
            <a:ext cx="7772400" cy="4267200"/>
          </a:xfrm>
          <a:prstGeom prst="rect">
            <a:avLst/>
          </a:prstGeo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Grabs</a:t>
            </a:r>
            <a:r>
              <a:rPr lang="en-US" sz="2800" baseline="0" dirty="0" smtClean="0"/>
              <a:t> the attention of your audience </a:t>
            </a:r>
            <a:endParaRPr lang="en-US" sz="2800" dirty="0"/>
          </a:p>
          <a:p>
            <a:pPr lvl="1"/>
            <a:r>
              <a:rPr lang="en-US" sz="2400" dirty="0"/>
              <a:t>Enthusiasm and Emotion</a:t>
            </a:r>
          </a:p>
          <a:p>
            <a:pPr lvl="1"/>
            <a:r>
              <a:rPr lang="en-US" sz="2400" dirty="0"/>
              <a:t>Indicate the need for the speech</a:t>
            </a:r>
          </a:p>
          <a:p>
            <a:pPr lvl="1"/>
            <a:r>
              <a:rPr lang="en-US" sz="2400" dirty="0"/>
              <a:t>Makes the audience want to know more</a:t>
            </a:r>
          </a:p>
          <a:p>
            <a:pPr lvl="1"/>
            <a:r>
              <a:rPr lang="en-US" sz="2400" dirty="0"/>
              <a:t>Short stories and real life is a good start</a:t>
            </a:r>
          </a:p>
        </p:txBody>
      </p:sp>
    </p:spTree>
    <p:extLst>
      <p:ext uri="{BB962C8B-B14F-4D97-AF65-F5344CB8AC3E}">
        <p14:creationId xmlns:p14="http://schemas.microsoft.com/office/powerpoint/2010/main" xmlns="" val="132994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990600"/>
            <a:ext cx="4114800" cy="701040"/>
          </a:xfrm>
        </p:spPr>
        <p:txBody>
          <a:bodyPr/>
          <a:lstStyle/>
          <a:p>
            <a:r>
              <a:rPr lang="en-US" dirty="0"/>
              <a:t>Body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066800" y="2209800"/>
            <a:ext cx="7239000" cy="35814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Begins with the main points and arranges them in logical order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largest part of the speech</a:t>
            </a:r>
          </a:p>
          <a:p>
            <a:pPr lvl="1"/>
            <a:r>
              <a:rPr lang="en-US" sz="2400" dirty="0"/>
              <a:t>Contains the information you want to tell</a:t>
            </a:r>
          </a:p>
          <a:p>
            <a:pPr lvl="1"/>
            <a:r>
              <a:rPr lang="en-US" sz="2400" dirty="0"/>
              <a:t>Consist of several major points surrounded by a central objective</a:t>
            </a:r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15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1905000"/>
            <a:ext cx="7772400" cy="41148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Summarizes the main</a:t>
            </a:r>
            <a:r>
              <a:rPr lang="en-US" sz="2800" baseline="0" dirty="0" smtClean="0"/>
              <a:t> points of your speech</a:t>
            </a:r>
            <a:endParaRPr lang="en-US" sz="2800" dirty="0" smtClean="0"/>
          </a:p>
          <a:p>
            <a:pPr lvl="1"/>
            <a:r>
              <a:rPr lang="en-US" sz="2400" dirty="0" smtClean="0"/>
              <a:t>Remind </a:t>
            </a:r>
            <a:r>
              <a:rPr lang="en-US" sz="2400" dirty="0"/>
              <a:t>the audience of the objective or topic</a:t>
            </a:r>
          </a:p>
          <a:p>
            <a:pPr lvl="1"/>
            <a:r>
              <a:rPr lang="en-US" sz="2400" dirty="0"/>
              <a:t>Move people to action</a:t>
            </a:r>
          </a:p>
          <a:p>
            <a:pPr lvl="1"/>
            <a:r>
              <a:rPr lang="en-US" sz="2400" dirty="0"/>
              <a:t>Use powerful well planned words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13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to a good Speech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914400" y="2133600"/>
            <a:ext cx="7772400" cy="3886200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Preparation, practice and more practice</a:t>
            </a:r>
          </a:p>
          <a:p>
            <a:r>
              <a:rPr lang="en-US" sz="2800" dirty="0"/>
              <a:t>Practice in front of others</a:t>
            </a:r>
          </a:p>
          <a:p>
            <a:r>
              <a:rPr lang="en-US" sz="2800" dirty="0"/>
              <a:t>Have people provide feedback</a:t>
            </a:r>
          </a:p>
          <a:p>
            <a:r>
              <a:rPr lang="en-US" sz="2800" dirty="0"/>
              <a:t>Watch and listen to yourself </a:t>
            </a:r>
          </a:p>
          <a:p>
            <a:pPr lvl="1"/>
            <a:r>
              <a:rPr lang="en-US" sz="2400" dirty="0"/>
              <a:t>Use a mirror</a:t>
            </a:r>
          </a:p>
          <a:p>
            <a:pPr lvl="1"/>
            <a:r>
              <a:rPr lang="en-US" sz="2400" dirty="0"/>
              <a:t>Video</a:t>
            </a:r>
          </a:p>
          <a:p>
            <a:endParaRPr lang="en-US" dirty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7086600" y="4700588"/>
          <a:ext cx="1852613" cy="1712912"/>
        </p:xfrm>
        <a:graphic>
          <a:graphicData uri="http://schemas.openxmlformats.org/presentationml/2006/ole">
            <p:oleObj spid="_x0000_s33800" name="Clip" r:id="rId3" imgW="3705885" imgH="3425228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2087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4724400"/>
          </a:xfrm>
        </p:spPr>
        <p:txBody>
          <a:bodyPr>
            <a:noAutofit/>
          </a:bodyPr>
          <a:lstStyle/>
          <a:p>
            <a:r>
              <a:rPr lang="en-US" dirty="0" smtClean="0"/>
              <a:t>Speech Preparation </a:t>
            </a:r>
          </a:p>
          <a:p>
            <a:pPr lvl="1"/>
            <a:r>
              <a:rPr lang="en-US" dirty="0" smtClean="0"/>
              <a:t>Purpose – </a:t>
            </a:r>
          </a:p>
          <a:p>
            <a:pPr lvl="2"/>
            <a:r>
              <a:rPr lang="en-US" dirty="0" smtClean="0"/>
              <a:t>Speeches can be written</a:t>
            </a:r>
            <a:r>
              <a:rPr lang="en-US" baseline="0" dirty="0" smtClean="0"/>
              <a:t> based on a specific reason or purpose such as explaining a new technology to a group of farmers</a:t>
            </a:r>
          </a:p>
          <a:p>
            <a:pPr lvl="1"/>
            <a:r>
              <a:rPr lang="en-US" dirty="0" smtClean="0"/>
              <a:t>Audience – </a:t>
            </a:r>
          </a:p>
          <a:p>
            <a:pPr lvl="2"/>
            <a:r>
              <a:rPr lang="en-US" dirty="0" smtClean="0"/>
              <a:t>Speech writers should take in to consideration</a:t>
            </a:r>
            <a:r>
              <a:rPr lang="en-US" baseline="0" dirty="0" smtClean="0"/>
              <a:t> “who” they are going to present to. </a:t>
            </a:r>
          </a:p>
          <a:p>
            <a:pPr lvl="2"/>
            <a:r>
              <a:rPr lang="en-US" baseline="0" dirty="0" smtClean="0"/>
              <a:t>Example – A speech on retirement option would be as interesting to a group of high school students</a:t>
            </a:r>
          </a:p>
          <a:p>
            <a:pPr lvl="1"/>
            <a:r>
              <a:rPr lang="en-US" dirty="0" smtClean="0"/>
              <a:t>Occasion – </a:t>
            </a:r>
          </a:p>
          <a:p>
            <a:pPr lvl="2"/>
            <a:r>
              <a:rPr lang="en-US" dirty="0" smtClean="0"/>
              <a:t>Speeches can also be presented for special events such as banquets, leaderships conferences, etc.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Preparing</a:t>
            </a:r>
            <a:r>
              <a:rPr lang="en-US" baseline="0" dirty="0" smtClean="0"/>
              <a:t> and writing a speech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54963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117475" indent="0">
              <a:buNone/>
            </a:pPr>
            <a:r>
              <a:rPr lang="en-US" dirty="0" smtClean="0"/>
              <a:t>Once</a:t>
            </a:r>
            <a:r>
              <a:rPr lang="en-US" baseline="0" dirty="0" smtClean="0"/>
              <a:t> the speech writer knows the purpose, audience, and/or occasion for the speech they can then select an appropriate topic </a:t>
            </a:r>
          </a:p>
          <a:p>
            <a:pPr marL="977900" lvl="1" indent="-342900">
              <a:buAutoNum type="arabicPeriod"/>
            </a:pPr>
            <a:r>
              <a:rPr lang="en-US" dirty="0" smtClean="0"/>
              <a:t>Choose a topic that interest you </a:t>
            </a:r>
          </a:p>
          <a:p>
            <a:pPr marL="977900" lvl="1" indent="-342900">
              <a:buAutoNum type="arabicPeriod"/>
            </a:pPr>
            <a:r>
              <a:rPr lang="en-US" dirty="0" smtClean="0"/>
              <a:t>Choose a topic that you are knowledgeable</a:t>
            </a:r>
            <a:r>
              <a:rPr lang="en-US" baseline="0" dirty="0" smtClean="0"/>
              <a:t> about </a:t>
            </a:r>
          </a:p>
          <a:p>
            <a:pPr marL="977900" lvl="1" indent="-342900">
              <a:buAutoNum type="arabicPeriod"/>
            </a:pPr>
            <a:r>
              <a:rPr lang="en-US" baseline="0" dirty="0" smtClean="0"/>
              <a:t>Choose a topic of interest to your audience </a:t>
            </a:r>
          </a:p>
          <a:p>
            <a:pPr marL="977900" lvl="1" indent="-342900">
              <a:buAutoNum type="arabicPeriod"/>
            </a:pPr>
            <a:r>
              <a:rPr lang="en-US" baseline="0" dirty="0" smtClean="0"/>
              <a:t>Brainstorm with a list of topics and write down key words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r>
              <a:rPr lang="en-US" baseline="0" dirty="0" smtClean="0"/>
              <a:t> Selection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7165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Gather information from a variety of materials,</a:t>
            </a:r>
            <a:r>
              <a:rPr lang="en-US" baseline="0" dirty="0" smtClean="0"/>
              <a:t> books, internet, personal interviews, etc.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Write down your ideas including, name of source, web address, page number, and author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Create and outline to help you organize your ideas </a:t>
            </a:r>
          </a:p>
          <a:p>
            <a:endParaRPr lang="en-US" baseline="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the speech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4645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1981200"/>
            <a:ext cx="8229600" cy="4075176"/>
          </a:xfrm>
        </p:spPr>
        <p:txBody>
          <a:bodyPr/>
          <a:lstStyle/>
          <a:p>
            <a:r>
              <a:rPr lang="en-US" dirty="0" smtClean="0"/>
              <a:t>Write</a:t>
            </a:r>
            <a:r>
              <a:rPr lang="en-US" baseline="0" dirty="0" smtClean="0"/>
              <a:t> the speech the way you talk, but do not use slang terms.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 enthusiastic, smile, use gestures, have good eye contact, and be sincere when presenting your speech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Writing </a:t>
            </a:r>
            <a:r>
              <a:rPr lang="en-US" baseline="0" dirty="0" smtClean="0"/>
              <a:t> the speech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706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Delivering a Speech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1219200" y="1752600"/>
            <a:ext cx="7239000" cy="4495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r>
              <a:rPr lang="en-US" dirty="0"/>
              <a:t>Stage Presence</a:t>
            </a:r>
          </a:p>
          <a:p>
            <a:pPr lvl="1"/>
            <a:r>
              <a:rPr lang="en-US" sz="2400" dirty="0"/>
              <a:t>posture</a:t>
            </a:r>
          </a:p>
          <a:p>
            <a:pPr lvl="1"/>
            <a:r>
              <a:rPr lang="en-US" sz="2400" dirty="0"/>
              <a:t>appearance</a:t>
            </a:r>
          </a:p>
          <a:p>
            <a:pPr lvl="1"/>
            <a:r>
              <a:rPr lang="en-US" sz="2400" dirty="0"/>
              <a:t>attitude</a:t>
            </a:r>
          </a:p>
          <a:p>
            <a:pPr lvl="1"/>
            <a:r>
              <a:rPr lang="en-US" sz="2400" dirty="0"/>
              <a:t>confidence</a:t>
            </a:r>
          </a:p>
          <a:p>
            <a:pPr lvl="1"/>
            <a:r>
              <a:rPr lang="en-US" sz="2400" dirty="0"/>
              <a:t>personality</a:t>
            </a:r>
          </a:p>
          <a:p>
            <a:pPr lvl="1"/>
            <a:r>
              <a:rPr lang="en-US" sz="2400" dirty="0"/>
              <a:t>poise and body posture</a:t>
            </a:r>
          </a:p>
        </p:txBody>
      </p:sp>
    </p:spTree>
    <p:extLst>
      <p:ext uri="{BB962C8B-B14F-4D97-AF65-F5344CB8AC3E}">
        <p14:creationId xmlns:p14="http://schemas.microsoft.com/office/powerpoint/2010/main" xmlns="" val="18809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Gavel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 dirty="0"/>
              <a:t>The president uses the gavel to control aspects of the meeting.</a:t>
            </a:r>
          </a:p>
          <a:p>
            <a:endParaRPr lang="en-US" sz="2800" dirty="0"/>
          </a:p>
          <a:p>
            <a:r>
              <a:rPr lang="en-US" sz="2800" dirty="0"/>
              <a:t>The number of taps determines the meaning.</a:t>
            </a:r>
          </a:p>
        </p:txBody>
      </p:sp>
      <p:pic>
        <p:nvPicPr>
          <p:cNvPr id="5126" name="Picture 6" descr="gavel"/>
          <p:cNvPicPr>
            <a:picLocks noGrp="1" noChangeAspect="1" noChangeArrowheads="1" noCrop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5000" y="3048000"/>
            <a:ext cx="1835583" cy="1533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 dirty="0"/>
              <a:t>One Tap</a:t>
            </a:r>
          </a:p>
          <a:p>
            <a:pPr>
              <a:buFontTx/>
              <a:buNone/>
            </a:pPr>
            <a:endParaRPr lang="en-US" u="sng" dirty="0"/>
          </a:p>
          <a:p>
            <a:pPr lvl="1"/>
            <a:r>
              <a:rPr lang="en-US" dirty="0"/>
              <a:t>Tells members to be seated</a:t>
            </a:r>
          </a:p>
          <a:p>
            <a:pPr lvl="1"/>
            <a:r>
              <a:rPr lang="en-US" dirty="0"/>
              <a:t>Used after passing or rejecting a main motion</a:t>
            </a:r>
          </a:p>
          <a:p>
            <a:pPr lvl="1"/>
            <a:r>
              <a:rPr lang="en-US" dirty="0"/>
              <a:t>Used after the announcement that the meeting is adjourned			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Number of taps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unsho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bldLvl="5" autoUpdateAnimBg="0"/>
      <p:bldP spid="6146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u="sng" dirty="0"/>
              <a:t>Two taps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-calls the meeting to order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u="sng" dirty="0"/>
              <a:t>Three taps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-symbol to rise during opening/closing ceremonies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u="sng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u="sng" dirty="0"/>
              <a:t>Series of taps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-used to bring the group to order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 dirty="0"/>
              <a:t>		</a:t>
            </a:r>
            <a:endParaRPr lang="en-US" sz="2400" u="sng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taps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Agenda- list of what will be discussed at a business meeting.  The agenda should be prepared before the meeting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Motion- to present a new idea or item of business. (“I Move To” or “I Move That</a:t>
            </a:r>
            <a:r>
              <a:rPr lang="en-US" sz="2400" dirty="0" smtClean="0"/>
              <a:t>”)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Amend- to change a motion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604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/>
            <a:r>
              <a:rPr lang="en-US" sz="2400" dirty="0"/>
              <a:t>Majority- more than half; group that controls the most votes</a:t>
            </a:r>
            <a:r>
              <a:rPr lang="en-US" sz="2400" dirty="0" smtClean="0"/>
              <a:t>.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Minority- less than half; opposite of majority</a:t>
            </a:r>
            <a:r>
              <a:rPr lang="en-US" sz="2400" dirty="0" smtClean="0"/>
              <a:t>.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Quorum- </a:t>
            </a:r>
            <a:r>
              <a:rPr lang="en-US" sz="2400" dirty="0"/>
              <a:t>2/3 of the total membership.  This amount of people must be present for the group to make decisions or changes.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14800" cy="685800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Terms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83985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1127</TotalTime>
  <Words>1265</Words>
  <Application>Microsoft Office PowerPoint</Application>
  <PresentationFormat>On-screen Show (4:3)</PresentationFormat>
  <Paragraphs>258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BlackTie</vt:lpstr>
      <vt:lpstr>1_BlackTie</vt:lpstr>
      <vt:lpstr>Clip</vt:lpstr>
      <vt:lpstr>Organizing your FFA  Meetings</vt:lpstr>
      <vt:lpstr>What is Parliamentary Procedure?</vt:lpstr>
      <vt:lpstr>Purposes of Parliamentary Procedure</vt:lpstr>
      <vt:lpstr>Presiding Officer</vt:lpstr>
      <vt:lpstr>The Gavel</vt:lpstr>
      <vt:lpstr>Number of taps</vt:lpstr>
      <vt:lpstr>Number of taps</vt:lpstr>
      <vt:lpstr>Terms </vt:lpstr>
      <vt:lpstr> Terms </vt:lpstr>
      <vt:lpstr>The Agenda</vt:lpstr>
      <vt:lpstr>Activity</vt:lpstr>
      <vt:lpstr>Parliamentary Abilities </vt:lpstr>
      <vt:lpstr>Main Motion</vt:lpstr>
      <vt:lpstr>Steps to Make a Motion</vt:lpstr>
      <vt:lpstr>Discussion and Voting</vt:lpstr>
      <vt:lpstr>Methods of Voting</vt:lpstr>
      <vt:lpstr>Other Parliamentary Abilities </vt:lpstr>
      <vt:lpstr>Amendments</vt:lpstr>
      <vt:lpstr>Amendments </vt:lpstr>
      <vt:lpstr>Adjourn</vt:lpstr>
      <vt:lpstr>Adjourn</vt:lpstr>
      <vt:lpstr>Suspend the Rules </vt:lpstr>
      <vt:lpstr>Suspend the Rules</vt:lpstr>
      <vt:lpstr>Point of Order</vt:lpstr>
      <vt:lpstr>Point of order</vt:lpstr>
      <vt:lpstr>Division of the House</vt:lpstr>
      <vt:lpstr>Division of the House</vt:lpstr>
      <vt:lpstr>Lay on the table</vt:lpstr>
      <vt:lpstr>Lay on the table</vt:lpstr>
      <vt:lpstr>Previous question</vt:lpstr>
      <vt:lpstr>Previous question</vt:lpstr>
      <vt:lpstr>Refer to committee</vt:lpstr>
      <vt:lpstr>Refer to committee</vt:lpstr>
      <vt:lpstr>MISSION POSSIBLE</vt:lpstr>
      <vt:lpstr>Public Speaking</vt:lpstr>
      <vt:lpstr>Communicating with others</vt:lpstr>
      <vt:lpstr>Types of Speeches </vt:lpstr>
      <vt:lpstr>Types of speeches Cont. </vt:lpstr>
      <vt:lpstr>Building a Speech</vt:lpstr>
      <vt:lpstr>Introduction</vt:lpstr>
      <vt:lpstr>Body</vt:lpstr>
      <vt:lpstr>Conclusion</vt:lpstr>
      <vt:lpstr>Keys to a good Speech</vt:lpstr>
      <vt:lpstr>Preparing and writing a speech </vt:lpstr>
      <vt:lpstr>Topic Selection </vt:lpstr>
      <vt:lpstr>Writing the speech </vt:lpstr>
      <vt:lpstr>Writing  the speech</vt:lpstr>
      <vt:lpstr>Delivering a Speech</vt:lpstr>
    </vt:vector>
  </TitlesOfParts>
  <Company>NCSU CALS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Organizing your FFA meetings through Parliamentary Procedure</dc:title>
  <dc:creator>aeegrad2</dc:creator>
  <cp:lastModifiedBy>SVHS</cp:lastModifiedBy>
  <cp:revision>18</cp:revision>
  <dcterms:created xsi:type="dcterms:W3CDTF">2000-11-30T19:53:02Z</dcterms:created>
  <dcterms:modified xsi:type="dcterms:W3CDTF">2016-02-08T19:22:38Z</dcterms:modified>
</cp:coreProperties>
</file>