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30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88" r:id="rId34"/>
    <p:sldId id="291" r:id="rId35"/>
    <p:sldId id="290" r:id="rId36"/>
    <p:sldId id="292" r:id="rId37"/>
    <p:sldId id="293" r:id="rId38"/>
    <p:sldId id="294" r:id="rId39"/>
    <p:sldId id="296" r:id="rId40"/>
    <p:sldId id="297" r:id="rId41"/>
    <p:sldId id="298" r:id="rId42"/>
    <p:sldId id="299" r:id="rId43"/>
    <p:sldId id="300" r:id="rId44"/>
    <p:sldId id="301" r:id="rId45"/>
    <p:sldId id="302" r:id="rId46"/>
    <p:sldId id="303" r:id="rId47"/>
    <p:sldId id="305" r:id="rId48"/>
    <p:sldId id="306" r:id="rId49"/>
    <p:sldId id="307" r:id="rId50"/>
    <p:sldId id="308" r:id="rId51"/>
    <p:sldId id="309" r:id="rId52"/>
    <p:sldId id="310" r:id="rId53"/>
    <p:sldId id="311" r:id="rId54"/>
    <p:sldId id="312" r:id="rId55"/>
    <p:sldId id="334"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672" autoAdjust="0"/>
  </p:normalViewPr>
  <p:slideViewPr>
    <p:cSldViewPr>
      <p:cViewPr>
        <p:scale>
          <a:sx n="100" d="100"/>
          <a:sy n="100" d="100"/>
        </p:scale>
        <p:origin x="-690" y="-7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0A528F6-D868-4E64-811B-3A7CFB888AC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528F6-D868-4E64-811B-3A7CFB888AC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528F6-D868-4E64-811B-3A7CFB888AC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86933" y="304800"/>
            <a:ext cx="589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8800" y="1981200"/>
            <a:ext cx="32469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1234" y="1981200"/>
            <a:ext cx="3246966" cy="4114800"/>
          </a:xfrm>
        </p:spPr>
        <p:txBody>
          <a:bodyPr/>
          <a:lstStyle/>
          <a:p>
            <a:endParaRPr lang="en-US"/>
          </a:p>
        </p:txBody>
      </p:sp>
    </p:spTree>
    <p:extLst>
      <p:ext uri="{BB962C8B-B14F-4D97-AF65-F5344CB8AC3E}">
        <p14:creationId xmlns:p14="http://schemas.microsoft.com/office/powerpoint/2010/main" val="45493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0A528F6-D868-4E64-811B-3A7CFB888AC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528F6-D868-4E64-811B-3A7CFB888AC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0A528F6-D868-4E64-811B-3A7CFB888AC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0A528F6-D868-4E64-811B-3A7CFB888ACD}"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A528F6-D868-4E64-811B-3A7CFB888ACD}"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528F6-D868-4E64-811B-3A7CFB888ACD}"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528F6-D868-4E64-811B-3A7CFB888AC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528F6-D868-4E64-811B-3A7CFB888AC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10BAE-D1E7-406A-922D-9FE2D3C3B5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228600" y="-16598"/>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0A528F6-D868-4E64-811B-3A7CFB888ACD}" type="datetimeFigureOut">
              <a:rPr lang="en-US" smtClean="0"/>
              <a:t>10/9/2014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F110BAE-D1E7-406A-922D-9FE2D3C3B59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efco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4572000" cy="27574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7"/>
          <p:cNvSpPr>
            <a:spLocks noGrp="1" noChangeArrowheads="1"/>
          </p:cNvSpPr>
          <p:nvPr>
            <p:ph type="ctrTitle"/>
          </p:nvPr>
        </p:nvSpPr>
        <p:spPr/>
        <p:txBody>
          <a:bodyPr/>
          <a:lstStyle/>
          <a:p>
            <a:r>
              <a:rPr lang="en-US" dirty="0" smtClean="0"/>
              <a:t>Understanding Quality Features of Beef, Pork, and Poultry</a:t>
            </a:r>
            <a:endParaRPr lang="en-US" dirty="0"/>
          </a:p>
        </p:txBody>
      </p:sp>
      <p:sp>
        <p:nvSpPr>
          <p:cNvPr id="2" name="TextBox 1"/>
          <p:cNvSpPr txBox="1"/>
          <p:nvPr/>
        </p:nvSpPr>
        <p:spPr>
          <a:xfrm>
            <a:off x="1143000" y="4589631"/>
            <a:ext cx="2209800" cy="461665"/>
          </a:xfrm>
          <a:prstGeom prst="rect">
            <a:avLst/>
          </a:prstGeom>
          <a:noFill/>
        </p:spPr>
        <p:txBody>
          <a:bodyPr wrap="square" rtlCol="0">
            <a:spAutoFit/>
          </a:bodyPr>
          <a:lstStyle/>
          <a:p>
            <a:r>
              <a:rPr lang="en-US" dirty="0" smtClean="0"/>
              <a:t>Objective: 4.02</a:t>
            </a:r>
            <a:endParaRPr lang="en-US" dirty="0"/>
          </a:p>
        </p:txBody>
      </p:sp>
    </p:spTree>
    <p:extLst>
      <p:ext uri="{BB962C8B-B14F-4D97-AF65-F5344CB8AC3E}">
        <p14:creationId xmlns:p14="http://schemas.microsoft.com/office/powerpoint/2010/main" val="1164356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Beef Cattle Grades</a:t>
            </a:r>
          </a:p>
        </p:txBody>
      </p:sp>
      <p:sp>
        <p:nvSpPr>
          <p:cNvPr id="30723" name="Rectangle 3"/>
          <p:cNvSpPr>
            <a:spLocks noGrp="1" noChangeArrowheads="1"/>
          </p:cNvSpPr>
          <p:nvPr>
            <p:ph sz="quarter" idx="13"/>
          </p:nvPr>
        </p:nvSpPr>
        <p:spPr/>
        <p:txBody>
          <a:bodyPr/>
          <a:lstStyle/>
          <a:p>
            <a:r>
              <a:rPr lang="en-US" dirty="0"/>
              <a:t>Yield Grades</a:t>
            </a:r>
          </a:p>
          <a:p>
            <a:pPr lvl="1"/>
            <a:r>
              <a:rPr lang="en-US" dirty="0"/>
              <a:t>Yield Grade 1</a:t>
            </a:r>
          </a:p>
          <a:p>
            <a:pPr lvl="1"/>
            <a:r>
              <a:rPr lang="en-US" dirty="0"/>
              <a:t>Yield Grade 2</a:t>
            </a:r>
          </a:p>
          <a:p>
            <a:pPr lvl="1"/>
            <a:r>
              <a:rPr lang="en-US" dirty="0"/>
              <a:t>Yield Grade 3</a:t>
            </a:r>
          </a:p>
          <a:p>
            <a:pPr lvl="1"/>
            <a:r>
              <a:rPr lang="en-US" dirty="0"/>
              <a:t>Yield Grade 4</a:t>
            </a:r>
          </a:p>
          <a:p>
            <a:pPr lvl="1"/>
            <a:r>
              <a:rPr lang="en-US" dirty="0"/>
              <a:t>Yield Grade </a:t>
            </a:r>
            <a:r>
              <a:rPr lang="en-US" dirty="0" smtClean="0"/>
              <a:t>5</a:t>
            </a:r>
          </a:p>
        </p:txBody>
      </p:sp>
    </p:spTree>
    <p:extLst>
      <p:ext uri="{BB962C8B-B14F-4D97-AF65-F5344CB8AC3E}">
        <p14:creationId xmlns:p14="http://schemas.microsoft.com/office/powerpoint/2010/main" val="265729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spcBef>
                <a:spcPts val="0"/>
              </a:spcBef>
              <a:spcAft>
                <a:spcPts val="0"/>
              </a:spcAft>
              <a:buFont typeface="+mj-lt"/>
              <a:buNone/>
            </a:pPr>
            <a:r>
              <a:rPr lang="en-US" dirty="0" smtClean="0">
                <a:effectLst/>
              </a:rPr>
              <a:t>Feeder Steer &amp; Heifer Grades</a:t>
            </a:r>
            <a:endParaRPr lang="en-US" dirty="0"/>
          </a:p>
        </p:txBody>
      </p:sp>
      <p:sp>
        <p:nvSpPr>
          <p:cNvPr id="3" name="Content Placeholder 2"/>
          <p:cNvSpPr>
            <a:spLocks noGrp="1"/>
          </p:cNvSpPr>
          <p:nvPr>
            <p:ph sz="quarter" idx="13"/>
          </p:nvPr>
        </p:nvSpPr>
        <p:spPr/>
        <p:txBody>
          <a:bodyPr/>
          <a:lstStyle/>
          <a:p>
            <a:pPr marL="742950" lvl="1" indent="-285750">
              <a:spcBef>
                <a:spcPts val="0"/>
              </a:spcBef>
              <a:spcAft>
                <a:spcPts val="0"/>
              </a:spcAft>
            </a:pPr>
            <a:r>
              <a:rPr lang="en-US" dirty="0" smtClean="0">
                <a:effectLst/>
              </a:rPr>
              <a:t>Animals are divided into three groups- calves, yearlings and older feeders based on their age and weight.</a:t>
            </a:r>
          </a:p>
          <a:p>
            <a:pPr marL="742950" lvl="1" indent="-285750">
              <a:spcBef>
                <a:spcPts val="0"/>
              </a:spcBef>
              <a:spcAft>
                <a:spcPts val="0"/>
              </a:spcAft>
            </a:pPr>
            <a:endParaRPr lang="en-US" dirty="0" smtClean="0">
              <a:effectLst/>
            </a:endParaRPr>
          </a:p>
          <a:p>
            <a:pPr marL="742950" lvl="1" indent="-285750">
              <a:spcBef>
                <a:spcPts val="0"/>
              </a:spcBef>
              <a:spcAft>
                <a:spcPts val="0"/>
              </a:spcAft>
            </a:pPr>
            <a:r>
              <a:rPr lang="en-US" dirty="0" smtClean="0">
                <a:effectLst/>
              </a:rPr>
              <a:t>Feeder animals weigh between 350 to 1,000lbs. </a:t>
            </a:r>
          </a:p>
          <a:p>
            <a:pPr marL="742950" lvl="1" indent="-285750">
              <a:spcBef>
                <a:spcPts val="0"/>
              </a:spcBef>
              <a:spcAft>
                <a:spcPts val="0"/>
              </a:spcAft>
            </a:pPr>
            <a:endParaRPr lang="en-US" dirty="0" smtClean="0">
              <a:effectLst/>
            </a:endParaRPr>
          </a:p>
          <a:p>
            <a:pPr marL="742950" lvl="1" indent="-285750">
              <a:spcBef>
                <a:spcPts val="0"/>
              </a:spcBef>
              <a:spcAft>
                <a:spcPts val="0"/>
              </a:spcAft>
            </a:pPr>
            <a:r>
              <a:rPr lang="en-US" dirty="0" smtClean="0">
                <a:effectLst/>
              </a:rPr>
              <a:t>Feeder cattle grades are the basis for reporting market prices for cattle. </a:t>
            </a:r>
          </a:p>
        </p:txBody>
      </p:sp>
    </p:spTree>
    <p:extLst>
      <p:ext uri="{BB962C8B-B14F-4D97-AF65-F5344CB8AC3E}">
        <p14:creationId xmlns:p14="http://schemas.microsoft.com/office/powerpoint/2010/main" val="300086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Used to Determine Grade</a:t>
            </a:r>
            <a:endParaRPr lang="en-US" dirty="0"/>
          </a:p>
        </p:txBody>
      </p:sp>
      <p:sp>
        <p:nvSpPr>
          <p:cNvPr id="3" name="Content Placeholder 2"/>
          <p:cNvSpPr>
            <a:spLocks noGrp="1"/>
          </p:cNvSpPr>
          <p:nvPr>
            <p:ph sz="quarter" idx="13"/>
          </p:nvPr>
        </p:nvSpPr>
        <p:spPr/>
        <p:txBody>
          <a:bodyPr>
            <a:normAutofit lnSpcReduction="10000"/>
          </a:bodyPr>
          <a:lstStyle/>
          <a:p>
            <a:pPr marL="342900" lvl="0" indent="-228600"/>
            <a:r>
              <a:rPr lang="en-US" dirty="0" smtClean="0">
                <a:effectLst/>
              </a:rPr>
              <a:t>Thriftiness- the apparent health of the animal and its potential to fatten and grow normally.</a:t>
            </a:r>
          </a:p>
          <a:p>
            <a:pPr marL="1143000" lvl="2" indent="-228600"/>
            <a:endParaRPr lang="en-US" sz="900" dirty="0" smtClean="0">
              <a:effectLst/>
            </a:endParaRPr>
          </a:p>
          <a:p>
            <a:pPr marL="342900" lvl="0" indent="-228600"/>
            <a:r>
              <a:rPr lang="en-US" dirty="0" smtClean="0">
                <a:effectLst/>
              </a:rPr>
              <a:t>Frame Size- the size of the animal’s skeleton (height &amp; body length).</a:t>
            </a:r>
          </a:p>
          <a:p>
            <a:pPr marL="1143000" lvl="2" indent="-228600">
              <a:buFont typeface="+mj-lt"/>
              <a:buAutoNum type="arabicPeriod"/>
            </a:pPr>
            <a:r>
              <a:rPr lang="en-US" dirty="0" smtClean="0">
                <a:effectLst/>
              </a:rPr>
              <a:t>Large- tall and long bodied for their age.</a:t>
            </a:r>
          </a:p>
          <a:p>
            <a:pPr marL="1143000" lvl="2" indent="-228600">
              <a:buFont typeface="+mj-lt"/>
              <a:buAutoNum type="arabicPeriod"/>
            </a:pPr>
            <a:r>
              <a:rPr lang="en-US" dirty="0" smtClean="0">
                <a:effectLst/>
              </a:rPr>
              <a:t>Medium- slightly large in size for their age.</a:t>
            </a:r>
          </a:p>
          <a:p>
            <a:pPr marL="1143000" lvl="2" indent="-228600">
              <a:buFont typeface="+mj-lt"/>
              <a:buAutoNum type="arabicPeriod"/>
            </a:pPr>
            <a:r>
              <a:rPr lang="en-US" dirty="0" smtClean="0">
                <a:effectLst/>
              </a:rPr>
              <a:t>Small- shorter bodied and not as tall as medium frame cattle. </a:t>
            </a:r>
          </a:p>
        </p:txBody>
      </p:sp>
    </p:spTree>
    <p:extLst>
      <p:ext uri="{BB962C8B-B14F-4D97-AF65-F5344CB8AC3E}">
        <p14:creationId xmlns:p14="http://schemas.microsoft.com/office/powerpoint/2010/main" val="4290653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Used to Determine</a:t>
            </a:r>
            <a:r>
              <a:rPr lang="en-US" baseline="0" dirty="0" smtClean="0"/>
              <a:t> Grade</a:t>
            </a:r>
            <a:endParaRPr lang="en-US" dirty="0"/>
          </a:p>
        </p:txBody>
      </p:sp>
      <p:sp>
        <p:nvSpPr>
          <p:cNvPr id="3" name="Content Placeholder 2"/>
          <p:cNvSpPr>
            <a:spLocks noGrp="1"/>
          </p:cNvSpPr>
          <p:nvPr>
            <p:ph sz="quarter" idx="13"/>
          </p:nvPr>
        </p:nvSpPr>
        <p:spPr>
          <a:xfrm>
            <a:off x="990600" y="1828800"/>
            <a:ext cx="7772400" cy="4876800"/>
          </a:xfrm>
        </p:spPr>
        <p:txBody>
          <a:bodyPr/>
          <a:lstStyle/>
          <a:p>
            <a:pPr marL="342900" lvl="0" indent="-228600"/>
            <a:r>
              <a:rPr lang="en-US" dirty="0" smtClean="0">
                <a:effectLst/>
              </a:rPr>
              <a:t>Thickness- development of muscle in relation the size of the skeleton.</a:t>
            </a:r>
            <a:r>
              <a:rPr lang="en-US" baseline="0" dirty="0" smtClean="0">
                <a:effectLst/>
              </a:rPr>
              <a:t> </a:t>
            </a:r>
          </a:p>
          <a:p>
            <a:pPr marL="742950" lvl="1" indent="-228600"/>
            <a:r>
              <a:rPr lang="en-US" b="1" dirty="0" smtClean="0">
                <a:effectLst/>
              </a:rPr>
              <a:t>US No. 1- </a:t>
            </a:r>
            <a:r>
              <a:rPr lang="en-US" dirty="0" smtClean="0">
                <a:effectLst/>
              </a:rPr>
              <a:t>slightly thick throughout, moderate width between legs.</a:t>
            </a:r>
          </a:p>
          <a:p>
            <a:pPr marL="742950" lvl="1" indent="-228600"/>
            <a:r>
              <a:rPr lang="en-US" b="1" dirty="0" smtClean="0">
                <a:effectLst/>
              </a:rPr>
              <a:t>US No. 2- </a:t>
            </a:r>
            <a:r>
              <a:rPr lang="en-US" dirty="0" smtClean="0">
                <a:effectLst/>
              </a:rPr>
              <a:t>narrow throughout, legs set close together, back and loin have sunken appearance.</a:t>
            </a:r>
          </a:p>
          <a:p>
            <a:pPr marL="742950" lvl="1" indent="-228600"/>
            <a:r>
              <a:rPr lang="en-US" b="1" dirty="0"/>
              <a:t>US No. 3- </a:t>
            </a:r>
            <a:r>
              <a:rPr lang="en-US" dirty="0"/>
              <a:t>less thickness and width between legs than No. 2</a:t>
            </a:r>
            <a:r>
              <a:rPr lang="en-US" dirty="0" smtClean="0"/>
              <a:t>.</a:t>
            </a:r>
          </a:p>
        </p:txBody>
      </p:sp>
    </p:spTree>
    <p:extLst>
      <p:ext uri="{BB962C8B-B14F-4D97-AF65-F5344CB8AC3E}">
        <p14:creationId xmlns:p14="http://schemas.microsoft.com/office/powerpoint/2010/main" val="3367966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Feeder Cattle Grade Examples </a:t>
            </a:r>
          </a:p>
        </p:txBody>
      </p:sp>
      <p:sp>
        <p:nvSpPr>
          <p:cNvPr id="3" name="Content Placeholder 2"/>
          <p:cNvSpPr>
            <a:spLocks noGrp="1"/>
          </p:cNvSpPr>
          <p:nvPr>
            <p:ph sz="quarter" idx="13"/>
          </p:nvPr>
        </p:nvSpPr>
        <p:spPr/>
        <p:txBody>
          <a:bodyPr/>
          <a:lstStyle/>
          <a:p>
            <a:pPr lvl="0"/>
            <a:r>
              <a:rPr lang="en-US" b="1" dirty="0"/>
              <a:t>Large Frame No. 1- </a:t>
            </a:r>
            <a:r>
              <a:rPr lang="en-US" dirty="0"/>
              <a:t>animal that is taller in size compared to others and displays thick muscling throughout body. </a:t>
            </a:r>
            <a:endParaRPr lang="en-US" dirty="0" smtClean="0"/>
          </a:p>
          <a:p>
            <a:pPr lvl="0"/>
            <a:endParaRPr lang="en-US" dirty="0"/>
          </a:p>
          <a:p>
            <a:pPr lvl="0"/>
            <a:r>
              <a:rPr lang="en-US" b="1" dirty="0"/>
              <a:t>Medium Frame No. 2-</a:t>
            </a:r>
            <a:r>
              <a:rPr lang="en-US" dirty="0"/>
              <a:t> same frame size as No. 2, but less muscling as compared to No. 1. Loin and back have a sunken appearance. </a:t>
            </a:r>
            <a:endParaRPr lang="en-US" dirty="0" smtClean="0"/>
          </a:p>
        </p:txBody>
      </p:sp>
    </p:spTree>
    <p:extLst>
      <p:ext uri="{BB962C8B-B14F-4D97-AF65-F5344CB8AC3E}">
        <p14:creationId xmlns:p14="http://schemas.microsoft.com/office/powerpoint/2010/main" val="130942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Feeder</a:t>
            </a:r>
            <a:r>
              <a:rPr lang="en-US" baseline="0" dirty="0" smtClean="0"/>
              <a:t> Cattle Grade Examples </a:t>
            </a:r>
            <a:endParaRPr lang="en-US" dirty="0"/>
          </a:p>
        </p:txBody>
      </p:sp>
      <p:sp>
        <p:nvSpPr>
          <p:cNvPr id="3" name="Content Placeholder 2"/>
          <p:cNvSpPr>
            <a:spLocks noGrp="1"/>
          </p:cNvSpPr>
          <p:nvPr>
            <p:ph sz="quarter" idx="13"/>
          </p:nvPr>
        </p:nvSpPr>
        <p:spPr/>
        <p:txBody>
          <a:bodyPr/>
          <a:lstStyle/>
          <a:p>
            <a:pPr lvl="0"/>
            <a:r>
              <a:rPr lang="en-US" b="1" dirty="0" smtClean="0"/>
              <a:t>Small Frame No. 3- </a:t>
            </a:r>
            <a:r>
              <a:rPr lang="en-US" dirty="0" smtClean="0"/>
              <a:t>same frame size as No. 2, but less thickness and width than No. 2</a:t>
            </a:r>
          </a:p>
          <a:p>
            <a:pPr lvl="0"/>
            <a:endParaRPr lang="en-US" dirty="0" smtClean="0"/>
          </a:p>
          <a:p>
            <a:pPr lvl="0"/>
            <a:r>
              <a:rPr lang="en-US" b="1" dirty="0" smtClean="0"/>
              <a:t>Inferior-</a:t>
            </a:r>
            <a:r>
              <a:rPr lang="en-US" dirty="0" smtClean="0"/>
              <a:t> feeder cattle that are unthrifty and not expected to grow or fatten normally. Usually indicative of disease, parasites, </a:t>
            </a:r>
            <a:r>
              <a:rPr lang="en-US" dirty="0" err="1" smtClean="0"/>
              <a:t>etc</a:t>
            </a:r>
            <a:endParaRPr lang="en-US" dirty="0" smtClean="0"/>
          </a:p>
        </p:txBody>
      </p:sp>
    </p:spTree>
    <p:extLst>
      <p:ext uri="{BB962C8B-B14F-4D97-AF65-F5344CB8AC3E}">
        <p14:creationId xmlns:p14="http://schemas.microsoft.com/office/powerpoint/2010/main" val="25807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Quality Grades </a:t>
            </a:r>
            <a:endParaRPr lang="en-US" dirty="0"/>
          </a:p>
        </p:txBody>
      </p:sp>
      <p:sp>
        <p:nvSpPr>
          <p:cNvPr id="14339" name="Rectangle 3"/>
          <p:cNvSpPr>
            <a:spLocks noGrp="1" noChangeArrowheads="1"/>
          </p:cNvSpPr>
          <p:nvPr>
            <p:ph sz="quarter" idx="13"/>
          </p:nvPr>
        </p:nvSpPr>
        <p:spPr/>
        <p:txBody>
          <a:bodyPr/>
          <a:lstStyle/>
          <a:p>
            <a:pPr>
              <a:buFontTx/>
              <a:buNone/>
            </a:pPr>
            <a:r>
              <a:rPr lang="en-US" dirty="0">
                <a:latin typeface="TimesNewRoman,Bold"/>
              </a:rPr>
              <a:t>1. </a:t>
            </a:r>
            <a:r>
              <a:rPr lang="en-US" dirty="0"/>
              <a:t>Quality Grades</a:t>
            </a:r>
          </a:p>
          <a:p>
            <a:pPr lvl="1"/>
            <a:r>
              <a:rPr lang="en-US" dirty="0"/>
              <a:t>Determined by the class or kind of animal (steer, heifer, cow, bull), age or maturity, firmness and marbling of the carcass.</a:t>
            </a:r>
          </a:p>
        </p:txBody>
      </p:sp>
      <p:pic>
        <p:nvPicPr>
          <p:cNvPr id="14340" name="Picture 4" descr="pri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267" y="4724401"/>
            <a:ext cx="2000956" cy="15541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20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Quality Grades</a:t>
            </a:r>
          </a:p>
        </p:txBody>
      </p:sp>
      <p:sp>
        <p:nvSpPr>
          <p:cNvPr id="23555" name="Rectangle 3"/>
          <p:cNvSpPr>
            <a:spLocks noGrp="1" noChangeArrowheads="1"/>
          </p:cNvSpPr>
          <p:nvPr>
            <p:ph sz="quarter" idx="13"/>
          </p:nvPr>
        </p:nvSpPr>
        <p:spPr/>
        <p:txBody>
          <a:bodyPr/>
          <a:lstStyle/>
          <a:p>
            <a:r>
              <a:rPr lang="en-US" dirty="0"/>
              <a:t>Prime</a:t>
            </a:r>
          </a:p>
          <a:p>
            <a:r>
              <a:rPr lang="en-US" dirty="0"/>
              <a:t>Choice</a:t>
            </a:r>
          </a:p>
          <a:p>
            <a:r>
              <a:rPr lang="en-US" dirty="0"/>
              <a:t>Select</a:t>
            </a:r>
          </a:p>
          <a:p>
            <a:r>
              <a:rPr lang="en-US" dirty="0"/>
              <a:t>Standard and Commercial</a:t>
            </a:r>
          </a:p>
          <a:p>
            <a:r>
              <a:rPr lang="en-US" dirty="0"/>
              <a:t>Utility, Cutter, and Canner</a:t>
            </a:r>
          </a:p>
          <a:p>
            <a:endParaRPr lang="en-US" dirty="0"/>
          </a:p>
        </p:txBody>
      </p:sp>
    </p:spTree>
    <p:extLst>
      <p:ext uri="{BB962C8B-B14F-4D97-AF65-F5344CB8AC3E}">
        <p14:creationId xmlns:p14="http://schemas.microsoft.com/office/powerpoint/2010/main" val="397320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Quality Grades</a:t>
            </a:r>
          </a:p>
        </p:txBody>
      </p:sp>
      <p:sp>
        <p:nvSpPr>
          <p:cNvPr id="15363" name="Rectangle 3"/>
          <p:cNvSpPr>
            <a:spLocks noGrp="1" noChangeArrowheads="1"/>
          </p:cNvSpPr>
          <p:nvPr>
            <p:ph sz="quarter" idx="13"/>
          </p:nvPr>
        </p:nvSpPr>
        <p:spPr/>
        <p:txBody>
          <a:bodyPr>
            <a:normAutofit/>
          </a:bodyPr>
          <a:lstStyle/>
          <a:p>
            <a:r>
              <a:rPr lang="en-US" dirty="0"/>
              <a:t>Prime grade</a:t>
            </a:r>
          </a:p>
          <a:p>
            <a:pPr lvl="1"/>
            <a:r>
              <a:rPr lang="en-US" dirty="0"/>
              <a:t>Produced from young, well-fed beef cattle. It has abundant marbling and is generally sold in restaurants and </a:t>
            </a:r>
            <a:r>
              <a:rPr lang="en-US" dirty="0" smtClean="0"/>
              <a:t>hotels</a:t>
            </a:r>
          </a:p>
          <a:p>
            <a:r>
              <a:rPr lang="en-US" dirty="0" smtClean="0"/>
              <a:t>Choice </a:t>
            </a:r>
            <a:r>
              <a:rPr lang="en-US" dirty="0"/>
              <a:t>grade</a:t>
            </a:r>
          </a:p>
          <a:p>
            <a:pPr lvl="1"/>
            <a:r>
              <a:rPr lang="en-US" dirty="0"/>
              <a:t>High quality, but has less marbling than Prime</a:t>
            </a:r>
          </a:p>
        </p:txBody>
      </p:sp>
      <p:pic>
        <p:nvPicPr>
          <p:cNvPr id="15365" name="Picture 5" descr="choic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667" y="5530850"/>
            <a:ext cx="1337733" cy="10810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50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Quality Grades</a:t>
            </a:r>
          </a:p>
        </p:txBody>
      </p:sp>
      <p:sp>
        <p:nvSpPr>
          <p:cNvPr id="16387" name="Rectangle 3"/>
          <p:cNvSpPr>
            <a:spLocks noGrp="1" noChangeArrowheads="1"/>
          </p:cNvSpPr>
          <p:nvPr>
            <p:ph sz="quarter" idx="13"/>
          </p:nvPr>
        </p:nvSpPr>
        <p:spPr>
          <a:xfrm>
            <a:off x="1151467" y="1828800"/>
            <a:ext cx="4572000" cy="4648200"/>
          </a:xfrm>
        </p:spPr>
        <p:txBody>
          <a:bodyPr/>
          <a:lstStyle/>
          <a:p>
            <a:r>
              <a:rPr lang="en-US" dirty="0"/>
              <a:t>Select grade</a:t>
            </a:r>
          </a:p>
          <a:p>
            <a:pPr lvl="1"/>
            <a:r>
              <a:rPr lang="en-US" dirty="0"/>
              <a:t>Very uniform in quality and normally leaner than the higher grades</a:t>
            </a:r>
          </a:p>
          <a:p>
            <a:pPr lvl="1"/>
            <a:r>
              <a:rPr lang="en-US" dirty="0"/>
              <a:t>Fairly tender, but, because it has less marbling, it may lack some of the juiciness and flavor of the higher grades</a:t>
            </a:r>
          </a:p>
        </p:txBody>
      </p:sp>
      <p:pic>
        <p:nvPicPr>
          <p:cNvPr id="16388" name="Picture 4" descr="selec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95601"/>
            <a:ext cx="25146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03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Standards </a:t>
            </a:r>
            <a:endParaRPr lang="en-US" dirty="0"/>
          </a:p>
        </p:txBody>
      </p:sp>
      <p:sp>
        <p:nvSpPr>
          <p:cNvPr id="3" name="Content Placeholder 2"/>
          <p:cNvSpPr>
            <a:spLocks noGrp="1"/>
          </p:cNvSpPr>
          <p:nvPr>
            <p:ph sz="quarter" idx="13"/>
          </p:nvPr>
        </p:nvSpPr>
        <p:spPr>
          <a:xfrm>
            <a:off x="609600" y="1600200"/>
            <a:ext cx="7924800" cy="4114800"/>
          </a:xfrm>
          <a:prstGeom prst="rect">
            <a:avLst/>
          </a:prstGeom>
        </p:spPr>
        <p:txBody>
          <a:bodyPr/>
          <a:lstStyle/>
          <a:p>
            <a:pPr lvl="0"/>
            <a:r>
              <a:rPr lang="en-US" dirty="0" smtClean="0">
                <a:effectLst/>
              </a:rPr>
              <a:t>The United States Department of Agriculture sets forth quality features for beef, pork and poultry.</a:t>
            </a:r>
          </a:p>
          <a:p>
            <a:pPr lvl="0"/>
            <a:endParaRPr lang="en-US" sz="1400" dirty="0" smtClean="0">
              <a:effectLst/>
            </a:endParaRPr>
          </a:p>
          <a:p>
            <a:pPr lvl="0"/>
            <a:r>
              <a:rPr lang="en-US" dirty="0" smtClean="0">
                <a:effectLst/>
              </a:rPr>
              <a:t>The quality features are classified into grades as determined by the USDA.</a:t>
            </a:r>
          </a:p>
          <a:p>
            <a:pPr lvl="0"/>
            <a:endParaRPr lang="en-US" sz="1600" dirty="0" smtClean="0">
              <a:effectLst/>
            </a:endParaRPr>
          </a:p>
          <a:p>
            <a:pPr lvl="0"/>
            <a:r>
              <a:rPr lang="en-US" dirty="0" smtClean="0">
                <a:effectLst/>
              </a:rPr>
              <a:t>Grades indicate quality NOT sanitation. </a:t>
            </a:r>
            <a:r>
              <a:rPr lang="en-US" dirty="0" smtClean="0"/>
              <a:t> </a:t>
            </a:r>
            <a:endParaRPr lang="en-US" dirty="0"/>
          </a:p>
        </p:txBody>
      </p:sp>
    </p:spTree>
    <p:extLst>
      <p:ext uri="{BB962C8B-B14F-4D97-AF65-F5344CB8AC3E}">
        <p14:creationId xmlns:p14="http://schemas.microsoft.com/office/powerpoint/2010/main" val="4206648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Quality Grades</a:t>
            </a:r>
          </a:p>
        </p:txBody>
      </p:sp>
      <p:sp>
        <p:nvSpPr>
          <p:cNvPr id="17411" name="Rectangle 3"/>
          <p:cNvSpPr>
            <a:spLocks noGrp="1" noChangeArrowheads="1"/>
          </p:cNvSpPr>
          <p:nvPr>
            <p:ph sz="quarter" idx="13"/>
          </p:nvPr>
        </p:nvSpPr>
        <p:spPr/>
        <p:txBody>
          <a:bodyPr/>
          <a:lstStyle/>
          <a:p>
            <a:r>
              <a:rPr lang="en-US" dirty="0"/>
              <a:t>Standard and Commercial grades</a:t>
            </a:r>
          </a:p>
          <a:p>
            <a:pPr lvl="1"/>
            <a:r>
              <a:rPr lang="en-US" dirty="0"/>
              <a:t>Frequently are sold as non-graded or as "store brand" meat</a:t>
            </a:r>
          </a:p>
          <a:p>
            <a:r>
              <a:rPr lang="en-US" dirty="0"/>
              <a:t>Utility, Cutter, and Canner grades </a:t>
            </a:r>
          </a:p>
          <a:p>
            <a:pPr lvl="1"/>
            <a:r>
              <a:rPr lang="en-US" dirty="0"/>
              <a:t>Are seldom, if ever, sold at retail but are used instead to make ground beef and processed products</a:t>
            </a:r>
          </a:p>
        </p:txBody>
      </p:sp>
    </p:spTree>
    <p:extLst>
      <p:ext uri="{BB962C8B-B14F-4D97-AF65-F5344CB8AC3E}">
        <p14:creationId xmlns:p14="http://schemas.microsoft.com/office/powerpoint/2010/main" val="2494202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Grades</a:t>
            </a:r>
          </a:p>
        </p:txBody>
      </p:sp>
      <p:sp>
        <p:nvSpPr>
          <p:cNvPr id="3" name="Content Placeholder 2"/>
          <p:cNvSpPr>
            <a:spLocks noGrp="1"/>
          </p:cNvSpPr>
          <p:nvPr>
            <p:ph sz="quarter" idx="13"/>
          </p:nvPr>
        </p:nvSpPr>
        <p:spPr/>
        <p:txBody>
          <a:bodyPr/>
          <a:lstStyle/>
          <a:p>
            <a:r>
              <a:rPr lang="en-US" dirty="0" smtClean="0"/>
              <a:t>There is no Prime grade for slaughter cows</a:t>
            </a:r>
          </a:p>
          <a:p>
            <a:r>
              <a:rPr lang="en-US" dirty="0" smtClean="0"/>
              <a:t>Prime grades have maximum marbling</a:t>
            </a:r>
          </a:p>
          <a:p>
            <a:r>
              <a:rPr lang="en-US" dirty="0" smtClean="0"/>
              <a:t>Low choice or higher grades are the most desirable </a:t>
            </a:r>
          </a:p>
          <a:p>
            <a:r>
              <a:rPr lang="en-US" dirty="0" smtClean="0"/>
              <a:t>About 80% of grain fed  beef is graded as choice </a:t>
            </a:r>
            <a:endParaRPr lang="en-US" dirty="0"/>
          </a:p>
        </p:txBody>
      </p:sp>
    </p:spTree>
    <p:extLst>
      <p:ext uri="{BB962C8B-B14F-4D97-AF65-F5344CB8AC3E}">
        <p14:creationId xmlns:p14="http://schemas.microsoft.com/office/powerpoint/2010/main" val="437341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a:t>Maturity </a:t>
            </a:r>
          </a:p>
        </p:txBody>
      </p:sp>
      <p:sp>
        <p:nvSpPr>
          <p:cNvPr id="125955" name="Rectangle 3"/>
          <p:cNvSpPr>
            <a:spLocks noGrp="1" noChangeArrowheads="1"/>
          </p:cNvSpPr>
          <p:nvPr>
            <p:ph sz="quarter" idx="13"/>
          </p:nvPr>
        </p:nvSpPr>
        <p:spPr/>
        <p:txBody>
          <a:bodyPr/>
          <a:lstStyle/>
          <a:p>
            <a:r>
              <a:rPr lang="en-US" dirty="0"/>
              <a:t>A - 9 to 30 Months </a:t>
            </a:r>
          </a:p>
          <a:p>
            <a:r>
              <a:rPr lang="en-US" dirty="0"/>
              <a:t>B - 30 to 42 </a:t>
            </a:r>
            <a:r>
              <a:rPr lang="en-US" dirty="0" smtClean="0"/>
              <a:t>Months  </a:t>
            </a:r>
            <a:endParaRPr lang="en-US" dirty="0"/>
          </a:p>
          <a:p>
            <a:r>
              <a:rPr lang="en-US" dirty="0"/>
              <a:t>C - 42 to 72 Months </a:t>
            </a:r>
          </a:p>
          <a:p>
            <a:r>
              <a:rPr lang="en-US" dirty="0"/>
              <a:t>D - 72 to 96 Months </a:t>
            </a:r>
          </a:p>
          <a:p>
            <a:r>
              <a:rPr lang="en-US" dirty="0"/>
              <a:t>E - More Than 96 Months </a:t>
            </a:r>
          </a:p>
          <a:p>
            <a:endParaRPr lang="en-US" dirty="0"/>
          </a:p>
        </p:txBody>
      </p:sp>
    </p:spTree>
    <p:extLst>
      <p:ext uri="{BB962C8B-B14F-4D97-AF65-F5344CB8AC3E}">
        <p14:creationId xmlns:p14="http://schemas.microsoft.com/office/powerpoint/2010/main" val="281417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22" name="Picture 10" descr="maturity_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646415" cy="685799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29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a:t>What do you think?</a:t>
            </a:r>
          </a:p>
        </p:txBody>
      </p:sp>
      <p:sp>
        <p:nvSpPr>
          <p:cNvPr id="144387" name="Rectangle 3"/>
          <p:cNvSpPr>
            <a:spLocks noGrp="1" noChangeArrowheads="1"/>
          </p:cNvSpPr>
          <p:nvPr>
            <p:ph sz="quarter" idx="13"/>
          </p:nvPr>
        </p:nvSpPr>
        <p:spPr>
          <a:xfrm>
            <a:off x="1524000" y="2133600"/>
            <a:ext cx="7239000" cy="609600"/>
          </a:xfrm>
        </p:spPr>
        <p:txBody>
          <a:bodyPr/>
          <a:lstStyle/>
          <a:p>
            <a:pPr>
              <a:buFontTx/>
              <a:buNone/>
            </a:pPr>
            <a:r>
              <a:rPr lang="en-US" dirty="0"/>
              <a:t>Which cow do you think is the best? </a:t>
            </a:r>
          </a:p>
        </p:txBody>
      </p:sp>
      <p:pic>
        <p:nvPicPr>
          <p:cNvPr id="144389" name="Picture 5" descr="Image of a condition score 9 cow, very fat.  Bone structure is not visible at all.  The hindquarters are plump and full.  The tail head is buried in f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2971800"/>
            <a:ext cx="4097867" cy="3043238"/>
          </a:xfrm>
          <a:prstGeom prst="rect">
            <a:avLst/>
          </a:prstGeom>
          <a:noFill/>
          <a:extLst>
            <a:ext uri="{909E8E84-426E-40DD-AFC4-6F175D3DCCD1}">
              <a14:hiddenFill xmlns:a14="http://schemas.microsoft.com/office/drawing/2010/main">
                <a:solidFill>
                  <a:srgbClr val="FFFFFF"/>
                </a:solidFill>
              </a14:hiddenFill>
            </a:ext>
          </a:extLst>
        </p:spPr>
      </p:pic>
      <p:pic>
        <p:nvPicPr>
          <p:cNvPr id="144391" name="Picture 7" descr="Image of a condition score 7 cow, very good.  No distinct structure can be seen.   The ends of the spinous process felt with very firm pressure.  The hindquarters are plump and full.  There's abundant fat around the tail head with some patch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7" y="2987675"/>
            <a:ext cx="4097867" cy="2997200"/>
          </a:xfrm>
          <a:prstGeom prst="rect">
            <a:avLst/>
          </a:prstGeom>
          <a:noFill/>
          <a:extLst>
            <a:ext uri="{909E8E84-426E-40DD-AFC4-6F175D3DCCD1}">
              <a14:hiddenFill xmlns:a14="http://schemas.microsoft.com/office/drawing/2010/main">
                <a:solidFill>
                  <a:srgbClr val="FFFFFF"/>
                </a:solidFill>
              </a14:hiddenFill>
            </a:ext>
          </a:extLst>
        </p:spPr>
      </p:pic>
      <p:sp>
        <p:nvSpPr>
          <p:cNvPr id="144392" name="WordArt 8"/>
          <p:cNvSpPr>
            <a:spLocks noChangeArrowheads="1" noChangeShapeType="1" noTextEdit="1"/>
          </p:cNvSpPr>
          <p:nvPr/>
        </p:nvSpPr>
        <p:spPr bwMode="auto">
          <a:xfrm>
            <a:off x="2472267" y="6096000"/>
            <a:ext cx="677333"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CC00"/>
                </a:solidFill>
                <a:effectLst>
                  <a:outerShdw dist="35921" dir="2700000" algn="ctr" rotWithShape="0">
                    <a:srgbClr val="990000"/>
                  </a:outerShdw>
                </a:effectLst>
                <a:latin typeface="Impact"/>
              </a:rPr>
              <a:t>A</a:t>
            </a:r>
          </a:p>
        </p:txBody>
      </p:sp>
      <p:sp>
        <p:nvSpPr>
          <p:cNvPr id="144393" name="WordArt 9"/>
          <p:cNvSpPr>
            <a:spLocks noChangeArrowheads="1" noChangeShapeType="1" noTextEdit="1"/>
          </p:cNvSpPr>
          <p:nvPr/>
        </p:nvSpPr>
        <p:spPr bwMode="auto">
          <a:xfrm>
            <a:off x="6536267" y="6096000"/>
            <a:ext cx="677333"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CC00"/>
                </a:solidFill>
                <a:effectLst>
                  <a:outerShdw dist="35921" dir="2700000" algn="ctr" rotWithShape="0">
                    <a:srgbClr val="990000"/>
                  </a:outerShdw>
                </a:effectLst>
                <a:latin typeface="Impact"/>
              </a:rPr>
              <a:t>B</a:t>
            </a:r>
          </a:p>
        </p:txBody>
      </p:sp>
    </p:spTree>
    <p:extLst>
      <p:ext uri="{BB962C8B-B14F-4D97-AF65-F5344CB8AC3E}">
        <p14:creationId xmlns:p14="http://schemas.microsoft.com/office/powerpoint/2010/main" val="1409805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What do you think?</a:t>
            </a:r>
          </a:p>
        </p:txBody>
      </p:sp>
      <p:sp>
        <p:nvSpPr>
          <p:cNvPr id="153603" name="Rectangle 3"/>
          <p:cNvSpPr>
            <a:spLocks noGrp="1" noChangeArrowheads="1"/>
          </p:cNvSpPr>
          <p:nvPr>
            <p:ph sz="quarter" idx="13"/>
          </p:nvPr>
        </p:nvSpPr>
        <p:spPr>
          <a:xfrm>
            <a:off x="1524000" y="2133600"/>
            <a:ext cx="7239000" cy="609600"/>
          </a:xfrm>
        </p:spPr>
        <p:txBody>
          <a:bodyPr/>
          <a:lstStyle/>
          <a:p>
            <a:pPr>
              <a:buFontTx/>
              <a:buNone/>
            </a:pPr>
            <a:r>
              <a:rPr lang="en-US" dirty="0"/>
              <a:t>Which pig do you think is the best? </a:t>
            </a:r>
          </a:p>
        </p:txBody>
      </p:sp>
      <p:sp>
        <p:nvSpPr>
          <p:cNvPr id="153606" name="WordArt 6"/>
          <p:cNvSpPr>
            <a:spLocks noChangeArrowheads="1" noChangeShapeType="1" noTextEdit="1"/>
          </p:cNvSpPr>
          <p:nvPr/>
        </p:nvSpPr>
        <p:spPr bwMode="auto">
          <a:xfrm>
            <a:off x="2472267" y="6096000"/>
            <a:ext cx="677333"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CC00"/>
                </a:solidFill>
                <a:effectLst>
                  <a:outerShdw dist="35921" dir="2700000" algn="ctr" rotWithShape="0">
                    <a:srgbClr val="990000"/>
                  </a:outerShdw>
                </a:effectLst>
                <a:latin typeface="Impact"/>
              </a:rPr>
              <a:t>A</a:t>
            </a:r>
          </a:p>
        </p:txBody>
      </p:sp>
      <p:sp>
        <p:nvSpPr>
          <p:cNvPr id="153607" name="WordArt 7"/>
          <p:cNvSpPr>
            <a:spLocks noChangeArrowheads="1" noChangeShapeType="1" noTextEdit="1"/>
          </p:cNvSpPr>
          <p:nvPr/>
        </p:nvSpPr>
        <p:spPr bwMode="auto">
          <a:xfrm>
            <a:off x="6536267" y="6096000"/>
            <a:ext cx="677333"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CC00"/>
                </a:solidFill>
                <a:effectLst>
                  <a:outerShdw dist="35921" dir="2700000" algn="ctr" rotWithShape="0">
                    <a:srgbClr val="990000"/>
                  </a:outerShdw>
                </a:effectLst>
                <a:latin typeface="Impact"/>
              </a:rPr>
              <a:t>B</a:t>
            </a:r>
          </a:p>
        </p:txBody>
      </p:sp>
      <p:pic>
        <p:nvPicPr>
          <p:cNvPr id="153609" name="Picture 9" descr="Swine4758_w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 y="2895600"/>
            <a:ext cx="3657600" cy="3136900"/>
          </a:xfrm>
          <a:prstGeom prst="rect">
            <a:avLst/>
          </a:prstGeom>
          <a:noFill/>
          <a:extLst>
            <a:ext uri="{909E8E84-426E-40DD-AFC4-6F175D3DCCD1}">
              <a14:hiddenFill xmlns:a14="http://schemas.microsoft.com/office/drawing/2010/main">
                <a:solidFill>
                  <a:srgbClr val="FFFFFF"/>
                </a:solidFill>
              </a14:hiddenFill>
            </a:ext>
          </a:extLst>
        </p:spPr>
      </p:pic>
      <p:pic>
        <p:nvPicPr>
          <p:cNvPr id="153611" name="Picture 11" descr="pi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267" y="2870200"/>
            <a:ext cx="4131733" cy="313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89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What is </a:t>
            </a:r>
            <a:r>
              <a:rPr lang="en-US" dirty="0" err="1"/>
              <a:t>Cutability</a:t>
            </a:r>
            <a:r>
              <a:rPr lang="en-US" dirty="0"/>
              <a:t>?</a:t>
            </a:r>
          </a:p>
        </p:txBody>
      </p:sp>
      <p:sp>
        <p:nvSpPr>
          <p:cNvPr id="7171" name="Rectangle 3"/>
          <p:cNvSpPr>
            <a:spLocks noGrp="1" noChangeArrowheads="1"/>
          </p:cNvSpPr>
          <p:nvPr>
            <p:ph sz="quarter" idx="13"/>
          </p:nvPr>
        </p:nvSpPr>
        <p:spPr/>
        <p:txBody>
          <a:bodyPr>
            <a:normAutofit lnSpcReduction="10000"/>
          </a:bodyPr>
          <a:lstStyle/>
          <a:p>
            <a:r>
              <a:rPr lang="en-US" dirty="0"/>
              <a:t>The term ‘</a:t>
            </a:r>
            <a:r>
              <a:rPr lang="en-US" dirty="0" err="1"/>
              <a:t>cutability</a:t>
            </a:r>
            <a:r>
              <a:rPr lang="en-US" dirty="0"/>
              <a:t>’ describes the proportion of an animal which is saleable meat. </a:t>
            </a:r>
          </a:p>
          <a:p>
            <a:pPr lvl="1"/>
            <a:r>
              <a:rPr lang="en-US" dirty="0"/>
              <a:t>Dressing percentage</a:t>
            </a:r>
          </a:p>
          <a:p>
            <a:pPr lvl="2"/>
            <a:r>
              <a:rPr lang="en-US" dirty="0"/>
              <a:t>Percentage of the live animal which forms its carcass</a:t>
            </a:r>
          </a:p>
          <a:p>
            <a:pPr lvl="1"/>
            <a:r>
              <a:rPr lang="en-US" dirty="0"/>
              <a:t>Saleable meat yield or retail yield</a:t>
            </a:r>
          </a:p>
          <a:p>
            <a:pPr lvl="2"/>
            <a:r>
              <a:rPr lang="en-US" dirty="0"/>
              <a:t>Percentage of the carcass which is saleable meat. </a:t>
            </a:r>
          </a:p>
        </p:txBody>
      </p:sp>
    </p:spTree>
    <p:extLst>
      <p:ext uri="{BB962C8B-B14F-4D97-AF65-F5344CB8AC3E}">
        <p14:creationId xmlns:p14="http://schemas.microsoft.com/office/powerpoint/2010/main" val="2273867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What is </a:t>
            </a:r>
            <a:r>
              <a:rPr lang="en-US" dirty="0" err="1"/>
              <a:t>Cutability</a:t>
            </a:r>
            <a:r>
              <a:rPr lang="en-US" dirty="0"/>
              <a:t>?</a:t>
            </a:r>
          </a:p>
        </p:txBody>
      </p:sp>
      <p:sp>
        <p:nvSpPr>
          <p:cNvPr id="8195" name="Rectangle 3"/>
          <p:cNvSpPr>
            <a:spLocks noGrp="1" noChangeArrowheads="1"/>
          </p:cNvSpPr>
          <p:nvPr>
            <p:ph sz="quarter" idx="13"/>
          </p:nvPr>
        </p:nvSpPr>
        <p:spPr/>
        <p:txBody>
          <a:bodyPr/>
          <a:lstStyle/>
          <a:p>
            <a:r>
              <a:rPr lang="en-US" dirty="0"/>
              <a:t>No two animals are the same</a:t>
            </a:r>
          </a:p>
          <a:p>
            <a:r>
              <a:rPr lang="en-US" dirty="0" err="1"/>
              <a:t>Cutability</a:t>
            </a:r>
            <a:r>
              <a:rPr lang="en-US" dirty="0"/>
              <a:t> varies widely between individual animals</a:t>
            </a:r>
          </a:p>
          <a:p>
            <a:r>
              <a:rPr lang="en-US" dirty="0"/>
              <a:t>This variation affects financial returns to producers, wholesalers and retailers.</a:t>
            </a:r>
          </a:p>
          <a:p>
            <a:endParaRPr lang="en-US" dirty="0"/>
          </a:p>
        </p:txBody>
      </p:sp>
    </p:spTree>
    <p:extLst>
      <p:ext uri="{BB962C8B-B14F-4D97-AF65-F5344CB8AC3E}">
        <p14:creationId xmlns:p14="http://schemas.microsoft.com/office/powerpoint/2010/main" val="2071680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High </a:t>
            </a:r>
            <a:r>
              <a:rPr lang="en-US" dirty="0" err="1"/>
              <a:t>Cutability</a:t>
            </a:r>
            <a:endParaRPr lang="en-US" dirty="0"/>
          </a:p>
        </p:txBody>
      </p:sp>
      <p:pic>
        <p:nvPicPr>
          <p:cNvPr id="9219" name="Picture 3" descr="cutabliit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1"/>
            <a:ext cx="7467600" cy="43084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95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86934" y="304800"/>
            <a:ext cx="3062111" cy="1143000"/>
          </a:xfrm>
        </p:spPr>
        <p:txBody>
          <a:bodyPr>
            <a:normAutofit fontScale="90000"/>
          </a:bodyPr>
          <a:lstStyle/>
          <a:p>
            <a:r>
              <a:rPr lang="en-US" dirty="0"/>
              <a:t>High </a:t>
            </a:r>
            <a:r>
              <a:rPr lang="en-US" dirty="0" err="1"/>
              <a:t>Cutability</a:t>
            </a:r>
            <a:endParaRPr lang="en-US" dirty="0"/>
          </a:p>
        </p:txBody>
      </p:sp>
      <p:sp>
        <p:nvSpPr>
          <p:cNvPr id="10244" name="Rectangle 4"/>
          <p:cNvSpPr>
            <a:spLocks noGrp="1" noChangeArrowheads="1"/>
          </p:cNvSpPr>
          <p:nvPr>
            <p:ph type="body" sz="half" idx="1"/>
          </p:nvPr>
        </p:nvSpPr>
        <p:spPr>
          <a:xfrm>
            <a:off x="1828800" y="1981200"/>
            <a:ext cx="3248378" cy="4114800"/>
          </a:xfrm>
        </p:spPr>
        <p:txBody>
          <a:bodyPr/>
          <a:lstStyle/>
          <a:p>
            <a:r>
              <a:rPr lang="en-US" sz="2800" dirty="0"/>
              <a:t>Wide stance</a:t>
            </a:r>
          </a:p>
          <a:p>
            <a:r>
              <a:rPr lang="en-US" sz="2800" dirty="0"/>
              <a:t>Convex shoulders and hindquarters</a:t>
            </a:r>
          </a:p>
          <a:p>
            <a:r>
              <a:rPr lang="en-US" sz="2800" dirty="0"/>
              <a:t>Trim brisket</a:t>
            </a:r>
          </a:p>
          <a:p>
            <a:r>
              <a:rPr lang="en-US" sz="2800" dirty="0"/>
              <a:t>Wide over the shoulders</a:t>
            </a:r>
          </a:p>
          <a:p>
            <a:r>
              <a:rPr lang="en-US" sz="2800" dirty="0"/>
              <a:t>Convex rump</a:t>
            </a:r>
          </a:p>
        </p:txBody>
      </p:sp>
      <p:pic>
        <p:nvPicPr>
          <p:cNvPr id="10243" name="Picture 3" descr="cutabilit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578" y="533400"/>
            <a:ext cx="4032956" cy="586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77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Beef Quality Grades </a:t>
            </a:r>
            <a:endParaRPr lang="en-US" dirty="0"/>
          </a:p>
        </p:txBody>
      </p:sp>
    </p:spTree>
    <p:extLst>
      <p:ext uri="{BB962C8B-B14F-4D97-AF65-F5344CB8AC3E}">
        <p14:creationId xmlns:p14="http://schemas.microsoft.com/office/powerpoint/2010/main" val="758222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Low </a:t>
            </a:r>
            <a:r>
              <a:rPr lang="en-US" dirty="0" err="1"/>
              <a:t>Cutability</a:t>
            </a:r>
            <a:endParaRPr lang="en-US" dirty="0"/>
          </a:p>
        </p:txBody>
      </p:sp>
      <p:sp>
        <p:nvSpPr>
          <p:cNvPr id="11267" name="Rectangle 3"/>
          <p:cNvSpPr>
            <a:spLocks noGrp="1" noChangeArrowheads="1"/>
          </p:cNvSpPr>
          <p:nvPr>
            <p:ph sz="quarter" idx="13"/>
          </p:nvPr>
        </p:nvSpPr>
        <p:spPr/>
        <p:txBody>
          <a:bodyPr/>
          <a:lstStyle/>
          <a:p>
            <a:r>
              <a:rPr lang="en-US" sz="2800" dirty="0"/>
              <a:t>Animals with low </a:t>
            </a:r>
            <a:r>
              <a:rPr lang="en-US" sz="2800" dirty="0" err="1"/>
              <a:t>cutability</a:t>
            </a:r>
            <a:r>
              <a:rPr lang="en-US" sz="2800" dirty="0"/>
              <a:t> do not look muscular, indicating a low ratio of muscle to bone.</a:t>
            </a:r>
          </a:p>
          <a:p>
            <a:pPr lvl="1"/>
            <a:r>
              <a:rPr lang="en-US" sz="2400" dirty="0"/>
              <a:t>a narrow stance, especially through the lower hindquarters;</a:t>
            </a:r>
          </a:p>
          <a:p>
            <a:pPr lvl="1"/>
            <a:r>
              <a:rPr lang="en-US" sz="2400" dirty="0"/>
              <a:t>a prominent gut that is the widest point of the animal when it is viewed from behind;</a:t>
            </a:r>
          </a:p>
          <a:p>
            <a:pPr lvl="1"/>
            <a:r>
              <a:rPr lang="en-US" sz="2400" dirty="0"/>
              <a:t>flat forearms and shoulders;</a:t>
            </a:r>
          </a:p>
          <a:p>
            <a:pPr lvl="1"/>
            <a:r>
              <a:rPr lang="en-US" sz="2400" dirty="0"/>
              <a:t>narrow, poorly developed loins sloping down from the backbone.</a:t>
            </a:r>
          </a:p>
        </p:txBody>
      </p:sp>
    </p:spTree>
    <p:extLst>
      <p:ext uri="{BB962C8B-B14F-4D97-AF65-F5344CB8AC3E}">
        <p14:creationId xmlns:p14="http://schemas.microsoft.com/office/powerpoint/2010/main" val="4120942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Low </a:t>
            </a:r>
            <a:r>
              <a:rPr lang="en-US" dirty="0" err="1"/>
              <a:t>Cutability</a:t>
            </a:r>
            <a:endParaRPr lang="en-US" dirty="0"/>
          </a:p>
        </p:txBody>
      </p:sp>
      <p:sp>
        <p:nvSpPr>
          <p:cNvPr id="12291" name="Rectangle 3"/>
          <p:cNvSpPr>
            <a:spLocks noGrp="1" noChangeArrowheads="1"/>
          </p:cNvSpPr>
          <p:nvPr>
            <p:ph sz="quarter" idx="13"/>
          </p:nvPr>
        </p:nvSpPr>
        <p:spPr/>
        <p:txBody>
          <a:bodyPr>
            <a:normAutofit fontScale="92500" lnSpcReduction="10000"/>
          </a:bodyPr>
          <a:lstStyle/>
          <a:p>
            <a:r>
              <a:rPr lang="en-US" sz="2800" dirty="0"/>
              <a:t>Animals that are </a:t>
            </a:r>
            <a:r>
              <a:rPr lang="en-US" sz="2800" dirty="0" err="1"/>
              <a:t>overfat</a:t>
            </a:r>
            <a:r>
              <a:rPr lang="en-US" sz="2800" dirty="0"/>
              <a:t> and have an uneven distribution of fat have:</a:t>
            </a:r>
          </a:p>
          <a:p>
            <a:pPr lvl="1"/>
            <a:r>
              <a:rPr lang="en-US" sz="2400" dirty="0"/>
              <a:t>lumpy deposits of fat in the brisket flank and </a:t>
            </a:r>
            <a:r>
              <a:rPr lang="en-US" sz="2400" dirty="0" err="1"/>
              <a:t>tailhead</a:t>
            </a:r>
            <a:endParaRPr lang="en-US" sz="2400" dirty="0"/>
          </a:p>
          <a:p>
            <a:pPr lvl="1"/>
            <a:r>
              <a:rPr lang="en-US" sz="2400" dirty="0"/>
              <a:t>a smooth appearance;</a:t>
            </a:r>
          </a:p>
          <a:p>
            <a:pPr lvl="1"/>
            <a:r>
              <a:rPr lang="en-US" sz="2400" dirty="0"/>
              <a:t>a level underline;</a:t>
            </a:r>
          </a:p>
          <a:p>
            <a:pPr lvl="1"/>
            <a:r>
              <a:rPr lang="en-US" sz="2400" dirty="0"/>
              <a:t>a deep body;</a:t>
            </a:r>
          </a:p>
          <a:p>
            <a:pPr lvl="1"/>
            <a:r>
              <a:rPr lang="en-US" sz="2400" dirty="0"/>
              <a:t>flatness over the top of the rump;</a:t>
            </a:r>
          </a:p>
          <a:p>
            <a:pPr lvl="1"/>
            <a:r>
              <a:rPr lang="en-US" sz="2400" dirty="0"/>
              <a:t>a smooth tail setting;</a:t>
            </a:r>
          </a:p>
          <a:p>
            <a:pPr lvl="1"/>
            <a:r>
              <a:rPr lang="en-US" sz="2400" dirty="0"/>
              <a:t>a soft, spongy feel</a:t>
            </a:r>
            <a:endParaRPr lang="en-US" dirty="0"/>
          </a:p>
        </p:txBody>
      </p:sp>
      <p:pic>
        <p:nvPicPr>
          <p:cNvPr id="12292" name="Picture 4" descr="mea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133" y="5121275"/>
            <a:ext cx="13208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40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z="3600" dirty="0"/>
              <a:t>Which will yield more meat?</a:t>
            </a:r>
          </a:p>
        </p:txBody>
      </p:sp>
      <p:pic>
        <p:nvPicPr>
          <p:cNvPr id="126981" name="Picture 5" descr="yield_g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981201"/>
            <a:ext cx="6163733" cy="4651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Yield Grades (Beef)</a:t>
            </a:r>
          </a:p>
        </p:txBody>
      </p:sp>
      <p:sp>
        <p:nvSpPr>
          <p:cNvPr id="8195" name="Rectangle 3"/>
          <p:cNvSpPr>
            <a:spLocks noGrp="1" noChangeArrowheads="1"/>
          </p:cNvSpPr>
          <p:nvPr>
            <p:ph sz="quarter" idx="13"/>
          </p:nvPr>
        </p:nvSpPr>
        <p:spPr/>
        <p:txBody>
          <a:bodyPr>
            <a:normAutofit lnSpcReduction="10000"/>
          </a:bodyPr>
          <a:lstStyle/>
          <a:p>
            <a:r>
              <a:rPr lang="en-US" dirty="0"/>
              <a:t>Percentage of the carcass that is boneless, closely trimmed retail cuts from the round, loin rib, and chuck</a:t>
            </a:r>
          </a:p>
          <a:p>
            <a:r>
              <a:rPr lang="en-US" dirty="0"/>
              <a:t>Numbered 1 to 5</a:t>
            </a:r>
          </a:p>
          <a:p>
            <a:pPr lvl="1"/>
            <a:r>
              <a:rPr lang="en-US" dirty="0"/>
              <a:t>Yield 1</a:t>
            </a:r>
          </a:p>
          <a:p>
            <a:pPr lvl="2"/>
            <a:r>
              <a:rPr lang="en-US" dirty="0"/>
              <a:t>Best muscling with least amount of fat</a:t>
            </a:r>
          </a:p>
          <a:p>
            <a:pPr lvl="1"/>
            <a:r>
              <a:rPr lang="en-US" dirty="0"/>
              <a:t>Yield 5</a:t>
            </a:r>
          </a:p>
          <a:p>
            <a:pPr lvl="2"/>
            <a:r>
              <a:rPr lang="en-US" dirty="0"/>
              <a:t>Worst grade with the less muscle and more fat waste</a:t>
            </a:r>
          </a:p>
        </p:txBody>
      </p:sp>
    </p:spTree>
    <p:extLst>
      <p:ext uri="{BB962C8B-B14F-4D97-AF65-F5344CB8AC3E}">
        <p14:creationId xmlns:p14="http://schemas.microsoft.com/office/powerpoint/2010/main" val="3816659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Yield Grades (Beef)</a:t>
            </a:r>
          </a:p>
        </p:txBody>
      </p:sp>
      <p:sp>
        <p:nvSpPr>
          <p:cNvPr id="12291" name="Rectangle 3"/>
          <p:cNvSpPr>
            <a:spLocks noGrp="1" noChangeArrowheads="1"/>
          </p:cNvSpPr>
          <p:nvPr>
            <p:ph sz="quarter" idx="13"/>
          </p:nvPr>
        </p:nvSpPr>
        <p:spPr/>
        <p:txBody>
          <a:bodyPr/>
          <a:lstStyle/>
          <a:p>
            <a:pPr>
              <a:buFont typeface="Monotype Sorts" pitchFamily="2" charset="2"/>
              <a:buNone/>
            </a:pPr>
            <a:r>
              <a:rPr lang="en-US" dirty="0"/>
              <a:t>The terms "yield" and "yield grade" should not be confused.</a:t>
            </a:r>
          </a:p>
          <a:p>
            <a:pPr>
              <a:buFont typeface="Monotype Sorts" pitchFamily="2" charset="2"/>
              <a:buNone/>
            </a:pPr>
            <a:r>
              <a:rPr lang="en-US" dirty="0"/>
              <a:t> "Yield" alone means dressing percentage (carcass weight divided by live weight multiplied by 100), and is not directly related to yield grades or </a:t>
            </a:r>
            <a:r>
              <a:rPr lang="en-US" dirty="0" err="1"/>
              <a:t>cutability</a:t>
            </a:r>
            <a:r>
              <a:rPr lang="en-US" dirty="0"/>
              <a:t>. </a:t>
            </a:r>
          </a:p>
          <a:p>
            <a:pPr>
              <a:buFont typeface="Monotype Sorts" pitchFamily="2" charset="2"/>
              <a:buNone/>
            </a:pPr>
            <a:endParaRPr lang="en-US" dirty="0"/>
          </a:p>
        </p:txBody>
      </p:sp>
    </p:spTree>
    <p:extLst>
      <p:ext uri="{BB962C8B-B14F-4D97-AF65-F5344CB8AC3E}">
        <p14:creationId xmlns:p14="http://schemas.microsoft.com/office/powerpoint/2010/main" val="4131136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Yield Grades (Beef)</a:t>
            </a:r>
          </a:p>
        </p:txBody>
      </p:sp>
      <p:sp>
        <p:nvSpPr>
          <p:cNvPr id="11267" name="Text Box 3"/>
          <p:cNvSpPr txBox="1">
            <a:spLocks noChangeArrowheads="1"/>
          </p:cNvSpPr>
          <p:nvPr/>
        </p:nvSpPr>
        <p:spPr bwMode="auto">
          <a:xfrm>
            <a:off x="1066800" y="1639888"/>
            <a:ext cx="7239000"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Relationship of Yield Grades and Cutability</a:t>
            </a:r>
          </a:p>
          <a:p>
            <a:pPr>
              <a:spcBef>
                <a:spcPct val="50000"/>
              </a:spcBef>
            </a:pPr>
            <a:r>
              <a:rPr lang="en-US" b="1"/>
              <a:t>Yield Grade- % Boneless, Closely Trimmed Retail Cuts</a:t>
            </a:r>
            <a:br>
              <a:rPr lang="en-US" b="1"/>
            </a:br>
            <a:r>
              <a:rPr lang="en-US" b="1"/>
              <a:t>From the Round, Loin, Rib and Chuck</a:t>
            </a:r>
          </a:p>
          <a:p>
            <a:pPr algn="ctr">
              <a:spcBef>
                <a:spcPct val="50000"/>
              </a:spcBef>
            </a:pPr>
            <a:r>
              <a:rPr lang="en-US" sz="2800"/>
              <a:t>1	52.6 - 54.6</a:t>
            </a:r>
          </a:p>
          <a:p>
            <a:pPr algn="ctr">
              <a:spcBef>
                <a:spcPct val="50000"/>
              </a:spcBef>
            </a:pPr>
            <a:r>
              <a:rPr lang="en-US" sz="2800"/>
              <a:t>2	50.3 - 52.3</a:t>
            </a:r>
          </a:p>
          <a:p>
            <a:pPr algn="ctr">
              <a:spcBef>
                <a:spcPct val="50000"/>
              </a:spcBef>
            </a:pPr>
            <a:r>
              <a:rPr lang="en-US" sz="2800"/>
              <a:t>3	48.0 - 50.0</a:t>
            </a:r>
          </a:p>
          <a:p>
            <a:pPr algn="ctr">
              <a:spcBef>
                <a:spcPct val="50000"/>
              </a:spcBef>
            </a:pPr>
            <a:r>
              <a:rPr lang="en-US" sz="2800"/>
              <a:t>4	45.7 - 47.7</a:t>
            </a:r>
          </a:p>
          <a:p>
            <a:pPr algn="ctr">
              <a:spcBef>
                <a:spcPct val="50000"/>
              </a:spcBef>
            </a:pPr>
            <a:r>
              <a:rPr lang="en-US" sz="2800"/>
              <a:t>5	43.3 - 45.4</a:t>
            </a:r>
          </a:p>
        </p:txBody>
      </p:sp>
    </p:spTree>
    <p:extLst>
      <p:ext uri="{BB962C8B-B14F-4D97-AF65-F5344CB8AC3E}">
        <p14:creationId xmlns:p14="http://schemas.microsoft.com/office/powerpoint/2010/main" val="2502049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381000"/>
            <a:ext cx="7772400" cy="1143000"/>
          </a:xfrm>
        </p:spPr>
        <p:txBody>
          <a:bodyPr/>
          <a:lstStyle/>
          <a:p>
            <a:r>
              <a:rPr lang="en-US" dirty="0"/>
              <a:t>Yield Grades (Beef)</a:t>
            </a:r>
          </a:p>
        </p:txBody>
      </p:sp>
      <p:sp>
        <p:nvSpPr>
          <p:cNvPr id="13315" name="Rectangle 3"/>
          <p:cNvSpPr>
            <a:spLocks noGrp="1" noChangeArrowheads="1"/>
          </p:cNvSpPr>
          <p:nvPr>
            <p:ph sz="quarter" idx="13"/>
          </p:nvPr>
        </p:nvSpPr>
        <p:spPr>
          <a:xfrm>
            <a:off x="990600" y="1752600"/>
            <a:ext cx="7467600" cy="3581400"/>
          </a:xfrm>
        </p:spPr>
        <p:txBody>
          <a:bodyPr/>
          <a:lstStyle/>
          <a:p>
            <a:pPr marL="609600" indent="-609600">
              <a:buFont typeface="Monotype Sorts" pitchFamily="2" charset="2"/>
              <a:buAutoNum type="arabicPeriod"/>
            </a:pPr>
            <a:r>
              <a:rPr lang="en-US" sz="3000" dirty="0"/>
              <a:t>Adjusted fat thickness- </a:t>
            </a:r>
            <a:r>
              <a:rPr lang="en-US" sz="2800" dirty="0"/>
              <a:t>External fat is measured at the 12th rib</a:t>
            </a:r>
            <a:r>
              <a:rPr lang="en-US" sz="3000" dirty="0"/>
              <a:t> </a:t>
            </a:r>
          </a:p>
          <a:p>
            <a:pPr marL="609600" indent="-609600">
              <a:buFont typeface="Monotype Sorts" pitchFamily="2" charset="2"/>
              <a:buAutoNum type="arabicPeriod"/>
            </a:pPr>
            <a:r>
              <a:rPr lang="en-US" sz="3000" dirty="0"/>
              <a:t>Percentage of Kidney, Pelvic and Heart Fat (KPH)- A</a:t>
            </a:r>
            <a:r>
              <a:rPr lang="en-US" sz="2800" dirty="0"/>
              <a:t> subjective estimate</a:t>
            </a:r>
            <a:r>
              <a:rPr lang="en-US" sz="3000" dirty="0"/>
              <a:t> of fat</a:t>
            </a:r>
          </a:p>
          <a:p>
            <a:pPr marL="609600" indent="-609600">
              <a:buFont typeface="Monotype Sorts" pitchFamily="2" charset="2"/>
              <a:buAutoNum type="arabicPeriod"/>
            </a:pPr>
            <a:r>
              <a:rPr lang="en-US" sz="3000" dirty="0"/>
              <a:t>Rib Eye Area</a:t>
            </a:r>
          </a:p>
          <a:p>
            <a:pPr marL="609600" indent="-609600">
              <a:buFont typeface="Monotype Sorts" pitchFamily="2" charset="2"/>
              <a:buAutoNum type="arabicPeriod"/>
            </a:pPr>
            <a:r>
              <a:rPr lang="en-US" sz="3000" dirty="0"/>
              <a:t>Hot Carcass Weight</a:t>
            </a:r>
          </a:p>
          <a:p>
            <a:pPr marL="609600" indent="-609600"/>
            <a:endParaRPr lang="en-US" sz="2800" dirty="0"/>
          </a:p>
        </p:txBody>
      </p:sp>
    </p:spTree>
    <p:extLst>
      <p:ext uri="{BB962C8B-B14F-4D97-AF65-F5344CB8AC3E}">
        <p14:creationId xmlns:p14="http://schemas.microsoft.com/office/powerpoint/2010/main" val="3109113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Yield Grades (Beef)</a:t>
            </a:r>
          </a:p>
        </p:txBody>
      </p:sp>
      <p:pic>
        <p:nvPicPr>
          <p:cNvPr id="35844" name="Picture 4" descr="ribeye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2057400"/>
            <a:ext cx="3789363" cy="44164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1066800" y="2971800"/>
            <a:ext cx="3581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USDA yield grades estimate the quantity of edible meat from the major wholesale cuts--round, loin, rib and chuck</a:t>
            </a:r>
          </a:p>
        </p:txBody>
      </p:sp>
    </p:spTree>
    <p:extLst>
      <p:ext uri="{BB962C8B-B14F-4D97-AF65-F5344CB8AC3E}">
        <p14:creationId xmlns:p14="http://schemas.microsoft.com/office/powerpoint/2010/main" val="1214559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381000"/>
            <a:ext cx="4038600" cy="1143000"/>
          </a:xfrm>
        </p:spPr>
        <p:txBody>
          <a:bodyPr>
            <a:normAutofit fontScale="90000"/>
          </a:bodyPr>
          <a:lstStyle/>
          <a:p>
            <a:r>
              <a:rPr lang="en-US" sz="4000" dirty="0"/>
              <a:t>Yield Grades (Beef)</a:t>
            </a:r>
            <a:endParaRPr lang="en-US" dirty="0"/>
          </a:p>
        </p:txBody>
      </p:sp>
      <p:pic>
        <p:nvPicPr>
          <p:cNvPr id="38916" name="Picture 4" descr="cattle_yeild_gr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33400"/>
            <a:ext cx="4071938" cy="586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61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381000"/>
            <a:ext cx="4343400" cy="1143000"/>
          </a:xfrm>
        </p:spPr>
        <p:txBody>
          <a:bodyPr>
            <a:normAutofit fontScale="90000"/>
          </a:bodyPr>
          <a:lstStyle/>
          <a:p>
            <a:r>
              <a:rPr lang="en-US" sz="3600" dirty="0"/>
              <a:t>Examples of Quality Grade (Beef)</a:t>
            </a:r>
            <a:endParaRPr lang="en-US" dirty="0"/>
          </a:p>
        </p:txBody>
      </p:sp>
      <p:grpSp>
        <p:nvGrpSpPr>
          <p:cNvPr id="37906" name="Group 18"/>
          <p:cNvGrpSpPr>
            <a:grpSpLocks/>
          </p:cNvGrpSpPr>
          <p:nvPr/>
        </p:nvGrpSpPr>
        <p:grpSpPr bwMode="auto">
          <a:xfrm>
            <a:off x="2667000" y="381000"/>
            <a:ext cx="5568950" cy="6172200"/>
            <a:chOff x="1680" y="240"/>
            <a:chExt cx="3508" cy="3888"/>
          </a:xfrm>
        </p:grpSpPr>
        <p:pic>
          <p:nvPicPr>
            <p:cNvPr id="37892" name="Picture 4" descr="cattle_quality_gr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240"/>
              <a:ext cx="1732" cy="38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3" name="WordArt 5"/>
            <p:cNvSpPr>
              <a:spLocks noChangeArrowheads="1" noChangeShapeType="1" noTextEdit="1"/>
            </p:cNvSpPr>
            <p:nvPr/>
          </p:nvSpPr>
          <p:spPr bwMode="auto">
            <a:xfrm>
              <a:off x="1704" y="1104"/>
              <a:ext cx="672" cy="67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52"/>
                </a:avLst>
              </a:prstTxWarp>
            </a:bodyPr>
            <a:lstStyle/>
            <a:p>
              <a:pPr algn="ctr"/>
              <a:r>
                <a:rPr lang="en-US" sz="3600" kern="10" dirty="0">
                  <a:ln w="9525">
                    <a:solidFill>
                      <a:srgbClr val="000000"/>
                    </a:solidFill>
                    <a:round/>
                    <a:headEnd/>
                    <a:tailEnd/>
                  </a:ln>
                  <a:latin typeface="Arial Black"/>
                </a:rPr>
                <a:t>Prime</a:t>
              </a:r>
            </a:p>
          </p:txBody>
        </p:sp>
        <p:sp>
          <p:nvSpPr>
            <p:cNvPr id="37894" name="WordArt 6"/>
            <p:cNvSpPr>
              <a:spLocks noChangeArrowheads="1" noChangeShapeType="1" noTextEdit="1"/>
            </p:cNvSpPr>
            <p:nvPr/>
          </p:nvSpPr>
          <p:spPr bwMode="auto">
            <a:xfrm>
              <a:off x="1680" y="1856"/>
              <a:ext cx="720" cy="67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52"/>
                </a:avLst>
              </a:prstTxWarp>
            </a:bodyPr>
            <a:lstStyle/>
            <a:p>
              <a:pPr algn="ctr"/>
              <a:r>
                <a:rPr lang="en-US" sz="3600" kern="10" dirty="0">
                  <a:ln w="9525">
                    <a:solidFill>
                      <a:srgbClr val="000000"/>
                    </a:solidFill>
                    <a:round/>
                    <a:headEnd/>
                    <a:tailEnd/>
                  </a:ln>
                  <a:latin typeface="Arial Black"/>
                </a:rPr>
                <a:t>Choice</a:t>
              </a:r>
            </a:p>
          </p:txBody>
        </p:sp>
        <p:sp>
          <p:nvSpPr>
            <p:cNvPr id="37895" name="WordArt 7"/>
            <p:cNvSpPr>
              <a:spLocks noChangeArrowheads="1" noChangeShapeType="1" noTextEdit="1"/>
            </p:cNvSpPr>
            <p:nvPr/>
          </p:nvSpPr>
          <p:spPr bwMode="auto">
            <a:xfrm>
              <a:off x="1704" y="2608"/>
              <a:ext cx="672" cy="67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52"/>
                </a:avLst>
              </a:prstTxWarp>
            </a:bodyPr>
            <a:lstStyle/>
            <a:p>
              <a:pPr algn="ctr"/>
              <a:r>
                <a:rPr lang="en-US" sz="3600" kern="10" dirty="0">
                  <a:ln w="9525">
                    <a:solidFill>
                      <a:srgbClr val="000000"/>
                    </a:solidFill>
                    <a:round/>
                    <a:headEnd/>
                    <a:tailEnd/>
                  </a:ln>
                  <a:latin typeface="Arial Black"/>
                </a:rPr>
                <a:t>Select</a:t>
              </a:r>
            </a:p>
          </p:txBody>
        </p:sp>
        <p:sp>
          <p:nvSpPr>
            <p:cNvPr id="37896" name="WordArt 8"/>
            <p:cNvSpPr>
              <a:spLocks noChangeArrowheads="1" noChangeShapeType="1" noTextEdit="1"/>
            </p:cNvSpPr>
            <p:nvPr/>
          </p:nvSpPr>
          <p:spPr bwMode="auto">
            <a:xfrm>
              <a:off x="1704" y="3360"/>
              <a:ext cx="672" cy="67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52"/>
                </a:avLst>
              </a:prstTxWarp>
            </a:bodyPr>
            <a:lstStyle/>
            <a:p>
              <a:pPr algn="ctr"/>
              <a:r>
                <a:rPr lang="en-US" sz="3600" kern="10" dirty="0">
                  <a:ln w="9525">
                    <a:solidFill>
                      <a:srgbClr val="000000"/>
                    </a:solidFill>
                    <a:round/>
                    <a:headEnd/>
                    <a:tailEnd/>
                  </a:ln>
                  <a:latin typeface="Arial Black"/>
                </a:rPr>
                <a:t>Standard</a:t>
              </a:r>
            </a:p>
          </p:txBody>
        </p:sp>
        <p:sp>
          <p:nvSpPr>
            <p:cNvPr id="37897" name="Line 9"/>
            <p:cNvSpPr>
              <a:spLocks noChangeShapeType="1"/>
            </p:cNvSpPr>
            <p:nvPr/>
          </p:nvSpPr>
          <p:spPr bwMode="auto">
            <a:xfrm flipV="1">
              <a:off x="2448" y="960"/>
              <a:ext cx="100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Line 15"/>
            <p:cNvSpPr>
              <a:spLocks noChangeShapeType="1"/>
            </p:cNvSpPr>
            <p:nvPr/>
          </p:nvSpPr>
          <p:spPr bwMode="auto">
            <a:xfrm flipV="1">
              <a:off x="2448" y="1776"/>
              <a:ext cx="96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Line 16"/>
            <p:cNvSpPr>
              <a:spLocks noChangeShapeType="1"/>
            </p:cNvSpPr>
            <p:nvPr/>
          </p:nvSpPr>
          <p:spPr bwMode="auto">
            <a:xfrm flipV="1">
              <a:off x="2400" y="2448"/>
              <a:ext cx="100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Line 17"/>
            <p:cNvSpPr>
              <a:spLocks noChangeShapeType="1"/>
            </p:cNvSpPr>
            <p:nvPr/>
          </p:nvSpPr>
          <p:spPr bwMode="auto">
            <a:xfrm flipV="1">
              <a:off x="2400" y="3216"/>
              <a:ext cx="100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901200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Beef Cattle Classes</a:t>
            </a:r>
          </a:p>
        </p:txBody>
      </p:sp>
      <p:sp>
        <p:nvSpPr>
          <p:cNvPr id="21507" name="Rectangle 3"/>
          <p:cNvSpPr>
            <a:spLocks noGrp="1" noChangeArrowheads="1"/>
          </p:cNvSpPr>
          <p:nvPr>
            <p:ph sz="quarter" idx="13"/>
          </p:nvPr>
        </p:nvSpPr>
        <p:spPr/>
        <p:txBody>
          <a:bodyPr/>
          <a:lstStyle/>
          <a:p>
            <a:r>
              <a:rPr lang="en-US" dirty="0"/>
              <a:t>Age classes</a:t>
            </a:r>
          </a:p>
          <a:p>
            <a:pPr lvl="1"/>
            <a:r>
              <a:rPr lang="en-US" dirty="0"/>
              <a:t>Calves</a:t>
            </a:r>
          </a:p>
          <a:p>
            <a:pPr lvl="2"/>
            <a:r>
              <a:rPr lang="en-US" dirty="0"/>
              <a:t>less than one year of age</a:t>
            </a:r>
          </a:p>
          <a:p>
            <a:pPr lvl="1"/>
            <a:r>
              <a:rPr lang="en-US" dirty="0"/>
              <a:t>Cattle</a:t>
            </a:r>
          </a:p>
          <a:p>
            <a:pPr lvl="2"/>
            <a:r>
              <a:rPr lang="en-US" dirty="0"/>
              <a:t>One year or older</a:t>
            </a:r>
          </a:p>
          <a:p>
            <a:pPr lvl="1"/>
            <a:r>
              <a:rPr lang="en-US" dirty="0"/>
              <a:t>Veal calves</a:t>
            </a:r>
          </a:p>
          <a:p>
            <a:pPr lvl="2"/>
            <a:r>
              <a:rPr lang="en-US" dirty="0"/>
              <a:t>Less than three months old</a:t>
            </a:r>
          </a:p>
        </p:txBody>
      </p:sp>
    </p:spTree>
    <p:extLst>
      <p:ext uri="{BB962C8B-B14F-4D97-AF65-F5344CB8AC3E}">
        <p14:creationId xmlns:p14="http://schemas.microsoft.com/office/powerpoint/2010/main" val="3512173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Marbling </a:t>
            </a:r>
            <a:endParaRPr lang="en-US" dirty="0"/>
          </a:p>
        </p:txBody>
      </p:sp>
      <p:sp>
        <p:nvSpPr>
          <p:cNvPr id="6147" name="Rectangle 3"/>
          <p:cNvSpPr>
            <a:spLocks noGrp="1" noChangeArrowheads="1"/>
          </p:cNvSpPr>
          <p:nvPr>
            <p:ph sz="quarter" idx="13"/>
          </p:nvPr>
        </p:nvSpPr>
        <p:spPr/>
        <p:txBody>
          <a:bodyPr/>
          <a:lstStyle/>
          <a:p>
            <a:r>
              <a:rPr lang="en-US" dirty="0" smtClean="0"/>
              <a:t>Intermingling </a:t>
            </a:r>
            <a:r>
              <a:rPr lang="en-US" dirty="0"/>
              <a:t>of fat with muscle fibers</a:t>
            </a:r>
          </a:p>
          <a:p>
            <a:r>
              <a:rPr lang="en-US" dirty="0"/>
              <a:t>Observed in the ribeye muscle between the 12</a:t>
            </a:r>
            <a:r>
              <a:rPr lang="en-US" baseline="30000" dirty="0"/>
              <a:t>th</a:t>
            </a:r>
            <a:r>
              <a:rPr lang="en-US" dirty="0"/>
              <a:t> and 13</a:t>
            </a:r>
            <a:r>
              <a:rPr lang="en-US" baseline="30000" dirty="0"/>
              <a:t>th</a:t>
            </a:r>
            <a:r>
              <a:rPr lang="en-US" dirty="0"/>
              <a:t> rib</a:t>
            </a:r>
          </a:p>
          <a:p>
            <a:r>
              <a:rPr lang="en-US" dirty="0"/>
              <a:t>Adequate marbling must be present for tenderness and high quality grades</a:t>
            </a:r>
          </a:p>
          <a:p>
            <a:r>
              <a:rPr lang="en-US" dirty="0"/>
              <a:t>The fat should not be soft and oily</a:t>
            </a:r>
          </a:p>
          <a:p>
            <a:endParaRPr lang="en-US" dirty="0"/>
          </a:p>
        </p:txBody>
      </p:sp>
    </p:spTree>
    <p:extLst>
      <p:ext uri="{BB962C8B-B14F-4D97-AF65-F5344CB8AC3E}">
        <p14:creationId xmlns:p14="http://schemas.microsoft.com/office/powerpoint/2010/main" val="828967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rb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2241550"/>
            <a:ext cx="3657600" cy="35496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3" descr="marbl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800"/>
            <a:ext cx="3568700" cy="3581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1295400" y="5867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Very Abundant</a:t>
            </a:r>
          </a:p>
        </p:txBody>
      </p:sp>
      <p:sp>
        <p:nvSpPr>
          <p:cNvPr id="10245" name="Text Box 5"/>
          <p:cNvSpPr txBox="1">
            <a:spLocks noChangeArrowheads="1"/>
          </p:cNvSpPr>
          <p:nvPr/>
        </p:nvSpPr>
        <p:spPr bwMode="auto">
          <a:xfrm>
            <a:off x="5638800" y="5867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Slight</a:t>
            </a:r>
          </a:p>
        </p:txBody>
      </p:sp>
      <p:sp>
        <p:nvSpPr>
          <p:cNvPr id="10246" name="Rectangle 6"/>
          <p:cNvSpPr>
            <a:spLocks noGrp="1" noChangeArrowheads="1"/>
          </p:cNvSpPr>
          <p:nvPr>
            <p:ph type="title"/>
          </p:nvPr>
        </p:nvSpPr>
        <p:spPr/>
        <p:txBody>
          <a:bodyPr/>
          <a:lstStyle/>
          <a:p>
            <a:r>
              <a:rPr lang="en-US" dirty="0"/>
              <a:t>Marbling (Beef)</a:t>
            </a:r>
          </a:p>
        </p:txBody>
      </p:sp>
    </p:spTree>
    <p:extLst>
      <p:ext uri="{BB962C8B-B14F-4D97-AF65-F5344CB8AC3E}">
        <p14:creationId xmlns:p14="http://schemas.microsoft.com/office/powerpoint/2010/main" val="1410356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Marbling (Beef)</a:t>
            </a:r>
          </a:p>
        </p:txBody>
      </p:sp>
      <p:pic>
        <p:nvPicPr>
          <p:cNvPr id="27651" name="Picture 3" descr="marb_s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13" y="1828800"/>
            <a:ext cx="30226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1295400" y="32766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Slight Marbling</a:t>
            </a:r>
            <a:endParaRPr lang="en-US" sz="4000"/>
          </a:p>
        </p:txBody>
      </p:sp>
    </p:spTree>
    <p:extLst>
      <p:ext uri="{BB962C8B-B14F-4D97-AF65-F5344CB8AC3E}">
        <p14:creationId xmlns:p14="http://schemas.microsoft.com/office/powerpoint/2010/main" val="712921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Marbling (Beef)</a:t>
            </a:r>
          </a:p>
        </p:txBody>
      </p:sp>
      <p:pic>
        <p:nvPicPr>
          <p:cNvPr id="28675" name="Picture 3" descr="marb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1828800"/>
            <a:ext cx="3255962" cy="4648200"/>
          </a:xfrm>
          <a:prstGeom prst="rect">
            <a:avLst/>
          </a:prstGeom>
          <a:noFill/>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1295400" y="32766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Small Marbling</a:t>
            </a:r>
            <a:endParaRPr lang="en-US" sz="4000"/>
          </a:p>
        </p:txBody>
      </p:sp>
    </p:spTree>
    <p:extLst>
      <p:ext uri="{BB962C8B-B14F-4D97-AF65-F5344CB8AC3E}">
        <p14:creationId xmlns:p14="http://schemas.microsoft.com/office/powerpoint/2010/main" val="394252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Marbling (Beef)</a:t>
            </a:r>
          </a:p>
        </p:txBody>
      </p:sp>
      <p:pic>
        <p:nvPicPr>
          <p:cNvPr id="25603" name="Picture 3" descr="marb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1828800"/>
            <a:ext cx="3084512" cy="4343400"/>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1295400" y="32766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Modest Marbling</a:t>
            </a:r>
            <a:endParaRPr lang="en-US" sz="4000"/>
          </a:p>
        </p:txBody>
      </p:sp>
    </p:spTree>
    <p:extLst>
      <p:ext uri="{BB962C8B-B14F-4D97-AF65-F5344CB8AC3E}">
        <p14:creationId xmlns:p14="http://schemas.microsoft.com/office/powerpoint/2010/main" val="28703956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dirty="0"/>
              <a:t>Marbling (Beef)</a:t>
            </a:r>
          </a:p>
        </p:txBody>
      </p:sp>
      <p:pic>
        <p:nvPicPr>
          <p:cNvPr id="24580" name="Picture 4" descr="marb_mode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63" y="1752600"/>
            <a:ext cx="2865437" cy="4648200"/>
          </a:xfrm>
          <a:prstGeom prst="rect">
            <a:avLst/>
          </a:prstGeom>
          <a:noFill/>
          <a:extLst>
            <a:ext uri="{909E8E84-426E-40DD-AFC4-6F175D3DCCD1}">
              <a14:hiddenFill xmlns:a14="http://schemas.microsoft.com/office/drawing/2010/main">
                <a:solidFill>
                  <a:srgbClr val="FFFFFF"/>
                </a:solidFill>
              </a14:hiddenFill>
            </a:ext>
          </a:extLst>
        </p:spPr>
      </p:pic>
      <p:sp>
        <p:nvSpPr>
          <p:cNvPr id="24581" name="Text Box 5"/>
          <p:cNvSpPr txBox="1">
            <a:spLocks noChangeArrowheads="1"/>
          </p:cNvSpPr>
          <p:nvPr/>
        </p:nvSpPr>
        <p:spPr bwMode="auto">
          <a:xfrm>
            <a:off x="1295400" y="32766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Moderate Marbling</a:t>
            </a:r>
            <a:endParaRPr lang="en-US" sz="4000"/>
          </a:p>
        </p:txBody>
      </p:sp>
    </p:spTree>
    <p:extLst>
      <p:ext uri="{BB962C8B-B14F-4D97-AF65-F5344CB8AC3E}">
        <p14:creationId xmlns:p14="http://schemas.microsoft.com/office/powerpoint/2010/main" val="31801383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Marbling (Beef)</a:t>
            </a:r>
          </a:p>
        </p:txBody>
      </p:sp>
      <p:pic>
        <p:nvPicPr>
          <p:cNvPr id="26627" name="Picture 3" descr="marb_s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763" y="1752600"/>
            <a:ext cx="3348037" cy="4648200"/>
          </a:xfrm>
          <a:prstGeom prst="rect">
            <a:avLst/>
          </a:prstGeom>
          <a:noFill/>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1295400" y="3276600"/>
            <a:ext cx="3124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Slightly Abundant  Marbling</a:t>
            </a:r>
            <a:endParaRPr lang="en-US" sz="4000"/>
          </a:p>
        </p:txBody>
      </p:sp>
    </p:spTree>
    <p:extLst>
      <p:ext uri="{BB962C8B-B14F-4D97-AF65-F5344CB8AC3E}">
        <p14:creationId xmlns:p14="http://schemas.microsoft.com/office/powerpoint/2010/main" val="3464007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Swine Quality grades </a:t>
            </a:r>
            <a:endParaRPr lang="en-US" dirty="0"/>
          </a:p>
        </p:txBody>
      </p:sp>
    </p:spTree>
    <p:extLst>
      <p:ext uri="{BB962C8B-B14F-4D97-AF65-F5344CB8AC3E}">
        <p14:creationId xmlns:p14="http://schemas.microsoft.com/office/powerpoint/2010/main" val="2643313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Swine Classes</a:t>
            </a:r>
          </a:p>
        </p:txBody>
      </p:sp>
      <p:sp>
        <p:nvSpPr>
          <p:cNvPr id="31747" name="Rectangle 3"/>
          <p:cNvSpPr>
            <a:spLocks noGrp="1" noChangeArrowheads="1"/>
          </p:cNvSpPr>
          <p:nvPr>
            <p:ph sz="quarter" idx="13"/>
          </p:nvPr>
        </p:nvSpPr>
        <p:spPr/>
        <p:txBody>
          <a:bodyPr/>
          <a:lstStyle/>
          <a:p>
            <a:r>
              <a:rPr lang="en-US" dirty="0"/>
              <a:t>Use Classes</a:t>
            </a:r>
          </a:p>
          <a:p>
            <a:pPr lvl="1"/>
            <a:r>
              <a:rPr lang="en-US" dirty="0"/>
              <a:t>Slaughter</a:t>
            </a:r>
          </a:p>
          <a:p>
            <a:pPr lvl="2"/>
            <a:r>
              <a:rPr lang="en-US" dirty="0"/>
              <a:t>To be killed and sold as meat</a:t>
            </a:r>
          </a:p>
          <a:p>
            <a:pPr lvl="1"/>
            <a:r>
              <a:rPr lang="en-US" dirty="0"/>
              <a:t>Feeder</a:t>
            </a:r>
          </a:p>
          <a:p>
            <a:pPr lvl="2"/>
            <a:r>
              <a:rPr lang="en-US" dirty="0"/>
              <a:t>To be feed to heavier weights before slaughter</a:t>
            </a:r>
          </a:p>
          <a:p>
            <a:pPr lvl="3"/>
            <a:endParaRPr lang="en-US" dirty="0"/>
          </a:p>
        </p:txBody>
      </p:sp>
    </p:spTree>
    <p:extLst>
      <p:ext uri="{BB962C8B-B14F-4D97-AF65-F5344CB8AC3E}">
        <p14:creationId xmlns:p14="http://schemas.microsoft.com/office/powerpoint/2010/main" val="4245564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Swine Classes</a:t>
            </a:r>
          </a:p>
        </p:txBody>
      </p:sp>
      <p:sp>
        <p:nvSpPr>
          <p:cNvPr id="32771" name="Rectangle 3"/>
          <p:cNvSpPr>
            <a:spLocks noGrp="1" noChangeArrowheads="1"/>
          </p:cNvSpPr>
          <p:nvPr>
            <p:ph sz="quarter" idx="13"/>
          </p:nvPr>
        </p:nvSpPr>
        <p:spPr/>
        <p:txBody>
          <a:bodyPr>
            <a:normAutofit fontScale="92500" lnSpcReduction="10000"/>
          </a:bodyPr>
          <a:lstStyle/>
          <a:p>
            <a:r>
              <a:rPr lang="en-US" dirty="0"/>
              <a:t>Sex Classes</a:t>
            </a:r>
          </a:p>
          <a:p>
            <a:pPr lvl="1"/>
            <a:r>
              <a:rPr lang="en-US" dirty="0"/>
              <a:t>Barrow</a:t>
            </a:r>
          </a:p>
          <a:p>
            <a:pPr lvl="2"/>
            <a:r>
              <a:rPr lang="en-US" dirty="0"/>
              <a:t>Male castrated before sexual maturity</a:t>
            </a:r>
          </a:p>
          <a:p>
            <a:pPr lvl="1"/>
            <a:r>
              <a:rPr lang="en-US" dirty="0"/>
              <a:t>Gilt</a:t>
            </a:r>
          </a:p>
          <a:p>
            <a:pPr lvl="2"/>
            <a:r>
              <a:rPr lang="en-US" dirty="0"/>
              <a:t>Young female that has not had pigs</a:t>
            </a:r>
          </a:p>
          <a:p>
            <a:pPr lvl="1"/>
            <a:r>
              <a:rPr lang="en-US" dirty="0"/>
              <a:t>Sow</a:t>
            </a:r>
          </a:p>
          <a:p>
            <a:pPr lvl="1"/>
            <a:r>
              <a:rPr lang="en-US" dirty="0"/>
              <a:t>Boar</a:t>
            </a:r>
          </a:p>
          <a:p>
            <a:pPr lvl="1"/>
            <a:r>
              <a:rPr lang="en-US" dirty="0"/>
              <a:t>Stag</a:t>
            </a:r>
          </a:p>
        </p:txBody>
      </p:sp>
    </p:spTree>
    <p:extLst>
      <p:ext uri="{BB962C8B-B14F-4D97-AF65-F5344CB8AC3E}">
        <p14:creationId xmlns:p14="http://schemas.microsoft.com/office/powerpoint/2010/main" val="4054290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Beef Cattle Classes</a:t>
            </a:r>
          </a:p>
        </p:txBody>
      </p:sp>
      <p:sp>
        <p:nvSpPr>
          <p:cNvPr id="23555" name="Rectangle 3"/>
          <p:cNvSpPr>
            <a:spLocks noGrp="1" noChangeArrowheads="1"/>
          </p:cNvSpPr>
          <p:nvPr>
            <p:ph sz="quarter" idx="13"/>
          </p:nvPr>
        </p:nvSpPr>
        <p:spPr/>
        <p:txBody>
          <a:bodyPr/>
          <a:lstStyle/>
          <a:p>
            <a:r>
              <a:rPr lang="en-US" dirty="0"/>
              <a:t>Age classes continued</a:t>
            </a:r>
          </a:p>
          <a:p>
            <a:pPr lvl="1"/>
            <a:r>
              <a:rPr lang="en-US" dirty="0"/>
              <a:t>Slaughter calves</a:t>
            </a:r>
          </a:p>
          <a:p>
            <a:pPr lvl="2"/>
            <a:r>
              <a:rPr lang="en-US" dirty="0"/>
              <a:t>3 months to one year old</a:t>
            </a:r>
          </a:p>
          <a:p>
            <a:pPr lvl="1"/>
            <a:r>
              <a:rPr lang="en-US" dirty="0"/>
              <a:t>Feeder calves</a:t>
            </a:r>
          </a:p>
          <a:p>
            <a:pPr lvl="2"/>
            <a:r>
              <a:rPr lang="en-US" dirty="0"/>
              <a:t>6 months to one year old</a:t>
            </a:r>
          </a:p>
        </p:txBody>
      </p:sp>
    </p:spTree>
    <p:extLst>
      <p:ext uri="{BB962C8B-B14F-4D97-AF65-F5344CB8AC3E}">
        <p14:creationId xmlns:p14="http://schemas.microsoft.com/office/powerpoint/2010/main" val="6705995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Feeder Pig Grades (Sample)</a:t>
            </a:r>
            <a:endParaRPr lang="en-US" dirty="0"/>
          </a:p>
        </p:txBody>
      </p:sp>
      <p:sp>
        <p:nvSpPr>
          <p:cNvPr id="3" name="Content Placeholder 2"/>
          <p:cNvSpPr>
            <a:spLocks noGrp="1"/>
          </p:cNvSpPr>
          <p:nvPr>
            <p:ph sz="quarter" idx="13"/>
          </p:nvPr>
        </p:nvSpPr>
        <p:spPr/>
        <p:txBody>
          <a:bodyPr/>
          <a:lstStyle/>
          <a:p>
            <a:r>
              <a:rPr lang="en-US" dirty="0" smtClean="0"/>
              <a:t>USDA No. 1 Feeder Pig – Large </a:t>
            </a:r>
            <a:r>
              <a:rPr lang="en-US" dirty="0"/>
              <a:t>f</a:t>
            </a:r>
            <a:r>
              <a:rPr lang="en-US" dirty="0" smtClean="0"/>
              <a:t>rame, thick muscle, legs set wide apart and ham is wider than loin. </a:t>
            </a:r>
          </a:p>
          <a:p>
            <a:r>
              <a:rPr lang="en-US" dirty="0" smtClean="0"/>
              <a:t>USDA No. 3 Feeder Pig – Slightly smaller than frame with think muscling. Ham and Loin are about the same width. Back is flat. </a:t>
            </a:r>
          </a:p>
          <a:p>
            <a:r>
              <a:rPr lang="en-US" dirty="0" smtClean="0"/>
              <a:t>USDA Utility Feeder Pig – Unthrifty, diseased, poor care, skin wrinkles, head appears larger than body. </a:t>
            </a:r>
            <a:endParaRPr lang="en-US" dirty="0"/>
          </a:p>
        </p:txBody>
      </p:sp>
    </p:spTree>
    <p:extLst>
      <p:ext uri="{BB962C8B-B14F-4D97-AF65-F5344CB8AC3E}">
        <p14:creationId xmlns:p14="http://schemas.microsoft.com/office/powerpoint/2010/main" val="1609581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Grading Meat</a:t>
            </a:r>
          </a:p>
        </p:txBody>
      </p:sp>
      <p:sp>
        <p:nvSpPr>
          <p:cNvPr id="20483" name="Rectangle 3"/>
          <p:cNvSpPr>
            <a:spLocks noGrp="1" noChangeArrowheads="1"/>
          </p:cNvSpPr>
          <p:nvPr>
            <p:ph sz="quarter" idx="13"/>
          </p:nvPr>
        </p:nvSpPr>
        <p:spPr>
          <a:xfrm>
            <a:off x="381000" y="1676400"/>
            <a:ext cx="8077200" cy="4572000"/>
          </a:xfrm>
        </p:spPr>
        <p:txBody>
          <a:bodyPr>
            <a:normAutofit/>
          </a:bodyPr>
          <a:lstStyle/>
          <a:p>
            <a:pPr>
              <a:buFontTx/>
              <a:buNone/>
            </a:pPr>
            <a:r>
              <a:rPr lang="en-US" dirty="0"/>
              <a:t>Swine</a:t>
            </a:r>
          </a:p>
          <a:p>
            <a:pPr lvl="1"/>
            <a:r>
              <a:rPr lang="en-US" sz="2400" dirty="0"/>
              <a:t>1. Quality grade is determined by quality of lean meat and yield.</a:t>
            </a:r>
          </a:p>
          <a:p>
            <a:pPr lvl="1"/>
            <a:r>
              <a:rPr lang="en-US" sz="2400" dirty="0"/>
              <a:t>2. Quality of lean is determined by firmness of lean, firmness of fat, and distribution of external finish (fat).</a:t>
            </a:r>
          </a:p>
          <a:p>
            <a:pPr lvl="1"/>
            <a:r>
              <a:rPr lang="en-US" sz="2400" dirty="0"/>
              <a:t>3. Yield is evaluated by thickness of backfat and degree of muscling.</a:t>
            </a:r>
          </a:p>
          <a:p>
            <a:pPr lvl="1"/>
            <a:r>
              <a:rPr lang="en-US" sz="2400" dirty="0"/>
              <a:t>4. </a:t>
            </a:r>
            <a:r>
              <a:rPr lang="en-US" sz="2400" dirty="0" smtClean="0"/>
              <a:t>Thick muscling helps offset backfat thickness</a:t>
            </a:r>
            <a:endParaRPr lang="en-US" sz="2400" b="1" dirty="0"/>
          </a:p>
        </p:txBody>
      </p:sp>
    </p:spTree>
    <p:extLst>
      <p:ext uri="{BB962C8B-B14F-4D97-AF65-F5344CB8AC3E}">
        <p14:creationId xmlns:p14="http://schemas.microsoft.com/office/powerpoint/2010/main" val="4171495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Grading Meat</a:t>
            </a:r>
          </a:p>
        </p:txBody>
      </p:sp>
      <p:sp>
        <p:nvSpPr>
          <p:cNvPr id="21507" name="Rectangle 3"/>
          <p:cNvSpPr>
            <a:spLocks noGrp="1" noChangeArrowheads="1"/>
          </p:cNvSpPr>
          <p:nvPr>
            <p:ph sz="quarter" idx="13"/>
          </p:nvPr>
        </p:nvSpPr>
        <p:spPr/>
        <p:txBody>
          <a:bodyPr>
            <a:normAutofit/>
          </a:bodyPr>
          <a:lstStyle/>
          <a:p>
            <a:pPr>
              <a:buFontTx/>
              <a:buNone/>
            </a:pPr>
            <a:r>
              <a:rPr lang="en-US" sz="2800" dirty="0"/>
              <a:t>Swine (continued</a:t>
            </a:r>
            <a:r>
              <a:rPr lang="en-US" sz="2800" dirty="0" smtClean="0"/>
              <a:t>)</a:t>
            </a:r>
            <a:endParaRPr lang="en-US" sz="2400" dirty="0" smtClean="0"/>
          </a:p>
          <a:p>
            <a:pPr lvl="1"/>
            <a:r>
              <a:rPr lang="en-US" sz="2400" dirty="0" smtClean="0"/>
              <a:t>5. US No. 1 Hog must have at least average muscling </a:t>
            </a:r>
          </a:p>
          <a:p>
            <a:pPr lvl="1"/>
            <a:r>
              <a:rPr lang="en-US" sz="2400" dirty="0" smtClean="0"/>
              <a:t>6. US No. 1 Should yield 60.4% or higher </a:t>
            </a:r>
          </a:p>
          <a:p>
            <a:pPr lvl="1"/>
            <a:r>
              <a:rPr lang="en-US" sz="2400" dirty="0" smtClean="0"/>
              <a:t>7. Grade is determined by the percent of carcass weight made up of ham, loin, boston butt, and picnic shoulder</a:t>
            </a:r>
          </a:p>
          <a:p>
            <a:pPr lvl="1"/>
            <a:r>
              <a:rPr lang="en-US" sz="2400" dirty="0" smtClean="0"/>
              <a:t>8. Backfat and degree of muscling are used to evaluate live hogs for yield. </a:t>
            </a:r>
          </a:p>
        </p:txBody>
      </p:sp>
    </p:spTree>
    <p:extLst>
      <p:ext uri="{BB962C8B-B14F-4D97-AF65-F5344CB8AC3E}">
        <p14:creationId xmlns:p14="http://schemas.microsoft.com/office/powerpoint/2010/main" val="649149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Slaughter Barrows and </a:t>
            </a:r>
            <a:r>
              <a:rPr lang="en-US" dirty="0" err="1"/>
              <a:t>Guilts</a:t>
            </a:r>
            <a:endParaRPr lang="en-US" dirty="0"/>
          </a:p>
        </p:txBody>
      </p:sp>
      <p:sp>
        <p:nvSpPr>
          <p:cNvPr id="41987" name="Rectangle 3"/>
          <p:cNvSpPr>
            <a:spLocks noGrp="1" noChangeArrowheads="1"/>
          </p:cNvSpPr>
          <p:nvPr>
            <p:ph sz="quarter" idx="13"/>
          </p:nvPr>
        </p:nvSpPr>
        <p:spPr/>
        <p:txBody>
          <a:bodyPr>
            <a:normAutofit/>
          </a:bodyPr>
          <a:lstStyle/>
          <a:p>
            <a:r>
              <a:rPr lang="en-US" dirty="0"/>
              <a:t>USDA </a:t>
            </a:r>
            <a:r>
              <a:rPr lang="en-US" dirty="0" smtClean="0"/>
              <a:t>grades: </a:t>
            </a:r>
          </a:p>
          <a:p>
            <a:pPr lvl="1"/>
            <a:r>
              <a:rPr lang="en-US" dirty="0" smtClean="0"/>
              <a:t>U.S</a:t>
            </a:r>
            <a:r>
              <a:rPr lang="en-US" dirty="0"/>
              <a:t>. No. 1 </a:t>
            </a:r>
            <a:endParaRPr lang="en-US" dirty="0" smtClean="0"/>
          </a:p>
          <a:p>
            <a:pPr lvl="1"/>
            <a:r>
              <a:rPr lang="en-US" dirty="0"/>
              <a:t>U.S. No. 2</a:t>
            </a:r>
          </a:p>
          <a:p>
            <a:pPr lvl="1"/>
            <a:r>
              <a:rPr lang="en-US" dirty="0"/>
              <a:t>U.S. No. </a:t>
            </a:r>
            <a:r>
              <a:rPr lang="en-US" dirty="0" smtClean="0"/>
              <a:t>3 </a:t>
            </a:r>
            <a:endParaRPr lang="en-US" dirty="0"/>
          </a:p>
          <a:p>
            <a:pPr lvl="1"/>
            <a:r>
              <a:rPr lang="en-US" dirty="0" smtClean="0"/>
              <a:t>U.S</a:t>
            </a:r>
            <a:r>
              <a:rPr lang="en-US" dirty="0"/>
              <a:t>. No. </a:t>
            </a:r>
            <a:r>
              <a:rPr lang="en-US" dirty="0" smtClean="0"/>
              <a:t>4  </a:t>
            </a:r>
          </a:p>
          <a:p>
            <a:pPr lvl="1"/>
            <a:r>
              <a:rPr lang="en-US" dirty="0" smtClean="0"/>
              <a:t>U.S. Utility  </a:t>
            </a:r>
            <a:endParaRPr lang="en-US" dirty="0"/>
          </a:p>
        </p:txBody>
      </p:sp>
    </p:spTree>
    <p:extLst>
      <p:ext uri="{BB962C8B-B14F-4D97-AF65-F5344CB8AC3E}">
        <p14:creationId xmlns:p14="http://schemas.microsoft.com/office/powerpoint/2010/main" val="18994633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Grades </a:t>
            </a:r>
            <a:endParaRPr lang="en-US" dirty="0"/>
          </a:p>
        </p:txBody>
      </p:sp>
      <p:sp>
        <p:nvSpPr>
          <p:cNvPr id="3" name="Content Placeholder 2"/>
          <p:cNvSpPr>
            <a:spLocks noGrp="1"/>
          </p:cNvSpPr>
          <p:nvPr>
            <p:ph sz="quarter" idx="13"/>
          </p:nvPr>
        </p:nvSpPr>
        <p:spPr/>
        <p:txBody>
          <a:bodyPr/>
          <a:lstStyle/>
          <a:p>
            <a:r>
              <a:rPr lang="en-US" dirty="0" smtClean="0"/>
              <a:t>The estimated backfat thickness over the last rib and the muscling score are used to determine the USDA slaughter barrow and gilt grade. </a:t>
            </a:r>
          </a:p>
          <a:p>
            <a:pPr lvl="1"/>
            <a:r>
              <a:rPr lang="en-US" dirty="0" smtClean="0"/>
              <a:t>Degrees of Muscling are Thick, Average, Thin</a:t>
            </a:r>
          </a:p>
          <a:p>
            <a:pPr lvl="2"/>
            <a:r>
              <a:rPr lang="en-US" dirty="0" smtClean="0"/>
              <a:t>Thick Muscle Score =3.0</a:t>
            </a:r>
          </a:p>
          <a:p>
            <a:pPr lvl="2"/>
            <a:r>
              <a:rPr lang="en-US" dirty="0" smtClean="0"/>
              <a:t>Average Muscle Score = 2.0</a:t>
            </a:r>
          </a:p>
          <a:p>
            <a:pPr lvl="2"/>
            <a:r>
              <a:rPr lang="en-US" dirty="0" smtClean="0"/>
              <a:t>Thin Muscle Score = 1.0 </a:t>
            </a:r>
            <a:endParaRPr lang="en-US" dirty="0"/>
          </a:p>
        </p:txBody>
      </p:sp>
    </p:spTree>
    <p:extLst>
      <p:ext uri="{BB962C8B-B14F-4D97-AF65-F5344CB8AC3E}">
        <p14:creationId xmlns:p14="http://schemas.microsoft.com/office/powerpoint/2010/main" val="2063673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lstStyle/>
          <a:p>
            <a:r>
              <a:rPr lang="en-US" dirty="0"/>
              <a:t>Backfat</a:t>
            </a:r>
          </a:p>
        </p:txBody>
      </p:sp>
      <p:pic>
        <p:nvPicPr>
          <p:cNvPr id="132102" name="Picture 6" descr="38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5427133" cy="363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68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Grades </a:t>
            </a:r>
            <a:endParaRPr lang="en-US" dirty="0"/>
          </a:p>
        </p:txBody>
      </p:sp>
      <p:sp>
        <p:nvSpPr>
          <p:cNvPr id="3" name="Content Placeholder 2"/>
          <p:cNvSpPr>
            <a:spLocks noGrp="1"/>
          </p:cNvSpPr>
          <p:nvPr>
            <p:ph sz="quarter" idx="13"/>
          </p:nvPr>
        </p:nvSpPr>
        <p:spPr/>
        <p:txBody>
          <a:bodyPr/>
          <a:lstStyle/>
          <a:p>
            <a:r>
              <a:rPr lang="en-US" dirty="0" smtClean="0"/>
              <a:t>The formula used to calculate slaughter barrow and gilt grades is:</a:t>
            </a:r>
          </a:p>
          <a:p>
            <a:pPr lvl="1"/>
            <a:r>
              <a:rPr lang="en-US" dirty="0" smtClean="0"/>
              <a:t>Grade = (4.0 x backfat)-(1.0 x muscling score)</a:t>
            </a:r>
            <a:endParaRPr lang="en-US" dirty="0"/>
          </a:p>
        </p:txBody>
      </p:sp>
    </p:spTree>
    <p:extLst>
      <p:ext uri="{BB962C8B-B14F-4D97-AF65-F5344CB8AC3E}">
        <p14:creationId xmlns:p14="http://schemas.microsoft.com/office/powerpoint/2010/main" val="1636397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77334" y="2286000"/>
            <a:ext cx="7789333" cy="1143000"/>
          </a:xfrm>
        </p:spPr>
        <p:txBody>
          <a:bodyPr/>
          <a:lstStyle/>
          <a:p>
            <a:r>
              <a:rPr lang="en-US" dirty="0"/>
              <a:t>Poultry Carcass Evaluation</a:t>
            </a:r>
          </a:p>
        </p:txBody>
      </p:sp>
      <p:sp>
        <p:nvSpPr>
          <p:cNvPr id="38915" name="Rectangle 3"/>
          <p:cNvSpPr>
            <a:spLocks noGrp="1" noChangeArrowheads="1"/>
          </p:cNvSpPr>
          <p:nvPr>
            <p:ph type="subTitle" idx="1"/>
          </p:nvPr>
        </p:nvSpPr>
        <p:spPr>
          <a:xfrm>
            <a:off x="1354667" y="3886200"/>
            <a:ext cx="6434667" cy="1752600"/>
          </a:xfrm>
        </p:spPr>
        <p:txBody>
          <a:bodyPr/>
          <a:lstStyle/>
          <a:p>
            <a:pPr algn="l"/>
            <a:endParaRPr lang="en-US" dirty="0"/>
          </a:p>
        </p:txBody>
      </p:sp>
    </p:spTree>
    <p:extLst>
      <p:ext uri="{BB962C8B-B14F-4D97-AF65-F5344CB8AC3E}">
        <p14:creationId xmlns:p14="http://schemas.microsoft.com/office/powerpoint/2010/main" val="1599247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Why Grade Poultry Carcasses?</a:t>
            </a:r>
          </a:p>
        </p:txBody>
      </p:sp>
      <p:sp>
        <p:nvSpPr>
          <p:cNvPr id="44035" name="Rectangle 3"/>
          <p:cNvSpPr>
            <a:spLocks noGrp="1" noChangeArrowheads="1"/>
          </p:cNvSpPr>
          <p:nvPr>
            <p:ph type="body" idx="4294967295"/>
          </p:nvPr>
        </p:nvSpPr>
        <p:spPr>
          <a:xfrm>
            <a:off x="1828800" y="1981200"/>
            <a:ext cx="6629400" cy="1295400"/>
          </a:xfrm>
          <a:prstGeom prst="rect">
            <a:avLst/>
          </a:prstGeom>
        </p:spPr>
        <p:txBody>
          <a:bodyPr>
            <a:normAutofit fontScale="92500"/>
          </a:bodyPr>
          <a:lstStyle/>
          <a:p>
            <a:r>
              <a:rPr lang="en-US" dirty="0"/>
              <a:t>To insure quality before it is sold</a:t>
            </a:r>
          </a:p>
          <a:p>
            <a:r>
              <a:rPr lang="en-US" dirty="0"/>
              <a:t>Prevent the selling of an unwholesome product</a:t>
            </a:r>
          </a:p>
        </p:txBody>
      </p:sp>
      <p:sp>
        <p:nvSpPr>
          <p:cNvPr id="44036" name="Text Box 4"/>
          <p:cNvSpPr txBox="1">
            <a:spLocks noChangeArrowheads="1"/>
          </p:cNvSpPr>
          <p:nvPr/>
        </p:nvSpPr>
        <p:spPr bwMode="auto">
          <a:xfrm>
            <a:off x="6858000" y="1905000"/>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44037" name="Picture 5" descr="bd0489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304845" y="5486401"/>
            <a:ext cx="1958622" cy="1241425"/>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p:cNvSpPr txBox="1">
            <a:spLocks noChangeArrowheads="1"/>
          </p:cNvSpPr>
          <p:nvPr/>
        </p:nvSpPr>
        <p:spPr bwMode="auto">
          <a:xfrm>
            <a:off x="1828800" y="4343400"/>
            <a:ext cx="6553200" cy="208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a:latin typeface="Verdana" pitchFamily="34" charset="0"/>
              </a:rPr>
              <a:t>Did you know?</a:t>
            </a:r>
          </a:p>
          <a:p>
            <a:pPr>
              <a:spcBef>
                <a:spcPct val="20000"/>
              </a:spcBef>
              <a:buFontTx/>
              <a:buChar char="•"/>
            </a:pPr>
            <a:r>
              <a:rPr lang="en-US" sz="3200">
                <a:latin typeface="Verdana" pitchFamily="34" charset="0"/>
              </a:rPr>
              <a:t>Grading is voluntary and paid for by the meat packer?</a:t>
            </a:r>
          </a:p>
          <a:p>
            <a:pPr>
              <a:spcBef>
                <a:spcPct val="50000"/>
              </a:spcBef>
            </a:pPr>
            <a:endParaRPr lang="en-US"/>
          </a:p>
        </p:txBody>
      </p:sp>
      <p:sp>
        <p:nvSpPr>
          <p:cNvPr id="44041" name="Line 9"/>
          <p:cNvSpPr>
            <a:spLocks noChangeShapeType="1"/>
          </p:cNvSpPr>
          <p:nvPr/>
        </p:nvSpPr>
        <p:spPr bwMode="auto">
          <a:xfrm>
            <a:off x="1625600" y="4876800"/>
            <a:ext cx="650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4293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4037"/>
                                        </p:tgtEl>
                                        <p:attrNameLst>
                                          <p:attrName>style.visibility</p:attrName>
                                        </p:attrNameLst>
                                      </p:cBhvr>
                                      <p:to>
                                        <p:strVal val="visible"/>
                                      </p:to>
                                    </p:set>
                                    <p:anim calcmode="lin" valueType="num">
                                      <p:cBhvr>
                                        <p:cTn id="19" dur="500" fill="hold"/>
                                        <p:tgtEl>
                                          <p:spTgt spid="44037"/>
                                        </p:tgtEl>
                                        <p:attrNameLst>
                                          <p:attrName>ppt_w</p:attrName>
                                        </p:attrNameLst>
                                      </p:cBhvr>
                                      <p:tavLst>
                                        <p:tav tm="0">
                                          <p:val>
                                            <p:fltVal val="0"/>
                                          </p:val>
                                        </p:tav>
                                        <p:tav tm="100000">
                                          <p:val>
                                            <p:strVal val="#ppt_w"/>
                                          </p:val>
                                        </p:tav>
                                      </p:tavLst>
                                    </p:anim>
                                    <p:anim calcmode="lin" valueType="num">
                                      <p:cBhvr>
                                        <p:cTn id="20" dur="500" fill="hold"/>
                                        <p:tgtEl>
                                          <p:spTgt spid="440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9"/>
                                        </p:tgtEl>
                                        <p:attrNameLst>
                                          <p:attrName>style.visibility</p:attrName>
                                        </p:attrNameLst>
                                      </p:cBhvr>
                                      <p:to>
                                        <p:strVal val="visible"/>
                                      </p:to>
                                    </p:set>
                                    <p:anim calcmode="lin" valueType="num">
                                      <p:cBhvr additive="base">
                                        <p:cTn id="25" dur="500" fill="hold"/>
                                        <p:tgtEl>
                                          <p:spTgt spid="44039"/>
                                        </p:tgtEl>
                                        <p:attrNameLst>
                                          <p:attrName>ppt_x</p:attrName>
                                        </p:attrNameLst>
                                      </p:cBhvr>
                                      <p:tavLst>
                                        <p:tav tm="0">
                                          <p:val>
                                            <p:strVal val="0-#ppt_w/2"/>
                                          </p:val>
                                        </p:tav>
                                        <p:tav tm="100000">
                                          <p:val>
                                            <p:strVal val="#ppt_x"/>
                                          </p:val>
                                        </p:tav>
                                      </p:tavLst>
                                    </p:anim>
                                    <p:anim calcmode="lin" valueType="num">
                                      <p:cBhvr additive="base">
                                        <p:cTn id="26" dur="500" fill="hold"/>
                                        <p:tgtEl>
                                          <p:spTgt spid="44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P spid="4403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Grading Poultry Carcasses</a:t>
            </a:r>
          </a:p>
        </p:txBody>
      </p:sp>
      <p:sp>
        <p:nvSpPr>
          <p:cNvPr id="74755"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t>USDA Grades indicate quality not sanitation</a:t>
            </a:r>
          </a:p>
          <a:p>
            <a:r>
              <a:rPr lang="en-US" dirty="0"/>
              <a:t>Ready-to-cook means that certain parts have been removed</a:t>
            </a:r>
          </a:p>
          <a:p>
            <a:pPr lvl="1"/>
            <a:r>
              <a:rPr lang="en-US" dirty="0"/>
              <a:t>head</a:t>
            </a:r>
          </a:p>
          <a:p>
            <a:pPr lvl="1"/>
            <a:r>
              <a:rPr lang="en-US" dirty="0"/>
              <a:t>feet and feathers</a:t>
            </a:r>
          </a:p>
          <a:p>
            <a:pPr lvl="1"/>
            <a:r>
              <a:rPr lang="en-US" dirty="0"/>
              <a:t>blood</a:t>
            </a:r>
          </a:p>
          <a:p>
            <a:pPr lvl="1"/>
            <a:r>
              <a:rPr lang="en-US" dirty="0"/>
              <a:t>viscera (soft internal organs)</a:t>
            </a:r>
          </a:p>
        </p:txBody>
      </p:sp>
    </p:spTree>
    <p:extLst>
      <p:ext uri="{BB962C8B-B14F-4D97-AF65-F5344CB8AC3E}">
        <p14:creationId xmlns:p14="http://schemas.microsoft.com/office/powerpoint/2010/main" val="315303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Beef Cattle Classes</a:t>
            </a:r>
          </a:p>
        </p:txBody>
      </p:sp>
      <p:sp>
        <p:nvSpPr>
          <p:cNvPr id="22531" name="Rectangle 3"/>
          <p:cNvSpPr>
            <a:spLocks noGrp="1" noChangeArrowheads="1"/>
          </p:cNvSpPr>
          <p:nvPr>
            <p:ph sz="quarter" idx="13"/>
          </p:nvPr>
        </p:nvSpPr>
        <p:spPr/>
        <p:txBody>
          <a:bodyPr>
            <a:normAutofit fontScale="85000" lnSpcReduction="20000"/>
          </a:bodyPr>
          <a:lstStyle/>
          <a:p>
            <a:r>
              <a:rPr lang="en-US" dirty="0"/>
              <a:t>Sex Classes</a:t>
            </a:r>
          </a:p>
          <a:p>
            <a:pPr lvl="1"/>
            <a:r>
              <a:rPr lang="en-US" dirty="0"/>
              <a:t>Steer</a:t>
            </a:r>
          </a:p>
          <a:p>
            <a:pPr lvl="2"/>
            <a:r>
              <a:rPr lang="en-US" dirty="0"/>
              <a:t>Male castrated before sexual maturity</a:t>
            </a:r>
          </a:p>
          <a:p>
            <a:pPr lvl="1"/>
            <a:r>
              <a:rPr lang="en-US" dirty="0"/>
              <a:t>Heifer</a:t>
            </a:r>
          </a:p>
          <a:p>
            <a:pPr lvl="2"/>
            <a:r>
              <a:rPr lang="en-US" dirty="0"/>
              <a:t>Has not had a calf or matured</a:t>
            </a:r>
          </a:p>
          <a:p>
            <a:pPr lvl="1"/>
            <a:r>
              <a:rPr lang="en-US" dirty="0"/>
              <a:t>Cow</a:t>
            </a:r>
          </a:p>
          <a:p>
            <a:pPr lvl="1"/>
            <a:r>
              <a:rPr lang="en-US" dirty="0"/>
              <a:t>Bull</a:t>
            </a:r>
          </a:p>
          <a:p>
            <a:pPr lvl="1"/>
            <a:r>
              <a:rPr lang="en-US" dirty="0"/>
              <a:t>Stag</a:t>
            </a:r>
          </a:p>
          <a:p>
            <a:pPr lvl="2"/>
            <a:r>
              <a:rPr lang="en-US" dirty="0"/>
              <a:t>Male castrated after sexual </a:t>
            </a:r>
            <a:r>
              <a:rPr lang="en-US" dirty="0" smtClean="0"/>
              <a:t>maturity</a:t>
            </a:r>
          </a:p>
        </p:txBody>
      </p:sp>
    </p:spTree>
    <p:extLst>
      <p:ext uri="{BB962C8B-B14F-4D97-AF65-F5344CB8AC3E}">
        <p14:creationId xmlns:p14="http://schemas.microsoft.com/office/powerpoint/2010/main" val="327189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r>
              <a:rPr lang="en-US" dirty="0"/>
              <a:t>What are the Grades?</a:t>
            </a:r>
          </a:p>
        </p:txBody>
      </p:sp>
      <p:sp>
        <p:nvSpPr>
          <p:cNvPr id="45059" name="Rectangle 1027"/>
          <p:cNvSpPr>
            <a:spLocks noGrp="1" noChangeArrowheads="1"/>
          </p:cNvSpPr>
          <p:nvPr>
            <p:ph type="body" idx="4294967295"/>
          </p:nvPr>
        </p:nvSpPr>
        <p:spPr>
          <a:xfrm>
            <a:off x="1828800" y="1981200"/>
            <a:ext cx="6629400" cy="4114800"/>
          </a:xfrm>
          <a:prstGeom prst="rect">
            <a:avLst/>
          </a:prstGeom>
        </p:spPr>
        <p:txBody>
          <a:bodyPr>
            <a:normAutofit fontScale="92500" lnSpcReduction="10000"/>
          </a:bodyPr>
          <a:lstStyle/>
          <a:p>
            <a:r>
              <a:rPr lang="en-US" dirty="0"/>
              <a:t>Poultry Carcass Grades:</a:t>
            </a:r>
          </a:p>
          <a:p>
            <a:pPr lvl="1"/>
            <a:r>
              <a:rPr lang="en-US" dirty="0"/>
              <a:t>Grade A</a:t>
            </a:r>
          </a:p>
          <a:p>
            <a:pPr lvl="2"/>
            <a:r>
              <a:rPr lang="en-US" dirty="0"/>
              <a:t>Sold in stores</a:t>
            </a:r>
          </a:p>
          <a:p>
            <a:pPr lvl="1"/>
            <a:r>
              <a:rPr lang="en-US" dirty="0"/>
              <a:t>Grade B</a:t>
            </a:r>
          </a:p>
          <a:p>
            <a:pPr lvl="2"/>
            <a:r>
              <a:rPr lang="en-US" dirty="0"/>
              <a:t>Often not a grade sold in stores</a:t>
            </a:r>
          </a:p>
          <a:p>
            <a:pPr lvl="1"/>
            <a:r>
              <a:rPr lang="en-US" dirty="0"/>
              <a:t>Grade C</a:t>
            </a:r>
          </a:p>
          <a:p>
            <a:pPr lvl="2"/>
            <a:r>
              <a:rPr lang="en-US" dirty="0"/>
              <a:t>Usually used for processing into other food products</a:t>
            </a:r>
          </a:p>
        </p:txBody>
      </p:sp>
    </p:spTree>
    <p:extLst>
      <p:ext uri="{BB962C8B-B14F-4D97-AF65-F5344CB8AC3E}">
        <p14:creationId xmlns:p14="http://schemas.microsoft.com/office/powerpoint/2010/main" val="2746732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additive="base">
                                        <p:cTn id="17"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5059">
                                            <p:txEl>
                                              <p:pRg st="3" end="3"/>
                                            </p:txEl>
                                          </p:spTgt>
                                        </p:tgtEl>
                                        <p:attrNameLst>
                                          <p:attrName>style.visibility</p:attrName>
                                        </p:attrNameLst>
                                      </p:cBhvr>
                                      <p:to>
                                        <p:strVal val="visible"/>
                                      </p:to>
                                    </p:set>
                                    <p:anim calcmode="lin" valueType="num">
                                      <p:cBhvr additive="base">
                                        <p:cTn id="23"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505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 calcmode="lin" valueType="num">
                                      <p:cBhvr additive="base">
                                        <p:cTn id="27"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5059">
                                            <p:txEl>
                                              <p:pRg st="5" end="5"/>
                                            </p:txEl>
                                          </p:spTgt>
                                        </p:tgtEl>
                                        <p:attrNameLst>
                                          <p:attrName>style.visibility</p:attrName>
                                        </p:attrNameLst>
                                      </p:cBhvr>
                                      <p:to>
                                        <p:strVal val="visible"/>
                                      </p:to>
                                    </p:set>
                                    <p:anim calcmode="lin" valueType="num">
                                      <p:cBhvr additive="base">
                                        <p:cTn id="33"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5059">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 calcmode="lin" valueType="num">
                                      <p:cBhvr additive="base">
                                        <p:cTn id="37" dur="500" fill="hold"/>
                                        <p:tgtEl>
                                          <p:spTgt spid="4505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Evaluation Factors</a:t>
            </a:r>
          </a:p>
        </p:txBody>
      </p:sp>
      <p:sp>
        <p:nvSpPr>
          <p:cNvPr id="58371" name="Rectangle 3"/>
          <p:cNvSpPr>
            <a:spLocks noGrp="1" noChangeArrowheads="1"/>
          </p:cNvSpPr>
          <p:nvPr>
            <p:ph type="body" sz="half" idx="4294967295"/>
          </p:nvPr>
        </p:nvSpPr>
        <p:spPr>
          <a:xfrm>
            <a:off x="685800" y="2590800"/>
            <a:ext cx="3246967" cy="3124200"/>
          </a:xfrm>
          <a:prstGeom prst="rect">
            <a:avLst/>
          </a:prstGeom>
        </p:spPr>
        <p:txBody>
          <a:bodyPr/>
          <a:lstStyle/>
          <a:p>
            <a:pPr lvl="1"/>
            <a:r>
              <a:rPr lang="en-US" sz="2800" dirty="0"/>
              <a:t>confirmation</a:t>
            </a:r>
          </a:p>
          <a:p>
            <a:pPr lvl="1"/>
            <a:r>
              <a:rPr lang="en-US" sz="2800" dirty="0"/>
              <a:t>fleshing</a:t>
            </a:r>
          </a:p>
          <a:p>
            <a:pPr lvl="1"/>
            <a:r>
              <a:rPr lang="en-US" sz="2800" dirty="0"/>
              <a:t>fat covering</a:t>
            </a:r>
          </a:p>
          <a:p>
            <a:pPr lvl="1"/>
            <a:r>
              <a:rPr lang="en-US" sz="2800" dirty="0">
                <a:solidFill>
                  <a:srgbClr val="FFFF00"/>
                </a:solidFill>
              </a:rPr>
              <a:t>exposed flesh</a:t>
            </a:r>
            <a:endParaRPr lang="en-US" sz="2800" dirty="0"/>
          </a:p>
          <a:p>
            <a:pPr lvl="1"/>
            <a:r>
              <a:rPr lang="en-US" sz="2800" dirty="0"/>
              <a:t>discoloration</a:t>
            </a:r>
          </a:p>
          <a:p>
            <a:pPr lvl="1"/>
            <a:endParaRPr lang="en-US" dirty="0"/>
          </a:p>
        </p:txBody>
      </p:sp>
      <p:sp>
        <p:nvSpPr>
          <p:cNvPr id="58372" name="Rectangle 4"/>
          <p:cNvSpPr>
            <a:spLocks noGrp="1" noChangeArrowheads="1"/>
          </p:cNvSpPr>
          <p:nvPr>
            <p:ph type="body" sz="half" idx="4294967295"/>
          </p:nvPr>
        </p:nvSpPr>
        <p:spPr>
          <a:xfrm>
            <a:off x="4343400" y="2667000"/>
            <a:ext cx="3246967" cy="3200400"/>
          </a:xfrm>
          <a:prstGeom prst="rect">
            <a:avLst/>
          </a:prstGeom>
        </p:spPr>
        <p:txBody>
          <a:bodyPr/>
          <a:lstStyle/>
          <a:p>
            <a:pPr lvl="1"/>
            <a:r>
              <a:rPr lang="en-US" sz="2800" dirty="0">
                <a:solidFill>
                  <a:srgbClr val="FFFF00"/>
                </a:solidFill>
              </a:rPr>
              <a:t>disjointed and broken bones</a:t>
            </a:r>
          </a:p>
          <a:p>
            <a:pPr lvl="1"/>
            <a:r>
              <a:rPr lang="en-US" sz="2800" dirty="0">
                <a:solidFill>
                  <a:srgbClr val="FFFF00"/>
                </a:solidFill>
              </a:rPr>
              <a:t>missing parts</a:t>
            </a:r>
            <a:endParaRPr lang="en-US" sz="2800" dirty="0"/>
          </a:p>
          <a:p>
            <a:pPr lvl="1"/>
            <a:r>
              <a:rPr lang="en-US" sz="2800" dirty="0"/>
              <a:t>freezing defects</a:t>
            </a:r>
            <a:endParaRPr lang="en-US" dirty="0"/>
          </a:p>
        </p:txBody>
      </p:sp>
      <p:sp>
        <p:nvSpPr>
          <p:cNvPr id="58373" name="Text Box 5"/>
          <p:cNvSpPr txBox="1">
            <a:spLocks noChangeArrowheads="1"/>
          </p:cNvSpPr>
          <p:nvPr/>
        </p:nvSpPr>
        <p:spPr bwMode="auto">
          <a:xfrm>
            <a:off x="1693334" y="1905001"/>
            <a:ext cx="6773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erdana" pitchFamily="34" charset="0"/>
              </a:rPr>
              <a:t>Poultry carcasses are graded on the following factors:</a:t>
            </a:r>
          </a:p>
        </p:txBody>
      </p:sp>
    </p:spTree>
    <p:extLst>
      <p:ext uri="{BB962C8B-B14F-4D97-AF65-F5344CB8AC3E}">
        <p14:creationId xmlns:p14="http://schemas.microsoft.com/office/powerpoint/2010/main" val="75301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837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837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83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P spid="58372"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Other Evaluation </a:t>
            </a:r>
            <a:r>
              <a:rPr lang="en-US" dirty="0"/>
              <a:t>Factors</a:t>
            </a:r>
          </a:p>
        </p:txBody>
      </p:sp>
      <p:sp>
        <p:nvSpPr>
          <p:cNvPr id="59395"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t>Confirmations</a:t>
            </a:r>
          </a:p>
          <a:p>
            <a:pPr lvl="1"/>
            <a:r>
              <a:rPr lang="en-US" dirty="0"/>
              <a:t>normal breastbone, back, leg and wings</a:t>
            </a:r>
          </a:p>
          <a:p>
            <a:r>
              <a:rPr lang="en-US" dirty="0"/>
              <a:t>Fleshing</a:t>
            </a:r>
          </a:p>
          <a:p>
            <a:pPr lvl="1"/>
            <a:r>
              <a:rPr lang="en-US" dirty="0"/>
              <a:t>well fleshed or muscled is ideal</a:t>
            </a:r>
          </a:p>
          <a:p>
            <a:r>
              <a:rPr lang="en-US" dirty="0"/>
              <a:t>Fat covering</a:t>
            </a:r>
          </a:p>
          <a:p>
            <a:pPr lvl="1"/>
            <a:r>
              <a:rPr lang="en-US" dirty="0"/>
              <a:t>well covered is ideal</a:t>
            </a:r>
          </a:p>
        </p:txBody>
      </p:sp>
    </p:spTree>
    <p:extLst>
      <p:ext uri="{BB962C8B-B14F-4D97-AF65-F5344CB8AC3E}">
        <p14:creationId xmlns:p14="http://schemas.microsoft.com/office/powerpoint/2010/main" val="1546789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Evaluation Factors</a:t>
            </a:r>
          </a:p>
        </p:txBody>
      </p:sp>
      <p:sp>
        <p:nvSpPr>
          <p:cNvPr id="63491"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t>Exposed Flesh </a:t>
            </a:r>
          </a:p>
          <a:p>
            <a:pPr>
              <a:buFontTx/>
              <a:buNone/>
            </a:pPr>
            <a:r>
              <a:rPr lang="en-US" sz="2400" dirty="0"/>
              <a:t>	(2 pound to 6 pound birds)</a:t>
            </a:r>
          </a:p>
          <a:p>
            <a:pPr lvl="1"/>
            <a:r>
              <a:rPr lang="en-US" dirty="0"/>
              <a:t>Grade A</a:t>
            </a:r>
          </a:p>
          <a:p>
            <a:pPr lvl="2"/>
            <a:r>
              <a:rPr lang="en-US" dirty="0"/>
              <a:t>Breast and leg can not have over 1/4 inch</a:t>
            </a:r>
          </a:p>
          <a:p>
            <a:pPr lvl="2"/>
            <a:r>
              <a:rPr lang="en-US" dirty="0"/>
              <a:t>Other parts can have a maximum of 1 and 1/2 inches</a:t>
            </a:r>
          </a:p>
          <a:p>
            <a:pPr lvl="1"/>
            <a:endParaRPr lang="en-US" dirty="0"/>
          </a:p>
          <a:p>
            <a:pPr lvl="2"/>
            <a:endParaRPr lang="en-US" dirty="0"/>
          </a:p>
        </p:txBody>
      </p:sp>
    </p:spTree>
    <p:extLst>
      <p:ext uri="{BB962C8B-B14F-4D97-AF65-F5344CB8AC3E}">
        <p14:creationId xmlns:p14="http://schemas.microsoft.com/office/powerpoint/2010/main" val="1802244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63491">
                                            <p:txEl>
                                              <p:pRg st="3" end="3"/>
                                            </p:txEl>
                                          </p:spTgt>
                                        </p:tgtEl>
                                        <p:attrNameLst>
                                          <p:attrName>style.visibility</p:attrName>
                                        </p:attrNameLst>
                                      </p:cBhvr>
                                      <p:to>
                                        <p:strVal val="visible"/>
                                      </p:to>
                                    </p:set>
                                    <p:anim calcmode="lin" valueType="num">
                                      <p:cBhvr additive="base">
                                        <p:cTn id="23"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3491">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 calcmode="lin" valueType="num">
                                      <p:cBhvr additive="base">
                                        <p:cTn id="27"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349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Evaluation Factors</a:t>
            </a:r>
          </a:p>
        </p:txBody>
      </p:sp>
      <p:sp>
        <p:nvSpPr>
          <p:cNvPr id="64515" name="Rectangle 3"/>
          <p:cNvSpPr>
            <a:spLocks noGrp="1" noChangeArrowheads="1"/>
          </p:cNvSpPr>
          <p:nvPr>
            <p:ph type="body" idx="4294967295"/>
          </p:nvPr>
        </p:nvSpPr>
        <p:spPr>
          <a:xfrm>
            <a:off x="1828800" y="1981200"/>
            <a:ext cx="6629400" cy="4114800"/>
          </a:xfrm>
          <a:prstGeom prst="rect">
            <a:avLst/>
          </a:prstGeom>
        </p:spPr>
        <p:txBody>
          <a:bodyPr>
            <a:normAutofit lnSpcReduction="10000"/>
          </a:bodyPr>
          <a:lstStyle/>
          <a:p>
            <a:r>
              <a:rPr lang="en-US" dirty="0"/>
              <a:t>Exposed Flesh </a:t>
            </a:r>
            <a:r>
              <a:rPr lang="en-US" sz="2400" dirty="0"/>
              <a:t>(continued)</a:t>
            </a:r>
            <a:endParaRPr lang="en-US" dirty="0"/>
          </a:p>
          <a:p>
            <a:pPr lvl="1"/>
            <a:r>
              <a:rPr lang="en-US" dirty="0"/>
              <a:t>Grade B</a:t>
            </a:r>
          </a:p>
          <a:p>
            <a:pPr lvl="2"/>
            <a:r>
              <a:rPr lang="en-US" dirty="0"/>
              <a:t>No more than 1/3 of the total flesh of each particular part can be exposed</a:t>
            </a:r>
          </a:p>
          <a:p>
            <a:pPr lvl="2"/>
            <a:r>
              <a:rPr lang="en-US" dirty="0"/>
              <a:t>Meat yield cannot be affected (i.e. no cuts into the meat)</a:t>
            </a:r>
          </a:p>
          <a:p>
            <a:pPr lvl="1"/>
            <a:r>
              <a:rPr lang="en-US" dirty="0"/>
              <a:t>Grade C</a:t>
            </a:r>
          </a:p>
          <a:p>
            <a:pPr lvl="2"/>
            <a:r>
              <a:rPr lang="en-US" dirty="0"/>
              <a:t>No limit</a:t>
            </a:r>
          </a:p>
        </p:txBody>
      </p:sp>
    </p:spTree>
    <p:extLst>
      <p:ext uri="{BB962C8B-B14F-4D97-AF65-F5344CB8AC3E}">
        <p14:creationId xmlns:p14="http://schemas.microsoft.com/office/powerpoint/2010/main" val="392551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 calcmode="lin" valueType="num">
                                      <p:cBhvr additive="base">
                                        <p:cTn id="17" dur="500" fill="hold"/>
                                        <p:tgtEl>
                                          <p:spTgt spid="645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45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4515">
                                            <p:txEl>
                                              <p:pRg st="3" end="3"/>
                                            </p:txEl>
                                          </p:spTgt>
                                        </p:tgtEl>
                                        <p:attrNameLst>
                                          <p:attrName>style.visibility</p:attrName>
                                        </p:attrNameLst>
                                      </p:cBhvr>
                                      <p:to>
                                        <p:strVal val="visible"/>
                                      </p:to>
                                    </p:set>
                                    <p:anim calcmode="lin" valueType="num">
                                      <p:cBhvr additive="base">
                                        <p:cTn id="21" dur="500" fill="hold"/>
                                        <p:tgtEl>
                                          <p:spTgt spid="6451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 calcmode="lin" valueType="num">
                                      <p:cBhvr additive="base">
                                        <p:cTn id="27" dur="500" fill="hold"/>
                                        <p:tgtEl>
                                          <p:spTgt spid="6451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451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additive="base">
                                        <p:cTn id="31" dur="500" fill="hold"/>
                                        <p:tgtEl>
                                          <p:spTgt spid="6451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Evaluation Factors</a:t>
            </a:r>
          </a:p>
        </p:txBody>
      </p:sp>
      <p:sp>
        <p:nvSpPr>
          <p:cNvPr id="65539"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t>Disjointed and broken bones </a:t>
            </a:r>
          </a:p>
          <a:p>
            <a:pPr>
              <a:buFontTx/>
              <a:buNone/>
            </a:pPr>
            <a:r>
              <a:rPr lang="en-US" sz="2400" dirty="0"/>
              <a:t>	(2 pound to 6 pound birds)</a:t>
            </a:r>
          </a:p>
          <a:p>
            <a:pPr lvl="1"/>
            <a:r>
              <a:rPr lang="en-US" dirty="0"/>
              <a:t>Grade A</a:t>
            </a:r>
          </a:p>
          <a:p>
            <a:pPr lvl="2"/>
            <a:r>
              <a:rPr lang="en-US" dirty="0"/>
              <a:t>1 disjointed and no broken</a:t>
            </a:r>
          </a:p>
          <a:p>
            <a:pPr lvl="1"/>
            <a:r>
              <a:rPr lang="en-US" dirty="0"/>
              <a:t>Grade B</a:t>
            </a:r>
          </a:p>
          <a:p>
            <a:pPr lvl="2"/>
            <a:r>
              <a:rPr lang="en-US" dirty="0"/>
              <a:t>2 disjointed and no broken or 1 disjointed and 1 broken non-protruding</a:t>
            </a:r>
          </a:p>
        </p:txBody>
      </p:sp>
    </p:spTree>
    <p:extLst>
      <p:ext uri="{BB962C8B-B14F-4D97-AF65-F5344CB8AC3E}">
        <p14:creationId xmlns:p14="http://schemas.microsoft.com/office/powerpoint/2010/main" val="158855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dissolve">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dissolve">
                                      <p:cBhvr>
                                        <p:cTn id="17" dur="500"/>
                                        <p:tgtEl>
                                          <p:spTgt spid="65539">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5539">
                                            <p:txEl>
                                              <p:pRg st="3" end="3"/>
                                            </p:txEl>
                                          </p:spTgt>
                                        </p:tgtEl>
                                        <p:attrNameLst>
                                          <p:attrName>style.visibility</p:attrName>
                                        </p:attrNameLst>
                                      </p:cBhvr>
                                      <p:to>
                                        <p:strVal val="visible"/>
                                      </p:to>
                                    </p:set>
                                    <p:animEffect transition="in" filter="dissolve">
                                      <p:cBhvr>
                                        <p:cTn id="20" dur="500"/>
                                        <p:tgtEl>
                                          <p:spTgt spid="655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5539">
                                            <p:txEl>
                                              <p:pRg st="4" end="4"/>
                                            </p:txEl>
                                          </p:spTgt>
                                        </p:tgtEl>
                                        <p:attrNameLst>
                                          <p:attrName>style.visibility</p:attrName>
                                        </p:attrNameLst>
                                      </p:cBhvr>
                                      <p:to>
                                        <p:strVal val="visible"/>
                                      </p:to>
                                    </p:set>
                                    <p:animEffect transition="in" filter="dissolve">
                                      <p:cBhvr>
                                        <p:cTn id="25" dur="500"/>
                                        <p:tgtEl>
                                          <p:spTgt spid="65539">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5539">
                                            <p:txEl>
                                              <p:pRg st="5" end="5"/>
                                            </p:txEl>
                                          </p:spTgt>
                                        </p:tgtEl>
                                        <p:attrNameLst>
                                          <p:attrName>style.visibility</p:attrName>
                                        </p:attrNameLst>
                                      </p:cBhvr>
                                      <p:to>
                                        <p:strVal val="visible"/>
                                      </p:to>
                                    </p:set>
                                    <p:animEffect transition="in" filter="dissolve">
                                      <p:cBhvr>
                                        <p:cTn id="28"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Evaluation Factors</a:t>
            </a:r>
          </a:p>
        </p:txBody>
      </p:sp>
      <p:sp>
        <p:nvSpPr>
          <p:cNvPr id="66563"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t>Disjointed and broken bones </a:t>
            </a:r>
          </a:p>
          <a:p>
            <a:pPr>
              <a:buFontTx/>
              <a:buNone/>
            </a:pPr>
            <a:r>
              <a:rPr lang="en-US" sz="2400" dirty="0"/>
              <a:t>	(continued)</a:t>
            </a:r>
          </a:p>
          <a:p>
            <a:pPr lvl="1"/>
            <a:r>
              <a:rPr lang="en-US" dirty="0"/>
              <a:t>Grade C</a:t>
            </a:r>
          </a:p>
          <a:p>
            <a:pPr lvl="2"/>
            <a:r>
              <a:rPr lang="en-US" dirty="0"/>
              <a:t>No limit</a:t>
            </a:r>
          </a:p>
          <a:p>
            <a:pPr lvl="2"/>
            <a:r>
              <a:rPr lang="en-US" dirty="0"/>
              <a:t>Protruding bones automatic Grade C</a:t>
            </a:r>
          </a:p>
          <a:p>
            <a:pPr lvl="1"/>
            <a:endParaRPr lang="en-US" dirty="0"/>
          </a:p>
        </p:txBody>
      </p:sp>
    </p:spTree>
    <p:extLst>
      <p:ext uri="{BB962C8B-B14F-4D97-AF65-F5344CB8AC3E}">
        <p14:creationId xmlns:p14="http://schemas.microsoft.com/office/powerpoint/2010/main" val="109175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6563">
                                            <p:txEl>
                                              <p:pRg st="3" end="3"/>
                                            </p:txEl>
                                          </p:spTgt>
                                        </p:tgtEl>
                                        <p:attrNameLst>
                                          <p:attrName>style.visibility</p:attrName>
                                        </p:attrNameLst>
                                      </p:cBhvr>
                                      <p:to>
                                        <p:strVal val="visible"/>
                                      </p:to>
                                    </p:set>
                                    <p:anim calcmode="lin" valueType="num">
                                      <p:cBhvr additive="base">
                                        <p:cTn id="23"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656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 calcmode="lin" valueType="num">
                                      <p:cBhvr additive="base">
                                        <p:cTn id="27"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Evaluation Factors</a:t>
            </a:r>
          </a:p>
        </p:txBody>
      </p:sp>
      <p:sp>
        <p:nvSpPr>
          <p:cNvPr id="67587" name="Rectangle 3"/>
          <p:cNvSpPr>
            <a:spLocks noGrp="1" noChangeArrowheads="1"/>
          </p:cNvSpPr>
          <p:nvPr>
            <p:ph type="body" idx="4294967295"/>
          </p:nvPr>
        </p:nvSpPr>
        <p:spPr>
          <a:xfrm>
            <a:off x="1828800" y="1981200"/>
            <a:ext cx="6629400" cy="4572000"/>
          </a:xfrm>
          <a:prstGeom prst="rect">
            <a:avLst/>
          </a:prstGeom>
        </p:spPr>
        <p:txBody>
          <a:bodyPr>
            <a:normAutofit fontScale="92500" lnSpcReduction="10000"/>
          </a:bodyPr>
          <a:lstStyle/>
          <a:p>
            <a:r>
              <a:rPr lang="en-US" dirty="0"/>
              <a:t>Missing Parts</a:t>
            </a:r>
          </a:p>
          <a:p>
            <a:pPr>
              <a:buFontTx/>
              <a:buNone/>
            </a:pPr>
            <a:r>
              <a:rPr lang="en-US" sz="2400" dirty="0"/>
              <a:t>	(2 pound to 6 pound birds)</a:t>
            </a:r>
            <a:endParaRPr lang="en-US" dirty="0"/>
          </a:p>
          <a:p>
            <a:pPr lvl="1"/>
            <a:r>
              <a:rPr lang="en-US" dirty="0"/>
              <a:t>Grade A</a:t>
            </a:r>
          </a:p>
          <a:p>
            <a:pPr lvl="2"/>
            <a:r>
              <a:rPr lang="en-US" dirty="0"/>
              <a:t>Wing tips and tail (removal of the preen gland</a:t>
            </a:r>
          </a:p>
          <a:p>
            <a:pPr lvl="1"/>
            <a:r>
              <a:rPr lang="en-US" dirty="0"/>
              <a:t>Grade B</a:t>
            </a:r>
          </a:p>
          <a:p>
            <a:pPr lvl="2"/>
            <a:r>
              <a:rPr lang="en-US" dirty="0"/>
              <a:t>Wing tips to the 2nd wing joint</a:t>
            </a:r>
          </a:p>
          <a:p>
            <a:pPr lvl="2"/>
            <a:r>
              <a:rPr lang="en-US" dirty="0"/>
              <a:t>Back area not wider than base of tail and extending half way between the base of tail and hip joints</a:t>
            </a:r>
          </a:p>
        </p:txBody>
      </p:sp>
    </p:spTree>
    <p:extLst>
      <p:ext uri="{BB962C8B-B14F-4D97-AF65-F5344CB8AC3E}">
        <p14:creationId xmlns:p14="http://schemas.microsoft.com/office/powerpoint/2010/main" val="2932285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75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75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758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r>
              <a:rPr lang="en-US" dirty="0"/>
              <a:t>Evaluation Factors</a:t>
            </a:r>
          </a:p>
        </p:txBody>
      </p:sp>
      <p:sp>
        <p:nvSpPr>
          <p:cNvPr id="68611" name="Rectangle 1027"/>
          <p:cNvSpPr>
            <a:spLocks noGrp="1" noChangeArrowheads="1"/>
          </p:cNvSpPr>
          <p:nvPr>
            <p:ph type="body" idx="4294967295"/>
          </p:nvPr>
        </p:nvSpPr>
        <p:spPr>
          <a:xfrm>
            <a:off x="1828800" y="1981200"/>
            <a:ext cx="6629400" cy="4114800"/>
          </a:xfrm>
          <a:prstGeom prst="rect">
            <a:avLst/>
          </a:prstGeom>
        </p:spPr>
        <p:txBody>
          <a:bodyPr/>
          <a:lstStyle/>
          <a:p>
            <a:r>
              <a:rPr lang="en-US" dirty="0"/>
              <a:t>Missing Parts</a:t>
            </a:r>
          </a:p>
          <a:p>
            <a:pPr>
              <a:buFontTx/>
              <a:buNone/>
            </a:pPr>
            <a:r>
              <a:rPr lang="en-US" sz="2400" dirty="0"/>
              <a:t>	(continued)</a:t>
            </a:r>
          </a:p>
          <a:p>
            <a:pPr lvl="1"/>
            <a:r>
              <a:rPr lang="en-US" dirty="0"/>
              <a:t>Grade C</a:t>
            </a:r>
          </a:p>
          <a:p>
            <a:pPr lvl="2"/>
            <a:r>
              <a:rPr lang="en-US" dirty="0"/>
              <a:t>Wing tips, wings and tail</a:t>
            </a:r>
          </a:p>
          <a:p>
            <a:pPr lvl="2"/>
            <a:r>
              <a:rPr lang="en-US" dirty="0"/>
              <a:t>Back area not wider than the base of tail extending to area between the hip joints</a:t>
            </a:r>
          </a:p>
          <a:p>
            <a:pPr lvl="1"/>
            <a:endParaRPr lang="en-US" sz="2400" dirty="0"/>
          </a:p>
        </p:txBody>
      </p:sp>
    </p:spTree>
    <p:extLst>
      <p:ext uri="{BB962C8B-B14F-4D97-AF65-F5344CB8AC3E}">
        <p14:creationId xmlns:p14="http://schemas.microsoft.com/office/powerpoint/2010/main" val="2828217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8611">
                                            <p:txEl>
                                              <p:pRg st="3" end="3"/>
                                            </p:txEl>
                                          </p:spTgt>
                                        </p:tgtEl>
                                        <p:attrNameLst>
                                          <p:attrName>style.visibility</p:attrName>
                                        </p:attrNameLst>
                                      </p:cBhvr>
                                      <p:to>
                                        <p:strVal val="visible"/>
                                      </p:to>
                                    </p:set>
                                    <p:anim calcmode="lin" valueType="num">
                                      <p:cBhvr additive="base">
                                        <p:cTn id="23"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8611">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 calcmode="lin" valueType="num">
                                      <p:cBhvr additive="base">
                                        <p:cTn id="27"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86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422400" y="609600"/>
            <a:ext cx="5825067" cy="1143000"/>
          </a:xfrm>
        </p:spPr>
        <p:txBody>
          <a:bodyPr/>
          <a:lstStyle/>
          <a:p>
            <a:r>
              <a:rPr lang="en-US" dirty="0"/>
              <a:t>What Grade is this?</a:t>
            </a:r>
          </a:p>
        </p:txBody>
      </p:sp>
      <p:pic>
        <p:nvPicPr>
          <p:cNvPr id="49157" name="Picture 5" descr="MVC-00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54199"/>
            <a:ext cx="5096934" cy="382270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9" name="Text Box 7"/>
          <p:cNvSpPr txBox="1">
            <a:spLocks noChangeArrowheads="1"/>
          </p:cNvSpPr>
          <p:nvPr/>
        </p:nvSpPr>
        <p:spPr bwMode="auto">
          <a:xfrm>
            <a:off x="6781800" y="2667000"/>
            <a:ext cx="1761067"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Grade A</a:t>
            </a:r>
          </a:p>
          <a:p>
            <a:pPr algn="ctr">
              <a:spcBef>
                <a:spcPct val="50000"/>
              </a:spcBef>
            </a:pPr>
            <a:r>
              <a:rPr lang="en-US" sz="2800" dirty="0">
                <a:solidFill>
                  <a:srgbClr val="FFFF00"/>
                </a:solidFill>
                <a:latin typeface="Verdana" pitchFamily="34" charset="0"/>
              </a:rPr>
              <a:t>No Defects</a:t>
            </a:r>
            <a:endParaRPr lang="en-US" dirty="0"/>
          </a:p>
        </p:txBody>
      </p:sp>
    </p:spTree>
    <p:extLst>
      <p:ext uri="{BB962C8B-B14F-4D97-AF65-F5344CB8AC3E}">
        <p14:creationId xmlns:p14="http://schemas.microsoft.com/office/powerpoint/2010/main" val="3908047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 calcmode="lin" valueType="num">
                                      <p:cBhvr additive="base">
                                        <p:cTn id="7" dur="500" fill="hold"/>
                                        <p:tgtEl>
                                          <p:spTgt spid="49159"/>
                                        </p:tgtEl>
                                        <p:attrNameLst>
                                          <p:attrName>ppt_x</p:attrName>
                                        </p:attrNameLst>
                                      </p:cBhvr>
                                      <p:tavLst>
                                        <p:tav tm="0">
                                          <p:val>
                                            <p:strVal val="0-#ppt_w/2"/>
                                          </p:val>
                                        </p:tav>
                                        <p:tav tm="100000">
                                          <p:val>
                                            <p:strVal val="#ppt_x"/>
                                          </p:val>
                                        </p:tav>
                                      </p:tavLst>
                                    </p:anim>
                                    <p:anim calcmode="lin" valueType="num">
                                      <p:cBhvr additive="base">
                                        <p:cTn id="8"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Feeder </a:t>
            </a:r>
            <a:r>
              <a:rPr lang="en-US" dirty="0"/>
              <a:t>Cattle </a:t>
            </a:r>
            <a:r>
              <a:rPr lang="en-US" dirty="0" smtClean="0"/>
              <a:t>Grades </a:t>
            </a:r>
            <a:endParaRPr lang="en-US" dirty="0"/>
          </a:p>
        </p:txBody>
      </p:sp>
      <p:sp>
        <p:nvSpPr>
          <p:cNvPr id="34819" name="Rectangle 3"/>
          <p:cNvSpPr>
            <a:spLocks noGrp="1" noChangeArrowheads="1"/>
          </p:cNvSpPr>
          <p:nvPr>
            <p:ph sz="quarter" idx="13"/>
          </p:nvPr>
        </p:nvSpPr>
        <p:spPr/>
        <p:txBody>
          <a:bodyPr/>
          <a:lstStyle/>
          <a:p>
            <a:r>
              <a:rPr lang="en-US" dirty="0"/>
              <a:t>Feeder Cattle Grades</a:t>
            </a:r>
          </a:p>
          <a:p>
            <a:pPr lvl="1"/>
            <a:r>
              <a:rPr lang="en-US" dirty="0"/>
              <a:t>Determined by:</a:t>
            </a:r>
          </a:p>
          <a:p>
            <a:pPr lvl="2"/>
            <a:r>
              <a:rPr lang="en-US" dirty="0"/>
              <a:t>Frame size</a:t>
            </a:r>
          </a:p>
          <a:p>
            <a:pPr lvl="2"/>
            <a:r>
              <a:rPr lang="en-US" dirty="0"/>
              <a:t>Muscle thickness</a:t>
            </a:r>
          </a:p>
          <a:p>
            <a:pPr lvl="2"/>
            <a:r>
              <a:rPr lang="en-US" dirty="0"/>
              <a:t>Thriftiness</a:t>
            </a:r>
          </a:p>
          <a:p>
            <a:r>
              <a:rPr lang="en-US" dirty="0"/>
              <a:t>Slaughter Cattle Grades</a:t>
            </a:r>
          </a:p>
          <a:p>
            <a:pPr lvl="1"/>
            <a:r>
              <a:rPr lang="en-US" dirty="0"/>
              <a:t>Both quality and yield grades</a:t>
            </a:r>
          </a:p>
        </p:txBody>
      </p:sp>
    </p:spTree>
    <p:extLst>
      <p:ext uri="{BB962C8B-B14F-4D97-AF65-F5344CB8AC3E}">
        <p14:creationId xmlns:p14="http://schemas.microsoft.com/office/powerpoint/2010/main" val="3043066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6231466" y="2060575"/>
            <a:ext cx="2531533"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B Grade</a:t>
            </a:r>
          </a:p>
          <a:p>
            <a:pPr algn="ctr">
              <a:spcBef>
                <a:spcPct val="50000"/>
              </a:spcBef>
            </a:pPr>
            <a:r>
              <a:rPr lang="en-US" sz="2800" dirty="0">
                <a:solidFill>
                  <a:srgbClr val="FFFF00"/>
                </a:solidFill>
                <a:latin typeface="Verdana" pitchFamily="34" charset="0"/>
              </a:rPr>
              <a:t>Back is cut out halfway between the base of the tail and the hip joints</a:t>
            </a:r>
          </a:p>
        </p:txBody>
      </p:sp>
      <p:pic>
        <p:nvPicPr>
          <p:cNvPr id="50180" name="Picture 4" descr="MVC-01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33" y="1828800"/>
            <a:ext cx="5012267" cy="3759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6" name="Rectangle 10"/>
          <p:cNvSpPr>
            <a:spLocks noGrp="1" noChangeArrowheads="1"/>
          </p:cNvSpPr>
          <p:nvPr>
            <p:ph type="title"/>
          </p:nvPr>
        </p:nvSpPr>
        <p:spPr/>
        <p:txBody>
          <a:bodyPr/>
          <a:lstStyle/>
          <a:p>
            <a:r>
              <a:rPr lang="en-US"/>
              <a:t>What Grade is this?</a:t>
            </a:r>
          </a:p>
        </p:txBody>
      </p:sp>
    </p:spTree>
    <p:extLst>
      <p:ext uri="{BB962C8B-B14F-4D97-AF65-F5344CB8AC3E}">
        <p14:creationId xmlns:p14="http://schemas.microsoft.com/office/powerpoint/2010/main" val="1811765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1+#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6477000" y="2416208"/>
            <a:ext cx="24638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More than 1/3 of flesh exposed on breast</a:t>
            </a:r>
            <a:endParaRPr lang="en-US" dirty="0"/>
          </a:p>
        </p:txBody>
      </p:sp>
      <p:pic>
        <p:nvPicPr>
          <p:cNvPr id="51204" name="Picture 4" descr="MVC-02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5431456" cy="407359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6" name="Rectangle 6"/>
          <p:cNvSpPr>
            <a:spLocks noGrp="1" noChangeArrowheads="1"/>
          </p:cNvSpPr>
          <p:nvPr>
            <p:ph type="title"/>
          </p:nvPr>
        </p:nvSpPr>
        <p:spPr/>
        <p:txBody>
          <a:bodyPr/>
          <a:lstStyle/>
          <a:p>
            <a:r>
              <a:rPr lang="en-US"/>
              <a:t>What Grade is this?</a:t>
            </a:r>
          </a:p>
        </p:txBody>
      </p:sp>
    </p:spTree>
    <p:extLst>
      <p:ext uri="{BB962C8B-B14F-4D97-AF65-F5344CB8AC3E}">
        <p14:creationId xmlns:p14="http://schemas.microsoft.com/office/powerpoint/2010/main" val="3657876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vertical)">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6553200" y="2029839"/>
            <a:ext cx="219286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B Grade.</a:t>
            </a:r>
          </a:p>
          <a:p>
            <a:pPr algn="ctr">
              <a:spcBef>
                <a:spcPct val="50000"/>
              </a:spcBef>
            </a:pPr>
            <a:r>
              <a:rPr lang="en-US" sz="2800" dirty="0">
                <a:solidFill>
                  <a:srgbClr val="FFFF00"/>
                </a:solidFill>
                <a:latin typeface="Verdana" pitchFamily="34" charset="0"/>
              </a:rPr>
              <a:t>Parts of wing removed beyond the second joint</a:t>
            </a:r>
          </a:p>
        </p:txBody>
      </p:sp>
      <p:pic>
        <p:nvPicPr>
          <p:cNvPr id="52228" name="Picture 4" descr="MVC-01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85367"/>
            <a:ext cx="5367866" cy="4025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30" name="Rectangle 6"/>
          <p:cNvSpPr>
            <a:spLocks noGrp="1" noChangeArrowheads="1"/>
          </p:cNvSpPr>
          <p:nvPr>
            <p:ph type="title"/>
          </p:nvPr>
        </p:nvSpPr>
        <p:spPr>
          <a:noFill/>
          <a:ln/>
        </p:spPr>
        <p:txBody>
          <a:bodyPr/>
          <a:lstStyle/>
          <a:p>
            <a:r>
              <a:rPr lang="en-US"/>
              <a:t>What Grade is this?</a:t>
            </a:r>
          </a:p>
        </p:txBody>
      </p:sp>
    </p:spTree>
    <p:extLst>
      <p:ext uri="{BB962C8B-B14F-4D97-AF65-F5344CB8AC3E}">
        <p14:creationId xmlns:p14="http://schemas.microsoft.com/office/powerpoint/2010/main" val="2249322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1000" fill="hold"/>
                                        <p:tgtEl>
                                          <p:spTgt spid="52227"/>
                                        </p:tgtEl>
                                        <p:attrNameLst>
                                          <p:attrName>ppt_w</p:attrName>
                                        </p:attrNameLst>
                                      </p:cBhvr>
                                      <p:tavLst>
                                        <p:tav tm="0">
                                          <p:val>
                                            <p:fltVal val="0"/>
                                          </p:val>
                                        </p:tav>
                                        <p:tav tm="100000">
                                          <p:val>
                                            <p:strVal val="#ppt_w"/>
                                          </p:val>
                                        </p:tav>
                                      </p:tavLst>
                                    </p:anim>
                                    <p:anim calcmode="lin" valueType="num">
                                      <p:cBhvr>
                                        <p:cTn id="8" dur="1000" fill="hold"/>
                                        <p:tgtEl>
                                          <p:spTgt spid="52227"/>
                                        </p:tgtEl>
                                        <p:attrNameLst>
                                          <p:attrName>ppt_h</p:attrName>
                                        </p:attrNameLst>
                                      </p:cBhvr>
                                      <p:tavLst>
                                        <p:tav tm="0">
                                          <p:val>
                                            <p:fltVal val="0"/>
                                          </p:val>
                                        </p:tav>
                                        <p:tav tm="100000">
                                          <p:val>
                                            <p:strVal val="#ppt_h"/>
                                          </p:val>
                                        </p:tav>
                                      </p:tavLst>
                                    </p:anim>
                                    <p:anim calcmode="lin" valueType="num">
                                      <p:cBhvr>
                                        <p:cTn id="9" dur="1000" fill="hold"/>
                                        <p:tgtEl>
                                          <p:spTgt spid="522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2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7010400" y="2286000"/>
            <a:ext cx="1744133"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Entire wing removed</a:t>
            </a:r>
            <a:endParaRPr lang="en-US" dirty="0"/>
          </a:p>
        </p:txBody>
      </p:sp>
      <p:pic>
        <p:nvPicPr>
          <p:cNvPr id="53252" name="Picture 4" descr="MVC-02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34" y="1981200"/>
            <a:ext cx="6163733" cy="4622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254" name="Rectangle 6"/>
          <p:cNvSpPr>
            <a:spLocks noGrp="1" noChangeArrowheads="1"/>
          </p:cNvSpPr>
          <p:nvPr>
            <p:ph type="title"/>
          </p:nvPr>
        </p:nvSpPr>
        <p:spPr>
          <a:noFill/>
          <a:ln/>
        </p:spPr>
        <p:txBody>
          <a:bodyPr/>
          <a:lstStyle/>
          <a:p>
            <a:r>
              <a:rPr lang="en-US"/>
              <a:t>What Grade is this?</a:t>
            </a:r>
          </a:p>
        </p:txBody>
      </p:sp>
    </p:spTree>
    <p:extLst>
      <p:ext uri="{BB962C8B-B14F-4D97-AF65-F5344CB8AC3E}">
        <p14:creationId xmlns:p14="http://schemas.microsoft.com/office/powerpoint/2010/main" val="86794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0-#ppt_w/2"/>
                                          </p:val>
                                        </p:tav>
                                        <p:tav tm="100000">
                                          <p:val>
                                            <p:strVal val="#ppt_x"/>
                                          </p:val>
                                        </p:tav>
                                      </p:tavLst>
                                    </p:anim>
                                    <p:anim calcmode="lin" valueType="num">
                                      <p:cBhvr additive="base">
                                        <p:cTn id="8" dur="500" fill="hold"/>
                                        <p:tgtEl>
                                          <p:spTgt spid="532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6477000" y="2362200"/>
            <a:ext cx="2091267"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Over 1/3 of the drumstick flesh is exposed</a:t>
            </a:r>
          </a:p>
        </p:txBody>
      </p:sp>
      <p:pic>
        <p:nvPicPr>
          <p:cNvPr id="54276" name="Picture 4" descr="MVC-01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5367867" cy="4025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4278" name="Rectangle 6"/>
          <p:cNvSpPr>
            <a:spLocks noGrp="1" noChangeArrowheads="1"/>
          </p:cNvSpPr>
          <p:nvPr>
            <p:ph type="title"/>
          </p:nvPr>
        </p:nvSpPr>
        <p:spPr/>
        <p:txBody>
          <a:bodyPr/>
          <a:lstStyle/>
          <a:p>
            <a:r>
              <a:rPr lang="en-US"/>
              <a:t>What Grade is this?</a:t>
            </a:r>
          </a:p>
        </p:txBody>
      </p:sp>
    </p:spTree>
    <p:extLst>
      <p:ext uri="{BB962C8B-B14F-4D97-AF65-F5344CB8AC3E}">
        <p14:creationId xmlns:p14="http://schemas.microsoft.com/office/powerpoint/2010/main" val="1779601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1+#ppt_w/2"/>
                                          </p:val>
                                        </p:tav>
                                        <p:tav tm="100000">
                                          <p:val>
                                            <p:strVal val="#ppt_x"/>
                                          </p:val>
                                        </p:tav>
                                      </p:tavLst>
                                    </p:anim>
                                    <p:anim calcmode="lin" valueType="num">
                                      <p:cBhvr additive="base">
                                        <p:cTn id="8" dur="500" fill="hold"/>
                                        <p:tgtEl>
                                          <p:spTgt spid="542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6705600" y="1827986"/>
            <a:ext cx="20574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Trimmed more than halfway between base of tail and hip joints</a:t>
            </a:r>
            <a:endParaRPr lang="en-US" sz="2800" dirty="0">
              <a:latin typeface="Verdana" pitchFamily="34" charset="0"/>
            </a:endParaRPr>
          </a:p>
        </p:txBody>
      </p:sp>
      <p:pic>
        <p:nvPicPr>
          <p:cNvPr id="55300" name="Picture 4" descr="MVC-01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27398"/>
            <a:ext cx="5274733" cy="39560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2" name="Rectangle 6"/>
          <p:cNvSpPr>
            <a:spLocks noGrp="1" noChangeArrowheads="1"/>
          </p:cNvSpPr>
          <p:nvPr>
            <p:ph type="title"/>
          </p:nvPr>
        </p:nvSpPr>
        <p:spPr>
          <a:noFill/>
          <a:ln/>
        </p:spPr>
        <p:txBody>
          <a:bodyPr/>
          <a:lstStyle/>
          <a:p>
            <a:r>
              <a:rPr lang="en-US"/>
              <a:t>What Grade is this?</a:t>
            </a:r>
          </a:p>
        </p:txBody>
      </p:sp>
    </p:spTree>
    <p:extLst>
      <p:ext uri="{BB962C8B-B14F-4D97-AF65-F5344CB8AC3E}">
        <p14:creationId xmlns:p14="http://schemas.microsoft.com/office/powerpoint/2010/main" val="738149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500" fill="hold"/>
                                        <p:tgtEl>
                                          <p:spTgt spid="55299"/>
                                        </p:tgtEl>
                                        <p:attrNameLst>
                                          <p:attrName>ppt_w</p:attrName>
                                        </p:attrNameLst>
                                      </p:cBhvr>
                                      <p:tavLst>
                                        <p:tav tm="0">
                                          <p:val>
                                            <p:strVal val="4/3*#ppt_w"/>
                                          </p:val>
                                        </p:tav>
                                        <p:tav tm="100000">
                                          <p:val>
                                            <p:strVal val="#ppt_w"/>
                                          </p:val>
                                        </p:tav>
                                      </p:tavLst>
                                    </p:anim>
                                    <p:anim calcmode="lin" valueType="num">
                                      <p:cBhvr>
                                        <p:cTn id="8" dur="500" fill="hold"/>
                                        <p:tgtEl>
                                          <p:spTgt spid="5529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6553200" y="2509738"/>
            <a:ext cx="1964267"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Protruding broken bone in wing tip</a:t>
            </a:r>
          </a:p>
        </p:txBody>
      </p:sp>
      <p:pic>
        <p:nvPicPr>
          <p:cNvPr id="56324" name="Picture 4" descr="MVC-015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97038"/>
            <a:ext cx="5435600" cy="407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6" name="Rectangle 6"/>
          <p:cNvSpPr>
            <a:spLocks noGrp="1" noChangeArrowheads="1"/>
          </p:cNvSpPr>
          <p:nvPr>
            <p:ph type="title"/>
          </p:nvPr>
        </p:nvSpPr>
        <p:spPr>
          <a:noFill/>
          <a:ln/>
        </p:spPr>
        <p:txBody>
          <a:bodyPr/>
          <a:lstStyle/>
          <a:p>
            <a:r>
              <a:rPr lang="en-US"/>
              <a:t>What Grade is this?</a:t>
            </a:r>
          </a:p>
        </p:txBody>
      </p:sp>
    </p:spTree>
    <p:extLst>
      <p:ext uri="{BB962C8B-B14F-4D97-AF65-F5344CB8AC3E}">
        <p14:creationId xmlns:p14="http://schemas.microsoft.com/office/powerpoint/2010/main" val="3030010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additive="base">
                                        <p:cTn id="7" dur="500" fill="hold"/>
                                        <p:tgtEl>
                                          <p:spTgt spid="56323"/>
                                        </p:tgtEl>
                                        <p:attrNameLst>
                                          <p:attrName>ppt_x</p:attrName>
                                        </p:attrNameLst>
                                      </p:cBhvr>
                                      <p:tavLst>
                                        <p:tav tm="0">
                                          <p:val>
                                            <p:strVal val="0-#ppt_w/2"/>
                                          </p:val>
                                        </p:tav>
                                        <p:tav tm="100000">
                                          <p:val>
                                            <p:strVal val="#ppt_x"/>
                                          </p:val>
                                        </p:tav>
                                      </p:tavLst>
                                    </p:anim>
                                    <p:anim calcmode="lin" valueType="num">
                                      <p:cBhvr additive="base">
                                        <p:cTn id="8" dur="500" fill="hold"/>
                                        <p:tgtEl>
                                          <p:spTgt spid="56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pPr marL="457200" lvl="1" indent="0">
              <a:spcBef>
                <a:spcPts val="0"/>
              </a:spcBef>
              <a:spcAft>
                <a:spcPts val="0"/>
              </a:spcAft>
              <a:buFont typeface="+mj-lt"/>
              <a:buNone/>
            </a:pPr>
            <a:r>
              <a:rPr lang="en-US" sz="3600" kern="1200" cap="all" spc="50" dirty="0">
                <a:solidFill>
                  <a:schemeClr val="tx1"/>
                </a:solidFill>
                <a:latin typeface="+mj-lt"/>
                <a:ea typeface="+mj-ea"/>
                <a:cs typeface="+mj-cs"/>
              </a:rPr>
              <a:t>USDA Feeder Steer &amp; Heifer Grades </a:t>
            </a:r>
          </a:p>
        </p:txBody>
      </p:sp>
      <p:sp>
        <p:nvSpPr>
          <p:cNvPr id="3" name="Content Placeholder 2"/>
          <p:cNvSpPr>
            <a:spLocks noGrp="1"/>
          </p:cNvSpPr>
          <p:nvPr>
            <p:ph sz="quarter" idx="13"/>
          </p:nvPr>
        </p:nvSpPr>
        <p:spPr/>
        <p:txBody>
          <a:bodyPr/>
          <a:lstStyle/>
          <a:p>
            <a:pPr lvl="0"/>
            <a:r>
              <a:rPr lang="en-US" dirty="0" smtClean="0">
                <a:effectLst/>
              </a:rPr>
              <a:t> USDA No. 1.</a:t>
            </a:r>
          </a:p>
          <a:p>
            <a:pPr lvl="0"/>
            <a:r>
              <a:rPr lang="en-US" baseline="0" dirty="0" smtClean="0">
                <a:effectLst/>
              </a:rPr>
              <a:t> </a:t>
            </a:r>
            <a:r>
              <a:rPr lang="en-US" dirty="0" smtClean="0">
                <a:effectLst/>
              </a:rPr>
              <a:t>USDA No. 2.</a:t>
            </a:r>
          </a:p>
          <a:p>
            <a:pPr lvl="0"/>
            <a:r>
              <a:rPr lang="en-US" baseline="0" dirty="0" smtClean="0">
                <a:effectLst/>
              </a:rPr>
              <a:t> </a:t>
            </a:r>
            <a:r>
              <a:rPr lang="en-US" dirty="0" smtClean="0">
                <a:effectLst/>
              </a:rPr>
              <a:t>USDA No. 3.</a:t>
            </a:r>
          </a:p>
          <a:p>
            <a:pPr lvl="1"/>
            <a:r>
              <a:rPr lang="en-US" dirty="0" smtClean="0">
                <a:effectLst/>
              </a:rPr>
              <a:t>Each USDA grade also has a large, medium and small frame category. </a:t>
            </a:r>
            <a:endParaRPr lang="en-US" dirty="0"/>
          </a:p>
        </p:txBody>
      </p:sp>
    </p:spTree>
    <p:extLst>
      <p:ext uri="{BB962C8B-B14F-4D97-AF65-F5344CB8AC3E}">
        <p14:creationId xmlns:p14="http://schemas.microsoft.com/office/powerpoint/2010/main" val="277666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Slaughter </a:t>
            </a:r>
            <a:r>
              <a:rPr lang="en-US" dirty="0"/>
              <a:t>Cattle Grades</a:t>
            </a:r>
          </a:p>
        </p:txBody>
      </p:sp>
      <p:sp>
        <p:nvSpPr>
          <p:cNvPr id="29699" name="Rectangle 3"/>
          <p:cNvSpPr>
            <a:spLocks noGrp="1" noChangeArrowheads="1"/>
          </p:cNvSpPr>
          <p:nvPr>
            <p:ph sz="quarter" idx="13"/>
          </p:nvPr>
        </p:nvSpPr>
        <p:spPr>
          <a:xfrm>
            <a:off x="914400" y="1752600"/>
            <a:ext cx="7772400" cy="4114800"/>
          </a:xfrm>
        </p:spPr>
        <p:txBody>
          <a:bodyPr>
            <a:normAutofit fontScale="92500" lnSpcReduction="10000"/>
          </a:bodyPr>
          <a:lstStyle/>
          <a:p>
            <a:r>
              <a:rPr lang="en-US" dirty="0"/>
              <a:t>Quality Grades</a:t>
            </a:r>
          </a:p>
          <a:p>
            <a:pPr lvl="1"/>
            <a:r>
              <a:rPr lang="en-US" sz="2400" dirty="0"/>
              <a:t>Prime</a:t>
            </a:r>
          </a:p>
          <a:p>
            <a:pPr lvl="1"/>
            <a:r>
              <a:rPr lang="en-US" sz="2400" dirty="0"/>
              <a:t>Choice</a:t>
            </a:r>
          </a:p>
          <a:p>
            <a:pPr lvl="1"/>
            <a:r>
              <a:rPr lang="en-US" sz="2400" dirty="0"/>
              <a:t>Select</a:t>
            </a:r>
          </a:p>
          <a:p>
            <a:pPr lvl="1"/>
            <a:r>
              <a:rPr lang="en-US" sz="2400" dirty="0"/>
              <a:t>Standard</a:t>
            </a:r>
          </a:p>
          <a:p>
            <a:pPr lvl="1"/>
            <a:r>
              <a:rPr lang="en-US" sz="2400" dirty="0"/>
              <a:t>Commercial</a:t>
            </a:r>
          </a:p>
          <a:p>
            <a:pPr lvl="1"/>
            <a:r>
              <a:rPr lang="en-US" sz="2400" dirty="0"/>
              <a:t>Utility</a:t>
            </a:r>
          </a:p>
          <a:p>
            <a:pPr lvl="1"/>
            <a:r>
              <a:rPr lang="en-US" sz="2400" dirty="0"/>
              <a:t>Cutter</a:t>
            </a:r>
          </a:p>
          <a:p>
            <a:pPr lvl="1"/>
            <a:r>
              <a:rPr lang="en-US" sz="2400" dirty="0"/>
              <a:t>Canner</a:t>
            </a:r>
          </a:p>
        </p:txBody>
      </p:sp>
      <p:grpSp>
        <p:nvGrpSpPr>
          <p:cNvPr id="29706" name="Group 10"/>
          <p:cNvGrpSpPr>
            <a:grpSpLocks/>
          </p:cNvGrpSpPr>
          <p:nvPr/>
        </p:nvGrpSpPr>
        <p:grpSpPr bwMode="auto">
          <a:xfrm>
            <a:off x="3714750" y="2057400"/>
            <a:ext cx="4724400" cy="4038600"/>
            <a:chOff x="2340" y="1296"/>
            <a:chExt cx="2976" cy="2544"/>
          </a:xfrm>
        </p:grpSpPr>
        <p:sp>
          <p:nvSpPr>
            <p:cNvPr id="29700" name="AutoShape 4"/>
            <p:cNvSpPr>
              <a:spLocks noChangeArrowheads="1"/>
            </p:cNvSpPr>
            <p:nvPr/>
          </p:nvSpPr>
          <p:spPr bwMode="auto">
            <a:xfrm>
              <a:off x="3012" y="1296"/>
              <a:ext cx="624" cy="1056"/>
            </a:xfrm>
            <a:prstGeom prst="upArrow">
              <a:avLst>
                <a:gd name="adj1" fmla="val 50000"/>
                <a:gd name="adj2" fmla="val 42308"/>
              </a:avLst>
            </a:prstGeom>
            <a:gradFill rotWithShape="0">
              <a:gsLst>
                <a:gs pos="0">
                  <a:srgbClr val="FF3300"/>
                </a:gs>
                <a:gs pos="100000">
                  <a:srgbClr val="FF33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AutoShape 5"/>
            <p:cNvSpPr>
              <a:spLocks noChangeArrowheads="1"/>
            </p:cNvSpPr>
            <p:nvPr/>
          </p:nvSpPr>
          <p:spPr bwMode="auto">
            <a:xfrm rot="10800277">
              <a:off x="4356" y="2784"/>
              <a:ext cx="624" cy="1056"/>
            </a:xfrm>
            <a:prstGeom prst="upArrow">
              <a:avLst>
                <a:gd name="adj1" fmla="val 50000"/>
                <a:gd name="adj2" fmla="val 42308"/>
              </a:avLst>
            </a:prstGeom>
            <a:gradFill rotWithShape="0">
              <a:gsLst>
                <a:gs pos="0">
                  <a:srgbClr val="FF3300">
                    <a:gamma/>
                    <a:shade val="46275"/>
                    <a:invGamma/>
                  </a:srgbClr>
                </a:gs>
                <a:gs pos="100000">
                  <a:srgbClr val="FF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2" name="WordArt 6"/>
            <p:cNvSpPr>
              <a:spLocks noChangeArrowheads="1" noChangeShapeType="1" noTextEdit="1"/>
            </p:cNvSpPr>
            <p:nvPr/>
          </p:nvSpPr>
          <p:spPr bwMode="auto">
            <a:xfrm>
              <a:off x="3732" y="1584"/>
              <a:ext cx="1416" cy="551"/>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High Quality</a:t>
              </a:r>
            </a:p>
          </p:txBody>
        </p:sp>
        <p:sp>
          <p:nvSpPr>
            <p:cNvPr id="29703" name="WordArt 7"/>
            <p:cNvSpPr>
              <a:spLocks noChangeArrowheads="1" noChangeShapeType="1" noTextEdit="1"/>
            </p:cNvSpPr>
            <p:nvPr/>
          </p:nvSpPr>
          <p:spPr bwMode="auto">
            <a:xfrm>
              <a:off x="2820" y="3120"/>
              <a:ext cx="1320" cy="551"/>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8278"/>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Low Quality</a:t>
              </a:r>
            </a:p>
          </p:txBody>
        </p:sp>
        <p:sp>
          <p:nvSpPr>
            <p:cNvPr id="29704" name="Line 8"/>
            <p:cNvSpPr>
              <a:spLocks noChangeShapeType="1"/>
            </p:cNvSpPr>
            <p:nvPr/>
          </p:nvSpPr>
          <p:spPr bwMode="auto">
            <a:xfrm>
              <a:off x="2340" y="2592"/>
              <a:ext cx="29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46291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1282</TotalTime>
  <Words>1963</Words>
  <Application>Microsoft Office PowerPoint</Application>
  <PresentationFormat>On-screen Show (4:3)</PresentationFormat>
  <Paragraphs>366</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Horizon</vt:lpstr>
      <vt:lpstr>Understanding Quality Features of Beef, Pork, and Poultry</vt:lpstr>
      <vt:lpstr>Quality Standards </vt:lpstr>
      <vt:lpstr>Beef Quality Grades </vt:lpstr>
      <vt:lpstr>Beef Cattle Classes</vt:lpstr>
      <vt:lpstr>Beef Cattle Classes</vt:lpstr>
      <vt:lpstr>Beef Cattle Classes</vt:lpstr>
      <vt:lpstr>Feeder Cattle Grades </vt:lpstr>
      <vt:lpstr>USDA Feeder Steer &amp; Heifer Grades </vt:lpstr>
      <vt:lpstr>Slaughter Cattle Grades</vt:lpstr>
      <vt:lpstr>Beef Cattle Grades</vt:lpstr>
      <vt:lpstr>Feeder Steer &amp; Heifer Grades</vt:lpstr>
      <vt:lpstr>Factors Used to Determine Grade</vt:lpstr>
      <vt:lpstr>Factors Used to Determine Grade</vt:lpstr>
      <vt:lpstr>Feeder Cattle Grade Examples </vt:lpstr>
      <vt:lpstr>Feeder Cattle Grade Examples </vt:lpstr>
      <vt:lpstr>Quality Grades </vt:lpstr>
      <vt:lpstr>Quality Grades</vt:lpstr>
      <vt:lpstr>Quality Grades</vt:lpstr>
      <vt:lpstr>Quality Grades</vt:lpstr>
      <vt:lpstr>Quality Grades</vt:lpstr>
      <vt:lpstr>Quality Grades</vt:lpstr>
      <vt:lpstr>Maturity </vt:lpstr>
      <vt:lpstr>PowerPoint Presentation</vt:lpstr>
      <vt:lpstr>What do you think?</vt:lpstr>
      <vt:lpstr>What do you think?</vt:lpstr>
      <vt:lpstr>What is Cutability?</vt:lpstr>
      <vt:lpstr>What is Cutability?</vt:lpstr>
      <vt:lpstr>High Cutability</vt:lpstr>
      <vt:lpstr>High Cutability</vt:lpstr>
      <vt:lpstr>Low Cutability</vt:lpstr>
      <vt:lpstr>Low Cutability</vt:lpstr>
      <vt:lpstr>Which will yield more meat?</vt:lpstr>
      <vt:lpstr>Yield Grades (Beef)</vt:lpstr>
      <vt:lpstr>Yield Grades (Beef)</vt:lpstr>
      <vt:lpstr>Yield Grades (Beef)</vt:lpstr>
      <vt:lpstr>Yield Grades (Beef)</vt:lpstr>
      <vt:lpstr>Yield Grades (Beef)</vt:lpstr>
      <vt:lpstr>Yield Grades (Beef)</vt:lpstr>
      <vt:lpstr>Examples of Quality Grade (Beef)</vt:lpstr>
      <vt:lpstr>Marbling </vt:lpstr>
      <vt:lpstr>Marbling (Beef)</vt:lpstr>
      <vt:lpstr>Marbling (Beef)</vt:lpstr>
      <vt:lpstr>Marbling (Beef)</vt:lpstr>
      <vt:lpstr>Marbling (Beef)</vt:lpstr>
      <vt:lpstr>Marbling (Beef)</vt:lpstr>
      <vt:lpstr>Marbling (Beef)</vt:lpstr>
      <vt:lpstr>Swine Quality grades </vt:lpstr>
      <vt:lpstr>Swine Classes</vt:lpstr>
      <vt:lpstr>Swine Classes</vt:lpstr>
      <vt:lpstr>Feeder Pig Grades (Sample)</vt:lpstr>
      <vt:lpstr>Grading Meat</vt:lpstr>
      <vt:lpstr>Grading Meat</vt:lpstr>
      <vt:lpstr>Slaughter Barrows and Guilts</vt:lpstr>
      <vt:lpstr>Calculating Grades </vt:lpstr>
      <vt:lpstr>Backfat</vt:lpstr>
      <vt:lpstr>Calculating Grades </vt:lpstr>
      <vt:lpstr>Poultry Carcass Evaluation</vt:lpstr>
      <vt:lpstr>Why Grade Poultry Carcasses?</vt:lpstr>
      <vt:lpstr>Grading Poultry Carcasses</vt:lpstr>
      <vt:lpstr>What are the Grades?</vt:lpstr>
      <vt:lpstr>Evaluation Factors</vt:lpstr>
      <vt:lpstr>Other Evaluation Factors</vt:lpstr>
      <vt:lpstr>Evaluation Factors</vt:lpstr>
      <vt:lpstr>Evaluation Factors</vt:lpstr>
      <vt:lpstr>Evaluation Factors</vt:lpstr>
      <vt:lpstr>Evaluation Factors</vt:lpstr>
      <vt:lpstr>Evaluation Factors</vt:lpstr>
      <vt:lpstr>Evaluation Factors</vt:lpstr>
      <vt:lpstr>What Grade is this?</vt:lpstr>
      <vt:lpstr>What Grade is this?</vt:lpstr>
      <vt:lpstr>What Grade is this?</vt:lpstr>
      <vt:lpstr>What Grade is this?</vt:lpstr>
      <vt:lpstr>What Grade is this?</vt:lpstr>
      <vt:lpstr>What Grade is this?</vt:lpstr>
      <vt:lpstr>What Grade is this?</vt:lpstr>
      <vt:lpstr>What Grade is this?</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Quality Features of Beef, Pork, and Poultry</dc:title>
  <dc:creator>Matthew Greene</dc:creator>
  <cp:lastModifiedBy>Green, Laikhe</cp:lastModifiedBy>
  <cp:revision>10</cp:revision>
  <dcterms:created xsi:type="dcterms:W3CDTF">2013-08-07T19:41:35Z</dcterms:created>
  <dcterms:modified xsi:type="dcterms:W3CDTF">2014-10-09T22:43:54Z</dcterms:modified>
</cp:coreProperties>
</file>