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5" r:id="rId5"/>
    <p:sldId id="258" r:id="rId6"/>
    <p:sldId id="276" r:id="rId7"/>
    <p:sldId id="282" r:id="rId8"/>
    <p:sldId id="277" r:id="rId9"/>
    <p:sldId id="278" r:id="rId10"/>
    <p:sldId id="279" r:id="rId11"/>
    <p:sldId id="280" r:id="rId12"/>
    <p:sldId id="281" r:id="rId13"/>
    <p:sldId id="283" r:id="rId14"/>
    <p:sldId id="284" r:id="rId15"/>
    <p:sldId id="288" r:id="rId16"/>
    <p:sldId id="289" r:id="rId17"/>
    <p:sldId id="285" r:id="rId18"/>
    <p:sldId id="290" r:id="rId19"/>
    <p:sldId id="272" r:id="rId20"/>
    <p:sldId id="302" r:id="rId21"/>
    <p:sldId id="291" r:id="rId22"/>
    <p:sldId id="292" r:id="rId23"/>
    <p:sldId id="293" r:id="rId24"/>
    <p:sldId id="294" r:id="rId25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3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23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 descr="bambo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92"/>
          <a:stretch>
            <a:fillRect/>
          </a:stretch>
        </p:blipFill>
        <p:spPr bwMode="ltGray">
          <a:xfrm>
            <a:off x="6292850" y="-1588"/>
            <a:ext cx="2857500" cy="686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158875"/>
            <a:ext cx="6248400" cy="14319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429000"/>
            <a:ext cx="6019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57175" y="6248400"/>
            <a:ext cx="16224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08200" y="6248400"/>
            <a:ext cx="2997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4864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16E5D074-5465-4FCD-8560-D15A8AE632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0669A-AD6F-41EE-988E-8F597EC30C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5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6450" y="320675"/>
            <a:ext cx="1885950" cy="5775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20675"/>
            <a:ext cx="5505450" cy="5775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2A313-C0A8-4AED-9EA9-916F3FD86A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40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98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484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6E4A22E4-D8E8-4C07-9365-3A7E8EBFE1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6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2484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98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484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fld id="{A14A8921-AD9A-47CB-90E7-D1488F8700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8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FFC5F-4A89-4235-8F4A-9D2F71796D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37E7F-086A-4555-8C3C-03FCF99EBB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3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67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41FA1-64B1-42BF-BEA3-DA54CCCE36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61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C3C87-B5A4-400D-B8AA-B22C0CC061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2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DADA3-6983-4DFB-9A05-D1A9C7F81C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4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5A476-8F10-4C18-B701-B55045B8D4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5C67F5-E18E-43FD-9DA3-473C22B98D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7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85BB3-D2FA-49BE-839D-5C5C3D1790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0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bambo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976"/>
          <a:stretch>
            <a:fillRect/>
          </a:stretch>
        </p:blipFill>
        <p:spPr bwMode="ltGray">
          <a:xfrm>
            <a:off x="7353300" y="0"/>
            <a:ext cx="1790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20675"/>
            <a:ext cx="74676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248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2484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8400" y="6248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7C8772-DF2C-46DE-A86D-78C0B6AB2AB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­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­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dictionary.reference.com/browse/COPROPHAGY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file:///C:\Documents%20and%20Settings\Administrator\Desktop\Current%20PPT's\ANS%20I\boxomas.htm" TargetMode="External"/><Relationship Id="rId3" Type="http://schemas.openxmlformats.org/officeDocument/2006/relationships/hyperlink" Target="file:///C:\Documents%20and%20Settings\Administrator\Desktop\Current%20PPT's\ANS%20I\boxsmin.htm" TargetMode="External"/><Relationship Id="rId7" Type="http://schemas.openxmlformats.org/officeDocument/2006/relationships/hyperlink" Target="file:///C:\Documents%20and%20Settings\Administrator\Desktop\Current%20PPT's\ANS%20I\boxesoph.ht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Documents%20and%20Settings\Administrator\Desktop\Current%20PPT's\ANS%20I\boxmouth.htm" TargetMode="External"/><Relationship Id="rId5" Type="http://schemas.openxmlformats.org/officeDocument/2006/relationships/hyperlink" Target="file:///C:\Documents%20and%20Settings\Administrator\Desktop\Current%20PPT's\ANS%20I\boxretic.htm" TargetMode="External"/><Relationship Id="rId4" Type="http://schemas.openxmlformats.org/officeDocument/2006/relationships/hyperlink" Target="file:///C:\Documents%20and%20Settings\Administrator\Desktop\Current%20PPT's\ANS%20I\boxabom.htm" TargetMode="External"/><Relationship Id="rId9" Type="http://schemas.openxmlformats.org/officeDocument/2006/relationships/hyperlink" Target="file:///C:\Documents%20and%20Settings\Administrator\Desktop\Current%20PPT's\ANS%20I\boxrumen.ht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ommtechlab.msu.edu/sites/dlc-me/zoo/zacmain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Animal Digestion and Nutrition</a:t>
            </a:r>
            <a:endParaRPr lang="en-US" sz="28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114800"/>
            <a:ext cx="6019800" cy="1828800"/>
          </a:xfrm>
        </p:spPr>
        <p:txBody>
          <a:bodyPr/>
          <a:lstStyle/>
          <a:p>
            <a:pPr algn="l"/>
            <a:r>
              <a:rPr lang="en-US" sz="2800" u="sng" dirty="0" smtClean="0"/>
              <a:t>Objective</a:t>
            </a:r>
            <a:r>
              <a:rPr lang="en-US" sz="2800" dirty="0" smtClean="0"/>
              <a:t> 7.02: Understand the digestive process </a:t>
            </a:r>
            <a:endParaRPr lang="en-US" sz="28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Parts and Functions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543800" cy="4495800"/>
          </a:xfrm>
        </p:spPr>
        <p:txBody>
          <a:bodyPr/>
          <a:lstStyle/>
          <a:p>
            <a:r>
              <a:rPr lang="en-US"/>
              <a:t>Reticulum</a:t>
            </a:r>
          </a:p>
          <a:p>
            <a:pPr lvl="1"/>
            <a:r>
              <a:rPr lang="en-US" sz="2400"/>
              <a:t>Compartment where liquid goes</a:t>
            </a:r>
          </a:p>
          <a:p>
            <a:pPr lvl="1"/>
            <a:r>
              <a:rPr lang="en-US" sz="2400"/>
              <a:t>Honeycomb in structure</a:t>
            </a:r>
            <a:endParaRPr lang="en-US"/>
          </a:p>
          <a:p>
            <a:r>
              <a:rPr lang="en-US"/>
              <a:t>Omasum</a:t>
            </a:r>
          </a:p>
          <a:p>
            <a:pPr lvl="1"/>
            <a:r>
              <a:rPr lang="en-US" sz="2400"/>
              <a:t>Grinds and squeezes</a:t>
            </a:r>
          </a:p>
          <a:p>
            <a:pPr lvl="1"/>
            <a:r>
              <a:rPr lang="en-US" sz="2400"/>
              <a:t>Removes some liquid</a:t>
            </a:r>
            <a:endParaRPr lang="en-US"/>
          </a:p>
          <a:p>
            <a:r>
              <a:rPr lang="en-US"/>
              <a:t>Abomasum</a:t>
            </a:r>
          </a:p>
          <a:p>
            <a:pPr lvl="1"/>
            <a:r>
              <a:rPr lang="en-US" sz="2400"/>
              <a:t>True stomach</a:t>
            </a:r>
          </a:p>
          <a:p>
            <a:pPr lvl="1"/>
            <a:r>
              <a:rPr lang="en-US" sz="2400"/>
              <a:t>Enzymes and acids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Parts and Functions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4953000" cy="3657600"/>
          </a:xfrm>
        </p:spPr>
        <p:txBody>
          <a:bodyPr/>
          <a:lstStyle/>
          <a:p>
            <a:r>
              <a:rPr lang="en-US"/>
              <a:t>Small Intestine</a:t>
            </a:r>
          </a:p>
          <a:p>
            <a:pPr lvl="1"/>
            <a:r>
              <a:rPr lang="en-US"/>
              <a:t>Partially digested feed is mixed</a:t>
            </a:r>
          </a:p>
          <a:p>
            <a:pPr lvl="2"/>
            <a:r>
              <a:rPr lang="en-US"/>
              <a:t>Bile</a:t>
            </a:r>
          </a:p>
          <a:p>
            <a:pPr lvl="2"/>
            <a:r>
              <a:rPr lang="en-US"/>
              <a:t>Pancreatic juice</a:t>
            </a:r>
          </a:p>
          <a:p>
            <a:pPr lvl="2"/>
            <a:r>
              <a:rPr lang="en-US"/>
              <a:t>Intestinal juice</a:t>
            </a:r>
          </a:p>
          <a:p>
            <a:pPr lvl="1"/>
            <a:r>
              <a:rPr lang="en-US"/>
              <a:t>Most of the food nutrient is absorbed</a:t>
            </a:r>
          </a:p>
          <a:p>
            <a:pPr lvl="2"/>
            <a:r>
              <a:rPr lang="en-US"/>
              <a:t>Villi or Papillae</a:t>
            </a:r>
          </a:p>
        </p:txBody>
      </p:sp>
      <p:pic>
        <p:nvPicPr>
          <p:cNvPr id="48132" name="Picture 4" descr="papill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81200"/>
            <a:ext cx="2619375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Parts and Functions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76200" y="1981200"/>
            <a:ext cx="7696200" cy="4114800"/>
          </a:xfrm>
        </p:spPr>
        <p:txBody>
          <a:bodyPr/>
          <a:lstStyle/>
          <a:p>
            <a:r>
              <a:rPr lang="en-US" dirty="0" smtClean="0"/>
              <a:t>Cecum </a:t>
            </a:r>
          </a:p>
          <a:p>
            <a:pPr lvl="1"/>
            <a:r>
              <a:rPr lang="en-US" dirty="0" smtClean="0"/>
              <a:t>Serves little to no function in most animals</a:t>
            </a:r>
          </a:p>
          <a:p>
            <a:pPr lvl="2"/>
            <a:r>
              <a:rPr lang="en-US" dirty="0" smtClean="0"/>
              <a:t>Horses, Rabbits, and Guinea Pigs have an enlarged cecum that helps breakdown roughages </a:t>
            </a:r>
          </a:p>
          <a:p>
            <a:r>
              <a:rPr lang="en-US" dirty="0" smtClean="0"/>
              <a:t>Large </a:t>
            </a:r>
            <a:r>
              <a:rPr lang="en-US" dirty="0"/>
              <a:t>intestine</a:t>
            </a:r>
          </a:p>
          <a:p>
            <a:pPr lvl="1"/>
            <a:r>
              <a:rPr lang="en-US" dirty="0"/>
              <a:t>Main function is to absorbed water</a:t>
            </a:r>
          </a:p>
          <a:p>
            <a:pPr lvl="1"/>
            <a:r>
              <a:rPr lang="en-US" dirty="0"/>
              <a:t>Add mucus to undigested feed</a:t>
            </a:r>
          </a:p>
          <a:p>
            <a:pPr lvl="2"/>
            <a:r>
              <a:rPr lang="en-US" dirty="0"/>
              <a:t>Feces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Non-Ruminant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Non-Ruminant</a:t>
            </a:r>
          </a:p>
        </p:txBody>
      </p:sp>
      <p:sp>
        <p:nvSpPr>
          <p:cNvPr id="522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7543800" cy="4800600"/>
          </a:xfrm>
        </p:spPr>
        <p:txBody>
          <a:bodyPr/>
          <a:lstStyle/>
          <a:p>
            <a:r>
              <a:rPr lang="en-US"/>
              <a:t>Simple digestive system</a:t>
            </a:r>
          </a:p>
          <a:p>
            <a:pPr lvl="1"/>
            <a:r>
              <a:rPr lang="en-US"/>
              <a:t>(Monogastric)</a:t>
            </a:r>
            <a:endParaRPr lang="en-US" sz="2400"/>
          </a:p>
          <a:p>
            <a:pPr lvl="1"/>
            <a:r>
              <a:rPr lang="en-US"/>
              <a:t>Feed must be high quality concentrates</a:t>
            </a:r>
          </a:p>
          <a:p>
            <a:pPr lvl="1"/>
            <a:r>
              <a:rPr lang="en-US"/>
              <a:t>Cannot digest large amounts of fiber</a:t>
            </a:r>
          </a:p>
          <a:p>
            <a:pPr lvl="2"/>
            <a:r>
              <a:rPr lang="en-US"/>
              <a:t>Human</a:t>
            </a:r>
          </a:p>
          <a:p>
            <a:pPr lvl="2"/>
            <a:r>
              <a:rPr lang="en-US"/>
              <a:t>Dogs</a:t>
            </a:r>
          </a:p>
          <a:p>
            <a:pPr lvl="2"/>
            <a:r>
              <a:rPr lang="en-US"/>
              <a:t>Cats</a:t>
            </a:r>
          </a:p>
          <a:p>
            <a:pPr lvl="2"/>
            <a:r>
              <a:rPr lang="en-US"/>
              <a:t>Rabbits </a:t>
            </a:r>
            <a:r>
              <a:rPr lang="en-US">
                <a:hlinkClick r:id="rId2"/>
              </a:rPr>
              <a:t>(COPROPHAGY)</a:t>
            </a:r>
            <a:endParaRPr lang="en-US"/>
          </a:p>
          <a:p>
            <a:pPr lvl="2"/>
            <a:r>
              <a:rPr lang="en-US"/>
              <a:t>Pigs</a:t>
            </a:r>
          </a:p>
          <a:p>
            <a:pPr lvl="2"/>
            <a:r>
              <a:rPr lang="en-US"/>
              <a:t>Horses????</a:t>
            </a:r>
          </a:p>
        </p:txBody>
      </p:sp>
      <p:pic>
        <p:nvPicPr>
          <p:cNvPr id="52228" name="Picture 1028" descr="pig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886200"/>
            <a:ext cx="19050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Non-Ruminant Parts &amp; Functions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6934200" cy="4495800"/>
          </a:xfrm>
        </p:spPr>
        <p:txBody>
          <a:bodyPr/>
          <a:lstStyle/>
          <a:p>
            <a:r>
              <a:rPr lang="en-US" dirty="0"/>
              <a:t>Mouth</a:t>
            </a:r>
          </a:p>
          <a:p>
            <a:r>
              <a:rPr lang="en-US" dirty="0"/>
              <a:t>Esophagus</a:t>
            </a:r>
          </a:p>
          <a:p>
            <a:r>
              <a:rPr lang="en-US" dirty="0"/>
              <a:t>Stomach</a:t>
            </a:r>
          </a:p>
          <a:p>
            <a:pPr lvl="1"/>
            <a:r>
              <a:rPr lang="en-US" dirty="0"/>
              <a:t>Enzymes acts on feed</a:t>
            </a:r>
          </a:p>
          <a:p>
            <a:pPr lvl="1"/>
            <a:r>
              <a:rPr lang="en-US" dirty="0"/>
              <a:t>Churns and mixes</a:t>
            </a:r>
          </a:p>
          <a:p>
            <a:r>
              <a:rPr lang="en-US" dirty="0"/>
              <a:t>Small </a:t>
            </a:r>
            <a:r>
              <a:rPr lang="en-US" dirty="0" smtClean="0"/>
              <a:t>intestine</a:t>
            </a:r>
          </a:p>
          <a:p>
            <a:r>
              <a:rPr lang="en-US" dirty="0" smtClean="0"/>
              <a:t>Cecum </a:t>
            </a:r>
            <a:endParaRPr lang="en-US" dirty="0"/>
          </a:p>
          <a:p>
            <a:r>
              <a:rPr lang="en-US" dirty="0"/>
              <a:t>Large intestine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Non-Ruminant Parts &amp; Functions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Accessory system</a:t>
            </a:r>
          </a:p>
          <a:p>
            <a:pPr lvl="1"/>
            <a:r>
              <a:rPr lang="en-US" sz="2400" dirty="0"/>
              <a:t>Liver</a:t>
            </a:r>
          </a:p>
          <a:p>
            <a:pPr lvl="2"/>
            <a:r>
              <a:rPr lang="en-US" sz="2000" dirty="0"/>
              <a:t>Produces bile that acts on fat</a:t>
            </a:r>
          </a:p>
          <a:p>
            <a:pPr lvl="1"/>
            <a:r>
              <a:rPr lang="en-US" sz="2400" dirty="0"/>
              <a:t>Pancreas</a:t>
            </a:r>
          </a:p>
          <a:p>
            <a:pPr lvl="2"/>
            <a:r>
              <a:rPr lang="en-US" sz="2000" dirty="0"/>
              <a:t>Produces </a:t>
            </a:r>
            <a:r>
              <a:rPr lang="en-US" sz="2000" dirty="0" smtClean="0"/>
              <a:t>insulin</a:t>
            </a:r>
          </a:p>
          <a:p>
            <a:pPr lvl="1"/>
            <a:r>
              <a:rPr lang="en-US" sz="2400" dirty="0" smtClean="0"/>
              <a:t>Gall Bladder</a:t>
            </a:r>
          </a:p>
          <a:p>
            <a:pPr lvl="2"/>
            <a:r>
              <a:rPr lang="en-US" sz="2000" dirty="0" smtClean="0"/>
              <a:t>Produces bile that aids in digestion</a:t>
            </a:r>
            <a:endParaRPr lang="en-US" sz="2000" dirty="0"/>
          </a:p>
          <a:p>
            <a:r>
              <a:rPr lang="en-US" dirty="0"/>
              <a:t>Anus</a:t>
            </a:r>
          </a:p>
          <a:p>
            <a:pPr lvl="1"/>
            <a:r>
              <a:rPr lang="en-US" dirty="0"/>
              <a:t>End of the digestive tract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Monogastric</a:t>
            </a:r>
          </a:p>
        </p:txBody>
      </p:sp>
      <p:pic>
        <p:nvPicPr>
          <p:cNvPr id="53251" name="Picture 1027" descr="mono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6697663" cy="26400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2" name="Text Box 1028"/>
          <p:cNvSpPr txBox="1">
            <a:spLocks noChangeArrowheads="1"/>
          </p:cNvSpPr>
          <p:nvPr/>
        </p:nvSpPr>
        <p:spPr bwMode="auto">
          <a:xfrm>
            <a:off x="762000" y="5791200"/>
            <a:ext cx="655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Verdana" pitchFamily="34" charset="0"/>
              </a:rPr>
              <a:t>Simple Digestive System</a:t>
            </a:r>
          </a:p>
        </p:txBody>
      </p:sp>
      <p:sp>
        <p:nvSpPr>
          <p:cNvPr id="53253" name="Text Box 1029"/>
          <p:cNvSpPr txBox="1">
            <a:spLocks noChangeArrowheads="1"/>
          </p:cNvSpPr>
          <p:nvPr/>
        </p:nvSpPr>
        <p:spPr bwMode="auto">
          <a:xfrm>
            <a:off x="3200400" y="1828800"/>
            <a:ext cx="16002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Dorsal</a:t>
            </a:r>
          </a:p>
        </p:txBody>
      </p:sp>
      <p:sp>
        <p:nvSpPr>
          <p:cNvPr id="53254" name="Text Box 1030"/>
          <p:cNvSpPr txBox="1">
            <a:spLocks noChangeArrowheads="1"/>
          </p:cNvSpPr>
          <p:nvPr/>
        </p:nvSpPr>
        <p:spPr bwMode="auto">
          <a:xfrm>
            <a:off x="3276600" y="5105400"/>
            <a:ext cx="1600200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Ventral</a:t>
            </a:r>
          </a:p>
        </p:txBody>
      </p:sp>
      <p:sp>
        <p:nvSpPr>
          <p:cNvPr id="53255" name="Text Box 1031"/>
          <p:cNvSpPr txBox="1">
            <a:spLocks noChangeArrowheads="1"/>
          </p:cNvSpPr>
          <p:nvPr/>
        </p:nvSpPr>
        <p:spPr bwMode="auto">
          <a:xfrm>
            <a:off x="7239000" y="3276600"/>
            <a:ext cx="1600200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Posterior</a:t>
            </a:r>
          </a:p>
        </p:txBody>
      </p:sp>
      <p:sp>
        <p:nvSpPr>
          <p:cNvPr id="53256" name="Text Box 1032"/>
          <p:cNvSpPr txBox="1">
            <a:spLocks noChangeArrowheads="1"/>
          </p:cNvSpPr>
          <p:nvPr/>
        </p:nvSpPr>
        <p:spPr bwMode="auto">
          <a:xfrm>
            <a:off x="228600" y="3810000"/>
            <a:ext cx="1295400" cy="4857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Anterior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Poultry Digestive Systems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3200400" cy="762000"/>
          </a:xfrm>
        </p:spPr>
        <p:txBody>
          <a:bodyPr/>
          <a:lstStyle/>
          <a:p>
            <a:r>
              <a:rPr lang="en-US"/>
              <a:t>Poultry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43200"/>
            <a:ext cx="2895600" cy="2286000"/>
          </a:xfrm>
        </p:spPr>
        <p:txBody>
          <a:bodyPr/>
          <a:lstStyle/>
          <a:p>
            <a:r>
              <a:rPr lang="en-US" sz="2800"/>
              <a:t>Chickens</a:t>
            </a:r>
          </a:p>
          <a:p>
            <a:r>
              <a:rPr lang="en-US" sz="2800"/>
              <a:t>Turkeys</a:t>
            </a:r>
          </a:p>
          <a:p>
            <a:r>
              <a:rPr lang="en-US" sz="2800"/>
              <a:t>Ducks</a:t>
            </a:r>
          </a:p>
          <a:p>
            <a:r>
              <a:rPr lang="en-US" sz="2800"/>
              <a:t>Geese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1509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38919" name="Picture 7" descr="avian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914400"/>
            <a:ext cx="3883025" cy="55308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Ruminants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Poultry Digestive System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Poultry have monogastric digestive systems as well.</a:t>
            </a:r>
          </a:p>
          <a:p>
            <a:r>
              <a:rPr lang="en-US"/>
              <a:t>But their digestive system is different enough from the other monogastric animals to discuss separately.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Poultry Digestive Systems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Mouth or beak</a:t>
            </a:r>
          </a:p>
          <a:p>
            <a:pPr lvl="1"/>
            <a:r>
              <a:rPr lang="en-US"/>
              <a:t>Can not chew food</a:t>
            </a:r>
          </a:p>
          <a:p>
            <a:r>
              <a:rPr lang="en-US"/>
              <a:t>Esophagus</a:t>
            </a:r>
          </a:p>
          <a:p>
            <a:pPr lvl="1"/>
            <a:r>
              <a:rPr lang="en-US"/>
              <a:t>Connects mouth to crop</a:t>
            </a:r>
          </a:p>
          <a:p>
            <a:r>
              <a:rPr lang="en-US"/>
              <a:t>Crop</a:t>
            </a:r>
          </a:p>
          <a:p>
            <a:pPr lvl="1"/>
            <a:r>
              <a:rPr lang="en-US"/>
              <a:t>Stores feed</a:t>
            </a:r>
          </a:p>
        </p:txBody>
      </p:sp>
      <p:pic>
        <p:nvPicPr>
          <p:cNvPr id="59396" name="Picture 4" descr="AN02575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819650"/>
            <a:ext cx="1382713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aviang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752600"/>
            <a:ext cx="3886200" cy="5105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Poultry Digestive Systems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543800" cy="4419600"/>
          </a:xfrm>
        </p:spPr>
        <p:txBody>
          <a:bodyPr/>
          <a:lstStyle/>
          <a:p>
            <a:r>
              <a:rPr lang="en-US" dirty="0"/>
              <a:t>Gizzard</a:t>
            </a:r>
          </a:p>
          <a:p>
            <a:pPr lvl="1"/>
            <a:r>
              <a:rPr lang="en-US" dirty="0"/>
              <a:t>Crushes feed</a:t>
            </a:r>
          </a:p>
          <a:p>
            <a:pPr lvl="2"/>
            <a:r>
              <a:rPr lang="en-US" dirty="0"/>
              <a:t>Contains grit and gravel</a:t>
            </a:r>
          </a:p>
          <a:p>
            <a:pPr lvl="1"/>
            <a:r>
              <a:rPr lang="en-US" dirty="0"/>
              <a:t>Mixes feed with digestive juices</a:t>
            </a:r>
          </a:p>
          <a:p>
            <a:r>
              <a:rPr lang="en-US" dirty="0"/>
              <a:t>Liver</a:t>
            </a:r>
          </a:p>
          <a:p>
            <a:r>
              <a:rPr lang="en-US" dirty="0"/>
              <a:t>Small and Large Intestine</a:t>
            </a:r>
          </a:p>
          <a:p>
            <a:r>
              <a:rPr lang="en-US" dirty="0"/>
              <a:t>Vent</a:t>
            </a:r>
          </a:p>
          <a:p>
            <a:pPr lvl="1"/>
            <a:r>
              <a:rPr lang="en-US" dirty="0"/>
              <a:t>Removes solid and liquid waste</a:t>
            </a:r>
          </a:p>
        </p:txBody>
      </p:sp>
      <p:pic>
        <p:nvPicPr>
          <p:cNvPr id="60420" name="Picture 4" descr="avian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38" y="2057400"/>
            <a:ext cx="3027362" cy="4800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Inspecting Animal Digestive Systems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5562600" cy="4114800"/>
          </a:xfrm>
        </p:spPr>
        <p:txBody>
          <a:bodyPr/>
          <a:lstStyle/>
          <a:p>
            <a:r>
              <a:rPr lang="en-US"/>
              <a:t>Esophagus	</a:t>
            </a:r>
          </a:p>
          <a:p>
            <a:pPr lvl="1"/>
            <a:r>
              <a:rPr lang="en-US"/>
              <a:t>Tube like structure</a:t>
            </a:r>
          </a:p>
          <a:p>
            <a:r>
              <a:rPr lang="en-US"/>
              <a:t>Stomach</a:t>
            </a:r>
          </a:p>
          <a:p>
            <a:pPr lvl="1"/>
            <a:r>
              <a:rPr lang="en-US"/>
              <a:t>Pouch with undigested feed</a:t>
            </a:r>
          </a:p>
          <a:p>
            <a:r>
              <a:rPr lang="en-US"/>
              <a:t>Liver</a:t>
            </a:r>
          </a:p>
          <a:p>
            <a:pPr lvl="1"/>
            <a:r>
              <a:rPr lang="en-US"/>
              <a:t>Large brown organ beneath the stomach or crop</a:t>
            </a:r>
          </a:p>
        </p:txBody>
      </p:sp>
      <p:pic>
        <p:nvPicPr>
          <p:cNvPr id="61444" name="Picture 4" descr="avian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178996"/>
            <a:ext cx="2971800" cy="46790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Inspecting Animal Digestive Systems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5867400" cy="4114800"/>
          </a:xfrm>
        </p:spPr>
        <p:txBody>
          <a:bodyPr/>
          <a:lstStyle/>
          <a:p>
            <a:r>
              <a:rPr lang="en-US" dirty="0"/>
              <a:t>Small intestine</a:t>
            </a:r>
          </a:p>
          <a:p>
            <a:pPr lvl="1"/>
            <a:r>
              <a:rPr lang="en-US" dirty="0"/>
              <a:t>Long tube</a:t>
            </a:r>
          </a:p>
          <a:p>
            <a:pPr lvl="1"/>
            <a:r>
              <a:rPr lang="en-US" dirty="0"/>
              <a:t>Gray colored partially digested feed</a:t>
            </a:r>
          </a:p>
          <a:p>
            <a:r>
              <a:rPr lang="en-US" dirty="0"/>
              <a:t>Large intestine</a:t>
            </a:r>
          </a:p>
          <a:p>
            <a:pPr lvl="1"/>
            <a:r>
              <a:rPr lang="en-US" dirty="0"/>
              <a:t>Large relatively short compartment</a:t>
            </a:r>
          </a:p>
          <a:p>
            <a:pPr lvl="1"/>
            <a:r>
              <a:rPr lang="en-US" dirty="0"/>
              <a:t>Contains fecal material</a:t>
            </a:r>
          </a:p>
        </p:txBody>
      </p:sp>
      <p:pic>
        <p:nvPicPr>
          <p:cNvPr id="62468" name="Picture 4" descr="avian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954444"/>
            <a:ext cx="2735094" cy="490355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Ruminant Animals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7543800" cy="4495800"/>
          </a:xfrm>
        </p:spPr>
        <p:txBody>
          <a:bodyPr/>
          <a:lstStyle/>
          <a:p>
            <a:r>
              <a:rPr lang="en-US"/>
              <a:t>Animals with complex digestive systems </a:t>
            </a:r>
          </a:p>
          <a:p>
            <a:r>
              <a:rPr lang="en-US"/>
              <a:t>Capable of digesting material with a high fiber concentration </a:t>
            </a:r>
          </a:p>
          <a:p>
            <a:r>
              <a:rPr lang="en-US"/>
              <a:t>Uses microbial fermentation</a:t>
            </a:r>
          </a:p>
          <a:p>
            <a:pPr lvl="1"/>
            <a:r>
              <a:rPr lang="en-US" sz="2400"/>
              <a:t>Cattle</a:t>
            </a:r>
          </a:p>
          <a:p>
            <a:pPr lvl="1"/>
            <a:r>
              <a:rPr lang="en-US" sz="2400"/>
              <a:t>Sheep</a:t>
            </a:r>
          </a:p>
          <a:p>
            <a:pPr lvl="1"/>
            <a:r>
              <a:rPr lang="en-US" sz="2400"/>
              <a:t>Goats</a:t>
            </a:r>
          </a:p>
          <a:p>
            <a:pPr lvl="1"/>
            <a:r>
              <a:rPr lang="en-US" sz="2400"/>
              <a:t>Deer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Ruminants</a:t>
            </a:r>
          </a:p>
        </p:txBody>
      </p:sp>
      <p:grpSp>
        <p:nvGrpSpPr>
          <p:cNvPr id="43011" name="Group 1027"/>
          <p:cNvGrpSpPr>
            <a:grpSpLocks/>
          </p:cNvGrpSpPr>
          <p:nvPr/>
        </p:nvGrpSpPr>
        <p:grpSpPr bwMode="auto">
          <a:xfrm>
            <a:off x="1219200" y="1752600"/>
            <a:ext cx="5943600" cy="3943350"/>
            <a:chOff x="0" y="0"/>
            <a:chExt cx="3744" cy="2484"/>
          </a:xfrm>
        </p:grpSpPr>
        <p:pic>
          <p:nvPicPr>
            <p:cNvPr id="43012" name="Picture 1028" descr="rume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3744" cy="2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013" name="Freeform 1029">
              <a:hlinkClick r:id="rId3" action="ppaction://hlinkfile"/>
              <a:hlinkHover r:id="rId3" action="ppaction://hlinkfile"/>
            </p:cNvPr>
            <p:cNvSpPr>
              <a:spLocks/>
            </p:cNvSpPr>
            <p:nvPr/>
          </p:nvSpPr>
          <p:spPr bwMode="auto">
            <a:xfrm>
              <a:off x="43" y="554"/>
              <a:ext cx="1534" cy="1210"/>
            </a:xfrm>
            <a:custGeom>
              <a:avLst/>
              <a:gdLst>
                <a:gd name="T0" fmla="*/ 0 w 1534"/>
                <a:gd name="T1" fmla="*/ 58 h 1210"/>
                <a:gd name="T2" fmla="*/ 209 w 1534"/>
                <a:gd name="T3" fmla="*/ 1124 h 1210"/>
                <a:gd name="T4" fmla="*/ 634 w 1534"/>
                <a:gd name="T5" fmla="*/ 1210 h 1210"/>
                <a:gd name="T6" fmla="*/ 1188 w 1534"/>
                <a:gd name="T7" fmla="*/ 656 h 1210"/>
                <a:gd name="T8" fmla="*/ 1469 w 1534"/>
                <a:gd name="T9" fmla="*/ 468 h 1210"/>
                <a:gd name="T10" fmla="*/ 1534 w 1534"/>
                <a:gd name="T11" fmla="*/ 389 h 1210"/>
                <a:gd name="T12" fmla="*/ 1534 w 1534"/>
                <a:gd name="T13" fmla="*/ 260 h 1210"/>
                <a:gd name="T14" fmla="*/ 1498 w 1534"/>
                <a:gd name="T15" fmla="*/ 173 h 1210"/>
                <a:gd name="T16" fmla="*/ 1339 w 1534"/>
                <a:gd name="T17" fmla="*/ 72 h 1210"/>
                <a:gd name="T18" fmla="*/ 1159 w 1534"/>
                <a:gd name="T19" fmla="*/ 29 h 1210"/>
                <a:gd name="T20" fmla="*/ 879 w 1534"/>
                <a:gd name="T21" fmla="*/ 15 h 1210"/>
                <a:gd name="T22" fmla="*/ 814 w 1534"/>
                <a:gd name="T23" fmla="*/ 0 h 1210"/>
                <a:gd name="T24" fmla="*/ 778 w 1534"/>
                <a:gd name="T25" fmla="*/ 0 h 1210"/>
                <a:gd name="T26" fmla="*/ 735 w 1534"/>
                <a:gd name="T27" fmla="*/ 65 h 1210"/>
                <a:gd name="T28" fmla="*/ 893 w 1534"/>
                <a:gd name="T29" fmla="*/ 87 h 1210"/>
                <a:gd name="T30" fmla="*/ 1145 w 1534"/>
                <a:gd name="T31" fmla="*/ 130 h 1210"/>
                <a:gd name="T32" fmla="*/ 1354 w 1534"/>
                <a:gd name="T33" fmla="*/ 195 h 1210"/>
                <a:gd name="T34" fmla="*/ 1440 w 1534"/>
                <a:gd name="T35" fmla="*/ 281 h 1210"/>
                <a:gd name="T36" fmla="*/ 1419 w 1534"/>
                <a:gd name="T37" fmla="*/ 353 h 1210"/>
                <a:gd name="T38" fmla="*/ 1368 w 1534"/>
                <a:gd name="T39" fmla="*/ 411 h 1210"/>
                <a:gd name="T40" fmla="*/ 1210 w 1534"/>
                <a:gd name="T41" fmla="*/ 497 h 1210"/>
                <a:gd name="T42" fmla="*/ 1167 w 1534"/>
                <a:gd name="T43" fmla="*/ 562 h 1210"/>
                <a:gd name="T44" fmla="*/ 1181 w 1534"/>
                <a:gd name="T45" fmla="*/ 641 h 1210"/>
                <a:gd name="T46" fmla="*/ 1023 w 1534"/>
                <a:gd name="T47" fmla="*/ 756 h 1210"/>
                <a:gd name="T48" fmla="*/ 749 w 1534"/>
                <a:gd name="T49" fmla="*/ 526 h 1210"/>
                <a:gd name="T50" fmla="*/ 641 w 1534"/>
                <a:gd name="T51" fmla="*/ 310 h 1210"/>
                <a:gd name="T52" fmla="*/ 281 w 1534"/>
                <a:gd name="T53" fmla="*/ 130 h 1210"/>
                <a:gd name="T54" fmla="*/ 43 w 1534"/>
                <a:gd name="T55" fmla="*/ 87 h 1210"/>
                <a:gd name="T56" fmla="*/ 7 w 1534"/>
                <a:gd name="T57" fmla="*/ 87 h 1210"/>
                <a:gd name="T58" fmla="*/ 0 w 1534"/>
                <a:gd name="T59" fmla="*/ 58 h 1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34" h="1210">
                  <a:moveTo>
                    <a:pt x="0" y="58"/>
                  </a:moveTo>
                  <a:lnTo>
                    <a:pt x="209" y="1124"/>
                  </a:lnTo>
                  <a:lnTo>
                    <a:pt x="634" y="1210"/>
                  </a:lnTo>
                  <a:lnTo>
                    <a:pt x="1188" y="656"/>
                  </a:lnTo>
                  <a:lnTo>
                    <a:pt x="1469" y="468"/>
                  </a:lnTo>
                  <a:lnTo>
                    <a:pt x="1534" y="389"/>
                  </a:lnTo>
                  <a:lnTo>
                    <a:pt x="1534" y="260"/>
                  </a:lnTo>
                  <a:lnTo>
                    <a:pt x="1498" y="173"/>
                  </a:lnTo>
                  <a:lnTo>
                    <a:pt x="1339" y="72"/>
                  </a:lnTo>
                  <a:lnTo>
                    <a:pt x="1159" y="29"/>
                  </a:lnTo>
                  <a:lnTo>
                    <a:pt x="879" y="15"/>
                  </a:lnTo>
                  <a:lnTo>
                    <a:pt x="814" y="0"/>
                  </a:lnTo>
                  <a:lnTo>
                    <a:pt x="778" y="0"/>
                  </a:lnTo>
                  <a:lnTo>
                    <a:pt x="735" y="65"/>
                  </a:lnTo>
                  <a:lnTo>
                    <a:pt x="893" y="87"/>
                  </a:lnTo>
                  <a:lnTo>
                    <a:pt x="1145" y="130"/>
                  </a:lnTo>
                  <a:lnTo>
                    <a:pt x="1354" y="195"/>
                  </a:lnTo>
                  <a:lnTo>
                    <a:pt x="1440" y="281"/>
                  </a:lnTo>
                  <a:lnTo>
                    <a:pt x="1419" y="353"/>
                  </a:lnTo>
                  <a:lnTo>
                    <a:pt x="1368" y="411"/>
                  </a:lnTo>
                  <a:lnTo>
                    <a:pt x="1210" y="497"/>
                  </a:lnTo>
                  <a:lnTo>
                    <a:pt x="1167" y="562"/>
                  </a:lnTo>
                  <a:lnTo>
                    <a:pt x="1181" y="641"/>
                  </a:lnTo>
                  <a:lnTo>
                    <a:pt x="1023" y="756"/>
                  </a:lnTo>
                  <a:lnTo>
                    <a:pt x="749" y="526"/>
                  </a:lnTo>
                  <a:lnTo>
                    <a:pt x="641" y="310"/>
                  </a:lnTo>
                  <a:lnTo>
                    <a:pt x="281" y="130"/>
                  </a:lnTo>
                  <a:lnTo>
                    <a:pt x="43" y="87"/>
                  </a:lnTo>
                  <a:lnTo>
                    <a:pt x="7" y="87"/>
                  </a:lnTo>
                  <a:lnTo>
                    <a:pt x="0" y="58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4" name="Freeform 1030">
              <a:hlinkClick r:id="rId4" action="ppaction://hlinkfile"/>
              <a:hlinkHover r:id="rId4" action="ppaction://hlinkfile"/>
            </p:cNvPr>
            <p:cNvSpPr>
              <a:spLocks/>
            </p:cNvSpPr>
            <p:nvPr/>
          </p:nvSpPr>
          <p:spPr bwMode="auto">
            <a:xfrm>
              <a:off x="691" y="1001"/>
              <a:ext cx="1289" cy="993"/>
            </a:xfrm>
            <a:custGeom>
              <a:avLst/>
              <a:gdLst>
                <a:gd name="T0" fmla="*/ 540 w 1289"/>
                <a:gd name="T1" fmla="*/ 201 h 993"/>
                <a:gd name="T2" fmla="*/ 0 w 1289"/>
                <a:gd name="T3" fmla="*/ 777 h 993"/>
                <a:gd name="T4" fmla="*/ 0 w 1289"/>
                <a:gd name="T5" fmla="*/ 993 h 993"/>
                <a:gd name="T6" fmla="*/ 1181 w 1289"/>
                <a:gd name="T7" fmla="*/ 993 h 993"/>
                <a:gd name="T8" fmla="*/ 1289 w 1289"/>
                <a:gd name="T9" fmla="*/ 986 h 993"/>
                <a:gd name="T10" fmla="*/ 1275 w 1289"/>
                <a:gd name="T11" fmla="*/ 151 h 993"/>
                <a:gd name="T12" fmla="*/ 1239 w 1289"/>
                <a:gd name="T13" fmla="*/ 50 h 993"/>
                <a:gd name="T14" fmla="*/ 1203 w 1289"/>
                <a:gd name="T15" fmla="*/ 0 h 993"/>
                <a:gd name="T16" fmla="*/ 1167 w 1289"/>
                <a:gd name="T17" fmla="*/ 50 h 993"/>
                <a:gd name="T18" fmla="*/ 1087 w 1289"/>
                <a:gd name="T19" fmla="*/ 79 h 993"/>
                <a:gd name="T20" fmla="*/ 1044 w 1289"/>
                <a:gd name="T21" fmla="*/ 79 h 993"/>
                <a:gd name="T22" fmla="*/ 1001 w 1289"/>
                <a:gd name="T23" fmla="*/ 65 h 993"/>
                <a:gd name="T24" fmla="*/ 958 w 1289"/>
                <a:gd name="T25" fmla="*/ 50 h 993"/>
                <a:gd name="T26" fmla="*/ 922 w 1289"/>
                <a:gd name="T27" fmla="*/ 43 h 993"/>
                <a:gd name="T28" fmla="*/ 857 w 1289"/>
                <a:gd name="T29" fmla="*/ 43 h 993"/>
                <a:gd name="T30" fmla="*/ 727 w 1289"/>
                <a:gd name="T31" fmla="*/ 79 h 993"/>
                <a:gd name="T32" fmla="*/ 677 w 1289"/>
                <a:gd name="T33" fmla="*/ 122 h 993"/>
                <a:gd name="T34" fmla="*/ 619 w 1289"/>
                <a:gd name="T35" fmla="*/ 173 h 993"/>
                <a:gd name="T36" fmla="*/ 511 w 1289"/>
                <a:gd name="T37" fmla="*/ 223 h 993"/>
                <a:gd name="T38" fmla="*/ 540 w 1289"/>
                <a:gd name="T39" fmla="*/ 201 h 9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89" h="993">
                  <a:moveTo>
                    <a:pt x="540" y="201"/>
                  </a:moveTo>
                  <a:lnTo>
                    <a:pt x="0" y="777"/>
                  </a:lnTo>
                  <a:lnTo>
                    <a:pt x="0" y="993"/>
                  </a:lnTo>
                  <a:lnTo>
                    <a:pt x="1181" y="993"/>
                  </a:lnTo>
                  <a:lnTo>
                    <a:pt x="1289" y="986"/>
                  </a:lnTo>
                  <a:lnTo>
                    <a:pt x="1275" y="151"/>
                  </a:lnTo>
                  <a:lnTo>
                    <a:pt x="1239" y="50"/>
                  </a:lnTo>
                  <a:lnTo>
                    <a:pt x="1203" y="0"/>
                  </a:lnTo>
                  <a:lnTo>
                    <a:pt x="1167" y="50"/>
                  </a:lnTo>
                  <a:lnTo>
                    <a:pt x="1087" y="79"/>
                  </a:lnTo>
                  <a:lnTo>
                    <a:pt x="1044" y="79"/>
                  </a:lnTo>
                  <a:lnTo>
                    <a:pt x="1001" y="65"/>
                  </a:lnTo>
                  <a:lnTo>
                    <a:pt x="958" y="50"/>
                  </a:lnTo>
                  <a:lnTo>
                    <a:pt x="922" y="43"/>
                  </a:lnTo>
                  <a:lnTo>
                    <a:pt x="857" y="43"/>
                  </a:lnTo>
                  <a:lnTo>
                    <a:pt x="727" y="79"/>
                  </a:lnTo>
                  <a:lnTo>
                    <a:pt x="677" y="122"/>
                  </a:lnTo>
                  <a:lnTo>
                    <a:pt x="619" y="173"/>
                  </a:lnTo>
                  <a:lnTo>
                    <a:pt x="511" y="223"/>
                  </a:lnTo>
                  <a:lnTo>
                    <a:pt x="540" y="201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5" name="Freeform 1031">
              <a:hlinkClick r:id="rId5" action="ppaction://hlinkfile"/>
              <a:hlinkHover r:id="rId5" action="ppaction://hlinkfile"/>
            </p:cNvPr>
            <p:cNvSpPr>
              <a:spLocks/>
            </p:cNvSpPr>
            <p:nvPr/>
          </p:nvSpPr>
          <p:spPr bwMode="auto">
            <a:xfrm>
              <a:off x="1908" y="799"/>
              <a:ext cx="749" cy="1267"/>
            </a:xfrm>
            <a:custGeom>
              <a:avLst/>
              <a:gdLst>
                <a:gd name="T0" fmla="*/ 86 w 749"/>
                <a:gd name="T1" fmla="*/ 0 h 1267"/>
                <a:gd name="T2" fmla="*/ 29 w 749"/>
                <a:gd name="T3" fmla="*/ 15 h 1267"/>
                <a:gd name="T4" fmla="*/ 22 w 749"/>
                <a:gd name="T5" fmla="*/ 65 h 1267"/>
                <a:gd name="T6" fmla="*/ 22 w 749"/>
                <a:gd name="T7" fmla="*/ 130 h 1267"/>
                <a:gd name="T8" fmla="*/ 0 w 749"/>
                <a:gd name="T9" fmla="*/ 180 h 1267"/>
                <a:gd name="T10" fmla="*/ 0 w 749"/>
                <a:gd name="T11" fmla="*/ 202 h 1267"/>
                <a:gd name="T12" fmla="*/ 36 w 749"/>
                <a:gd name="T13" fmla="*/ 245 h 1267"/>
                <a:gd name="T14" fmla="*/ 79 w 749"/>
                <a:gd name="T15" fmla="*/ 310 h 1267"/>
                <a:gd name="T16" fmla="*/ 72 w 749"/>
                <a:gd name="T17" fmla="*/ 389 h 1267"/>
                <a:gd name="T18" fmla="*/ 65 w 749"/>
                <a:gd name="T19" fmla="*/ 403 h 1267"/>
                <a:gd name="T20" fmla="*/ 562 w 749"/>
                <a:gd name="T21" fmla="*/ 1267 h 1267"/>
                <a:gd name="T22" fmla="*/ 554 w 749"/>
                <a:gd name="T23" fmla="*/ 720 h 1267"/>
                <a:gd name="T24" fmla="*/ 749 w 749"/>
                <a:gd name="T25" fmla="*/ 735 h 1267"/>
                <a:gd name="T26" fmla="*/ 295 w 749"/>
                <a:gd name="T27" fmla="*/ 317 h 1267"/>
                <a:gd name="T28" fmla="*/ 317 w 749"/>
                <a:gd name="T29" fmla="*/ 231 h 1267"/>
                <a:gd name="T30" fmla="*/ 288 w 749"/>
                <a:gd name="T31" fmla="*/ 173 h 1267"/>
                <a:gd name="T32" fmla="*/ 252 w 749"/>
                <a:gd name="T33" fmla="*/ 101 h 1267"/>
                <a:gd name="T34" fmla="*/ 252 w 749"/>
                <a:gd name="T35" fmla="*/ 43 h 1267"/>
                <a:gd name="T36" fmla="*/ 245 w 749"/>
                <a:gd name="T37" fmla="*/ 7 h 1267"/>
                <a:gd name="T38" fmla="*/ 151 w 749"/>
                <a:gd name="T39" fmla="*/ 58 h 1267"/>
                <a:gd name="T40" fmla="*/ 122 w 749"/>
                <a:gd name="T41" fmla="*/ 58 h 1267"/>
                <a:gd name="T42" fmla="*/ 101 w 749"/>
                <a:gd name="T43" fmla="*/ 15 h 1267"/>
                <a:gd name="T44" fmla="*/ 36 w 749"/>
                <a:gd name="T45" fmla="*/ 22 h 1267"/>
                <a:gd name="T46" fmla="*/ 86 w 749"/>
                <a:gd name="T47" fmla="*/ 0 h 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49" h="1267">
                  <a:moveTo>
                    <a:pt x="86" y="0"/>
                  </a:moveTo>
                  <a:lnTo>
                    <a:pt x="29" y="15"/>
                  </a:lnTo>
                  <a:lnTo>
                    <a:pt x="22" y="65"/>
                  </a:lnTo>
                  <a:lnTo>
                    <a:pt x="22" y="130"/>
                  </a:lnTo>
                  <a:lnTo>
                    <a:pt x="0" y="180"/>
                  </a:lnTo>
                  <a:lnTo>
                    <a:pt x="0" y="202"/>
                  </a:lnTo>
                  <a:lnTo>
                    <a:pt x="36" y="245"/>
                  </a:lnTo>
                  <a:lnTo>
                    <a:pt x="79" y="310"/>
                  </a:lnTo>
                  <a:lnTo>
                    <a:pt x="72" y="389"/>
                  </a:lnTo>
                  <a:lnTo>
                    <a:pt x="65" y="403"/>
                  </a:lnTo>
                  <a:lnTo>
                    <a:pt x="562" y="1267"/>
                  </a:lnTo>
                  <a:lnTo>
                    <a:pt x="554" y="720"/>
                  </a:lnTo>
                  <a:lnTo>
                    <a:pt x="749" y="735"/>
                  </a:lnTo>
                  <a:lnTo>
                    <a:pt x="295" y="317"/>
                  </a:lnTo>
                  <a:lnTo>
                    <a:pt x="317" y="231"/>
                  </a:lnTo>
                  <a:lnTo>
                    <a:pt x="288" y="173"/>
                  </a:lnTo>
                  <a:lnTo>
                    <a:pt x="252" y="101"/>
                  </a:lnTo>
                  <a:lnTo>
                    <a:pt x="252" y="43"/>
                  </a:lnTo>
                  <a:lnTo>
                    <a:pt x="245" y="7"/>
                  </a:lnTo>
                  <a:lnTo>
                    <a:pt x="151" y="58"/>
                  </a:lnTo>
                  <a:lnTo>
                    <a:pt x="122" y="58"/>
                  </a:lnTo>
                  <a:lnTo>
                    <a:pt x="101" y="15"/>
                  </a:lnTo>
                  <a:lnTo>
                    <a:pt x="36" y="22"/>
                  </a:lnTo>
                  <a:lnTo>
                    <a:pt x="86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6" name="Rectangle 1032">
              <a:hlinkClick r:id="rId5" action="ppaction://hlinkfile"/>
              <a:hlinkHover r:id="rId5" action="ppaction://hlinkfile"/>
            </p:cNvPr>
            <p:cNvSpPr>
              <a:spLocks noChangeArrowheads="1"/>
            </p:cNvSpPr>
            <p:nvPr/>
          </p:nvSpPr>
          <p:spPr bwMode="auto">
            <a:xfrm>
              <a:off x="2462" y="1526"/>
              <a:ext cx="1008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7" name="Rectangle 1033">
              <a:hlinkClick r:id="rId6" action="ppaction://hlinkfile"/>
              <a:hlinkHover r:id="rId6" action="ppaction://hlinkfile"/>
            </p:cNvPr>
            <p:cNvSpPr>
              <a:spLocks noChangeArrowheads="1"/>
            </p:cNvSpPr>
            <p:nvPr/>
          </p:nvSpPr>
          <p:spPr bwMode="auto">
            <a:xfrm>
              <a:off x="3297" y="597"/>
              <a:ext cx="447" cy="4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8" name="Rectangle 1034">
              <a:hlinkClick r:id="rId7" action="ppaction://hlinkfile"/>
              <a:hlinkHover r:id="rId7" action="ppaction://hlinkfile"/>
            </p:cNvPr>
            <p:cNvSpPr>
              <a:spLocks noChangeArrowheads="1"/>
            </p:cNvSpPr>
            <p:nvPr/>
          </p:nvSpPr>
          <p:spPr bwMode="auto">
            <a:xfrm>
              <a:off x="2836" y="1245"/>
              <a:ext cx="749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9" name="Rectangle 1035">
              <a:hlinkClick r:id="rId7" action="ppaction://hlinkfile"/>
              <a:hlinkHover r:id="rId7" action="ppaction://hlinkfile"/>
            </p:cNvPr>
            <p:cNvSpPr>
              <a:spLocks noChangeArrowheads="1"/>
            </p:cNvSpPr>
            <p:nvPr/>
          </p:nvSpPr>
          <p:spPr bwMode="auto">
            <a:xfrm>
              <a:off x="2390" y="684"/>
              <a:ext cx="878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0" name="Freeform 1036">
              <a:hlinkClick r:id="rId7" action="ppaction://hlinkfile"/>
              <a:hlinkHover r:id="rId7" action="ppaction://hlinkfile"/>
            </p:cNvPr>
            <p:cNvSpPr>
              <a:spLocks/>
            </p:cNvSpPr>
            <p:nvPr/>
          </p:nvSpPr>
          <p:spPr bwMode="auto">
            <a:xfrm>
              <a:off x="1987" y="547"/>
              <a:ext cx="907" cy="324"/>
            </a:xfrm>
            <a:custGeom>
              <a:avLst/>
              <a:gdLst>
                <a:gd name="T0" fmla="*/ 0 w 907"/>
                <a:gd name="T1" fmla="*/ 245 h 324"/>
                <a:gd name="T2" fmla="*/ 360 w 907"/>
                <a:gd name="T3" fmla="*/ 87 h 324"/>
                <a:gd name="T4" fmla="*/ 605 w 907"/>
                <a:gd name="T5" fmla="*/ 22 h 324"/>
                <a:gd name="T6" fmla="*/ 850 w 907"/>
                <a:gd name="T7" fmla="*/ 0 h 324"/>
                <a:gd name="T8" fmla="*/ 907 w 907"/>
                <a:gd name="T9" fmla="*/ 0 h 324"/>
                <a:gd name="T10" fmla="*/ 814 w 907"/>
                <a:gd name="T11" fmla="*/ 58 h 324"/>
                <a:gd name="T12" fmla="*/ 807 w 907"/>
                <a:gd name="T13" fmla="*/ 79 h 324"/>
                <a:gd name="T14" fmla="*/ 684 w 907"/>
                <a:gd name="T15" fmla="*/ 87 h 324"/>
                <a:gd name="T16" fmla="*/ 562 w 907"/>
                <a:gd name="T17" fmla="*/ 101 h 324"/>
                <a:gd name="T18" fmla="*/ 454 w 907"/>
                <a:gd name="T19" fmla="*/ 137 h 324"/>
                <a:gd name="T20" fmla="*/ 303 w 907"/>
                <a:gd name="T21" fmla="*/ 180 h 324"/>
                <a:gd name="T22" fmla="*/ 180 w 907"/>
                <a:gd name="T23" fmla="*/ 252 h 324"/>
                <a:gd name="T24" fmla="*/ 58 w 907"/>
                <a:gd name="T25" fmla="*/ 324 h 324"/>
                <a:gd name="T26" fmla="*/ 7 w 907"/>
                <a:gd name="T27" fmla="*/ 245 h 324"/>
                <a:gd name="T28" fmla="*/ 0 w 907"/>
                <a:gd name="T29" fmla="*/ 245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07" h="324">
                  <a:moveTo>
                    <a:pt x="0" y="245"/>
                  </a:moveTo>
                  <a:lnTo>
                    <a:pt x="360" y="87"/>
                  </a:lnTo>
                  <a:lnTo>
                    <a:pt x="605" y="22"/>
                  </a:lnTo>
                  <a:lnTo>
                    <a:pt x="850" y="0"/>
                  </a:lnTo>
                  <a:lnTo>
                    <a:pt x="907" y="0"/>
                  </a:lnTo>
                  <a:lnTo>
                    <a:pt x="814" y="58"/>
                  </a:lnTo>
                  <a:lnTo>
                    <a:pt x="807" y="79"/>
                  </a:lnTo>
                  <a:lnTo>
                    <a:pt x="684" y="87"/>
                  </a:lnTo>
                  <a:lnTo>
                    <a:pt x="562" y="101"/>
                  </a:lnTo>
                  <a:lnTo>
                    <a:pt x="454" y="137"/>
                  </a:lnTo>
                  <a:lnTo>
                    <a:pt x="303" y="180"/>
                  </a:lnTo>
                  <a:lnTo>
                    <a:pt x="180" y="252"/>
                  </a:lnTo>
                  <a:lnTo>
                    <a:pt x="58" y="324"/>
                  </a:lnTo>
                  <a:lnTo>
                    <a:pt x="7" y="245"/>
                  </a:lnTo>
                  <a:lnTo>
                    <a:pt x="0" y="245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1" name="Rectangle 1037">
              <a:hlinkClick r:id="rId8" action="ppaction://hlinkfile"/>
              <a:hlinkHover r:id="rId8" action="ppaction://hlinkfile"/>
            </p:cNvPr>
            <p:cNvSpPr>
              <a:spLocks noChangeArrowheads="1"/>
            </p:cNvSpPr>
            <p:nvPr/>
          </p:nvSpPr>
          <p:spPr bwMode="auto">
            <a:xfrm>
              <a:off x="1857" y="21"/>
              <a:ext cx="79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2" name="Oval 1038">
              <a:hlinkClick r:id="rId8" action="ppaction://hlinkfile"/>
              <a:hlinkHover r:id="rId8" action="ppaction://hlinkfile"/>
            </p:cNvPr>
            <p:cNvSpPr>
              <a:spLocks noChangeAspect="1" noChangeArrowheads="1"/>
            </p:cNvSpPr>
            <p:nvPr/>
          </p:nvSpPr>
          <p:spPr bwMode="auto">
            <a:xfrm>
              <a:off x="1541" y="684"/>
              <a:ext cx="388" cy="388"/>
            </a:xfrm>
            <a:prstGeom prst="ellips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3" name="Freeform 1039">
              <a:hlinkClick r:id="rId9" action="ppaction://hlinkfile"/>
              <a:hlinkHover r:id="rId9" action="ppaction://hlinkfile"/>
            </p:cNvPr>
            <p:cNvSpPr>
              <a:spLocks/>
            </p:cNvSpPr>
            <p:nvPr/>
          </p:nvSpPr>
          <p:spPr bwMode="auto">
            <a:xfrm>
              <a:off x="965" y="367"/>
              <a:ext cx="1152" cy="447"/>
            </a:xfrm>
            <a:custGeom>
              <a:avLst/>
              <a:gdLst>
                <a:gd name="T0" fmla="*/ 43 w 1152"/>
                <a:gd name="T1" fmla="*/ 180 h 447"/>
                <a:gd name="T2" fmla="*/ 14 w 1152"/>
                <a:gd name="T3" fmla="*/ 173 h 447"/>
                <a:gd name="T4" fmla="*/ 309 w 1152"/>
                <a:gd name="T5" fmla="*/ 29 h 447"/>
                <a:gd name="T6" fmla="*/ 461 w 1152"/>
                <a:gd name="T7" fmla="*/ 0 h 447"/>
                <a:gd name="T8" fmla="*/ 648 w 1152"/>
                <a:gd name="T9" fmla="*/ 0 h 447"/>
                <a:gd name="T10" fmla="*/ 792 w 1152"/>
                <a:gd name="T11" fmla="*/ 58 h 447"/>
                <a:gd name="T12" fmla="*/ 979 w 1152"/>
                <a:gd name="T13" fmla="*/ 173 h 447"/>
                <a:gd name="T14" fmla="*/ 1029 w 1152"/>
                <a:gd name="T15" fmla="*/ 259 h 447"/>
                <a:gd name="T16" fmla="*/ 1137 w 1152"/>
                <a:gd name="T17" fmla="*/ 346 h 447"/>
                <a:gd name="T18" fmla="*/ 1152 w 1152"/>
                <a:gd name="T19" fmla="*/ 367 h 447"/>
                <a:gd name="T20" fmla="*/ 1065 w 1152"/>
                <a:gd name="T21" fmla="*/ 418 h 447"/>
                <a:gd name="T22" fmla="*/ 979 w 1152"/>
                <a:gd name="T23" fmla="*/ 447 h 447"/>
                <a:gd name="T24" fmla="*/ 936 w 1152"/>
                <a:gd name="T25" fmla="*/ 396 h 447"/>
                <a:gd name="T26" fmla="*/ 900 w 1152"/>
                <a:gd name="T27" fmla="*/ 324 h 447"/>
                <a:gd name="T28" fmla="*/ 785 w 1152"/>
                <a:gd name="T29" fmla="*/ 295 h 447"/>
                <a:gd name="T30" fmla="*/ 713 w 1152"/>
                <a:gd name="T31" fmla="*/ 303 h 447"/>
                <a:gd name="T32" fmla="*/ 669 w 1152"/>
                <a:gd name="T33" fmla="*/ 339 h 447"/>
                <a:gd name="T34" fmla="*/ 619 w 1152"/>
                <a:gd name="T35" fmla="*/ 389 h 447"/>
                <a:gd name="T36" fmla="*/ 605 w 1152"/>
                <a:gd name="T37" fmla="*/ 403 h 447"/>
                <a:gd name="T38" fmla="*/ 525 w 1152"/>
                <a:gd name="T39" fmla="*/ 324 h 447"/>
                <a:gd name="T40" fmla="*/ 425 w 1152"/>
                <a:gd name="T41" fmla="*/ 267 h 447"/>
                <a:gd name="T42" fmla="*/ 317 w 1152"/>
                <a:gd name="T43" fmla="*/ 238 h 447"/>
                <a:gd name="T44" fmla="*/ 245 w 1152"/>
                <a:gd name="T45" fmla="*/ 223 h 447"/>
                <a:gd name="T46" fmla="*/ 57 w 1152"/>
                <a:gd name="T47" fmla="*/ 195 h 447"/>
                <a:gd name="T48" fmla="*/ 0 w 1152"/>
                <a:gd name="T49" fmla="*/ 195 h 447"/>
                <a:gd name="T50" fmla="*/ 43 w 1152"/>
                <a:gd name="T51" fmla="*/ 180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52" h="447">
                  <a:moveTo>
                    <a:pt x="43" y="180"/>
                  </a:moveTo>
                  <a:lnTo>
                    <a:pt x="14" y="173"/>
                  </a:lnTo>
                  <a:lnTo>
                    <a:pt x="309" y="29"/>
                  </a:lnTo>
                  <a:lnTo>
                    <a:pt x="461" y="0"/>
                  </a:lnTo>
                  <a:lnTo>
                    <a:pt x="648" y="0"/>
                  </a:lnTo>
                  <a:lnTo>
                    <a:pt x="792" y="58"/>
                  </a:lnTo>
                  <a:lnTo>
                    <a:pt x="979" y="173"/>
                  </a:lnTo>
                  <a:lnTo>
                    <a:pt x="1029" y="259"/>
                  </a:lnTo>
                  <a:lnTo>
                    <a:pt x="1137" y="346"/>
                  </a:lnTo>
                  <a:lnTo>
                    <a:pt x="1152" y="367"/>
                  </a:lnTo>
                  <a:lnTo>
                    <a:pt x="1065" y="418"/>
                  </a:lnTo>
                  <a:lnTo>
                    <a:pt x="979" y="447"/>
                  </a:lnTo>
                  <a:lnTo>
                    <a:pt x="936" y="396"/>
                  </a:lnTo>
                  <a:lnTo>
                    <a:pt x="900" y="324"/>
                  </a:lnTo>
                  <a:lnTo>
                    <a:pt x="785" y="295"/>
                  </a:lnTo>
                  <a:lnTo>
                    <a:pt x="713" y="303"/>
                  </a:lnTo>
                  <a:lnTo>
                    <a:pt x="669" y="339"/>
                  </a:lnTo>
                  <a:lnTo>
                    <a:pt x="619" y="389"/>
                  </a:lnTo>
                  <a:lnTo>
                    <a:pt x="605" y="403"/>
                  </a:lnTo>
                  <a:lnTo>
                    <a:pt x="525" y="324"/>
                  </a:lnTo>
                  <a:lnTo>
                    <a:pt x="425" y="267"/>
                  </a:lnTo>
                  <a:lnTo>
                    <a:pt x="317" y="238"/>
                  </a:lnTo>
                  <a:lnTo>
                    <a:pt x="245" y="223"/>
                  </a:lnTo>
                  <a:lnTo>
                    <a:pt x="57" y="195"/>
                  </a:lnTo>
                  <a:lnTo>
                    <a:pt x="0" y="195"/>
                  </a:lnTo>
                  <a:lnTo>
                    <a:pt x="43" y="18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4" name="Freeform 1040">
              <a:hlinkClick r:id="rId9" action="ppaction://hlinkfile"/>
              <a:hlinkHover r:id="rId9" action="ppaction://hlinkfile"/>
            </p:cNvPr>
            <p:cNvSpPr>
              <a:spLocks/>
            </p:cNvSpPr>
            <p:nvPr/>
          </p:nvSpPr>
          <p:spPr bwMode="auto">
            <a:xfrm>
              <a:off x="842" y="648"/>
              <a:ext cx="620" cy="662"/>
            </a:xfrm>
            <a:custGeom>
              <a:avLst/>
              <a:gdLst>
                <a:gd name="T0" fmla="*/ 72 w 620"/>
                <a:gd name="T1" fmla="*/ 0 h 662"/>
                <a:gd name="T2" fmla="*/ 332 w 620"/>
                <a:gd name="T3" fmla="*/ 29 h 662"/>
                <a:gd name="T4" fmla="*/ 548 w 620"/>
                <a:gd name="T5" fmla="*/ 86 h 662"/>
                <a:gd name="T6" fmla="*/ 612 w 620"/>
                <a:gd name="T7" fmla="*/ 158 h 662"/>
                <a:gd name="T8" fmla="*/ 620 w 620"/>
                <a:gd name="T9" fmla="*/ 238 h 662"/>
                <a:gd name="T10" fmla="*/ 591 w 620"/>
                <a:gd name="T11" fmla="*/ 295 h 662"/>
                <a:gd name="T12" fmla="*/ 540 w 620"/>
                <a:gd name="T13" fmla="*/ 324 h 662"/>
                <a:gd name="T14" fmla="*/ 454 w 620"/>
                <a:gd name="T15" fmla="*/ 353 h 662"/>
                <a:gd name="T16" fmla="*/ 440 w 620"/>
                <a:gd name="T17" fmla="*/ 389 h 662"/>
                <a:gd name="T18" fmla="*/ 404 w 620"/>
                <a:gd name="T19" fmla="*/ 432 h 662"/>
                <a:gd name="T20" fmla="*/ 368 w 620"/>
                <a:gd name="T21" fmla="*/ 490 h 662"/>
                <a:gd name="T22" fmla="*/ 375 w 620"/>
                <a:gd name="T23" fmla="*/ 554 h 662"/>
                <a:gd name="T24" fmla="*/ 404 w 620"/>
                <a:gd name="T25" fmla="*/ 598 h 662"/>
                <a:gd name="T26" fmla="*/ 476 w 620"/>
                <a:gd name="T27" fmla="*/ 662 h 662"/>
                <a:gd name="T28" fmla="*/ 389 w 620"/>
                <a:gd name="T29" fmla="*/ 634 h 662"/>
                <a:gd name="T30" fmla="*/ 310 w 620"/>
                <a:gd name="T31" fmla="*/ 612 h 662"/>
                <a:gd name="T32" fmla="*/ 267 w 620"/>
                <a:gd name="T33" fmla="*/ 612 h 662"/>
                <a:gd name="T34" fmla="*/ 224 w 620"/>
                <a:gd name="T35" fmla="*/ 612 h 662"/>
                <a:gd name="T36" fmla="*/ 144 w 620"/>
                <a:gd name="T37" fmla="*/ 554 h 662"/>
                <a:gd name="T38" fmla="*/ 8 w 620"/>
                <a:gd name="T39" fmla="*/ 468 h 662"/>
                <a:gd name="T40" fmla="*/ 0 w 620"/>
                <a:gd name="T41" fmla="*/ 396 h 662"/>
                <a:gd name="T42" fmla="*/ 36 w 620"/>
                <a:gd name="T43" fmla="*/ 281 h 662"/>
                <a:gd name="T44" fmla="*/ 8 w 620"/>
                <a:gd name="T45" fmla="*/ 166 h 662"/>
                <a:gd name="T46" fmla="*/ 44 w 620"/>
                <a:gd name="T47" fmla="*/ 14 h 662"/>
                <a:gd name="T48" fmla="*/ 72 w 620"/>
                <a:gd name="T49" fmla="*/ 14 h 662"/>
                <a:gd name="T50" fmla="*/ 173 w 620"/>
                <a:gd name="T51" fmla="*/ 14 h 662"/>
                <a:gd name="T52" fmla="*/ 72 w 620"/>
                <a:gd name="T53" fmla="*/ 0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20" h="662">
                  <a:moveTo>
                    <a:pt x="72" y="0"/>
                  </a:moveTo>
                  <a:lnTo>
                    <a:pt x="332" y="29"/>
                  </a:lnTo>
                  <a:lnTo>
                    <a:pt x="548" y="86"/>
                  </a:lnTo>
                  <a:lnTo>
                    <a:pt x="612" y="158"/>
                  </a:lnTo>
                  <a:lnTo>
                    <a:pt x="620" y="238"/>
                  </a:lnTo>
                  <a:lnTo>
                    <a:pt x="591" y="295"/>
                  </a:lnTo>
                  <a:lnTo>
                    <a:pt x="540" y="324"/>
                  </a:lnTo>
                  <a:lnTo>
                    <a:pt x="454" y="353"/>
                  </a:lnTo>
                  <a:lnTo>
                    <a:pt x="440" y="389"/>
                  </a:lnTo>
                  <a:lnTo>
                    <a:pt x="404" y="432"/>
                  </a:lnTo>
                  <a:lnTo>
                    <a:pt x="368" y="490"/>
                  </a:lnTo>
                  <a:lnTo>
                    <a:pt x="375" y="554"/>
                  </a:lnTo>
                  <a:lnTo>
                    <a:pt x="404" y="598"/>
                  </a:lnTo>
                  <a:lnTo>
                    <a:pt x="476" y="662"/>
                  </a:lnTo>
                  <a:lnTo>
                    <a:pt x="389" y="634"/>
                  </a:lnTo>
                  <a:lnTo>
                    <a:pt x="310" y="612"/>
                  </a:lnTo>
                  <a:lnTo>
                    <a:pt x="267" y="612"/>
                  </a:lnTo>
                  <a:lnTo>
                    <a:pt x="224" y="612"/>
                  </a:lnTo>
                  <a:lnTo>
                    <a:pt x="144" y="554"/>
                  </a:lnTo>
                  <a:lnTo>
                    <a:pt x="8" y="468"/>
                  </a:lnTo>
                  <a:lnTo>
                    <a:pt x="0" y="396"/>
                  </a:lnTo>
                  <a:lnTo>
                    <a:pt x="36" y="281"/>
                  </a:lnTo>
                  <a:lnTo>
                    <a:pt x="8" y="166"/>
                  </a:lnTo>
                  <a:lnTo>
                    <a:pt x="44" y="14"/>
                  </a:lnTo>
                  <a:lnTo>
                    <a:pt x="72" y="14"/>
                  </a:lnTo>
                  <a:lnTo>
                    <a:pt x="173" y="14"/>
                  </a:lnTo>
                  <a:lnTo>
                    <a:pt x="72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5" name="Rectangle 1041">
              <a:hlinkClick r:id="rId9" action="ppaction://hlinkfile"/>
              <a:hlinkHover r:id="rId9" action="ppaction://hlinkfile"/>
            </p:cNvPr>
            <p:cNvSpPr>
              <a:spLocks noChangeArrowheads="1"/>
            </p:cNvSpPr>
            <p:nvPr/>
          </p:nvSpPr>
          <p:spPr bwMode="auto">
            <a:xfrm>
              <a:off x="568" y="14"/>
              <a:ext cx="1282" cy="4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6" name="Rectangle 1042">
              <a:hlinkClick r:id="rId9" action="ppaction://hlinkfile"/>
              <a:hlinkHover r:id="rId9" action="ppaction://hlinkfile"/>
            </p:cNvPr>
            <p:cNvSpPr>
              <a:spLocks noChangeArrowheads="1"/>
            </p:cNvSpPr>
            <p:nvPr/>
          </p:nvSpPr>
          <p:spPr bwMode="auto">
            <a:xfrm>
              <a:off x="36" y="14"/>
              <a:ext cx="748" cy="5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027" name="Text Box 1043"/>
          <p:cNvSpPr txBox="1">
            <a:spLocks noChangeArrowheads="1"/>
          </p:cNvSpPr>
          <p:nvPr/>
        </p:nvSpPr>
        <p:spPr bwMode="auto">
          <a:xfrm>
            <a:off x="685800" y="5867400"/>
            <a:ext cx="655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Verdana" pitchFamily="34" charset="0"/>
              </a:rPr>
              <a:t>Ruminant Digestive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Parts and Functions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61722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Mouth</a:t>
            </a:r>
          </a:p>
          <a:p>
            <a:pPr lvl="1">
              <a:lnSpc>
                <a:spcPct val="90000"/>
              </a:lnSpc>
            </a:pPr>
            <a:r>
              <a:rPr lang="en-US"/>
              <a:t>Bites and chews</a:t>
            </a:r>
          </a:p>
          <a:p>
            <a:pPr>
              <a:lnSpc>
                <a:spcPct val="90000"/>
              </a:lnSpc>
            </a:pPr>
            <a:r>
              <a:rPr lang="en-US"/>
              <a:t>Esophagus</a:t>
            </a:r>
          </a:p>
          <a:p>
            <a:pPr lvl="1">
              <a:lnSpc>
                <a:spcPct val="90000"/>
              </a:lnSpc>
            </a:pPr>
            <a:r>
              <a:rPr lang="en-US"/>
              <a:t>Connection</a:t>
            </a:r>
          </a:p>
          <a:p>
            <a:pPr>
              <a:lnSpc>
                <a:spcPct val="90000"/>
              </a:lnSpc>
            </a:pPr>
            <a:r>
              <a:rPr lang="en-US"/>
              <a:t>Four Compartment Stomach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Rumen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Reticulum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Omasum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Abomasum</a:t>
            </a:r>
            <a:endParaRPr lang="en-US"/>
          </a:p>
        </p:txBody>
      </p: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2514600" y="4495800"/>
            <a:ext cx="4724400" cy="825500"/>
            <a:chOff x="1728" y="2868"/>
            <a:chExt cx="2976" cy="520"/>
          </a:xfrm>
        </p:grpSpPr>
        <p:sp>
          <p:nvSpPr>
            <p:cNvPr id="23561" name="AutoShape 9"/>
            <p:cNvSpPr>
              <a:spLocks/>
            </p:cNvSpPr>
            <p:nvPr/>
          </p:nvSpPr>
          <p:spPr bwMode="auto">
            <a:xfrm>
              <a:off x="1728" y="2928"/>
              <a:ext cx="1440" cy="384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3168" y="2868"/>
              <a:ext cx="1536" cy="520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3300"/>
                  </a:solidFill>
                  <a:latin typeface="Verdana" pitchFamily="34" charset="0"/>
                </a:rPr>
                <a:t>85% of the capacity</a:t>
              </a:r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Parts and Functions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Rumen</a:t>
            </a:r>
          </a:p>
          <a:p>
            <a:pPr lvl="1"/>
            <a:r>
              <a:rPr lang="en-US"/>
              <a:t>Largest of the four parts “room-in-it”</a:t>
            </a:r>
          </a:p>
          <a:p>
            <a:pPr lvl="1"/>
            <a:r>
              <a:rPr lang="en-US"/>
              <a:t>Filled with bacteria</a:t>
            </a:r>
          </a:p>
          <a:p>
            <a:pPr lvl="1"/>
            <a:r>
              <a:rPr lang="en-US"/>
              <a:t>Converts large amounts of roughage to amino acids</a:t>
            </a:r>
          </a:p>
          <a:p>
            <a:pPr lvl="1">
              <a:buFontTx/>
              <a:buNone/>
            </a:pPr>
            <a:r>
              <a:rPr lang="en-US"/>
              <a:t>Fact!!!!</a:t>
            </a:r>
          </a:p>
          <a:p>
            <a:pPr lvl="2"/>
            <a:r>
              <a:rPr lang="en-US"/>
              <a:t>The average cow rumen can hold over 160 liters (40 gallons)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381000" y="4572000"/>
            <a:ext cx="7162800" cy="0"/>
          </a:xfrm>
          <a:prstGeom prst="line">
            <a:avLst/>
          </a:prstGeom>
          <a:noFill/>
          <a:ln w="9525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>
            <a:hlinkClick r:id="rId2" highlightClick="1"/>
          </p:cNvPr>
          <p:cNvSpPr>
            <a:spLocks noChangeArrowheads="1"/>
          </p:cNvSpPr>
          <p:nvPr/>
        </p:nvSpPr>
        <p:spPr bwMode="auto">
          <a:xfrm>
            <a:off x="7162800" y="6248400"/>
            <a:ext cx="457200" cy="381000"/>
          </a:xfrm>
          <a:prstGeom prst="actionButtonInformat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Ruman</a:t>
            </a:r>
          </a:p>
        </p:txBody>
      </p:sp>
      <p:pic>
        <p:nvPicPr>
          <p:cNvPr id="50182" name="Picture 2054" descr="ruman diagram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974850"/>
            <a:ext cx="7772400" cy="40100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467600" cy="762000"/>
          </a:xfrm>
        </p:spPr>
        <p:txBody>
          <a:bodyPr/>
          <a:lstStyle/>
          <a:p>
            <a:r>
              <a:rPr lang="en-US"/>
              <a:t>Ruman Microbe</a:t>
            </a:r>
          </a:p>
        </p:txBody>
      </p:sp>
      <p:pic>
        <p:nvPicPr>
          <p:cNvPr id="45060" name="Picture 4" descr="ruman micro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6934200" cy="438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r>
              <a:rPr lang="en-US"/>
              <a:t>Ruman Microbe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large microbe is a type of protist</a:t>
            </a:r>
          </a:p>
          <a:p>
            <a:r>
              <a:rPr lang="en-US"/>
              <a:t>The creature that looks like a tadpole attached to the side of the protist is a fungal spore</a:t>
            </a:r>
          </a:p>
          <a:p>
            <a:r>
              <a:rPr lang="en-US"/>
              <a:t>The smaller, rod-shaped organism lining the underside of the protist are bacteria.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mboo">
  <a:themeElements>
    <a:clrScheme name="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006600"/>
      </a:hlink>
      <a:folHlink>
        <a:srgbClr val="663300"/>
      </a:folHlink>
    </a:clrScheme>
    <a:fontScheme name="Bambo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mboo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mboo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mboo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Designs\Bamboo.pot</Template>
  <TotalTime>813</TotalTime>
  <Words>426</Words>
  <Application>Microsoft Office PowerPoint</Application>
  <PresentationFormat>On-screen Show (4:3)</PresentationFormat>
  <Paragraphs>139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Bamboo</vt:lpstr>
      <vt:lpstr>Animal Digestion and Nutrition</vt:lpstr>
      <vt:lpstr>Ruminants</vt:lpstr>
      <vt:lpstr>Ruminant Animals</vt:lpstr>
      <vt:lpstr>Ruminants</vt:lpstr>
      <vt:lpstr>Parts and Functions</vt:lpstr>
      <vt:lpstr>Parts and Functions</vt:lpstr>
      <vt:lpstr>Ruman</vt:lpstr>
      <vt:lpstr>Ruman Microbe</vt:lpstr>
      <vt:lpstr>Ruman Microbe</vt:lpstr>
      <vt:lpstr>Parts and Functions</vt:lpstr>
      <vt:lpstr>Parts and Functions</vt:lpstr>
      <vt:lpstr>Parts and Functions</vt:lpstr>
      <vt:lpstr>Non-Ruminant</vt:lpstr>
      <vt:lpstr>Non-Ruminant</vt:lpstr>
      <vt:lpstr>Non-Ruminant Parts &amp; Functions</vt:lpstr>
      <vt:lpstr>Non-Ruminant Parts &amp; Functions</vt:lpstr>
      <vt:lpstr>Monogastric</vt:lpstr>
      <vt:lpstr>Poultry Digestive Systems</vt:lpstr>
      <vt:lpstr>Poultry</vt:lpstr>
      <vt:lpstr>Poultry Digestive System</vt:lpstr>
      <vt:lpstr>Poultry Digestive Systems</vt:lpstr>
      <vt:lpstr>Poultry Digestive Systems</vt:lpstr>
      <vt:lpstr>Inspecting Animal Digestive Systems</vt:lpstr>
      <vt:lpstr>Inspecting Animal Digestive 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Science</dc:title>
  <dc:creator>Matthew Ryan Harris</dc:creator>
  <cp:lastModifiedBy>Green, Laikhe</cp:lastModifiedBy>
  <cp:revision>58</cp:revision>
  <cp:lastPrinted>1601-01-01T00:00:00Z</cp:lastPrinted>
  <dcterms:created xsi:type="dcterms:W3CDTF">2002-11-18T00:50:22Z</dcterms:created>
  <dcterms:modified xsi:type="dcterms:W3CDTF">2014-12-01T12:43:56Z</dcterms:modified>
</cp:coreProperties>
</file>