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handoutMasterIdLst>
    <p:handoutMasterId r:id="rId52"/>
  </p:handoutMasterIdLst>
  <p:sldIdLst>
    <p:sldId id="276" r:id="rId2"/>
    <p:sldId id="316" r:id="rId3"/>
    <p:sldId id="317" r:id="rId4"/>
    <p:sldId id="330" r:id="rId5"/>
    <p:sldId id="331" r:id="rId6"/>
    <p:sldId id="335" r:id="rId7"/>
    <p:sldId id="324" r:id="rId8"/>
    <p:sldId id="277" r:id="rId9"/>
    <p:sldId id="278" r:id="rId10"/>
    <p:sldId id="303" r:id="rId11"/>
    <p:sldId id="279" r:id="rId12"/>
    <p:sldId id="280" r:id="rId13"/>
    <p:sldId id="304" r:id="rId14"/>
    <p:sldId id="300" r:id="rId15"/>
    <p:sldId id="281" r:id="rId16"/>
    <p:sldId id="282" r:id="rId17"/>
    <p:sldId id="301" r:id="rId18"/>
    <p:sldId id="283" r:id="rId19"/>
    <p:sldId id="305" r:id="rId20"/>
    <p:sldId id="284" r:id="rId21"/>
    <p:sldId id="307" r:id="rId22"/>
    <p:sldId id="286" r:id="rId23"/>
    <p:sldId id="285" r:id="rId24"/>
    <p:sldId id="308" r:id="rId25"/>
    <p:sldId id="306" r:id="rId26"/>
    <p:sldId id="302" r:id="rId27"/>
    <p:sldId id="309" r:id="rId28"/>
    <p:sldId id="287" r:id="rId29"/>
    <p:sldId id="288" r:id="rId30"/>
    <p:sldId id="289" r:id="rId31"/>
    <p:sldId id="290" r:id="rId32"/>
    <p:sldId id="291" r:id="rId33"/>
    <p:sldId id="292" r:id="rId34"/>
    <p:sldId id="293" r:id="rId35"/>
    <p:sldId id="294" r:id="rId36"/>
    <p:sldId id="295" r:id="rId37"/>
    <p:sldId id="296" r:id="rId38"/>
    <p:sldId id="312" r:id="rId39"/>
    <p:sldId id="314" r:id="rId40"/>
    <p:sldId id="327" r:id="rId41"/>
    <p:sldId id="329" r:id="rId42"/>
    <p:sldId id="325" r:id="rId43"/>
    <p:sldId id="326" r:id="rId44"/>
    <p:sldId id="328" r:id="rId45"/>
    <p:sldId id="297" r:id="rId46"/>
    <p:sldId id="298" r:id="rId47"/>
    <p:sldId id="299" r:id="rId48"/>
    <p:sldId id="332" r:id="rId49"/>
    <p:sldId id="333" r:id="rId50"/>
    <p:sldId id="334" r:id="rId5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043"/>
    <a:srgbClr val="6CE9F6"/>
    <a:srgbClr val="FFFFFF"/>
    <a:srgbClr val="F7583D"/>
    <a:srgbClr val="11F527"/>
    <a:srgbClr val="6047F5"/>
    <a:srgbClr val="FBF741"/>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674" autoAdjust="0"/>
    <p:restoredTop sz="94665" autoAdjust="0"/>
  </p:normalViewPr>
  <p:slideViewPr>
    <p:cSldViewPr>
      <p:cViewPr>
        <p:scale>
          <a:sx n="94" d="100"/>
          <a:sy n="94" d="100"/>
        </p:scale>
        <p:origin x="-684" y="-60"/>
      </p:cViewPr>
      <p:guideLst>
        <p:guide orient="horz" pos="2160"/>
        <p:guide pos="2880"/>
      </p:guideLst>
    </p:cSldViewPr>
  </p:slideViewPr>
  <p:outlineViewPr>
    <p:cViewPr>
      <p:scale>
        <a:sx n="33" d="100"/>
        <a:sy n="33" d="100"/>
      </p:scale>
      <p:origin x="0" y="24732"/>
    </p:cViewPr>
  </p:outlineViewPr>
  <p:notesTextViewPr>
    <p:cViewPr>
      <p:scale>
        <a:sx n="100" d="100"/>
        <a:sy n="100" d="100"/>
      </p:scale>
      <p:origin x="0" y="0"/>
    </p:cViewPr>
  </p:notesTextViewPr>
  <p:sorterViewPr>
    <p:cViewPr>
      <p:scale>
        <a:sx n="66" d="100"/>
        <a:sy n="66" d="100"/>
      </p:scale>
      <p:origin x="0" y="8628"/>
    </p:cViewPr>
  </p:sorterViewPr>
  <p:notesViewPr>
    <p:cSldViewPr>
      <p:cViewPr varScale="1">
        <p:scale>
          <a:sx n="58" d="100"/>
          <a:sy n="58" d="100"/>
        </p:scale>
        <p:origin x="-181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63491"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63492"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63493"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4BAA08F1-D613-41D4-A07B-3AC6977EB680}" type="slidenum">
              <a:rPr lang="en-US"/>
              <a:pPr/>
              <a:t>‹#›</a:t>
            </a:fld>
            <a:endParaRPr lang="en-US"/>
          </a:p>
        </p:txBody>
      </p:sp>
    </p:spTree>
    <p:extLst>
      <p:ext uri="{BB962C8B-B14F-4D97-AF65-F5344CB8AC3E}">
        <p14:creationId xmlns:p14="http://schemas.microsoft.com/office/powerpoint/2010/main" val="114911804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4034" name="Rectangle 2" descr="Canvas"/>
          <p:cNvSpPr>
            <a:spLocks noChangeArrowheads="1"/>
          </p:cNvSpPr>
          <p:nvPr/>
        </p:nvSpPr>
        <p:spPr bwMode="white">
          <a:xfrm>
            <a:off x="528638" y="201613"/>
            <a:ext cx="8397875" cy="6467475"/>
          </a:xfrm>
          <a:prstGeom prst="rect">
            <a:avLst/>
          </a:prstGeom>
          <a:blipFill dpi="0" rotWithShape="0">
            <a:blip r:embed="rId2"/>
            <a:srcRect/>
            <a:tile tx="0" ty="0" sx="100000" sy="100000" flip="none" algn="tl"/>
          </a:blip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en-US">
              <a:latin typeface="Times New Roman" pitchFamily="18" charset="0"/>
            </a:endParaRPr>
          </a:p>
        </p:txBody>
      </p:sp>
      <p:pic>
        <p:nvPicPr>
          <p:cNvPr id="44035" name="Picture 3" descr="minispi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ltGray">
          <a:xfrm>
            <a:off x="0" y="50800"/>
            <a:ext cx="1181100" cy="4286250"/>
          </a:xfrm>
          <a:prstGeom prst="rect">
            <a:avLst/>
          </a:prstGeom>
          <a:noFill/>
          <a:extLst>
            <a:ext uri="{909E8E84-426E-40DD-AFC4-6F175D3DCCD1}">
              <a14:hiddenFill xmlns:a14="http://schemas.microsoft.com/office/drawing/2010/main">
                <a:solidFill>
                  <a:srgbClr val="FFFFFF"/>
                </a:solidFill>
              </a14:hiddenFill>
            </a:ext>
          </a:extLst>
        </p:spPr>
      </p:pic>
      <p:sp>
        <p:nvSpPr>
          <p:cNvPr id="44036" name="Rectangle 4" descr="Canvas"/>
          <p:cNvSpPr>
            <a:spLocks noChangeArrowheads="1"/>
          </p:cNvSpPr>
          <p:nvPr/>
        </p:nvSpPr>
        <p:spPr bwMode="white">
          <a:xfrm>
            <a:off x="596900" y="4130675"/>
            <a:ext cx="1041400" cy="457200"/>
          </a:xfrm>
          <a:prstGeom prst="rect">
            <a:avLst/>
          </a:prstGeom>
          <a:blipFill dpi="0" rotWithShape="0">
            <a:blip r:embed="rId2"/>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a:endParaRPr kumimoji="1" lang="en-US">
              <a:latin typeface="Times New Roman" pitchFamily="18" charset="0"/>
            </a:endParaRPr>
          </a:p>
        </p:txBody>
      </p:sp>
      <p:pic>
        <p:nvPicPr>
          <p:cNvPr id="44037" name="Picture 5" descr="minispir"/>
          <p:cNvPicPr>
            <a:picLocks noChangeAspect="1" noChangeArrowheads="1"/>
          </p:cNvPicPr>
          <p:nvPr/>
        </p:nvPicPr>
        <p:blipFill>
          <a:blip r:embed="rId3">
            <a:extLst>
              <a:ext uri="{28A0092B-C50C-407E-A947-70E740481C1C}">
                <a14:useLocalDpi xmlns:a14="http://schemas.microsoft.com/office/drawing/2010/main" val="0"/>
              </a:ext>
            </a:extLst>
          </a:blip>
          <a:srcRect t="39999"/>
          <a:stretch>
            <a:fillRect/>
          </a:stretch>
        </p:blipFill>
        <p:spPr bwMode="ltGray">
          <a:xfrm>
            <a:off x="0" y="4222750"/>
            <a:ext cx="1181100" cy="2571750"/>
          </a:xfrm>
          <a:prstGeom prst="rect">
            <a:avLst/>
          </a:prstGeom>
          <a:noFill/>
          <a:extLst>
            <a:ext uri="{909E8E84-426E-40DD-AFC4-6F175D3DCCD1}">
              <a14:hiddenFill xmlns:a14="http://schemas.microsoft.com/office/drawing/2010/main">
                <a:solidFill>
                  <a:srgbClr val="FFFFFF"/>
                </a:solidFill>
              </a14:hiddenFill>
            </a:ext>
          </a:extLst>
        </p:spPr>
      </p:pic>
      <p:sp>
        <p:nvSpPr>
          <p:cNvPr id="44038" name="Rectangle 6"/>
          <p:cNvSpPr>
            <a:spLocks noGrp="1" noChangeArrowheads="1"/>
          </p:cNvSpPr>
          <p:nvPr>
            <p:ph type="ctrTitle"/>
          </p:nvPr>
        </p:nvSpPr>
        <p:spPr>
          <a:xfrm>
            <a:off x="914400" y="2057400"/>
            <a:ext cx="7721600" cy="1143000"/>
          </a:xfrm>
        </p:spPr>
        <p:txBody>
          <a:bodyPr/>
          <a:lstStyle>
            <a:lvl1pPr>
              <a:defRPr/>
            </a:lvl1pPr>
          </a:lstStyle>
          <a:p>
            <a:pPr lvl="0"/>
            <a:r>
              <a:rPr lang="en-US" noProof="0" smtClean="0"/>
              <a:t>Click to edit Master title style</a:t>
            </a:r>
          </a:p>
        </p:txBody>
      </p:sp>
      <p:sp>
        <p:nvSpPr>
          <p:cNvPr id="44039" name="Rectangle 7"/>
          <p:cNvSpPr>
            <a:spLocks noGrp="1" noChangeArrowheads="1"/>
          </p:cNvSpPr>
          <p:nvPr>
            <p:ph type="subTitle" idx="1"/>
          </p:nvPr>
        </p:nvSpPr>
        <p:spPr>
          <a:xfrm>
            <a:off x="1625600" y="3886200"/>
            <a:ext cx="6400800" cy="1771650"/>
          </a:xfrm>
        </p:spPr>
        <p:txBody>
          <a:bodyPr/>
          <a:lstStyle>
            <a:lvl1pPr marL="0" indent="0" algn="ctr">
              <a:buFontTx/>
              <a:buNone/>
              <a:defRPr/>
            </a:lvl1pPr>
          </a:lstStyle>
          <a:p>
            <a:pPr lvl="0"/>
            <a:r>
              <a:rPr lang="en-US" noProof="0" smtClean="0"/>
              <a:t>Click to edit Master subtitle style</a:t>
            </a:r>
          </a:p>
        </p:txBody>
      </p:sp>
      <p:sp>
        <p:nvSpPr>
          <p:cNvPr id="44040" name="Rectangle 8"/>
          <p:cNvSpPr>
            <a:spLocks noGrp="1" noChangeArrowheads="1"/>
          </p:cNvSpPr>
          <p:nvPr>
            <p:ph type="dt" sz="quarter" idx="2"/>
          </p:nvPr>
        </p:nvSpPr>
        <p:spPr>
          <a:xfrm>
            <a:off x="1084263" y="6096000"/>
            <a:ext cx="1905000" cy="457200"/>
          </a:xfrm>
        </p:spPr>
        <p:txBody>
          <a:bodyPr/>
          <a:lstStyle>
            <a:lvl1pPr>
              <a:defRPr>
                <a:latin typeface="Times New Roman" pitchFamily="18" charset="0"/>
              </a:defRPr>
            </a:lvl1pPr>
          </a:lstStyle>
          <a:p>
            <a:endParaRPr lang="en-US"/>
          </a:p>
        </p:txBody>
      </p:sp>
      <p:sp>
        <p:nvSpPr>
          <p:cNvPr id="44041" name="Rectangle 9"/>
          <p:cNvSpPr>
            <a:spLocks noGrp="1" noChangeArrowheads="1"/>
          </p:cNvSpPr>
          <p:nvPr>
            <p:ph type="ftr" sz="quarter" idx="3"/>
          </p:nvPr>
        </p:nvSpPr>
        <p:spPr>
          <a:xfrm>
            <a:off x="3522663" y="6096000"/>
            <a:ext cx="2895600" cy="457200"/>
          </a:xfrm>
        </p:spPr>
        <p:txBody>
          <a:bodyPr/>
          <a:lstStyle>
            <a:lvl1pPr>
              <a:defRPr>
                <a:latin typeface="Times New Roman" pitchFamily="18" charset="0"/>
              </a:defRPr>
            </a:lvl1pPr>
          </a:lstStyle>
          <a:p>
            <a:endParaRPr lang="en-US"/>
          </a:p>
        </p:txBody>
      </p:sp>
      <p:sp>
        <p:nvSpPr>
          <p:cNvPr id="44042" name="Rectangle 10"/>
          <p:cNvSpPr>
            <a:spLocks noGrp="1" noChangeArrowheads="1"/>
          </p:cNvSpPr>
          <p:nvPr>
            <p:ph type="sldNum" sz="quarter" idx="4"/>
          </p:nvPr>
        </p:nvSpPr>
        <p:spPr>
          <a:xfrm>
            <a:off x="6951663" y="6096000"/>
            <a:ext cx="1905000" cy="457200"/>
          </a:xfrm>
        </p:spPr>
        <p:txBody>
          <a:bodyPr/>
          <a:lstStyle>
            <a:lvl1pPr>
              <a:defRPr>
                <a:latin typeface="Times New Roman" pitchFamily="18" charset="0"/>
              </a:defRPr>
            </a:lvl1pPr>
          </a:lstStyle>
          <a:p>
            <a:fld id="{B104D8C3-575D-498F-B386-3A5E0FF9CF1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6EC019D-40BC-46A6-AB0B-88B5C55724D5}" type="slidenum">
              <a:rPr lang="en-US"/>
              <a:pPr/>
              <a:t>‹#›</a:t>
            </a:fld>
            <a:endParaRPr lang="en-US"/>
          </a:p>
        </p:txBody>
      </p:sp>
    </p:spTree>
    <p:extLst>
      <p:ext uri="{BB962C8B-B14F-4D97-AF65-F5344CB8AC3E}">
        <p14:creationId xmlns:p14="http://schemas.microsoft.com/office/powerpoint/2010/main" val="213816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81000"/>
            <a:ext cx="55626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9AAAF5-46FF-49B8-9898-388B9E31B552}" type="slidenum">
              <a:rPr lang="en-US"/>
              <a:pPr/>
              <a:t>‹#›</a:t>
            </a:fld>
            <a:endParaRPr lang="en-US"/>
          </a:p>
        </p:txBody>
      </p:sp>
    </p:spTree>
    <p:extLst>
      <p:ext uri="{BB962C8B-B14F-4D97-AF65-F5344CB8AC3E}">
        <p14:creationId xmlns:p14="http://schemas.microsoft.com/office/powerpoint/2010/main" val="1738082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620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66800" y="1752600"/>
            <a:ext cx="3733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953000" y="1752600"/>
            <a:ext cx="3733800" cy="4114800"/>
          </a:xfrm>
        </p:spPr>
        <p:txBody>
          <a:bodyPr/>
          <a:lstStyle/>
          <a:p>
            <a:endParaRPr lang="en-US"/>
          </a:p>
        </p:txBody>
      </p:sp>
      <p:sp>
        <p:nvSpPr>
          <p:cNvPr id="5" name="Date Placeholder 4"/>
          <p:cNvSpPr>
            <a:spLocks noGrp="1"/>
          </p:cNvSpPr>
          <p:nvPr>
            <p:ph type="dt" sz="half" idx="10"/>
          </p:nvPr>
        </p:nvSpPr>
        <p:spPr>
          <a:xfrm>
            <a:off x="1014413" y="6107113"/>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452813" y="6107113"/>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881813" y="6107113"/>
            <a:ext cx="1905000" cy="457200"/>
          </a:xfrm>
        </p:spPr>
        <p:txBody>
          <a:bodyPr/>
          <a:lstStyle>
            <a:lvl1pPr>
              <a:defRPr/>
            </a:lvl1pPr>
          </a:lstStyle>
          <a:p>
            <a:fld id="{AD3C3565-A4AC-4962-AC75-44E68914843A}" type="slidenum">
              <a:rPr lang="en-US"/>
              <a:pPr/>
              <a:t>‹#›</a:t>
            </a:fld>
            <a:endParaRPr lang="en-US"/>
          </a:p>
        </p:txBody>
      </p:sp>
    </p:spTree>
    <p:extLst>
      <p:ext uri="{BB962C8B-B14F-4D97-AF65-F5344CB8AC3E}">
        <p14:creationId xmlns:p14="http://schemas.microsoft.com/office/powerpoint/2010/main" val="378811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BAA434A-0191-4BD1-9C5D-97FDD4FA5BA1}" type="slidenum">
              <a:rPr lang="en-US"/>
              <a:pPr/>
              <a:t>‹#›</a:t>
            </a:fld>
            <a:endParaRPr lang="en-US"/>
          </a:p>
        </p:txBody>
      </p:sp>
    </p:spTree>
    <p:extLst>
      <p:ext uri="{BB962C8B-B14F-4D97-AF65-F5344CB8AC3E}">
        <p14:creationId xmlns:p14="http://schemas.microsoft.com/office/powerpoint/2010/main" val="2384799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689D210-084B-4BBC-86E7-2DBB1DE4DB6D}" type="slidenum">
              <a:rPr lang="en-US"/>
              <a:pPr/>
              <a:t>‹#›</a:t>
            </a:fld>
            <a:endParaRPr lang="en-US"/>
          </a:p>
        </p:txBody>
      </p:sp>
    </p:spTree>
    <p:extLst>
      <p:ext uri="{BB962C8B-B14F-4D97-AF65-F5344CB8AC3E}">
        <p14:creationId xmlns:p14="http://schemas.microsoft.com/office/powerpoint/2010/main" val="4208851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530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AB57631-5937-488A-AF15-1BD19B289330}" type="slidenum">
              <a:rPr lang="en-US"/>
              <a:pPr/>
              <a:t>‹#›</a:t>
            </a:fld>
            <a:endParaRPr lang="en-US"/>
          </a:p>
        </p:txBody>
      </p:sp>
    </p:spTree>
    <p:extLst>
      <p:ext uri="{BB962C8B-B14F-4D97-AF65-F5344CB8AC3E}">
        <p14:creationId xmlns:p14="http://schemas.microsoft.com/office/powerpoint/2010/main" val="1974709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C3E66E9-662A-4C54-BE83-8A10CE4B4C8B}" type="slidenum">
              <a:rPr lang="en-US"/>
              <a:pPr/>
              <a:t>‹#›</a:t>
            </a:fld>
            <a:endParaRPr lang="en-US"/>
          </a:p>
        </p:txBody>
      </p:sp>
    </p:spTree>
    <p:extLst>
      <p:ext uri="{BB962C8B-B14F-4D97-AF65-F5344CB8AC3E}">
        <p14:creationId xmlns:p14="http://schemas.microsoft.com/office/powerpoint/2010/main" val="898240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D674318-DF9A-4A17-928D-02D38A3CDFFB}" type="slidenum">
              <a:rPr lang="en-US"/>
              <a:pPr/>
              <a:t>‹#›</a:t>
            </a:fld>
            <a:endParaRPr lang="en-US"/>
          </a:p>
        </p:txBody>
      </p:sp>
    </p:spTree>
    <p:extLst>
      <p:ext uri="{BB962C8B-B14F-4D97-AF65-F5344CB8AC3E}">
        <p14:creationId xmlns:p14="http://schemas.microsoft.com/office/powerpoint/2010/main" val="2574486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1C6277A2-7E55-4D46-A2C3-80863E670109}" type="slidenum">
              <a:rPr lang="en-US"/>
              <a:pPr/>
              <a:t>‹#›</a:t>
            </a:fld>
            <a:endParaRPr lang="en-US"/>
          </a:p>
        </p:txBody>
      </p:sp>
    </p:spTree>
    <p:extLst>
      <p:ext uri="{BB962C8B-B14F-4D97-AF65-F5344CB8AC3E}">
        <p14:creationId xmlns:p14="http://schemas.microsoft.com/office/powerpoint/2010/main" val="128102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BA1642B-46C6-4451-80DA-5E043ABDED2E}" type="slidenum">
              <a:rPr lang="en-US"/>
              <a:pPr/>
              <a:t>‹#›</a:t>
            </a:fld>
            <a:endParaRPr lang="en-US"/>
          </a:p>
        </p:txBody>
      </p:sp>
    </p:spTree>
    <p:extLst>
      <p:ext uri="{BB962C8B-B14F-4D97-AF65-F5344CB8AC3E}">
        <p14:creationId xmlns:p14="http://schemas.microsoft.com/office/powerpoint/2010/main" val="1225654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AF2032B-02EF-4196-ADEC-57AB32D2E7C6}" type="slidenum">
              <a:rPr lang="en-US"/>
              <a:pPr/>
              <a:t>‹#›</a:t>
            </a:fld>
            <a:endParaRPr lang="en-US"/>
          </a:p>
        </p:txBody>
      </p:sp>
    </p:spTree>
    <p:extLst>
      <p:ext uri="{BB962C8B-B14F-4D97-AF65-F5344CB8AC3E}">
        <p14:creationId xmlns:p14="http://schemas.microsoft.com/office/powerpoint/2010/main" val="3667503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rgbClr val="906D58"/>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43010" name="Rectangle 2"/>
          <p:cNvSpPr>
            <a:spLocks noChangeArrowheads="1"/>
          </p:cNvSpPr>
          <p:nvPr/>
        </p:nvSpPr>
        <p:spPr bwMode="ltGray">
          <a:xfrm>
            <a:off x="609600" y="228600"/>
            <a:ext cx="8239125" cy="6391275"/>
          </a:xfrm>
          <a:prstGeom prst="rect">
            <a:avLst/>
          </a:prstGeom>
          <a:solidFill>
            <a:srgbClr val="EDE7E3"/>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en-US">
              <a:latin typeface="Verdana" pitchFamily="34" charset="0"/>
            </a:endParaRPr>
          </a:p>
        </p:txBody>
      </p:sp>
      <p:sp>
        <p:nvSpPr>
          <p:cNvPr id="43011" name="Line 3"/>
          <p:cNvSpPr>
            <a:spLocks noChangeShapeType="1"/>
          </p:cNvSpPr>
          <p:nvPr/>
        </p:nvSpPr>
        <p:spPr bwMode="ltGray">
          <a:xfrm>
            <a:off x="1016000" y="1600200"/>
            <a:ext cx="7670800" cy="0"/>
          </a:xfrm>
          <a:prstGeom prst="line">
            <a:avLst/>
          </a:prstGeom>
          <a:noFill/>
          <a:ln w="31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pic>
        <p:nvPicPr>
          <p:cNvPr id="43012" name="Picture 4" descr="minispir"/>
          <p:cNvPicPr>
            <a:picLocks noChangeAspect="1" noChangeArrowheads="1"/>
          </p:cNvPicPr>
          <p:nvPr/>
        </p:nvPicPr>
        <p:blipFill>
          <a:blip r:embed="rId14">
            <a:extLst>
              <a:ext uri="{28A0092B-C50C-407E-A947-70E740481C1C}">
                <a14:useLocalDpi xmlns:a14="http://schemas.microsoft.com/office/drawing/2010/main" val="0"/>
              </a:ext>
            </a:extLst>
          </a:blip>
          <a:srcRect b="5333"/>
          <a:stretch>
            <a:fillRect/>
          </a:stretch>
        </p:blipFill>
        <p:spPr bwMode="ltGray">
          <a:xfrm>
            <a:off x="0" y="50800"/>
            <a:ext cx="1181100" cy="4057650"/>
          </a:xfrm>
          <a:prstGeom prst="rect">
            <a:avLst/>
          </a:prstGeom>
          <a:noFill/>
          <a:extLst>
            <a:ext uri="{909E8E84-426E-40DD-AFC4-6F175D3DCCD1}">
              <a14:hiddenFill xmlns:a14="http://schemas.microsoft.com/office/drawing/2010/main">
                <a:solidFill>
                  <a:srgbClr val="FFFFFF"/>
                </a:solidFill>
              </a14:hiddenFill>
            </a:ext>
          </a:extLst>
        </p:spPr>
      </p:pic>
      <p:pic>
        <p:nvPicPr>
          <p:cNvPr id="43013" name="Picture 5" descr="minispir"/>
          <p:cNvPicPr>
            <a:picLocks noChangeAspect="1" noChangeArrowheads="1"/>
          </p:cNvPicPr>
          <p:nvPr/>
        </p:nvPicPr>
        <p:blipFill>
          <a:blip r:embed="rId14">
            <a:extLst>
              <a:ext uri="{28A0092B-C50C-407E-A947-70E740481C1C}">
                <a14:useLocalDpi xmlns:a14="http://schemas.microsoft.com/office/drawing/2010/main" val="0"/>
              </a:ext>
            </a:extLst>
          </a:blip>
          <a:srcRect t="39999"/>
          <a:stretch>
            <a:fillRect/>
          </a:stretch>
        </p:blipFill>
        <p:spPr bwMode="ltGray">
          <a:xfrm>
            <a:off x="0" y="4222750"/>
            <a:ext cx="1181100" cy="2571750"/>
          </a:xfrm>
          <a:prstGeom prst="rect">
            <a:avLst/>
          </a:prstGeom>
          <a:noFill/>
          <a:extLst>
            <a:ext uri="{909E8E84-426E-40DD-AFC4-6F175D3DCCD1}">
              <a14:hiddenFill xmlns:a14="http://schemas.microsoft.com/office/drawing/2010/main">
                <a:solidFill>
                  <a:srgbClr val="FFFFFF"/>
                </a:solidFill>
              </a14:hiddenFill>
            </a:ext>
          </a:extLst>
        </p:spPr>
      </p:pic>
      <p:sp>
        <p:nvSpPr>
          <p:cNvPr id="43014" name="Rectangle 6"/>
          <p:cNvSpPr>
            <a:spLocks noGrp="1" noChangeArrowheads="1"/>
          </p:cNvSpPr>
          <p:nvPr>
            <p:ph type="title"/>
          </p:nvPr>
        </p:nvSpPr>
        <p:spPr bwMode="auto">
          <a:xfrm>
            <a:off x="1066800" y="381000"/>
            <a:ext cx="7620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3015" name="Rectangle 7"/>
          <p:cNvSpPr>
            <a:spLocks noGrp="1" noChangeArrowheads="1"/>
          </p:cNvSpPr>
          <p:nvPr>
            <p:ph type="body" idx="1"/>
          </p:nvPr>
        </p:nvSpPr>
        <p:spPr bwMode="auto">
          <a:xfrm>
            <a:off x="1066800" y="1752600"/>
            <a:ext cx="7620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3016" name="Rectangle 8"/>
          <p:cNvSpPr>
            <a:spLocks noGrp="1" noChangeArrowheads="1"/>
          </p:cNvSpPr>
          <p:nvPr>
            <p:ph type="dt" sz="half" idx="2"/>
          </p:nvPr>
        </p:nvSpPr>
        <p:spPr bwMode="auto">
          <a:xfrm>
            <a:off x="1014413" y="61071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p>
        </p:txBody>
      </p:sp>
      <p:sp>
        <p:nvSpPr>
          <p:cNvPr id="43017" name="Rectangle 9"/>
          <p:cNvSpPr>
            <a:spLocks noGrp="1" noChangeArrowheads="1"/>
          </p:cNvSpPr>
          <p:nvPr>
            <p:ph type="ftr" sz="quarter" idx="3"/>
          </p:nvPr>
        </p:nvSpPr>
        <p:spPr bwMode="auto">
          <a:xfrm>
            <a:off x="3452813" y="6107113"/>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p>
        </p:txBody>
      </p:sp>
      <p:sp>
        <p:nvSpPr>
          <p:cNvPr id="43018" name="Rectangle 10"/>
          <p:cNvSpPr>
            <a:spLocks noGrp="1" noChangeArrowheads="1"/>
          </p:cNvSpPr>
          <p:nvPr>
            <p:ph type="sldNum" sz="quarter" idx="4"/>
          </p:nvPr>
        </p:nvSpPr>
        <p:spPr bwMode="auto">
          <a:xfrm>
            <a:off x="6881813" y="61071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F16128B6-3829-4F17-9DF7-97CF7A1D8EE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Lst>
  <p:txStyles>
    <p:titleStyle>
      <a:lvl1pPr algn="ctr" rtl="0" fontAlgn="base">
        <a:spcBef>
          <a:spcPct val="0"/>
        </a:spcBef>
        <a:spcAft>
          <a:spcPct val="0"/>
        </a:spcAft>
        <a:defRPr sz="3600">
          <a:solidFill>
            <a:schemeClr val="tx2"/>
          </a:solidFill>
          <a:latin typeface="+mj-lt"/>
          <a:ea typeface="+mj-ea"/>
          <a:cs typeface="+mj-cs"/>
        </a:defRPr>
      </a:lvl1pPr>
      <a:lvl2pPr algn="ctr" rtl="0" fontAlgn="base">
        <a:spcBef>
          <a:spcPct val="0"/>
        </a:spcBef>
        <a:spcAft>
          <a:spcPct val="0"/>
        </a:spcAft>
        <a:defRPr sz="3600">
          <a:solidFill>
            <a:schemeClr val="tx2"/>
          </a:solidFill>
          <a:latin typeface="Verdana" pitchFamily="34" charset="0"/>
        </a:defRPr>
      </a:lvl2pPr>
      <a:lvl3pPr algn="ctr" rtl="0" fontAlgn="base">
        <a:spcBef>
          <a:spcPct val="0"/>
        </a:spcBef>
        <a:spcAft>
          <a:spcPct val="0"/>
        </a:spcAft>
        <a:defRPr sz="3600">
          <a:solidFill>
            <a:schemeClr val="tx2"/>
          </a:solidFill>
          <a:latin typeface="Verdana" pitchFamily="34" charset="0"/>
        </a:defRPr>
      </a:lvl3pPr>
      <a:lvl4pPr algn="ctr" rtl="0" fontAlgn="base">
        <a:spcBef>
          <a:spcPct val="0"/>
        </a:spcBef>
        <a:spcAft>
          <a:spcPct val="0"/>
        </a:spcAft>
        <a:defRPr sz="3600">
          <a:solidFill>
            <a:schemeClr val="tx2"/>
          </a:solidFill>
          <a:latin typeface="Verdana" pitchFamily="34" charset="0"/>
        </a:defRPr>
      </a:lvl4pPr>
      <a:lvl5pPr algn="ctr" rtl="0" fontAlgn="base">
        <a:spcBef>
          <a:spcPct val="0"/>
        </a:spcBef>
        <a:spcAft>
          <a:spcPct val="0"/>
        </a:spcAft>
        <a:defRPr sz="3600">
          <a:solidFill>
            <a:schemeClr val="tx2"/>
          </a:solidFill>
          <a:latin typeface="Verdana" pitchFamily="34" charset="0"/>
        </a:defRPr>
      </a:lvl5pPr>
      <a:lvl6pPr marL="457200" algn="ctr" rtl="0" fontAlgn="base">
        <a:spcBef>
          <a:spcPct val="0"/>
        </a:spcBef>
        <a:spcAft>
          <a:spcPct val="0"/>
        </a:spcAft>
        <a:defRPr sz="3600">
          <a:solidFill>
            <a:schemeClr val="tx2"/>
          </a:solidFill>
          <a:latin typeface="Verdana" pitchFamily="34" charset="0"/>
        </a:defRPr>
      </a:lvl6pPr>
      <a:lvl7pPr marL="914400" algn="ctr" rtl="0" fontAlgn="base">
        <a:spcBef>
          <a:spcPct val="0"/>
        </a:spcBef>
        <a:spcAft>
          <a:spcPct val="0"/>
        </a:spcAft>
        <a:defRPr sz="3600">
          <a:solidFill>
            <a:schemeClr val="tx2"/>
          </a:solidFill>
          <a:latin typeface="Verdana" pitchFamily="34" charset="0"/>
        </a:defRPr>
      </a:lvl7pPr>
      <a:lvl8pPr marL="1371600" algn="ctr" rtl="0" fontAlgn="base">
        <a:spcBef>
          <a:spcPct val="0"/>
        </a:spcBef>
        <a:spcAft>
          <a:spcPct val="0"/>
        </a:spcAft>
        <a:defRPr sz="3600">
          <a:solidFill>
            <a:schemeClr val="tx2"/>
          </a:solidFill>
          <a:latin typeface="Verdana" pitchFamily="34" charset="0"/>
        </a:defRPr>
      </a:lvl8pPr>
      <a:lvl9pPr marL="1828800" algn="ctr" rtl="0" fontAlgn="base">
        <a:spcBef>
          <a:spcPct val="0"/>
        </a:spcBef>
        <a:spcAft>
          <a:spcPct val="0"/>
        </a:spcAft>
        <a:defRPr sz="3600">
          <a:solidFill>
            <a:schemeClr val="tx2"/>
          </a:solidFill>
          <a:latin typeface="Verdana"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1.gif"/><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ctrTitle"/>
          </p:nvPr>
        </p:nvSpPr>
        <p:spPr>
          <a:xfrm>
            <a:off x="1447800" y="4114800"/>
            <a:ext cx="6934200" cy="1600200"/>
          </a:xfrm>
        </p:spPr>
        <p:txBody>
          <a:bodyPr/>
          <a:lstStyle/>
          <a:p>
            <a:r>
              <a:rPr lang="en-US" dirty="0"/>
              <a:t>Animal </a:t>
            </a:r>
            <a:r>
              <a:rPr lang="en-US" dirty="0" smtClean="0"/>
              <a:t>Reproduction</a:t>
            </a:r>
            <a:endParaRPr lang="en-US" dirty="0"/>
          </a:p>
        </p:txBody>
      </p:sp>
      <p:pic>
        <p:nvPicPr>
          <p:cNvPr id="66563" name="Picture 3" descr="AN01613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5400" y="1143000"/>
            <a:ext cx="3429000" cy="2973388"/>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
          <p:cNvSpPr>
            <a:spLocks noGrp="1" noChangeArrowheads="1"/>
          </p:cNvSpPr>
          <p:nvPr>
            <p:ph type="subTitle" idx="1"/>
          </p:nvPr>
        </p:nvSpPr>
        <p:spPr>
          <a:xfrm>
            <a:off x="4925979" y="762000"/>
            <a:ext cx="4216400" cy="762000"/>
          </a:xfrm>
        </p:spPr>
        <p:txBody>
          <a:bodyPr/>
          <a:lstStyle/>
          <a:p>
            <a:pPr algn="l"/>
            <a:r>
              <a:rPr lang="en-US" sz="1800" dirty="0" smtClean="0"/>
              <a:t>Objective 8.01: Understand animal reproduction and parturition </a:t>
            </a:r>
            <a:endParaRPr lang="en-US" sz="1800" dirty="0"/>
          </a:p>
        </p:txBody>
      </p:sp>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1026"/>
          <p:cNvSpPr>
            <a:spLocks noGrp="1" noChangeArrowheads="1"/>
          </p:cNvSpPr>
          <p:nvPr>
            <p:ph type="title"/>
          </p:nvPr>
        </p:nvSpPr>
        <p:spPr/>
        <p:txBody>
          <a:bodyPr/>
          <a:lstStyle/>
          <a:p>
            <a:r>
              <a:rPr lang="en-US"/>
              <a:t>Female Reproductive System</a:t>
            </a:r>
          </a:p>
        </p:txBody>
      </p:sp>
      <p:pic>
        <p:nvPicPr>
          <p:cNvPr id="94213" name="Picture 1029" descr="mare ove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2292350"/>
            <a:ext cx="7620000" cy="29654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Rectangle 2050"/>
          <p:cNvSpPr>
            <a:spLocks noGrp="1" noChangeArrowheads="1"/>
          </p:cNvSpPr>
          <p:nvPr>
            <p:ph type="title"/>
          </p:nvPr>
        </p:nvSpPr>
        <p:spPr/>
        <p:txBody>
          <a:bodyPr/>
          <a:lstStyle/>
          <a:p>
            <a:r>
              <a:rPr lang="en-US"/>
              <a:t>Female Reproductive System</a:t>
            </a:r>
          </a:p>
        </p:txBody>
      </p:sp>
      <p:sp>
        <p:nvSpPr>
          <p:cNvPr id="69635" name="Rectangle 2051"/>
          <p:cNvSpPr>
            <a:spLocks noGrp="1" noChangeArrowheads="1"/>
          </p:cNvSpPr>
          <p:nvPr>
            <p:ph type="body" idx="1"/>
          </p:nvPr>
        </p:nvSpPr>
        <p:spPr>
          <a:xfrm>
            <a:off x="914400" y="1676400"/>
            <a:ext cx="7772400" cy="4648200"/>
          </a:xfrm>
        </p:spPr>
        <p:txBody>
          <a:bodyPr/>
          <a:lstStyle/>
          <a:p>
            <a:pPr marL="533400" indent="-533400">
              <a:buFontTx/>
              <a:buNone/>
            </a:pPr>
            <a:r>
              <a:rPr lang="en-US" sz="2800"/>
              <a:t>The ovaries have three major functions:</a:t>
            </a:r>
          </a:p>
          <a:p>
            <a:pPr marL="533400" indent="-533400"/>
            <a:r>
              <a:rPr lang="en-US" sz="2400"/>
              <a:t>Gamete production</a:t>
            </a:r>
          </a:p>
          <a:p>
            <a:pPr marL="533400" indent="-533400"/>
            <a:r>
              <a:rPr lang="en-US" sz="2400"/>
              <a:t>Secrete estrogen (hormone)</a:t>
            </a:r>
          </a:p>
          <a:p>
            <a:pPr marL="914400" lvl="1" indent="-457200">
              <a:buFontTx/>
              <a:buChar char="•"/>
            </a:pPr>
            <a:r>
              <a:rPr lang="en-US" sz="2000"/>
              <a:t>absence of muscle development </a:t>
            </a:r>
          </a:p>
          <a:p>
            <a:pPr marL="914400" lvl="1" indent="-457200">
              <a:buFontTx/>
              <a:buChar char="•"/>
            </a:pPr>
            <a:r>
              <a:rPr lang="en-US" sz="2000"/>
              <a:t>development of mammary glands </a:t>
            </a:r>
          </a:p>
          <a:p>
            <a:pPr marL="914400" lvl="1" indent="-457200">
              <a:buFontTx/>
              <a:buChar char="•"/>
            </a:pPr>
            <a:r>
              <a:rPr lang="en-US" sz="2000"/>
              <a:t>development of reproductive systems and external genitalia </a:t>
            </a:r>
          </a:p>
          <a:p>
            <a:pPr marL="914400" lvl="1" indent="-457200">
              <a:buFontTx/>
              <a:buChar char="•"/>
            </a:pPr>
            <a:r>
              <a:rPr lang="en-US" sz="2000"/>
              <a:t>fat deposition on hips and stomach (source of energy) </a:t>
            </a:r>
          </a:p>
          <a:p>
            <a:pPr marL="914400" lvl="1" indent="-457200">
              <a:buFontTx/>
              <a:buChar char="•"/>
            </a:pPr>
            <a:r>
              <a:rPr lang="en-US" sz="2000"/>
              <a:t>triggering of heat </a:t>
            </a:r>
          </a:p>
          <a:p>
            <a:pPr marL="533400" indent="-533400"/>
            <a:r>
              <a:rPr lang="en-US" sz="2400"/>
              <a:t>Form the corpus luteum </a:t>
            </a:r>
          </a:p>
        </p:txBody>
      </p:sp>
      <p:pic>
        <p:nvPicPr>
          <p:cNvPr id="69636" name="Picture 2052" descr="SO00513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53200" y="4953000"/>
            <a:ext cx="1847850" cy="14557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96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963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963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6963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69635">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69635">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69635">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69635">
                                            <p:txEl>
                                              <p:pRg st="7" end="7"/>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6963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US"/>
              <a:t>Female Reproductive System</a:t>
            </a:r>
          </a:p>
        </p:txBody>
      </p:sp>
      <p:sp>
        <p:nvSpPr>
          <p:cNvPr id="70659" name="Rectangle 3"/>
          <p:cNvSpPr>
            <a:spLocks noGrp="1" noChangeArrowheads="1"/>
          </p:cNvSpPr>
          <p:nvPr>
            <p:ph type="body" idx="1"/>
          </p:nvPr>
        </p:nvSpPr>
        <p:spPr/>
        <p:txBody>
          <a:bodyPr/>
          <a:lstStyle/>
          <a:p>
            <a:r>
              <a:rPr lang="en-US" sz="2400" b="1"/>
              <a:t>Infundibulum</a:t>
            </a:r>
            <a:r>
              <a:rPr lang="en-US" sz="2400"/>
              <a:t> - the funnel shaped portion of the fallopian tube near the ovary that catches the ovulated egg. </a:t>
            </a:r>
          </a:p>
          <a:p>
            <a:pPr>
              <a:buFontTx/>
              <a:buNone/>
            </a:pPr>
            <a:endParaRPr lang="en-US" sz="2400"/>
          </a:p>
          <a:p>
            <a:r>
              <a:rPr lang="en-US" sz="2400" b="1"/>
              <a:t>Fallopian Tubes (or Oviducts)</a:t>
            </a:r>
            <a:r>
              <a:rPr lang="en-US" sz="2400"/>
              <a:t> - pair of small tubes leading from the ovaries to the horns of the uterus (5 - 6 inches). </a:t>
            </a:r>
          </a:p>
          <a:p>
            <a:pPr lvl="1"/>
            <a:r>
              <a:rPr lang="en-US" sz="2000"/>
              <a:t>Fertilization occurs in the oviduct. </a:t>
            </a:r>
          </a:p>
          <a:p>
            <a:pPr lvl="1"/>
            <a:r>
              <a:rPr lang="en-US" sz="2000"/>
              <a:t>Egg travels from ovary to uterine horn in 3 - 4 days.</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06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065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7065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7065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en-US"/>
              <a:t>Female Reproductive System</a:t>
            </a:r>
          </a:p>
        </p:txBody>
      </p:sp>
      <p:pic>
        <p:nvPicPr>
          <p:cNvPr id="95236" name="Picture 4" descr="follicular cy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1752600"/>
            <a:ext cx="5562600" cy="45053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a:t>Female Reproductive System</a:t>
            </a:r>
          </a:p>
        </p:txBody>
      </p:sp>
      <p:sp>
        <p:nvSpPr>
          <p:cNvPr id="91139" name="Rectangle 3"/>
          <p:cNvSpPr>
            <a:spLocks noGrp="1" noChangeArrowheads="1"/>
          </p:cNvSpPr>
          <p:nvPr>
            <p:ph type="body" idx="1"/>
          </p:nvPr>
        </p:nvSpPr>
        <p:spPr/>
        <p:txBody>
          <a:bodyPr/>
          <a:lstStyle/>
          <a:p>
            <a:r>
              <a:rPr lang="en-US" sz="2400" b="1"/>
              <a:t>Uterine Horn</a:t>
            </a:r>
            <a:r>
              <a:rPr lang="en-US" sz="2400"/>
              <a:t> - The anterior, divided end of the uterus in the cow, ewe, and mare. Sow has only 2 horns, no body, woman has no horns, only body.</a:t>
            </a:r>
          </a:p>
          <a:p>
            <a:endParaRPr lang="en-US"/>
          </a:p>
        </p:txBody>
      </p:sp>
    </p:spTree>
  </p:cSld>
  <p:clrMapOvr>
    <a:masterClrMapping/>
  </p:clrMapOvr>
  <p:transition>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t>Female Reproductive System</a:t>
            </a:r>
          </a:p>
        </p:txBody>
      </p:sp>
      <p:pic>
        <p:nvPicPr>
          <p:cNvPr id="71683" name="Picture 3" descr="uterus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2286000"/>
            <a:ext cx="7543800" cy="3427413"/>
          </a:xfrm>
          <a:prstGeom prst="rect">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a:t>Female Reproductive System</a:t>
            </a:r>
          </a:p>
        </p:txBody>
      </p:sp>
      <p:sp>
        <p:nvSpPr>
          <p:cNvPr id="72707" name="Rectangle 3"/>
          <p:cNvSpPr>
            <a:spLocks noGrp="1" noChangeArrowheads="1"/>
          </p:cNvSpPr>
          <p:nvPr>
            <p:ph type="body" idx="1"/>
          </p:nvPr>
        </p:nvSpPr>
        <p:spPr>
          <a:xfrm>
            <a:off x="1143000" y="1828800"/>
            <a:ext cx="7315200" cy="3581400"/>
          </a:xfrm>
        </p:spPr>
        <p:txBody>
          <a:bodyPr/>
          <a:lstStyle/>
          <a:p>
            <a:pPr marL="533400" indent="-533400">
              <a:buFontTx/>
              <a:buNone/>
            </a:pPr>
            <a:r>
              <a:rPr lang="en-US" sz="2400" b="1"/>
              <a:t>Uterus</a:t>
            </a:r>
            <a:r>
              <a:rPr lang="en-US" sz="2400"/>
              <a:t> - Muscular sac connecting fallopian tubes and cervix</a:t>
            </a:r>
          </a:p>
          <a:p>
            <a:pPr marL="533400" indent="-533400">
              <a:buFontTx/>
              <a:buNone/>
            </a:pPr>
            <a:r>
              <a:rPr lang="en-US" sz="2400"/>
              <a:t>	</a:t>
            </a:r>
            <a:r>
              <a:rPr lang="en-US" sz="2200"/>
              <a:t>1. Sustains the sperm and aids in its transport 2. Supports embryo and fetus during gestation</a:t>
            </a:r>
          </a:p>
          <a:p>
            <a:pPr marL="533400" indent="-533400">
              <a:buFontTx/>
              <a:buNone/>
            </a:pPr>
            <a:r>
              <a:rPr lang="en-US" sz="2200"/>
              <a:t>	3. Expels fetus at parturition </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27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27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270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026"/>
          <p:cNvSpPr>
            <a:spLocks noGrp="1" noChangeArrowheads="1"/>
          </p:cNvSpPr>
          <p:nvPr>
            <p:ph type="title"/>
          </p:nvPr>
        </p:nvSpPr>
        <p:spPr/>
        <p:txBody>
          <a:bodyPr/>
          <a:lstStyle/>
          <a:p>
            <a:r>
              <a:rPr lang="en-US"/>
              <a:t>Female Reproductive System</a:t>
            </a:r>
          </a:p>
        </p:txBody>
      </p:sp>
      <p:sp>
        <p:nvSpPr>
          <p:cNvPr id="92163" name="Rectangle 1027"/>
          <p:cNvSpPr>
            <a:spLocks noGrp="1" noChangeArrowheads="1"/>
          </p:cNvSpPr>
          <p:nvPr>
            <p:ph type="body" idx="1"/>
          </p:nvPr>
        </p:nvSpPr>
        <p:spPr>
          <a:xfrm>
            <a:off x="914400" y="1981200"/>
            <a:ext cx="3276600" cy="4114800"/>
          </a:xfrm>
        </p:spPr>
        <p:txBody>
          <a:bodyPr/>
          <a:lstStyle/>
          <a:p>
            <a:r>
              <a:rPr lang="en-US" sz="2400" b="1"/>
              <a:t>Cervix</a:t>
            </a:r>
            <a:r>
              <a:rPr lang="en-US" sz="2400"/>
              <a:t> </a:t>
            </a:r>
          </a:p>
          <a:p>
            <a:pPr lvl="1"/>
            <a:r>
              <a:rPr lang="en-US" sz="2200"/>
              <a:t>Area between the uterus and vagina</a:t>
            </a:r>
          </a:p>
          <a:p>
            <a:pPr lvl="1"/>
            <a:r>
              <a:rPr lang="en-US" sz="2200"/>
              <a:t>Normally closed</a:t>
            </a:r>
          </a:p>
          <a:p>
            <a:pPr lvl="1"/>
            <a:r>
              <a:rPr lang="en-US" sz="2200"/>
              <a:t>Opens at estrus and parturition </a:t>
            </a:r>
          </a:p>
          <a:p>
            <a:pPr lvl="1"/>
            <a:r>
              <a:rPr lang="en-US" sz="2200"/>
              <a:t>(2 -3 inches)</a:t>
            </a:r>
          </a:p>
          <a:p>
            <a:endParaRPr lang="en-US"/>
          </a:p>
        </p:txBody>
      </p:sp>
      <p:pic>
        <p:nvPicPr>
          <p:cNvPr id="92164" name="Picture 1028" descr="bovine cervix"/>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2127250"/>
            <a:ext cx="4343400" cy="33528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a:t>Female Reproductive System</a:t>
            </a:r>
          </a:p>
        </p:txBody>
      </p:sp>
      <p:sp>
        <p:nvSpPr>
          <p:cNvPr id="73731" name="Rectangle 3"/>
          <p:cNvSpPr>
            <a:spLocks noGrp="1" noChangeArrowheads="1"/>
          </p:cNvSpPr>
          <p:nvPr>
            <p:ph type="body" idx="1"/>
          </p:nvPr>
        </p:nvSpPr>
        <p:spPr/>
        <p:txBody>
          <a:bodyPr/>
          <a:lstStyle/>
          <a:p>
            <a:pPr lvl="1">
              <a:buFontTx/>
              <a:buChar char="•"/>
            </a:pPr>
            <a:r>
              <a:rPr lang="en-US" sz="2400" b="1"/>
              <a:t>Vagina </a:t>
            </a:r>
            <a:r>
              <a:rPr lang="en-US" sz="2400"/>
              <a:t>- the female organ of copulation</a:t>
            </a:r>
          </a:p>
          <a:p>
            <a:pPr lvl="2">
              <a:buFontTx/>
              <a:buNone/>
            </a:pPr>
            <a:r>
              <a:rPr lang="en-US"/>
              <a:t>1. admits penis </a:t>
            </a:r>
          </a:p>
          <a:p>
            <a:pPr lvl="2">
              <a:buFontTx/>
              <a:buNone/>
            </a:pPr>
            <a:r>
              <a:rPr lang="en-US"/>
              <a:t>2. receives semen (except in sow) </a:t>
            </a:r>
          </a:p>
          <a:p>
            <a:pPr lvl="2">
              <a:buFontTx/>
              <a:buNone/>
            </a:pPr>
            <a:r>
              <a:rPr lang="en-US"/>
              <a:t>3. passageway for fetus at parturition </a:t>
            </a:r>
          </a:p>
          <a:p>
            <a:pPr lvl="4">
              <a:buFontTx/>
              <a:buNone/>
            </a:pPr>
            <a:endParaRPr lang="en-US" sz="2400"/>
          </a:p>
          <a:p>
            <a:r>
              <a:rPr lang="en-US" sz="2400" b="1"/>
              <a:t>Bladder</a:t>
            </a:r>
            <a:r>
              <a:rPr lang="en-US" sz="2400"/>
              <a:t> - storage organ for urine</a:t>
            </a:r>
          </a:p>
          <a:p>
            <a:pPr>
              <a:buFontTx/>
              <a:buNone/>
            </a:pPr>
            <a:endParaRPr lang="en-US" sz="2400"/>
          </a:p>
          <a:p>
            <a:r>
              <a:rPr lang="en-US" sz="2400" b="1"/>
              <a:t>Vulva</a:t>
            </a:r>
            <a:r>
              <a:rPr lang="en-US" sz="2400"/>
              <a:t> - extended genitalia; opening for both urinary and genital tracts</a:t>
            </a:r>
          </a:p>
          <a:p>
            <a:pPr lvl="2"/>
            <a:endParaRPr lang="en-US"/>
          </a:p>
        </p:txBody>
      </p:sp>
      <p:pic>
        <p:nvPicPr>
          <p:cNvPr id="73732" name="Picture 4" descr="AN01296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81800" y="5334000"/>
            <a:ext cx="1760538" cy="1177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373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7373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7373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73731">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73731">
                                            <p:txEl>
                                              <p:pRg st="5" end="5"/>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7373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a:t>Female Reproductive System</a:t>
            </a:r>
          </a:p>
        </p:txBody>
      </p:sp>
      <p:pic>
        <p:nvPicPr>
          <p:cNvPr id="96260" name="Picture 4" descr="bovine vulv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744663"/>
            <a:ext cx="6553200" cy="45974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r>
              <a:rPr lang="en-US"/>
              <a:t>Terminology</a:t>
            </a:r>
          </a:p>
        </p:txBody>
      </p:sp>
      <p:sp>
        <p:nvSpPr>
          <p:cNvPr id="109571" name="Rectangle 3"/>
          <p:cNvSpPr>
            <a:spLocks noGrp="1" noChangeArrowheads="1"/>
          </p:cNvSpPr>
          <p:nvPr>
            <p:ph type="body" idx="1"/>
          </p:nvPr>
        </p:nvSpPr>
        <p:spPr/>
        <p:txBody>
          <a:bodyPr/>
          <a:lstStyle/>
          <a:p>
            <a:r>
              <a:rPr lang="en-US" dirty="0"/>
              <a:t>Castration</a:t>
            </a:r>
          </a:p>
          <a:p>
            <a:pPr lvl="1"/>
            <a:r>
              <a:rPr lang="en-US" dirty="0"/>
              <a:t>Removing the testicles of the male to prevent breeding</a:t>
            </a:r>
          </a:p>
          <a:p>
            <a:r>
              <a:rPr lang="en-US" dirty="0" smtClean="0"/>
              <a:t>Colostrum</a:t>
            </a:r>
            <a:endParaRPr lang="en-US" dirty="0"/>
          </a:p>
          <a:p>
            <a:pPr lvl="1"/>
            <a:r>
              <a:rPr lang="en-US" dirty="0"/>
              <a:t>First </a:t>
            </a:r>
            <a:r>
              <a:rPr lang="en-US" dirty="0" smtClean="0"/>
              <a:t>milk</a:t>
            </a:r>
          </a:p>
          <a:p>
            <a:r>
              <a:rPr lang="en-US" dirty="0" smtClean="0"/>
              <a:t>Gestation</a:t>
            </a:r>
          </a:p>
          <a:p>
            <a:pPr lvl="1"/>
            <a:r>
              <a:rPr lang="en-US" dirty="0" smtClean="0"/>
              <a:t>Time an animal is pregnant</a:t>
            </a:r>
            <a:endParaRPr lang="en-US" dirty="0"/>
          </a:p>
        </p:txBody>
      </p:sp>
    </p:spTree>
  </p:cSld>
  <p:clrMapOvr>
    <a:masterClrMapping/>
  </p:clrMapOvr>
  <p:transition>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a:t>Reproductive Functions </a:t>
            </a:r>
            <a:r>
              <a:rPr lang="en-US" sz="3200"/>
              <a:t>(Female)</a:t>
            </a:r>
            <a:endParaRPr lang="en-US"/>
          </a:p>
        </p:txBody>
      </p:sp>
      <p:sp>
        <p:nvSpPr>
          <p:cNvPr id="74755" name="Rectangle 3"/>
          <p:cNvSpPr>
            <a:spLocks noGrp="1" noChangeArrowheads="1"/>
          </p:cNvSpPr>
          <p:nvPr>
            <p:ph type="body" idx="1"/>
          </p:nvPr>
        </p:nvSpPr>
        <p:spPr>
          <a:xfrm>
            <a:off x="1295400" y="1676400"/>
            <a:ext cx="6781800" cy="4724400"/>
          </a:xfrm>
        </p:spPr>
        <p:txBody>
          <a:bodyPr/>
          <a:lstStyle/>
          <a:p>
            <a:pPr marL="609600" indent="-609600" algn="ctr">
              <a:lnSpc>
                <a:spcPct val="90000"/>
              </a:lnSpc>
              <a:buFontTx/>
              <a:buNone/>
            </a:pPr>
            <a:r>
              <a:rPr lang="en-US" sz="2800" u="sng"/>
              <a:t>Steps in the female reproductive process:</a:t>
            </a:r>
            <a:endParaRPr lang="en-US" sz="2800"/>
          </a:p>
          <a:p>
            <a:pPr marL="609600" indent="-609600">
              <a:lnSpc>
                <a:spcPct val="90000"/>
              </a:lnSpc>
              <a:buFontTx/>
              <a:buNone/>
            </a:pPr>
            <a:endParaRPr lang="en-US" sz="2800"/>
          </a:p>
          <a:p>
            <a:pPr marL="609600" indent="-609600">
              <a:lnSpc>
                <a:spcPct val="90000"/>
              </a:lnSpc>
              <a:buFontTx/>
              <a:buNone/>
            </a:pPr>
            <a:r>
              <a:rPr lang="en-US" sz="2800"/>
              <a:t>1. Ovulation </a:t>
            </a:r>
          </a:p>
          <a:p>
            <a:pPr marL="990600" lvl="1" indent="-533400">
              <a:lnSpc>
                <a:spcPct val="90000"/>
              </a:lnSpc>
              <a:buFontTx/>
              <a:buChar char="—"/>
            </a:pPr>
            <a:r>
              <a:rPr lang="en-US" sz="2400"/>
              <a:t>Produce gamete (ova or ovum)</a:t>
            </a:r>
          </a:p>
          <a:p>
            <a:pPr marL="990600" lvl="1" indent="-533400">
              <a:lnSpc>
                <a:spcPct val="90000"/>
              </a:lnSpc>
              <a:buFontTx/>
              <a:buChar char="—"/>
            </a:pPr>
            <a:r>
              <a:rPr lang="en-US" sz="2400"/>
              <a:t>Release of egg(s)</a:t>
            </a:r>
          </a:p>
          <a:p>
            <a:pPr marL="990600" lvl="1" indent="-533400">
              <a:lnSpc>
                <a:spcPct val="90000"/>
              </a:lnSpc>
              <a:buFontTx/>
              <a:buChar char="—"/>
            </a:pPr>
            <a:r>
              <a:rPr lang="en-US" sz="2400"/>
              <a:t>Infundibulum pushes the 		ovum into the fallopian tube</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47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475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7475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7475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7475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a:t>Reproductive Functions </a:t>
            </a:r>
            <a:r>
              <a:rPr lang="en-US" sz="3200"/>
              <a:t>(Female)</a:t>
            </a:r>
          </a:p>
        </p:txBody>
      </p:sp>
      <p:pic>
        <p:nvPicPr>
          <p:cNvPr id="98308" name="Picture 4" descr="superovulated ovari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1828800"/>
            <a:ext cx="4953000" cy="42164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a:t>Reproductive Functions </a:t>
            </a:r>
            <a:r>
              <a:rPr lang="en-US" sz="3200"/>
              <a:t>(Female)</a:t>
            </a:r>
          </a:p>
        </p:txBody>
      </p:sp>
      <p:sp>
        <p:nvSpPr>
          <p:cNvPr id="76803" name="Rectangle 3"/>
          <p:cNvSpPr>
            <a:spLocks noGrp="1" noChangeArrowheads="1"/>
          </p:cNvSpPr>
          <p:nvPr>
            <p:ph type="body" idx="1"/>
          </p:nvPr>
        </p:nvSpPr>
        <p:spPr/>
        <p:txBody>
          <a:bodyPr/>
          <a:lstStyle/>
          <a:p>
            <a:pPr>
              <a:buFontTx/>
              <a:buNone/>
            </a:pPr>
            <a:r>
              <a:rPr lang="en-US" sz="2400"/>
              <a:t>2.  Estrus (heat, estrous period) </a:t>
            </a:r>
          </a:p>
          <a:p>
            <a:pPr lvl="1"/>
            <a:r>
              <a:rPr lang="en-US" sz="2400"/>
              <a:t>Period of time when a female will accept a male in copulation</a:t>
            </a:r>
          </a:p>
          <a:p>
            <a:pPr lvl="1"/>
            <a:r>
              <a:rPr lang="en-US" sz="2400"/>
              <a:t>The female must stand </a:t>
            </a:r>
            <a:r>
              <a:rPr lang="en-US" sz="2400" b="1"/>
              <a:t>(standing heat)</a:t>
            </a:r>
            <a:r>
              <a:rPr lang="en-US" sz="2400"/>
              <a:t> to be mounted before the reproductive process can begin</a:t>
            </a:r>
          </a:p>
          <a:p>
            <a:pPr>
              <a:buFontTx/>
              <a:buNone/>
            </a:pPr>
            <a:endParaRPr lang="en-US" sz="2400"/>
          </a:p>
          <a:p>
            <a:pPr>
              <a:buFontTx/>
              <a:buNone/>
            </a:pPr>
            <a:endParaRPr lang="en-US" sz="120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680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7680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7680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a:t>Reproductive Functions </a:t>
            </a:r>
            <a:r>
              <a:rPr lang="en-US" sz="3200"/>
              <a:t>(Female)</a:t>
            </a:r>
          </a:p>
        </p:txBody>
      </p:sp>
      <p:sp>
        <p:nvSpPr>
          <p:cNvPr id="75779" name="Rectangle 3"/>
          <p:cNvSpPr>
            <a:spLocks noGrp="1" noChangeArrowheads="1"/>
          </p:cNvSpPr>
          <p:nvPr>
            <p:ph type="body" idx="1"/>
          </p:nvPr>
        </p:nvSpPr>
        <p:spPr/>
        <p:txBody>
          <a:bodyPr/>
          <a:lstStyle/>
          <a:p>
            <a:pPr marL="990600" lvl="1" indent="-533400">
              <a:lnSpc>
                <a:spcPct val="90000"/>
              </a:lnSpc>
              <a:buFontTx/>
              <a:buNone/>
            </a:pPr>
            <a:r>
              <a:rPr lang="en-US"/>
              <a:t>3. Gestation</a:t>
            </a:r>
            <a:endParaRPr lang="en-US" sz="3200"/>
          </a:p>
          <a:p>
            <a:pPr marL="1371600" lvl="2" indent="-457200">
              <a:lnSpc>
                <a:spcPct val="90000"/>
              </a:lnSpc>
              <a:buFontTx/>
              <a:buChar char="—"/>
            </a:pPr>
            <a:r>
              <a:rPr lang="en-US" sz="2800"/>
              <a:t>Fertilization to parturition</a:t>
            </a:r>
          </a:p>
          <a:p>
            <a:pPr marL="1371600" lvl="2" indent="-457200">
              <a:lnSpc>
                <a:spcPct val="90000"/>
              </a:lnSpc>
              <a:buFontTx/>
              <a:buChar char="—"/>
            </a:pPr>
            <a:r>
              <a:rPr lang="en-US" sz="2800"/>
              <a:t>Develop embryo in uterus</a:t>
            </a:r>
          </a:p>
          <a:p>
            <a:pPr marL="990600" lvl="1" indent="-533400">
              <a:lnSpc>
                <a:spcPct val="90000"/>
              </a:lnSpc>
              <a:buFontTx/>
              <a:buNone/>
            </a:pPr>
            <a:r>
              <a:rPr lang="en-US"/>
              <a:t>4. Parturition</a:t>
            </a:r>
          </a:p>
          <a:p>
            <a:pPr marL="1371600" lvl="2" indent="-457200">
              <a:lnSpc>
                <a:spcPct val="90000"/>
              </a:lnSpc>
              <a:buFontTx/>
              <a:buChar char="—"/>
            </a:pPr>
            <a:r>
              <a:rPr lang="en-US"/>
              <a:t>Expel fully developed young at birth</a:t>
            </a:r>
          </a:p>
          <a:p>
            <a:pPr marL="990600" lvl="1" indent="-533400">
              <a:lnSpc>
                <a:spcPct val="90000"/>
              </a:lnSpc>
              <a:buFontTx/>
              <a:buNone/>
            </a:pPr>
            <a:r>
              <a:rPr lang="en-US"/>
              <a:t>5. Lactation</a:t>
            </a:r>
          </a:p>
          <a:p>
            <a:pPr marL="1371600" lvl="2" indent="-457200">
              <a:lnSpc>
                <a:spcPct val="90000"/>
              </a:lnSpc>
              <a:buFontTx/>
              <a:buChar char="—"/>
            </a:pPr>
            <a:r>
              <a:rPr lang="en-US"/>
              <a:t>Milk production</a:t>
            </a:r>
          </a:p>
          <a:p>
            <a:pPr marL="990600" lvl="1" indent="-533400">
              <a:lnSpc>
                <a:spcPct val="90000"/>
              </a:lnSpc>
              <a:buFontTx/>
              <a:buNone/>
            </a:pPr>
            <a:endParaRPr lang="en-US"/>
          </a:p>
          <a:p>
            <a:pPr marL="990600" lvl="1" indent="-533400">
              <a:lnSpc>
                <a:spcPct val="90000"/>
              </a:lnSpc>
              <a:buFontTx/>
              <a:buNone/>
            </a:pPr>
            <a:endParaRPr lang="en-US" sz="2200"/>
          </a:p>
        </p:txBody>
      </p:sp>
      <p:pic>
        <p:nvPicPr>
          <p:cNvPr id="75780" name="Picture 4" descr="SO01607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0" y="4343400"/>
            <a:ext cx="2262188" cy="20859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577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7577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7577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7577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7577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75779">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7577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a:t>Reproductive Functions </a:t>
            </a:r>
            <a:r>
              <a:rPr lang="en-US" sz="3200"/>
              <a:t>(Female)</a:t>
            </a:r>
          </a:p>
        </p:txBody>
      </p:sp>
      <p:pic>
        <p:nvPicPr>
          <p:cNvPr id="99332" name="Picture 4" descr="cow tract and placent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676400"/>
            <a:ext cx="6781800" cy="474186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a:t>Ovulation Rates</a:t>
            </a:r>
          </a:p>
        </p:txBody>
      </p:sp>
      <p:sp>
        <p:nvSpPr>
          <p:cNvPr id="97283" name="Rectangle 3"/>
          <p:cNvSpPr>
            <a:spLocks noGrp="1" noChangeArrowheads="1"/>
          </p:cNvSpPr>
          <p:nvPr>
            <p:ph type="body" idx="1"/>
          </p:nvPr>
        </p:nvSpPr>
        <p:spPr/>
        <p:txBody>
          <a:bodyPr/>
          <a:lstStyle/>
          <a:p>
            <a:pPr lvl="1">
              <a:lnSpc>
                <a:spcPct val="90000"/>
              </a:lnSpc>
              <a:buFontTx/>
              <a:buNone/>
            </a:pPr>
            <a:r>
              <a:rPr lang="en-US" sz="2400" i="1" u="sng"/>
              <a:t>Ovulation Rates by Species</a:t>
            </a:r>
          </a:p>
          <a:p>
            <a:pPr lvl="1">
              <a:lnSpc>
                <a:spcPct val="90000"/>
              </a:lnSpc>
              <a:buFontTx/>
              <a:buNone/>
            </a:pPr>
            <a:r>
              <a:rPr lang="en-US" sz="2400"/>
              <a:t>Cow-	1 egg per estrus</a:t>
            </a:r>
          </a:p>
          <a:p>
            <a:pPr lvl="1">
              <a:lnSpc>
                <a:spcPct val="90000"/>
              </a:lnSpc>
              <a:buFontTx/>
              <a:buNone/>
            </a:pPr>
            <a:r>
              <a:rPr lang="en-US" sz="2400"/>
              <a:t>Ewe-	1 to 3 eggs per estrus</a:t>
            </a:r>
          </a:p>
          <a:p>
            <a:pPr lvl="1">
              <a:lnSpc>
                <a:spcPct val="90000"/>
              </a:lnSpc>
              <a:buFontTx/>
              <a:buNone/>
            </a:pPr>
            <a:r>
              <a:rPr lang="en-US" sz="2400"/>
              <a:t>Sow-	10 to 20 eggs per estrus</a:t>
            </a:r>
          </a:p>
          <a:p>
            <a:pPr lvl="1">
              <a:lnSpc>
                <a:spcPct val="90000"/>
              </a:lnSpc>
              <a:buFontTx/>
              <a:buNone/>
            </a:pPr>
            <a:r>
              <a:rPr lang="en-US" sz="2400"/>
              <a:t>Mare-	1 egg per estrus</a:t>
            </a:r>
          </a:p>
          <a:p>
            <a:pPr lvl="1">
              <a:lnSpc>
                <a:spcPct val="90000"/>
              </a:lnSpc>
              <a:buFontTx/>
              <a:buNone/>
            </a:pPr>
            <a:r>
              <a:rPr lang="en-US" sz="2400"/>
              <a:t>Hen-	Approx. 28 eggs per month</a:t>
            </a:r>
          </a:p>
        </p:txBody>
      </p:sp>
    </p:spTree>
  </p:cSld>
  <p:clrMapOvr>
    <a:masterClrMapping/>
  </p:clrMapOvr>
  <p:transition>
    <p:rand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a:t>Reproductive Terminology</a:t>
            </a:r>
          </a:p>
        </p:txBody>
      </p:sp>
      <p:sp>
        <p:nvSpPr>
          <p:cNvPr id="93188" name="Rectangle 4"/>
          <p:cNvSpPr>
            <a:spLocks noChangeArrowheads="1"/>
          </p:cNvSpPr>
          <p:nvPr/>
        </p:nvSpPr>
        <p:spPr bwMode="auto">
          <a:xfrm>
            <a:off x="1066800" y="1981200"/>
            <a:ext cx="7727950" cy="278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nSpc>
                <a:spcPct val="90000"/>
              </a:lnSpc>
            </a:pPr>
            <a:r>
              <a:rPr lang="en-US" sz="2800" b="1" u="sng"/>
              <a:t>Species		Act  		Offspring</a:t>
            </a:r>
          </a:p>
          <a:p>
            <a:pPr lvl="1">
              <a:lnSpc>
                <a:spcPct val="90000"/>
              </a:lnSpc>
            </a:pPr>
            <a:r>
              <a:rPr lang="en-US" sz="2800"/>
              <a:t>Cows		calving	calf	</a:t>
            </a:r>
          </a:p>
          <a:p>
            <a:pPr lvl="1">
              <a:lnSpc>
                <a:spcPct val="90000"/>
              </a:lnSpc>
            </a:pPr>
            <a:r>
              <a:rPr lang="en-US" sz="2800"/>
              <a:t>Ewes		lambing	lamb	</a:t>
            </a:r>
          </a:p>
          <a:p>
            <a:pPr lvl="1">
              <a:lnSpc>
                <a:spcPct val="90000"/>
              </a:lnSpc>
            </a:pPr>
            <a:r>
              <a:rPr lang="en-US" sz="2800"/>
              <a:t>Sows		farrowing	pig	</a:t>
            </a:r>
          </a:p>
          <a:p>
            <a:pPr lvl="1">
              <a:lnSpc>
                <a:spcPct val="90000"/>
              </a:lnSpc>
            </a:pPr>
            <a:r>
              <a:rPr lang="en-US" sz="2800"/>
              <a:t>Hens		hatching	chick</a:t>
            </a:r>
          </a:p>
          <a:p>
            <a:pPr lvl="1">
              <a:lnSpc>
                <a:spcPct val="90000"/>
              </a:lnSpc>
            </a:pPr>
            <a:r>
              <a:rPr lang="en-US" sz="2800"/>
              <a:t>Mares		foaling	foal	</a:t>
            </a:r>
          </a:p>
          <a:p>
            <a:pPr lvl="1">
              <a:lnSpc>
                <a:spcPct val="90000"/>
              </a:lnSpc>
            </a:pPr>
            <a:r>
              <a:rPr lang="en-US" sz="2800"/>
              <a:t>Goats		kidding	kid</a:t>
            </a:r>
          </a:p>
        </p:txBody>
      </p:sp>
    </p:spTree>
  </p:cSld>
  <p:clrMapOvr>
    <a:masterClrMapping/>
  </p:clrMapOvr>
  <p:transition>
    <p:rand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a:t>Reproductive Functions </a:t>
            </a:r>
            <a:r>
              <a:rPr lang="en-US" sz="3200"/>
              <a:t>(Female)</a:t>
            </a:r>
          </a:p>
        </p:txBody>
      </p:sp>
      <p:sp>
        <p:nvSpPr>
          <p:cNvPr id="100355" name="Rectangle 3"/>
          <p:cNvSpPr>
            <a:spLocks noGrp="1" noChangeArrowheads="1"/>
          </p:cNvSpPr>
          <p:nvPr>
            <p:ph type="body" idx="1"/>
          </p:nvPr>
        </p:nvSpPr>
        <p:spPr/>
        <p:txBody>
          <a:bodyPr/>
          <a:lstStyle/>
          <a:p>
            <a:pPr>
              <a:buFontTx/>
              <a:buNone/>
            </a:pPr>
            <a:r>
              <a:rPr lang="en-US" sz="2800" i="1" dirty="0"/>
              <a:t>Gestation and Lactation Periods:</a:t>
            </a:r>
          </a:p>
          <a:p>
            <a:pPr>
              <a:buFontTx/>
              <a:buNone/>
            </a:pPr>
            <a:endParaRPr lang="en-US" sz="2000" i="1" dirty="0"/>
          </a:p>
          <a:p>
            <a:pPr>
              <a:buFontTx/>
              <a:buNone/>
            </a:pPr>
            <a:r>
              <a:rPr lang="en-US" sz="2000" b="1" u="sng" dirty="0"/>
              <a:t>Species	Gestation Period	Lactation(Milking)</a:t>
            </a:r>
          </a:p>
          <a:p>
            <a:pPr>
              <a:buFontTx/>
              <a:buNone/>
            </a:pPr>
            <a:r>
              <a:rPr lang="en-US" sz="2000" dirty="0"/>
              <a:t>Cow		</a:t>
            </a:r>
            <a:r>
              <a:rPr lang="en-US" sz="2000" dirty="0" smtClean="0"/>
              <a:t>283 days	</a:t>
            </a:r>
            <a:r>
              <a:rPr lang="en-US" sz="2000" dirty="0"/>
              <a:t>	beef 180 - 270 days</a:t>
            </a:r>
            <a:br>
              <a:rPr lang="en-US" sz="2000" dirty="0"/>
            </a:br>
            <a:r>
              <a:rPr lang="en-US" sz="2000" dirty="0"/>
              <a:t>					dairy 305 - 365 days	</a:t>
            </a:r>
          </a:p>
          <a:p>
            <a:pPr>
              <a:buFontTx/>
              <a:buNone/>
            </a:pPr>
            <a:r>
              <a:rPr lang="en-US" sz="2000" dirty="0"/>
              <a:t>Ewe		</a:t>
            </a:r>
            <a:r>
              <a:rPr lang="en-US" sz="2000" dirty="0" smtClean="0"/>
              <a:t>148 days</a:t>
            </a:r>
            <a:r>
              <a:rPr lang="en-US" sz="2000" dirty="0"/>
              <a:t>	</a:t>
            </a:r>
            <a:r>
              <a:rPr lang="en-US" sz="2000" dirty="0" smtClean="0"/>
              <a:t>	60 </a:t>
            </a:r>
            <a:r>
              <a:rPr lang="en-US" sz="2000" dirty="0"/>
              <a:t>- 90 - 120 days</a:t>
            </a:r>
          </a:p>
          <a:p>
            <a:pPr>
              <a:buFontTx/>
              <a:buNone/>
            </a:pPr>
            <a:r>
              <a:rPr lang="en-US" sz="2000" dirty="0"/>
              <a:t>Sow		</a:t>
            </a:r>
            <a:r>
              <a:rPr lang="en-US" sz="2000" dirty="0" smtClean="0"/>
              <a:t>114 days</a:t>
            </a:r>
            <a:r>
              <a:rPr lang="en-US" sz="2000" dirty="0"/>
              <a:t>	</a:t>
            </a:r>
            <a:r>
              <a:rPr lang="en-US" sz="2000" dirty="0" smtClean="0"/>
              <a:t>	21 </a:t>
            </a:r>
            <a:r>
              <a:rPr lang="en-US" sz="2000" dirty="0"/>
              <a:t>- 42 days</a:t>
            </a:r>
          </a:p>
          <a:p>
            <a:pPr>
              <a:buFontTx/>
              <a:buNone/>
            </a:pPr>
            <a:r>
              <a:rPr lang="en-US" sz="2000" dirty="0"/>
              <a:t>Mare		330 - 345 days	90 - 150 days</a:t>
            </a:r>
          </a:p>
          <a:p>
            <a:pPr>
              <a:buFontTx/>
              <a:buNone/>
            </a:pPr>
            <a:endParaRPr lang="en-US" dirty="0"/>
          </a:p>
        </p:txBody>
      </p:sp>
    </p:spTree>
  </p:cSld>
  <p:clrMapOvr>
    <a:masterClrMapping/>
  </p:clrMapOvr>
  <p:transition>
    <p:random/>
  </p:transition>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a:t>Reproductive Functions </a:t>
            </a:r>
            <a:r>
              <a:rPr lang="en-US" sz="3200"/>
              <a:t>(Female)</a:t>
            </a:r>
          </a:p>
        </p:txBody>
      </p:sp>
      <p:sp>
        <p:nvSpPr>
          <p:cNvPr id="77827" name="Rectangle 3"/>
          <p:cNvSpPr>
            <a:spLocks noGrp="1" noChangeArrowheads="1"/>
          </p:cNvSpPr>
          <p:nvPr>
            <p:ph type="body" idx="1"/>
          </p:nvPr>
        </p:nvSpPr>
        <p:spPr/>
        <p:txBody>
          <a:bodyPr/>
          <a:lstStyle/>
          <a:p>
            <a:pPr algn="ctr">
              <a:buFontTx/>
              <a:buNone/>
            </a:pPr>
            <a:endParaRPr lang="en-US" sz="2400" i="1" dirty="0"/>
          </a:p>
          <a:p>
            <a:pPr>
              <a:buFontTx/>
              <a:buNone/>
            </a:pPr>
            <a:r>
              <a:rPr lang="en-US" sz="2400" i="1" u="sng" dirty="0"/>
              <a:t>Estrous period length by species:</a:t>
            </a:r>
          </a:p>
          <a:p>
            <a:pPr>
              <a:buFontTx/>
              <a:buNone/>
            </a:pPr>
            <a:r>
              <a:rPr lang="en-US" sz="2400" dirty="0"/>
              <a:t>Cow			</a:t>
            </a:r>
            <a:r>
              <a:rPr lang="en-US" sz="2400" dirty="0" smtClean="0"/>
              <a:t>16 </a:t>
            </a:r>
            <a:r>
              <a:rPr lang="en-US" sz="2400" dirty="0"/>
              <a:t>- 18 hours</a:t>
            </a:r>
          </a:p>
          <a:p>
            <a:pPr>
              <a:buFontTx/>
              <a:buNone/>
            </a:pPr>
            <a:r>
              <a:rPr lang="en-US" sz="2400" dirty="0"/>
              <a:t>Ewe			24 - 36 hours</a:t>
            </a:r>
          </a:p>
          <a:p>
            <a:pPr>
              <a:buFontTx/>
              <a:buNone/>
            </a:pPr>
            <a:r>
              <a:rPr lang="en-US" sz="2400" dirty="0"/>
              <a:t>Sow			48 - 72 hours</a:t>
            </a:r>
          </a:p>
          <a:p>
            <a:pPr>
              <a:buFontTx/>
              <a:buNone/>
            </a:pPr>
            <a:r>
              <a:rPr lang="en-US" sz="2400" dirty="0"/>
              <a:t>Mare			90 - 170 hours</a:t>
            </a:r>
          </a:p>
          <a:p>
            <a:pPr>
              <a:buFontTx/>
              <a:buNone/>
            </a:pPr>
            <a:r>
              <a:rPr lang="en-US" sz="2400" dirty="0"/>
              <a:t>Hens &amp; Women	none</a:t>
            </a:r>
          </a:p>
        </p:txBody>
      </p:sp>
      <p:pic>
        <p:nvPicPr>
          <p:cNvPr id="77828" name="Picture 4" descr="egg_ce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4419600"/>
            <a:ext cx="2743200" cy="206216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7827">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782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782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7827">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7827">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782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a:t>Reproductive Functions of the Female</a:t>
            </a:r>
          </a:p>
        </p:txBody>
      </p:sp>
      <p:sp>
        <p:nvSpPr>
          <p:cNvPr id="78851" name="Rectangle 3"/>
          <p:cNvSpPr>
            <a:spLocks noGrp="1" noChangeArrowheads="1"/>
          </p:cNvSpPr>
          <p:nvPr>
            <p:ph type="body" idx="1"/>
          </p:nvPr>
        </p:nvSpPr>
        <p:spPr/>
        <p:txBody>
          <a:bodyPr/>
          <a:lstStyle/>
          <a:p>
            <a:pPr>
              <a:buFontTx/>
              <a:buNone/>
            </a:pPr>
            <a:r>
              <a:rPr lang="en-US" sz="2400" b="1" dirty="0"/>
              <a:t>Estrous cycle</a:t>
            </a:r>
            <a:r>
              <a:rPr lang="en-US" sz="2400" dirty="0"/>
              <a:t> - time from one heat period (or menstrual cycle) to the next. </a:t>
            </a:r>
          </a:p>
          <a:p>
            <a:pPr algn="ctr">
              <a:buFontTx/>
              <a:buNone/>
            </a:pPr>
            <a:endParaRPr lang="en-US" sz="2400" i="1" dirty="0"/>
          </a:p>
          <a:p>
            <a:pPr>
              <a:buFontTx/>
              <a:buNone/>
            </a:pPr>
            <a:r>
              <a:rPr lang="en-US" sz="2400" i="1" u="sng" dirty="0"/>
              <a:t>Length of estrous cycle by species:</a:t>
            </a:r>
          </a:p>
          <a:p>
            <a:pPr>
              <a:buFontTx/>
              <a:buNone/>
            </a:pPr>
            <a:r>
              <a:rPr lang="en-US" sz="2400" dirty="0"/>
              <a:t>Cow 		</a:t>
            </a:r>
            <a:r>
              <a:rPr lang="en-US" sz="2400" dirty="0" smtClean="0"/>
              <a:t>21 days</a:t>
            </a:r>
            <a:endParaRPr lang="en-US" sz="2400" dirty="0"/>
          </a:p>
          <a:p>
            <a:pPr>
              <a:buFontTx/>
              <a:buNone/>
            </a:pPr>
            <a:r>
              <a:rPr lang="en-US" sz="2400" dirty="0"/>
              <a:t>Ewe		</a:t>
            </a:r>
            <a:r>
              <a:rPr lang="en-US" sz="2400" dirty="0" smtClean="0"/>
              <a:t>22 days</a:t>
            </a:r>
            <a:endParaRPr lang="en-US" sz="2400" dirty="0"/>
          </a:p>
          <a:p>
            <a:pPr>
              <a:buFontTx/>
              <a:buNone/>
            </a:pPr>
            <a:r>
              <a:rPr lang="en-US" sz="2400" dirty="0"/>
              <a:t>Sow		</a:t>
            </a:r>
            <a:r>
              <a:rPr lang="en-US" sz="2400" dirty="0" smtClean="0"/>
              <a:t>21 </a:t>
            </a:r>
            <a:r>
              <a:rPr lang="en-US" sz="2400" dirty="0"/>
              <a:t>days</a:t>
            </a:r>
          </a:p>
          <a:p>
            <a:pPr>
              <a:buFontTx/>
              <a:buNone/>
            </a:pPr>
            <a:r>
              <a:rPr lang="en-US" sz="2400" dirty="0"/>
              <a:t>Mare		</a:t>
            </a:r>
            <a:r>
              <a:rPr lang="en-US" sz="2400" dirty="0" smtClean="0"/>
              <a:t>22 days</a:t>
            </a:r>
            <a:endParaRPr lang="en-US" sz="2400" dirty="0"/>
          </a:p>
          <a:p>
            <a:pPr>
              <a:buFontTx/>
              <a:buNone/>
            </a:pPr>
            <a:r>
              <a:rPr lang="en-US" sz="2400" dirty="0" smtClean="0"/>
              <a:t>Hen</a:t>
            </a:r>
            <a:r>
              <a:rPr lang="en-US" sz="2400" dirty="0"/>
              <a:t>		none</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88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885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8851">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8851">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8851">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8851">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7885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en-US"/>
              <a:t>Terminology</a:t>
            </a:r>
          </a:p>
        </p:txBody>
      </p:sp>
      <p:sp>
        <p:nvSpPr>
          <p:cNvPr id="110595" name="Rectangle 3"/>
          <p:cNvSpPr>
            <a:spLocks noGrp="1" noChangeArrowheads="1"/>
          </p:cNvSpPr>
          <p:nvPr>
            <p:ph type="body" idx="1"/>
          </p:nvPr>
        </p:nvSpPr>
        <p:spPr/>
        <p:txBody>
          <a:bodyPr/>
          <a:lstStyle/>
          <a:p>
            <a:r>
              <a:rPr lang="en-US" smtClean="0"/>
              <a:t>Estrus</a:t>
            </a:r>
          </a:p>
          <a:p>
            <a:pPr lvl="1"/>
            <a:r>
              <a:rPr lang="en-US" smtClean="0"/>
              <a:t>When a female is receptive to be bred</a:t>
            </a:r>
          </a:p>
          <a:p>
            <a:r>
              <a:rPr lang="en-US" smtClean="0"/>
              <a:t>Lactation</a:t>
            </a:r>
            <a:endParaRPr lang="en-US" dirty="0"/>
          </a:p>
          <a:p>
            <a:pPr lvl="1"/>
            <a:r>
              <a:rPr lang="en-US" dirty="0"/>
              <a:t>Period of time that milk is secreted by the mammary glands</a:t>
            </a:r>
          </a:p>
          <a:p>
            <a:r>
              <a:rPr lang="en-US" dirty="0"/>
              <a:t>Parturition</a:t>
            </a:r>
          </a:p>
          <a:p>
            <a:pPr lvl="1"/>
            <a:r>
              <a:rPr lang="en-US" dirty="0"/>
              <a:t>Than act of giving birth</a:t>
            </a:r>
          </a:p>
        </p:txBody>
      </p:sp>
    </p:spTree>
  </p:cSld>
  <p:clrMapOvr>
    <a:masterClrMapping/>
  </p:clrMapOvr>
  <p:transition>
    <p:rand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ctrTitle"/>
          </p:nvPr>
        </p:nvSpPr>
        <p:spPr>
          <a:xfrm>
            <a:off x="1219200" y="914400"/>
            <a:ext cx="4800600" cy="1143000"/>
          </a:xfrm>
        </p:spPr>
        <p:txBody>
          <a:bodyPr/>
          <a:lstStyle/>
          <a:p>
            <a:r>
              <a:rPr lang="en-US"/>
              <a:t>The Male Reproductive Tract</a:t>
            </a:r>
          </a:p>
        </p:txBody>
      </p:sp>
      <p:pic>
        <p:nvPicPr>
          <p:cNvPr id="79875" name="Picture 3" descr="BD07247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0" y="2438400"/>
            <a:ext cx="2992438" cy="38004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685800" y="228600"/>
            <a:ext cx="7772400" cy="609600"/>
          </a:xfrm>
        </p:spPr>
        <p:txBody>
          <a:bodyPr/>
          <a:lstStyle/>
          <a:p>
            <a:r>
              <a:rPr lang="en-US"/>
              <a:t>Male Reproductive Tract</a:t>
            </a:r>
          </a:p>
        </p:txBody>
      </p:sp>
      <p:pic>
        <p:nvPicPr>
          <p:cNvPr id="80899" name="Picture 3" descr="ma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1404938"/>
            <a:ext cx="5943600" cy="5118100"/>
          </a:xfrm>
          <a:prstGeom prst="rect">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n-US"/>
              <a:t>Male Reproductive Tract</a:t>
            </a:r>
          </a:p>
        </p:txBody>
      </p:sp>
      <p:sp>
        <p:nvSpPr>
          <p:cNvPr id="81923" name="Rectangle 3"/>
          <p:cNvSpPr>
            <a:spLocks noGrp="1" noChangeArrowheads="1"/>
          </p:cNvSpPr>
          <p:nvPr>
            <p:ph type="body" sz="half" idx="1"/>
          </p:nvPr>
        </p:nvSpPr>
        <p:spPr>
          <a:xfrm>
            <a:off x="1066800" y="1752600"/>
            <a:ext cx="6051550" cy="3849688"/>
          </a:xfrm>
        </p:spPr>
        <p:txBody>
          <a:bodyPr/>
          <a:lstStyle/>
          <a:p>
            <a:pPr marL="533400" indent="-533400"/>
            <a:r>
              <a:rPr lang="en-US" sz="2400"/>
              <a:t>Scrotum - external sac that holds testicles outside of the body to keep sperm at 4-5</a:t>
            </a:r>
            <a:r>
              <a:rPr lang="en-US" sz="2400" baseline="30000"/>
              <a:t>o</a:t>
            </a:r>
            <a:r>
              <a:rPr lang="en-US" sz="2400"/>
              <a:t>F cooler than the body temperature </a:t>
            </a:r>
          </a:p>
          <a:p>
            <a:pPr marL="533400" indent="-533400">
              <a:buFontTx/>
              <a:buNone/>
            </a:pPr>
            <a:endParaRPr lang="en-US" sz="800"/>
          </a:p>
          <a:p>
            <a:pPr marL="533400" indent="-533400">
              <a:buFontTx/>
              <a:buNone/>
            </a:pPr>
            <a:endParaRPr lang="en-US" sz="800"/>
          </a:p>
          <a:p>
            <a:pPr marL="533400" indent="-533400">
              <a:buFontTx/>
              <a:buNone/>
            </a:pPr>
            <a:endParaRPr lang="en-US" sz="800"/>
          </a:p>
          <a:p>
            <a:pPr marL="533400" indent="-533400">
              <a:buFontTx/>
              <a:buNone/>
            </a:pPr>
            <a:endParaRPr lang="en-US" sz="800"/>
          </a:p>
          <a:p>
            <a:pPr marL="533400" indent="-533400">
              <a:buFontTx/>
              <a:buNone/>
            </a:pPr>
            <a:endParaRPr lang="en-US" sz="800"/>
          </a:p>
          <a:p>
            <a:pPr marL="533400" indent="-533400"/>
            <a:r>
              <a:rPr lang="en-US" sz="2400"/>
              <a:t>Testicles - the primary male organs of reproduction </a:t>
            </a:r>
          </a:p>
          <a:p>
            <a:pPr marL="914400" lvl="1" indent="-457200">
              <a:buFontTx/>
              <a:buChar char="•"/>
            </a:pPr>
            <a:r>
              <a:rPr lang="en-US" sz="2200"/>
              <a:t>to produce sperm </a:t>
            </a:r>
          </a:p>
          <a:p>
            <a:pPr marL="914400" lvl="1" indent="-457200">
              <a:buFontTx/>
              <a:buChar char="•"/>
            </a:pPr>
            <a:r>
              <a:rPr lang="en-US" sz="2200"/>
              <a:t>to secrete testosterone</a:t>
            </a:r>
            <a:r>
              <a:rPr lang="en-US" sz="2000"/>
              <a:t> </a:t>
            </a:r>
          </a:p>
          <a:p>
            <a:pPr marL="914400" lvl="1" indent="-457200">
              <a:buFontTx/>
              <a:buNone/>
            </a:pPr>
            <a:endParaRPr lang="en-US" sz="800"/>
          </a:p>
        </p:txBody>
      </p:sp>
      <p:pic>
        <p:nvPicPr>
          <p:cNvPr id="81924" name="Picture 4" descr="sper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2667000"/>
            <a:ext cx="2052638" cy="33035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19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1923">
                                            <p:txEl>
                                              <p:pRg st="6" end="6"/>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81923">
                                            <p:txEl>
                                              <p:pRg st="7" end="7"/>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8192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a:t>Male Reproductive Tract</a:t>
            </a:r>
          </a:p>
        </p:txBody>
      </p:sp>
      <p:sp>
        <p:nvSpPr>
          <p:cNvPr id="82947" name="Rectangle 3"/>
          <p:cNvSpPr>
            <a:spLocks noGrp="1" noChangeArrowheads="1"/>
          </p:cNvSpPr>
          <p:nvPr>
            <p:ph type="body" idx="1"/>
          </p:nvPr>
        </p:nvSpPr>
        <p:spPr/>
        <p:txBody>
          <a:bodyPr/>
          <a:lstStyle/>
          <a:p>
            <a:pPr marL="609600" indent="-609600"/>
            <a:r>
              <a:rPr lang="en-US" sz="2800"/>
              <a:t>Epididymis - Long coiled tube that is a path for sperm</a:t>
            </a:r>
            <a:endParaRPr lang="en-US" sz="2400"/>
          </a:p>
          <a:p>
            <a:pPr marL="990600" lvl="1" indent="-533400"/>
            <a:r>
              <a:rPr lang="en-US" sz="2200"/>
              <a:t>Provide passageway for sperm out of the seminiferous tubules</a:t>
            </a:r>
          </a:p>
          <a:p>
            <a:pPr marL="990600" lvl="1" indent="-533400"/>
            <a:r>
              <a:rPr lang="en-US" sz="2200"/>
              <a:t>Storage for sperm </a:t>
            </a:r>
          </a:p>
          <a:p>
            <a:pPr marL="990600" lvl="1" indent="-533400"/>
            <a:r>
              <a:rPr lang="en-US" sz="2200"/>
              <a:t>Fluid secretion to nourish sperm </a:t>
            </a:r>
          </a:p>
          <a:p>
            <a:pPr marL="990600" lvl="1" indent="-533400"/>
            <a:r>
              <a:rPr lang="en-US" sz="2200"/>
              <a:t>Place for sperm maturation</a:t>
            </a:r>
            <a:r>
              <a:rPr lang="en-US" sz="2000"/>
              <a:t> </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294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8294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8294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8294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8294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a:t>Male Reproductive Tract</a:t>
            </a:r>
          </a:p>
        </p:txBody>
      </p:sp>
      <p:sp>
        <p:nvSpPr>
          <p:cNvPr id="83971" name="Rectangle 3"/>
          <p:cNvSpPr>
            <a:spLocks noGrp="1" noChangeArrowheads="1"/>
          </p:cNvSpPr>
          <p:nvPr>
            <p:ph type="body" idx="1"/>
          </p:nvPr>
        </p:nvSpPr>
        <p:spPr>
          <a:xfrm>
            <a:off x="1066800" y="2151063"/>
            <a:ext cx="7023100" cy="3716337"/>
          </a:xfrm>
        </p:spPr>
        <p:txBody>
          <a:bodyPr/>
          <a:lstStyle/>
          <a:p>
            <a:r>
              <a:rPr lang="en-US" sz="2800"/>
              <a:t>Vas Deferens - slender tube from epididymis to urethra which moves sperm to the urethra at ejaculation </a:t>
            </a:r>
          </a:p>
          <a:p>
            <a:pPr>
              <a:buFontTx/>
              <a:buNone/>
            </a:pPr>
            <a:endParaRPr lang="en-US" sz="2800"/>
          </a:p>
          <a:p>
            <a:r>
              <a:rPr lang="en-US" sz="2800"/>
              <a:t>Urethra - long tube from bladder to penis; passageway for urine and sperm out of the body </a:t>
            </a:r>
          </a:p>
          <a:p>
            <a:pPr>
              <a:buFontTx/>
              <a:buNone/>
            </a:pPr>
            <a:endParaRPr lang="en-US" sz="280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39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39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994" name="Rectangle 2050"/>
          <p:cNvSpPr>
            <a:spLocks noGrp="1" noChangeArrowheads="1"/>
          </p:cNvSpPr>
          <p:nvPr>
            <p:ph type="title"/>
          </p:nvPr>
        </p:nvSpPr>
        <p:spPr/>
        <p:txBody>
          <a:bodyPr/>
          <a:lstStyle/>
          <a:p>
            <a:r>
              <a:rPr lang="en-US"/>
              <a:t>Male Reproductive Tract</a:t>
            </a:r>
          </a:p>
        </p:txBody>
      </p:sp>
      <p:sp>
        <p:nvSpPr>
          <p:cNvPr id="84995" name="Rectangle 2051"/>
          <p:cNvSpPr>
            <a:spLocks noGrp="1" noChangeArrowheads="1"/>
          </p:cNvSpPr>
          <p:nvPr>
            <p:ph type="body" idx="1"/>
          </p:nvPr>
        </p:nvSpPr>
        <p:spPr>
          <a:xfrm>
            <a:off x="1066800" y="2084388"/>
            <a:ext cx="6946900" cy="3783012"/>
          </a:xfrm>
        </p:spPr>
        <p:txBody>
          <a:bodyPr/>
          <a:lstStyle/>
          <a:p>
            <a:pPr lvl="1">
              <a:buFontTx/>
              <a:buChar char="•"/>
            </a:pPr>
            <a:r>
              <a:rPr lang="en-US"/>
              <a:t>Penis - male organ of copulation which conveys semen and urine out of the body </a:t>
            </a:r>
          </a:p>
          <a:p>
            <a:pPr lvl="1">
              <a:buFontTx/>
              <a:buNone/>
            </a:pPr>
            <a:endParaRPr lang="en-US"/>
          </a:p>
          <a:p>
            <a:pPr lvl="1">
              <a:buFontTx/>
              <a:buChar char="•"/>
            </a:pPr>
            <a:r>
              <a:rPr lang="en-US"/>
              <a:t>Penis retractor muscle - allows extension and retraction of the penis; sigmoid flexure extends in copulation</a:t>
            </a:r>
          </a:p>
          <a:p>
            <a:endParaRPr 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499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849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a:t>Male Reproductive Tract</a:t>
            </a:r>
          </a:p>
        </p:txBody>
      </p:sp>
      <p:sp>
        <p:nvSpPr>
          <p:cNvPr id="86019" name="Rectangle 3"/>
          <p:cNvSpPr>
            <a:spLocks noGrp="1" noChangeArrowheads="1"/>
          </p:cNvSpPr>
          <p:nvPr>
            <p:ph type="body" idx="1"/>
          </p:nvPr>
        </p:nvSpPr>
        <p:spPr/>
        <p:txBody>
          <a:bodyPr/>
          <a:lstStyle/>
          <a:p>
            <a:pPr marL="533400" indent="-533400">
              <a:lnSpc>
                <a:spcPct val="90000"/>
              </a:lnSpc>
              <a:buFontTx/>
              <a:buNone/>
            </a:pPr>
            <a:r>
              <a:rPr lang="en-US" sz="2400" b="1"/>
              <a:t>Accessory Glands:</a:t>
            </a:r>
            <a:r>
              <a:rPr lang="en-US" sz="2400"/>
              <a:t> </a:t>
            </a:r>
          </a:p>
          <a:p>
            <a:pPr marL="914400" lvl="1" indent="-457200">
              <a:lnSpc>
                <a:spcPct val="90000"/>
              </a:lnSpc>
              <a:buFontTx/>
              <a:buChar char="•"/>
            </a:pPr>
            <a:r>
              <a:rPr lang="en-US" sz="2400"/>
              <a:t>Seminal vesicles</a:t>
            </a:r>
            <a:r>
              <a:rPr lang="en-US" sz="2400" b="1"/>
              <a:t>- </a:t>
            </a:r>
            <a:r>
              <a:rPr lang="en-US" sz="2400"/>
              <a:t>add fructose and citric acid to nourish the sperm </a:t>
            </a:r>
          </a:p>
          <a:p>
            <a:pPr marL="914400" lvl="1" indent="-457200">
              <a:lnSpc>
                <a:spcPct val="90000"/>
              </a:lnSpc>
              <a:buFontTx/>
              <a:buChar char="•"/>
            </a:pPr>
            <a:endParaRPr lang="en-US" sz="2400" b="1"/>
          </a:p>
          <a:p>
            <a:pPr marL="914400" lvl="1" indent="-457200">
              <a:lnSpc>
                <a:spcPct val="90000"/>
              </a:lnSpc>
              <a:buFontTx/>
              <a:buChar char="•"/>
            </a:pPr>
            <a:r>
              <a:rPr lang="en-US" sz="2400"/>
              <a:t>Prostate Gland - located at the neck of the bladder</a:t>
            </a:r>
          </a:p>
          <a:p>
            <a:pPr marL="1295400" lvl="2" indent="-381000">
              <a:lnSpc>
                <a:spcPct val="90000"/>
              </a:lnSpc>
              <a:buFontTx/>
              <a:buChar char="–"/>
            </a:pPr>
            <a:r>
              <a:rPr lang="en-US" sz="2200"/>
              <a:t>cleans the urethra prior to and during ejaculation </a:t>
            </a:r>
          </a:p>
          <a:p>
            <a:pPr marL="1295400" lvl="2" indent="-381000">
              <a:lnSpc>
                <a:spcPct val="90000"/>
              </a:lnSpc>
              <a:buFontTx/>
              <a:buChar char="–"/>
            </a:pPr>
            <a:r>
              <a:rPr lang="en-US" sz="2200"/>
              <a:t>provides minerals for sperm </a:t>
            </a:r>
          </a:p>
          <a:p>
            <a:pPr marL="1295400" lvl="2" indent="-381000">
              <a:lnSpc>
                <a:spcPct val="90000"/>
              </a:lnSpc>
              <a:buFontTx/>
              <a:buChar char="–"/>
            </a:pPr>
            <a:r>
              <a:rPr lang="en-US" sz="2200"/>
              <a:t>provides the medium for sperm transport </a:t>
            </a:r>
          </a:p>
          <a:p>
            <a:pPr marL="1295400" lvl="2" indent="-381000">
              <a:lnSpc>
                <a:spcPct val="90000"/>
              </a:lnSpc>
              <a:buFontTx/>
              <a:buChar char="–"/>
            </a:pPr>
            <a:r>
              <a:rPr lang="en-US" sz="2200"/>
              <a:t>provides the characteristic odor of semen</a:t>
            </a:r>
            <a:r>
              <a:rPr lang="en-US" sz="2000"/>
              <a:t> </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601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8601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86019">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86019">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86019">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86019">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860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2" name="Rectangle 2050"/>
          <p:cNvSpPr>
            <a:spLocks noGrp="1" noChangeArrowheads="1"/>
          </p:cNvSpPr>
          <p:nvPr>
            <p:ph type="title"/>
          </p:nvPr>
        </p:nvSpPr>
        <p:spPr/>
        <p:txBody>
          <a:bodyPr/>
          <a:lstStyle/>
          <a:p>
            <a:r>
              <a:rPr lang="en-US"/>
              <a:t>Male Reproductive Tract</a:t>
            </a:r>
          </a:p>
        </p:txBody>
      </p:sp>
      <p:sp>
        <p:nvSpPr>
          <p:cNvPr id="87043" name="Rectangle 2051"/>
          <p:cNvSpPr>
            <a:spLocks noGrp="1" noChangeArrowheads="1"/>
          </p:cNvSpPr>
          <p:nvPr>
            <p:ph type="body" idx="1"/>
          </p:nvPr>
        </p:nvSpPr>
        <p:spPr>
          <a:xfrm>
            <a:off x="1066800" y="1752600"/>
            <a:ext cx="7097713" cy="2522538"/>
          </a:xfrm>
        </p:spPr>
        <p:txBody>
          <a:bodyPr/>
          <a:lstStyle/>
          <a:p>
            <a:pPr lvl="1">
              <a:buFontTx/>
              <a:buChar char="•"/>
            </a:pPr>
            <a:r>
              <a:rPr lang="en-US"/>
              <a:t>Cowper’s gland</a:t>
            </a:r>
          </a:p>
          <a:p>
            <a:pPr lvl="2"/>
            <a:r>
              <a:rPr lang="en-US"/>
              <a:t>Also called the Bulbourethral gland</a:t>
            </a:r>
          </a:p>
          <a:p>
            <a:pPr lvl="2"/>
            <a:r>
              <a:rPr lang="en-US"/>
              <a:t>Paired organs </a:t>
            </a:r>
          </a:p>
          <a:p>
            <a:pPr lvl="2"/>
            <a:r>
              <a:rPr lang="en-US"/>
              <a:t>cleans the urethra prior to semen passage </a:t>
            </a:r>
          </a:p>
          <a:p>
            <a:endParaRPr 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704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8704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8704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870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5477" name="Picture 1029" descr="ma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5725" y="381000"/>
            <a:ext cx="7086600" cy="6100763"/>
          </a:xfrm>
          <a:prstGeom prst="rect">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a:t>Male Reproductive Tract</a:t>
            </a:r>
          </a:p>
        </p:txBody>
      </p:sp>
      <p:pic>
        <p:nvPicPr>
          <p:cNvPr id="107525" name="Picture 5" descr="bovine male anatom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5550" y="1736725"/>
            <a:ext cx="7162800" cy="4775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en-US"/>
              <a:t>Terminology</a:t>
            </a:r>
          </a:p>
        </p:txBody>
      </p:sp>
      <p:sp>
        <p:nvSpPr>
          <p:cNvPr id="110595" name="Rectangle 3"/>
          <p:cNvSpPr>
            <a:spLocks noGrp="1" noChangeArrowheads="1"/>
          </p:cNvSpPr>
          <p:nvPr>
            <p:ph type="body" idx="1"/>
          </p:nvPr>
        </p:nvSpPr>
        <p:spPr/>
        <p:txBody>
          <a:bodyPr/>
          <a:lstStyle/>
          <a:p>
            <a:r>
              <a:rPr lang="en-US" dirty="0" smtClean="0"/>
              <a:t>Estrus Cycle </a:t>
            </a:r>
            <a:endParaRPr lang="en-US" dirty="0"/>
          </a:p>
          <a:p>
            <a:pPr lvl="1"/>
            <a:r>
              <a:rPr lang="en-US" dirty="0" smtClean="0"/>
              <a:t>The length of a females cycle from one estrus to the next </a:t>
            </a:r>
          </a:p>
          <a:p>
            <a:r>
              <a:rPr lang="en-US" dirty="0" smtClean="0"/>
              <a:t>Puberty</a:t>
            </a:r>
          </a:p>
          <a:p>
            <a:pPr lvl="1"/>
            <a:r>
              <a:rPr lang="en-US" dirty="0" smtClean="0"/>
              <a:t>Age at which animals reach sexual maturity and begin to come into heat</a:t>
            </a:r>
          </a:p>
          <a:p>
            <a:endParaRPr lang="en-US" dirty="0"/>
          </a:p>
        </p:txBody>
      </p:sp>
    </p:spTree>
    <p:extLst>
      <p:ext uri="{BB962C8B-B14F-4D97-AF65-F5344CB8AC3E}">
        <p14:creationId xmlns:p14="http://schemas.microsoft.com/office/powerpoint/2010/main" val="1401729096"/>
      </p:ext>
    </p:extLst>
  </p:cSld>
  <p:clrMapOvr>
    <a:masterClrMapping/>
  </p:clrMapOvr>
  <p:transition>
    <p:rand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ctrTitle"/>
          </p:nvPr>
        </p:nvSpPr>
        <p:spPr>
          <a:xfrm>
            <a:off x="1447800" y="1905000"/>
            <a:ext cx="4191000" cy="1143000"/>
          </a:xfrm>
        </p:spPr>
        <p:txBody>
          <a:bodyPr/>
          <a:lstStyle/>
          <a:p>
            <a:r>
              <a:rPr lang="en-US" sz="3200"/>
              <a:t>Reproduction in Poultry</a:t>
            </a:r>
          </a:p>
        </p:txBody>
      </p:sp>
      <p:pic>
        <p:nvPicPr>
          <p:cNvPr id="122885" name="Picture 5" descr="0,2306,MI-34794,0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475288" y="1219200"/>
            <a:ext cx="2220912" cy="2514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31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381000"/>
            <a:ext cx="6400800" cy="616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r>
              <a:rPr lang="en-US"/>
              <a:t>Reproduction in Poultry</a:t>
            </a:r>
          </a:p>
        </p:txBody>
      </p:sp>
      <p:sp>
        <p:nvSpPr>
          <p:cNvPr id="120835" name="Rectangle 3"/>
          <p:cNvSpPr>
            <a:spLocks noGrp="1" noChangeArrowheads="1"/>
          </p:cNvSpPr>
          <p:nvPr>
            <p:ph type="body" idx="1"/>
          </p:nvPr>
        </p:nvSpPr>
        <p:spPr/>
        <p:txBody>
          <a:bodyPr/>
          <a:lstStyle/>
          <a:p>
            <a:pPr>
              <a:buFontTx/>
              <a:buNone/>
            </a:pPr>
            <a:r>
              <a:rPr lang="en-US"/>
              <a:t>The poultry oviduct has five parts:</a:t>
            </a:r>
          </a:p>
          <a:p>
            <a:pPr>
              <a:buFontTx/>
              <a:buNone/>
            </a:pPr>
            <a:r>
              <a:rPr lang="en-US" sz="2400"/>
              <a:t>	1)  Vagina</a:t>
            </a:r>
          </a:p>
          <a:p>
            <a:pPr lvl="2">
              <a:buFontTx/>
              <a:buChar char="–"/>
            </a:pPr>
            <a:r>
              <a:rPr lang="en-US" sz="2200"/>
              <a:t>Holds the egg until laid</a:t>
            </a:r>
            <a:endParaRPr lang="en-US"/>
          </a:p>
          <a:p>
            <a:pPr>
              <a:buFontTx/>
              <a:buNone/>
            </a:pPr>
            <a:r>
              <a:rPr lang="en-US" sz="2400"/>
              <a:t>	2)  Uterus</a:t>
            </a:r>
          </a:p>
          <a:p>
            <a:pPr lvl="2">
              <a:buFontTx/>
              <a:buChar char="–"/>
            </a:pPr>
            <a:r>
              <a:rPr lang="en-US" sz="2200"/>
              <a:t>Secretes the shell</a:t>
            </a:r>
            <a:endParaRPr lang="en-US"/>
          </a:p>
          <a:p>
            <a:pPr>
              <a:buFontTx/>
              <a:buNone/>
            </a:pPr>
            <a:r>
              <a:rPr lang="en-US" sz="2400"/>
              <a:t>	3)  Isthmus</a:t>
            </a:r>
          </a:p>
          <a:p>
            <a:pPr lvl="2">
              <a:buFontTx/>
              <a:buChar char="–"/>
            </a:pPr>
            <a:r>
              <a:rPr lang="en-US" sz="2200"/>
              <a:t>Adds the two shell membranes</a:t>
            </a:r>
            <a:endParaRPr lang="en-US"/>
          </a:p>
          <a:p>
            <a:pPr>
              <a:buFontTx/>
              <a:buNone/>
            </a:pPr>
            <a:r>
              <a:rPr lang="en-US" sz="2400"/>
              <a:t>	4)  Magnum</a:t>
            </a:r>
          </a:p>
          <a:p>
            <a:pPr lvl="2">
              <a:buFontTx/>
              <a:buChar char="–"/>
            </a:pPr>
            <a:r>
              <a:rPr lang="en-US" sz="2200"/>
              <a:t>Secretes the albumen</a:t>
            </a:r>
            <a:endParaRPr lang="en-US"/>
          </a:p>
          <a:p>
            <a:pPr>
              <a:buFontTx/>
              <a:buNone/>
            </a:pPr>
            <a:r>
              <a:rPr lang="en-US" sz="2400"/>
              <a:t>	5)  Infundibulum</a:t>
            </a:r>
          </a:p>
          <a:p>
            <a:pPr lvl="2">
              <a:buFontTx/>
              <a:buChar char="–"/>
            </a:pPr>
            <a:r>
              <a:rPr lang="en-US" sz="2200"/>
              <a:t>Where fertilization takes place</a:t>
            </a:r>
            <a:endParaRPr lang="en-US" sz="1800"/>
          </a:p>
        </p:txBody>
      </p:sp>
    </p:spTree>
  </p:cSld>
  <p:clrMapOvr>
    <a:masterClrMapping/>
  </p:clrMapOvr>
  <p:transition>
    <p:rand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1860" name="Picture 4" descr="oviduct poultry"/>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457200"/>
            <a:ext cx="5638800" cy="59436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3909" name="Picture 5" descr="Image9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762000"/>
            <a:ext cx="7239000" cy="5418138"/>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t>Reproduction in Poultry</a:t>
            </a:r>
          </a:p>
        </p:txBody>
      </p:sp>
      <p:sp>
        <p:nvSpPr>
          <p:cNvPr id="88067" name="Rectangle 3"/>
          <p:cNvSpPr>
            <a:spLocks noGrp="1" noChangeArrowheads="1"/>
          </p:cNvSpPr>
          <p:nvPr>
            <p:ph type="body" idx="1"/>
          </p:nvPr>
        </p:nvSpPr>
        <p:spPr/>
        <p:txBody>
          <a:bodyPr/>
          <a:lstStyle/>
          <a:p>
            <a:r>
              <a:rPr lang="en-US" sz="2800"/>
              <a:t>Major difference:</a:t>
            </a:r>
          </a:p>
          <a:p>
            <a:pPr lvl="1"/>
            <a:r>
              <a:rPr lang="en-US" sz="2400"/>
              <a:t>Embryo of livestock develop inside the female’s body while the embryo of poultry develops inside the egg.</a:t>
            </a:r>
          </a:p>
          <a:p>
            <a:r>
              <a:rPr lang="en-US" sz="2800"/>
              <a:t>Poultry only have the left ovary and oviduct when mature</a:t>
            </a:r>
          </a:p>
          <a:p>
            <a:r>
              <a:rPr lang="en-US" sz="2800"/>
              <a:t>The yoke is the ovum</a:t>
            </a:r>
          </a:p>
          <a:p>
            <a:r>
              <a:rPr lang="en-US" sz="2800"/>
              <a:t>Chicken Incubation</a:t>
            </a:r>
          </a:p>
          <a:p>
            <a:pPr lvl="1"/>
            <a:r>
              <a:rPr lang="en-US" sz="2400"/>
              <a:t>21 days</a:t>
            </a:r>
          </a:p>
        </p:txBody>
      </p:sp>
      <p:pic>
        <p:nvPicPr>
          <p:cNvPr id="88068" name="Picture 4" descr="chickens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4038600"/>
            <a:ext cx="2479675" cy="24685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US"/>
              <a:t>Poultry Reproduction</a:t>
            </a:r>
          </a:p>
        </p:txBody>
      </p:sp>
      <p:sp>
        <p:nvSpPr>
          <p:cNvPr id="89091" name="Rectangle 3"/>
          <p:cNvSpPr>
            <a:spLocks noGrp="1" noChangeArrowheads="1"/>
          </p:cNvSpPr>
          <p:nvPr>
            <p:ph type="body" idx="1"/>
          </p:nvPr>
        </p:nvSpPr>
        <p:spPr>
          <a:xfrm>
            <a:off x="1066800" y="1752600"/>
            <a:ext cx="7620000" cy="1592263"/>
          </a:xfrm>
        </p:spPr>
        <p:txBody>
          <a:bodyPr/>
          <a:lstStyle/>
          <a:p>
            <a:pPr>
              <a:buFontTx/>
              <a:buNone/>
            </a:pPr>
            <a:r>
              <a:rPr lang="en-US" sz="2800"/>
              <a:t>In your notes, define the following poultry reproductive terms and tell how they differ from livestock we have studied so far: </a:t>
            </a:r>
          </a:p>
        </p:txBody>
      </p:sp>
      <p:sp>
        <p:nvSpPr>
          <p:cNvPr id="89092" name="Text Box 4"/>
          <p:cNvSpPr txBox="1">
            <a:spLocks noChangeArrowheads="1"/>
          </p:cNvSpPr>
          <p:nvPr/>
        </p:nvSpPr>
        <p:spPr bwMode="auto">
          <a:xfrm>
            <a:off x="3810000" y="3892550"/>
            <a:ext cx="2438400" cy="2236788"/>
          </a:xfrm>
          <a:prstGeom prst="rect">
            <a:avLst/>
          </a:prstGeom>
          <a:noFill/>
          <a:ln w="9525">
            <a:solidFill>
              <a:srgbClr val="0000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a:solidFill>
                  <a:srgbClr val="000066"/>
                </a:solidFill>
              </a:rPr>
              <a:t>Papilla</a:t>
            </a:r>
          </a:p>
          <a:p>
            <a:pPr>
              <a:buFontTx/>
              <a:buChar char="•"/>
            </a:pPr>
            <a:r>
              <a:rPr lang="en-US" sz="2800">
                <a:solidFill>
                  <a:srgbClr val="000066"/>
                </a:solidFill>
              </a:rPr>
              <a:t>Testicles</a:t>
            </a:r>
          </a:p>
          <a:p>
            <a:pPr>
              <a:buFontTx/>
              <a:buChar char="•"/>
            </a:pPr>
            <a:r>
              <a:rPr lang="en-US" sz="2800">
                <a:solidFill>
                  <a:srgbClr val="000066"/>
                </a:solidFill>
              </a:rPr>
              <a:t>Cloaca</a:t>
            </a:r>
          </a:p>
          <a:p>
            <a:pPr>
              <a:buFontTx/>
              <a:buChar char="•"/>
            </a:pPr>
            <a:r>
              <a:rPr lang="en-US" sz="2800">
                <a:solidFill>
                  <a:srgbClr val="000066"/>
                </a:solidFill>
              </a:rPr>
              <a:t>Vent</a:t>
            </a:r>
            <a:endParaRPr lang="en-US">
              <a:solidFill>
                <a:srgbClr val="000066"/>
              </a:solidFill>
            </a:endParaRPr>
          </a:p>
          <a:p>
            <a:pPr>
              <a:buFontTx/>
              <a:buChar char="•"/>
            </a:pPr>
            <a:endParaRPr lang="en-US" sz="2800">
              <a:solidFill>
                <a:srgbClr val="000066"/>
              </a:solidFill>
            </a:endParaRPr>
          </a:p>
        </p:txBody>
      </p:sp>
      <p:sp>
        <p:nvSpPr>
          <p:cNvPr id="89093" name="Text Box 5"/>
          <p:cNvSpPr txBox="1">
            <a:spLocks noChangeArrowheads="1"/>
          </p:cNvSpPr>
          <p:nvPr/>
        </p:nvSpPr>
        <p:spPr bwMode="auto">
          <a:xfrm>
            <a:off x="6553200" y="3876675"/>
            <a:ext cx="2133600" cy="2236788"/>
          </a:xfrm>
          <a:prstGeom prst="rect">
            <a:avLst/>
          </a:prstGeom>
          <a:noFill/>
          <a:ln w="9525">
            <a:solidFill>
              <a:srgbClr val="0000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a:solidFill>
                  <a:srgbClr val="000066"/>
                </a:solidFill>
              </a:rPr>
              <a:t>Ovary</a:t>
            </a:r>
          </a:p>
          <a:p>
            <a:pPr>
              <a:buFontTx/>
              <a:buChar char="•"/>
            </a:pPr>
            <a:r>
              <a:rPr lang="en-US" sz="2800">
                <a:solidFill>
                  <a:srgbClr val="000066"/>
                </a:solidFill>
              </a:rPr>
              <a:t>Magnum</a:t>
            </a:r>
          </a:p>
          <a:p>
            <a:pPr>
              <a:buFontTx/>
              <a:buChar char="•"/>
            </a:pPr>
            <a:r>
              <a:rPr lang="en-US" sz="2800">
                <a:solidFill>
                  <a:srgbClr val="000066"/>
                </a:solidFill>
              </a:rPr>
              <a:t>Isthmus</a:t>
            </a:r>
          </a:p>
          <a:p>
            <a:pPr>
              <a:buFontTx/>
              <a:buChar char="•"/>
            </a:pPr>
            <a:r>
              <a:rPr lang="en-US" sz="2800">
                <a:solidFill>
                  <a:srgbClr val="000066"/>
                </a:solidFill>
              </a:rPr>
              <a:t>Uterus</a:t>
            </a:r>
          </a:p>
          <a:p>
            <a:pPr>
              <a:buFontTx/>
              <a:buChar char="•"/>
            </a:pPr>
            <a:r>
              <a:rPr lang="en-US" sz="2800">
                <a:solidFill>
                  <a:srgbClr val="000066"/>
                </a:solidFill>
              </a:rPr>
              <a:t>Vagina</a:t>
            </a:r>
          </a:p>
        </p:txBody>
      </p:sp>
      <p:sp>
        <p:nvSpPr>
          <p:cNvPr id="89094" name="Text Box 6"/>
          <p:cNvSpPr txBox="1">
            <a:spLocks noChangeArrowheads="1"/>
          </p:cNvSpPr>
          <p:nvPr/>
        </p:nvSpPr>
        <p:spPr bwMode="auto">
          <a:xfrm>
            <a:off x="1219200" y="4191000"/>
            <a:ext cx="23622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800">
                <a:solidFill>
                  <a:srgbClr val="000066"/>
                </a:solidFill>
              </a:rPr>
              <a:t>Use page 190 in your textbook</a:t>
            </a:r>
          </a:p>
        </p:txBody>
      </p:sp>
    </p:spTree>
  </p:cSld>
  <p:clrMapOvr>
    <a:masterClrMapping/>
  </p:clrMapOvr>
  <p:transition>
    <p:random/>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050"/>
          <p:cNvSpPr>
            <a:spLocks noGrp="1" noChangeArrowheads="1"/>
          </p:cNvSpPr>
          <p:nvPr>
            <p:ph type="title"/>
          </p:nvPr>
        </p:nvSpPr>
        <p:spPr/>
        <p:txBody>
          <a:bodyPr/>
          <a:lstStyle/>
          <a:p>
            <a:r>
              <a:rPr lang="en-US" dirty="0"/>
              <a:t>Assignment:</a:t>
            </a:r>
          </a:p>
        </p:txBody>
      </p:sp>
      <p:sp>
        <p:nvSpPr>
          <p:cNvPr id="90115" name="Rectangle 2051"/>
          <p:cNvSpPr>
            <a:spLocks noGrp="1" noChangeArrowheads="1"/>
          </p:cNvSpPr>
          <p:nvPr>
            <p:ph type="body" idx="1"/>
          </p:nvPr>
        </p:nvSpPr>
        <p:spPr>
          <a:xfrm>
            <a:off x="1219200" y="1828800"/>
            <a:ext cx="7391400" cy="4114800"/>
          </a:xfrm>
        </p:spPr>
        <p:txBody>
          <a:bodyPr/>
          <a:lstStyle/>
          <a:p>
            <a:pPr>
              <a:buFontTx/>
              <a:buNone/>
            </a:pPr>
            <a:r>
              <a:rPr lang="en-US" dirty="0"/>
              <a:t>Build a crossword puzzle containing 12 reproductive terms from your class notes.  Have another student complete and sign your crossword puzzle.  The assignment as well as your other assignment from the handout is due at the end of class.</a:t>
            </a:r>
          </a:p>
        </p:txBody>
      </p:sp>
    </p:spTree>
  </p:cSld>
  <p:clrMapOvr>
    <a:masterClrMapping/>
  </p:clrMapOvr>
  <p:transition>
    <p:random/>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Parturition of Animals</a:t>
            </a:r>
            <a:endParaRPr lang="en-US" dirty="0"/>
          </a:p>
        </p:txBody>
      </p:sp>
    </p:spTree>
    <p:extLst>
      <p:ext uri="{BB962C8B-B14F-4D97-AF65-F5344CB8AC3E}">
        <p14:creationId xmlns:p14="http://schemas.microsoft.com/office/powerpoint/2010/main" val="13372888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Parturition </a:t>
            </a:r>
            <a:endParaRPr lang="en-US" dirty="0"/>
          </a:p>
        </p:txBody>
      </p:sp>
      <p:sp>
        <p:nvSpPr>
          <p:cNvPr id="3" name="Content Placeholder 2"/>
          <p:cNvSpPr>
            <a:spLocks noGrp="1"/>
          </p:cNvSpPr>
          <p:nvPr>
            <p:ph idx="1"/>
          </p:nvPr>
        </p:nvSpPr>
        <p:spPr/>
        <p:txBody>
          <a:bodyPr/>
          <a:lstStyle/>
          <a:p>
            <a:r>
              <a:rPr lang="en-US" dirty="0" smtClean="0"/>
              <a:t>Normal Position </a:t>
            </a:r>
          </a:p>
          <a:p>
            <a:pPr lvl="1"/>
            <a:r>
              <a:rPr lang="en-US" dirty="0" smtClean="0"/>
              <a:t>Front feet first</a:t>
            </a:r>
          </a:p>
          <a:p>
            <a:pPr lvl="1"/>
            <a:r>
              <a:rPr lang="en-US" dirty="0" smtClean="0"/>
              <a:t>Nose tucked between front legs</a:t>
            </a:r>
          </a:p>
          <a:p>
            <a:pPr lvl="1"/>
            <a:r>
              <a:rPr lang="en-US" dirty="0" smtClean="0"/>
              <a:t>Shoulders</a:t>
            </a:r>
          </a:p>
          <a:p>
            <a:pPr lvl="1"/>
            <a:r>
              <a:rPr lang="en-US" dirty="0" smtClean="0"/>
              <a:t>Body </a:t>
            </a:r>
          </a:p>
          <a:p>
            <a:pPr lvl="1"/>
            <a:r>
              <a:rPr lang="en-US" dirty="0" smtClean="0"/>
              <a:t>Hips</a:t>
            </a:r>
          </a:p>
          <a:p>
            <a:pPr lvl="1"/>
            <a:r>
              <a:rPr lang="en-US" dirty="0" smtClean="0"/>
              <a:t>Back legs</a:t>
            </a:r>
          </a:p>
          <a:p>
            <a:pPr lvl="2"/>
            <a:r>
              <a:rPr lang="en-US" dirty="0" smtClean="0"/>
              <a:t>Any other presentation can cause serious problems for the animal</a:t>
            </a:r>
          </a:p>
        </p:txBody>
      </p:sp>
    </p:spTree>
    <p:extLst>
      <p:ext uri="{BB962C8B-B14F-4D97-AF65-F5344CB8AC3E}">
        <p14:creationId xmlns:p14="http://schemas.microsoft.com/office/powerpoint/2010/main" val="4234902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en-US"/>
              <a:t>Terminology</a:t>
            </a:r>
          </a:p>
        </p:txBody>
      </p:sp>
      <p:sp>
        <p:nvSpPr>
          <p:cNvPr id="110595" name="Rectangle 3"/>
          <p:cNvSpPr>
            <a:spLocks noGrp="1" noChangeArrowheads="1"/>
          </p:cNvSpPr>
          <p:nvPr>
            <p:ph type="body" idx="1"/>
          </p:nvPr>
        </p:nvSpPr>
        <p:spPr/>
        <p:txBody>
          <a:bodyPr/>
          <a:lstStyle/>
          <a:p>
            <a:r>
              <a:rPr lang="en-US" dirty="0" smtClean="0"/>
              <a:t>Ovulation</a:t>
            </a:r>
          </a:p>
          <a:p>
            <a:pPr lvl="1"/>
            <a:r>
              <a:rPr lang="en-US" dirty="0" smtClean="0"/>
              <a:t>The release of the egg from the ovary </a:t>
            </a:r>
          </a:p>
          <a:p>
            <a:r>
              <a:rPr lang="en-US" dirty="0" smtClean="0"/>
              <a:t>Fertilization </a:t>
            </a:r>
          </a:p>
          <a:p>
            <a:pPr lvl="1"/>
            <a:r>
              <a:rPr lang="en-US" dirty="0" smtClean="0"/>
              <a:t>The union of the sperm and the egg cells</a:t>
            </a:r>
          </a:p>
          <a:p>
            <a:endParaRPr lang="en-US" dirty="0"/>
          </a:p>
        </p:txBody>
      </p:sp>
    </p:spTree>
    <p:extLst>
      <p:ext uri="{BB962C8B-B14F-4D97-AF65-F5344CB8AC3E}">
        <p14:creationId xmlns:p14="http://schemas.microsoft.com/office/powerpoint/2010/main" val="4271234841"/>
      </p:ext>
    </p:extLst>
  </p:cSld>
  <p:clrMapOvr>
    <a:masterClrMapping/>
  </p:clrMapOvr>
  <p:transition>
    <p:random/>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Parturition </a:t>
            </a:r>
            <a:endParaRPr lang="en-US" dirty="0"/>
          </a:p>
        </p:txBody>
      </p:sp>
      <p:sp>
        <p:nvSpPr>
          <p:cNvPr id="3" name="Content Placeholder 2"/>
          <p:cNvSpPr>
            <a:spLocks noGrp="1"/>
          </p:cNvSpPr>
          <p:nvPr>
            <p:ph idx="1"/>
          </p:nvPr>
        </p:nvSpPr>
        <p:spPr/>
        <p:txBody>
          <a:bodyPr/>
          <a:lstStyle/>
          <a:p>
            <a:r>
              <a:rPr lang="en-US" dirty="0" smtClean="0"/>
              <a:t>Process</a:t>
            </a:r>
          </a:p>
          <a:p>
            <a:pPr lvl="1"/>
            <a:r>
              <a:rPr lang="en-US" dirty="0" smtClean="0"/>
              <a:t>Increased Estrogen causes contractions</a:t>
            </a:r>
          </a:p>
          <a:p>
            <a:pPr lvl="1"/>
            <a:r>
              <a:rPr lang="en-US" dirty="0" smtClean="0"/>
              <a:t>First water bag emerges and breaks </a:t>
            </a:r>
          </a:p>
          <a:p>
            <a:pPr lvl="1"/>
            <a:r>
              <a:rPr lang="en-US" dirty="0" smtClean="0"/>
              <a:t>Second water bag emerges and breaks (contains fetus)</a:t>
            </a:r>
          </a:p>
          <a:p>
            <a:pPr lvl="2"/>
            <a:r>
              <a:rPr lang="en-US" dirty="0" smtClean="0"/>
              <a:t>Several hours later, the placenta and other membranes (afterbirth) are expelled </a:t>
            </a:r>
            <a:endParaRPr lang="en-US" dirty="0"/>
          </a:p>
        </p:txBody>
      </p:sp>
    </p:spTree>
    <p:extLst>
      <p:ext uri="{BB962C8B-B14F-4D97-AF65-F5344CB8AC3E}">
        <p14:creationId xmlns:p14="http://schemas.microsoft.com/office/powerpoint/2010/main" val="3235194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t>Fertilization</a:t>
            </a:r>
          </a:p>
        </p:txBody>
      </p:sp>
      <p:pic>
        <p:nvPicPr>
          <p:cNvPr id="51203" name="Picture 3" descr="fertiliz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1905000"/>
            <a:ext cx="5715000" cy="4065588"/>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581824"/>
      </p:ext>
    </p:extLst>
  </p:cSld>
  <p:clrMapOvr>
    <a:masterClrMapping/>
  </p:clrMapOvr>
  <p:transition>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ctrTitle"/>
          </p:nvPr>
        </p:nvSpPr>
        <p:spPr/>
        <p:txBody>
          <a:bodyPr/>
          <a:lstStyle/>
          <a:p>
            <a:r>
              <a:rPr lang="en-US"/>
              <a:t>The Female Reproductive System</a:t>
            </a:r>
          </a:p>
        </p:txBody>
      </p:sp>
    </p:spTree>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026"/>
          <p:cNvSpPr>
            <a:spLocks noGrp="1" noChangeArrowheads="1"/>
          </p:cNvSpPr>
          <p:nvPr>
            <p:ph type="title"/>
          </p:nvPr>
        </p:nvSpPr>
        <p:spPr>
          <a:xfrm>
            <a:off x="990600" y="533400"/>
            <a:ext cx="7772400" cy="457200"/>
          </a:xfrm>
        </p:spPr>
        <p:txBody>
          <a:bodyPr/>
          <a:lstStyle/>
          <a:p>
            <a:r>
              <a:rPr lang="en-US"/>
              <a:t>Female Tract</a:t>
            </a:r>
          </a:p>
        </p:txBody>
      </p:sp>
      <p:pic>
        <p:nvPicPr>
          <p:cNvPr id="67587" name="Picture 1027" descr="fema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5375" y="1228725"/>
            <a:ext cx="7543800" cy="5075238"/>
          </a:xfrm>
          <a:prstGeom prst="rect">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random/>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1026"/>
          <p:cNvSpPr>
            <a:spLocks noGrp="1" noChangeArrowheads="1"/>
          </p:cNvSpPr>
          <p:nvPr>
            <p:ph type="title"/>
          </p:nvPr>
        </p:nvSpPr>
        <p:spPr>
          <a:xfrm>
            <a:off x="914400" y="685800"/>
            <a:ext cx="7772400" cy="762000"/>
          </a:xfrm>
        </p:spPr>
        <p:txBody>
          <a:bodyPr/>
          <a:lstStyle/>
          <a:p>
            <a:r>
              <a:rPr lang="en-US"/>
              <a:t>Female Reproductive System</a:t>
            </a:r>
          </a:p>
        </p:txBody>
      </p:sp>
      <p:sp>
        <p:nvSpPr>
          <p:cNvPr id="68611" name="Rectangle 1027"/>
          <p:cNvSpPr>
            <a:spLocks noGrp="1" noChangeArrowheads="1"/>
          </p:cNvSpPr>
          <p:nvPr>
            <p:ph type="body" idx="1"/>
          </p:nvPr>
        </p:nvSpPr>
        <p:spPr>
          <a:xfrm>
            <a:off x="838200" y="1676400"/>
            <a:ext cx="7772400" cy="4572000"/>
          </a:xfrm>
        </p:spPr>
        <p:txBody>
          <a:bodyPr/>
          <a:lstStyle/>
          <a:p>
            <a:r>
              <a:rPr lang="en-US" sz="2800" b="1"/>
              <a:t>Ovary</a:t>
            </a:r>
            <a:r>
              <a:rPr lang="en-US" sz="2800"/>
              <a:t> - the ovary is comparable to the male testicle and is the site of </a:t>
            </a:r>
            <a:r>
              <a:rPr lang="en-US" sz="2800" u="sng"/>
              <a:t>gamete</a:t>
            </a:r>
            <a:r>
              <a:rPr lang="en-US" sz="2800"/>
              <a:t> production. </a:t>
            </a:r>
          </a:p>
          <a:p>
            <a:pPr lvl="1"/>
            <a:r>
              <a:rPr lang="en-US" sz="2200"/>
              <a:t>A bovine animal has 20,000 potential eggs per ovary, while a human female has 400,000 potential eggs per ovary.</a:t>
            </a:r>
          </a:p>
          <a:p>
            <a:pPr lvl="1"/>
            <a:r>
              <a:rPr lang="en-US" sz="2200"/>
              <a:t>Ova are fully developed at puberty and are not continuously produced as in the male. </a:t>
            </a:r>
          </a:p>
          <a:p>
            <a:pPr lvl="1"/>
            <a:r>
              <a:rPr lang="en-US" sz="2200"/>
              <a:t>All species contain two functional ovaries except for the hen which has only a left functioning ovary.</a:t>
            </a:r>
            <a:endParaRPr lang="en-US" sz="240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86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861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6861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686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autoUpdateAnimBg="0"/>
    </p:bldLst>
  </p:timing>
</p:sld>
</file>

<file path=ppt/theme/theme1.xml><?xml version="1.0" encoding="utf-8"?>
<a:theme xmlns:a="http://schemas.openxmlformats.org/drawingml/2006/main" name="Notebook">
  <a:themeElements>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fontScheme name="Notebook">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2">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Designs\Notebook.pot</Template>
  <TotalTime>981</TotalTime>
  <Words>1048</Words>
  <Application>Microsoft Office PowerPoint</Application>
  <PresentationFormat>On-screen Show (4:3)</PresentationFormat>
  <Paragraphs>227</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Notebook</vt:lpstr>
      <vt:lpstr>Animal Reproduction</vt:lpstr>
      <vt:lpstr>Terminology</vt:lpstr>
      <vt:lpstr>Terminology</vt:lpstr>
      <vt:lpstr>Terminology</vt:lpstr>
      <vt:lpstr>Terminology</vt:lpstr>
      <vt:lpstr>Fertilization</vt:lpstr>
      <vt:lpstr>The Female Reproductive System</vt:lpstr>
      <vt:lpstr>Female Tract</vt:lpstr>
      <vt:lpstr>Female Reproductive System</vt:lpstr>
      <vt:lpstr>Female Reproductive System</vt:lpstr>
      <vt:lpstr>Female Reproductive System</vt:lpstr>
      <vt:lpstr>Female Reproductive System</vt:lpstr>
      <vt:lpstr>Female Reproductive System</vt:lpstr>
      <vt:lpstr>Female Reproductive System</vt:lpstr>
      <vt:lpstr>Female Reproductive System</vt:lpstr>
      <vt:lpstr>Female Reproductive System</vt:lpstr>
      <vt:lpstr>Female Reproductive System</vt:lpstr>
      <vt:lpstr>Female Reproductive System</vt:lpstr>
      <vt:lpstr>Female Reproductive System</vt:lpstr>
      <vt:lpstr>Reproductive Functions (Female)</vt:lpstr>
      <vt:lpstr>Reproductive Functions (Female)</vt:lpstr>
      <vt:lpstr>Reproductive Functions (Female)</vt:lpstr>
      <vt:lpstr>Reproductive Functions (Female)</vt:lpstr>
      <vt:lpstr>Reproductive Functions (Female)</vt:lpstr>
      <vt:lpstr>Ovulation Rates</vt:lpstr>
      <vt:lpstr>Reproductive Terminology</vt:lpstr>
      <vt:lpstr>Reproductive Functions (Female)</vt:lpstr>
      <vt:lpstr>Reproductive Functions (Female)</vt:lpstr>
      <vt:lpstr>Reproductive Functions of the Female</vt:lpstr>
      <vt:lpstr>The Male Reproductive Tract</vt:lpstr>
      <vt:lpstr>Male Reproductive Tract</vt:lpstr>
      <vt:lpstr>Male Reproductive Tract</vt:lpstr>
      <vt:lpstr>Male Reproductive Tract</vt:lpstr>
      <vt:lpstr>Male Reproductive Tract</vt:lpstr>
      <vt:lpstr>Male Reproductive Tract</vt:lpstr>
      <vt:lpstr>Male Reproductive Tract</vt:lpstr>
      <vt:lpstr>Male Reproductive Tract</vt:lpstr>
      <vt:lpstr>PowerPoint Presentation</vt:lpstr>
      <vt:lpstr>Male Reproductive Tract</vt:lpstr>
      <vt:lpstr>Reproduction in Poultry</vt:lpstr>
      <vt:lpstr>PowerPoint Presentation</vt:lpstr>
      <vt:lpstr>Reproduction in Poultry</vt:lpstr>
      <vt:lpstr>PowerPoint Presentation</vt:lpstr>
      <vt:lpstr>PowerPoint Presentation</vt:lpstr>
      <vt:lpstr>Reproduction in Poultry</vt:lpstr>
      <vt:lpstr>Poultry Reproduction</vt:lpstr>
      <vt:lpstr>Assignment:</vt:lpstr>
      <vt:lpstr>Parturition of Animals</vt:lpstr>
      <vt:lpstr>Parturition </vt:lpstr>
      <vt:lpstr>Parturition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Animal Reproduction and Genetics</dc:title>
  <dc:creator>Matthew Ryan Harris</dc:creator>
  <cp:lastModifiedBy>Green, Laikhe</cp:lastModifiedBy>
  <cp:revision>52</cp:revision>
  <cp:lastPrinted>1601-01-01T00:00:00Z</cp:lastPrinted>
  <dcterms:created xsi:type="dcterms:W3CDTF">2002-11-18T02:28:34Z</dcterms:created>
  <dcterms:modified xsi:type="dcterms:W3CDTF">2014-12-02T22:45:47Z</dcterms:modified>
</cp:coreProperties>
</file>