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39"/>
  </p:handoutMasterIdLst>
  <p:sldIdLst>
    <p:sldId id="256" r:id="rId2"/>
    <p:sldId id="257" r:id="rId3"/>
    <p:sldId id="314" r:id="rId4"/>
    <p:sldId id="327" r:id="rId5"/>
    <p:sldId id="316" r:id="rId6"/>
    <p:sldId id="328" r:id="rId7"/>
    <p:sldId id="317" r:id="rId8"/>
    <p:sldId id="329" r:id="rId9"/>
    <p:sldId id="318" r:id="rId10"/>
    <p:sldId id="330" r:id="rId11"/>
    <p:sldId id="319" r:id="rId12"/>
    <p:sldId id="331" r:id="rId13"/>
    <p:sldId id="320" r:id="rId14"/>
    <p:sldId id="332" r:id="rId15"/>
    <p:sldId id="259" r:id="rId16"/>
    <p:sldId id="322" r:id="rId17"/>
    <p:sldId id="323" r:id="rId18"/>
    <p:sldId id="333" r:id="rId19"/>
    <p:sldId id="321" r:id="rId20"/>
    <p:sldId id="324" r:id="rId21"/>
    <p:sldId id="325" r:id="rId22"/>
    <p:sldId id="326" r:id="rId23"/>
    <p:sldId id="260" r:id="rId24"/>
    <p:sldId id="261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310" r:id="rId35"/>
    <p:sldId id="311" r:id="rId36"/>
    <p:sldId id="274" r:id="rId37"/>
    <p:sldId id="275" r:id="rId38"/>
  </p:sldIdLst>
  <p:sldSz cx="9144000" cy="6858000" type="screen4x3"/>
  <p:notesSz cx="6858000" cy="93821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043"/>
    <a:srgbClr val="6CE9F6"/>
    <a:srgbClr val="FFFFFF"/>
    <a:srgbClr val="F7583D"/>
    <a:srgbClr val="11F527"/>
    <a:srgbClr val="6047F5"/>
    <a:srgbClr val="FBF741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9" autoAdjust="0"/>
    <p:restoredTop sz="94698" autoAdjust="0"/>
  </p:normalViewPr>
  <p:slideViewPr>
    <p:cSldViewPr>
      <p:cViewPr varScale="1">
        <p:scale>
          <a:sx n="87" d="100"/>
          <a:sy n="87" d="100"/>
        </p:scale>
        <p:origin x="15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28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95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3019"/>
            <a:ext cx="2971800" cy="46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913019"/>
            <a:ext cx="2971800" cy="46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36DB4E8-AE3D-4C5B-8466-4D69483D51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95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>
              <a:latin typeface="Times New Roman" pitchFamily="18" charset="0"/>
            </a:endParaRPr>
          </a:p>
        </p:txBody>
      </p:sp>
      <p:pic>
        <p:nvPicPr>
          <p:cNvPr id="4403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>
              <a:latin typeface="Times New Roman" pitchFamily="18" charset="0"/>
            </a:endParaRPr>
          </a:p>
        </p:txBody>
      </p:sp>
      <p:pic>
        <p:nvPicPr>
          <p:cNvPr id="4403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4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4E2EBE10-7811-4F08-AA35-66AFE43EA2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A9FFF-CE6E-4BA8-BF92-B583161A74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4C020-BE02-4A7F-8BED-9D7F540466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6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72ABCE5-F499-4B38-8AF0-38AE0154E8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0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23BCE-F759-46D2-B0C8-F7F5F9600E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9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84625-BC93-4EDD-A93A-039A837875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6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A0D41-B157-4561-84A1-E0E7FE451C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7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0DE6F-7CAE-43B7-BE14-153C697606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2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EEE0A-F501-47FC-BF37-B589C3E686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3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B1D5B-2C1F-4DB1-A8BE-94464EE940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8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1E3FD-9811-4285-9C1D-7BD07342E6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C10D-CD9C-4F0D-B7AB-C9D72E2EC2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0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>
              <a:latin typeface="Verdana" pitchFamily="34" charset="0"/>
            </a:endParaRP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3012" name="Picture 4" descr="minispi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3" name="Picture 5" descr="minispi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E4A4A7D-66EC-411D-BE10-5B53F11920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/url?sa=i&amp;rct=j&amp;q=&amp;esrc=s&amp;frm=1&amp;source=images&amp;cd=&amp;cad=rja&amp;docid=B1zlleKq13nWGM&amp;tbnid=u6uVdHipzNibrM:&amp;ved=0CAUQjRw&amp;url=http://www.houghtonmifflinbooks.com/booksellers/press_release/studentscience/mtor.shtml&amp;ei=J-gDUtPFHoKQ9QSG3YFA&amp;bvm=bv.50500085,d.eWU&amp;psig=AFQjCNEs5BtxUoviNvOY5aic-oqbmqWSRA&amp;ust=1376074079124457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google.com/url?sa=i&amp;rct=j&amp;q=&amp;esrc=s&amp;frm=1&amp;source=images&amp;cd=&amp;cad=rja&amp;docid=JfOTm3UGV8uVpM&amp;tbnid=Z2MksMDue0b5eM:&amp;ved=0CAUQjRw&amp;url=http://www.enchantedlearning.com/subjects/animals/cell/&amp;ei=iecDUqOENYbc9AT4gYEg&amp;bvm=bv.50500085,d.eWU&amp;psig=AFQjCNHaDU8DxuLH3rGfew6f2MSvaeUWkg&amp;ust=137607399215081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Animal </a:t>
            </a:r>
            <a:r>
              <a:rPr lang="en-US" dirty="0" smtClean="0"/>
              <a:t>Genetics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4876800"/>
            <a:ext cx="4368800" cy="781050"/>
          </a:xfrm>
        </p:spPr>
        <p:txBody>
          <a:bodyPr/>
          <a:lstStyle/>
          <a:p>
            <a:pPr algn="l"/>
            <a:r>
              <a:rPr lang="en-US" sz="2000" u="sng" dirty="0" smtClean="0"/>
              <a:t>Objective</a:t>
            </a:r>
            <a:r>
              <a:rPr lang="en-US" sz="2000" dirty="0" smtClean="0"/>
              <a:t> 8.02: Understand genetics of animal breeding</a:t>
            </a:r>
            <a:endParaRPr lang="en-US" sz="2000" dirty="0"/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52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Nuclear membrane- </a:t>
            </a:r>
          </a:p>
          <a:p>
            <a:pPr lvl="2"/>
            <a:r>
              <a:rPr lang="en-US" dirty="0" smtClean="0">
                <a:effectLst/>
              </a:rPr>
              <a:t>Membrane that surround the nucleus.</a:t>
            </a:r>
          </a:p>
          <a:p>
            <a:pPr lvl="1"/>
            <a:r>
              <a:rPr lang="en-US" dirty="0" smtClean="0">
                <a:effectLst/>
              </a:rPr>
              <a:t>Golgi body- </a:t>
            </a:r>
          </a:p>
          <a:p>
            <a:pPr lvl="2"/>
            <a:r>
              <a:rPr lang="en-US" dirty="0" smtClean="0">
                <a:effectLst/>
              </a:rPr>
              <a:t>Located near the nucleus and produces the membrane that surrounds the </a:t>
            </a:r>
            <a:r>
              <a:rPr lang="en-US" dirty="0" err="1" smtClean="0">
                <a:effectLst/>
              </a:rPr>
              <a:t>lyosomes</a:t>
            </a:r>
            <a:r>
              <a:rPr lang="en-US" dirty="0" smtClean="0"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10508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3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Centrosome- </a:t>
            </a:r>
          </a:p>
          <a:p>
            <a:pPr lvl="2"/>
            <a:r>
              <a:rPr lang="en-US" dirty="0" smtClean="0">
                <a:effectLst/>
              </a:rPr>
              <a:t>Small body where the microtubules are made. The centrosome divides during mitosis.</a:t>
            </a:r>
          </a:p>
          <a:p>
            <a:pPr lvl="1"/>
            <a:r>
              <a:rPr lang="en-US" dirty="0" smtClean="0">
                <a:effectLst/>
              </a:rPr>
              <a:t>Vacuole- </a:t>
            </a:r>
          </a:p>
          <a:p>
            <a:pPr lvl="2"/>
            <a:r>
              <a:rPr lang="en-US" dirty="0" smtClean="0">
                <a:effectLst/>
              </a:rPr>
              <a:t>Fluid filled membrane that fills with food and waste products inside the cell.</a:t>
            </a:r>
          </a:p>
          <a:p>
            <a:pPr lvl="1"/>
            <a:r>
              <a:rPr lang="en-US" dirty="0" smtClean="0">
                <a:effectLst/>
              </a:rPr>
              <a:t>Ribosome- </a:t>
            </a:r>
          </a:p>
          <a:p>
            <a:pPr lvl="2"/>
            <a:r>
              <a:rPr lang="en-US" dirty="0" smtClean="0">
                <a:effectLst/>
              </a:rPr>
              <a:t>Site of protein synthesis.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647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875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 Division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Mitosis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Increases total number of cells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Results in animal growth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Chromosomes pairs are </a:t>
            </a:r>
            <a:r>
              <a:rPr lang="en-US" dirty="0" smtClean="0"/>
              <a:t>duplicated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Division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Prophase- the nucleolus disappears and centrioles move to opposite ends of the cell. Fibers begin to form and extend from the centromeres.</a:t>
            </a:r>
          </a:p>
          <a:p>
            <a:pPr lvl="2"/>
            <a:endParaRPr lang="en-US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Metaphase- spindle fibers align the chromosomes along the middle of the cell nucleus. </a:t>
            </a:r>
          </a:p>
        </p:txBody>
      </p:sp>
    </p:spTree>
    <p:extLst>
      <p:ext uri="{BB962C8B-B14F-4D97-AF65-F5344CB8AC3E}">
        <p14:creationId xmlns:p14="http://schemas.microsoft.com/office/powerpoint/2010/main" val="2846840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Division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Anaphase- the paired chromosomes separate and move to opposite sides of the cell.</a:t>
            </a:r>
          </a:p>
          <a:p>
            <a:pPr lvl="2"/>
            <a:endParaRPr lang="en-US" dirty="0" smtClean="0">
              <a:effectLst/>
            </a:endParaRPr>
          </a:p>
          <a:p>
            <a:pPr lvl="1"/>
            <a:r>
              <a:rPr lang="en-US" dirty="0" err="1" smtClean="0">
                <a:effectLst/>
              </a:rPr>
              <a:t>Telophase</a:t>
            </a:r>
            <a:r>
              <a:rPr lang="en-US" dirty="0" smtClean="0">
                <a:effectLst/>
              </a:rPr>
              <a:t>- nuclear membrane forms around the newly divided chromosomes and cell membrane begins to contract.</a:t>
            </a:r>
          </a:p>
        </p:txBody>
      </p:sp>
    </p:spTree>
    <p:extLst>
      <p:ext uri="{BB962C8B-B14F-4D97-AF65-F5344CB8AC3E}">
        <p14:creationId xmlns:p14="http://schemas.microsoft.com/office/powerpoint/2010/main" val="1024583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8" name="Picture 4" descr="http://www.houghtonmifflinbooks.com/booksellers/press_release/studentscience/gif/mitosis1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7181850" cy="349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309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Meiosis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Produces gametes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Only have one-half the chromosomes of normal cells</a:t>
            </a:r>
          </a:p>
        </p:txBody>
      </p:sp>
    </p:spTree>
    <p:extLst>
      <p:ext uri="{BB962C8B-B14F-4D97-AF65-F5344CB8AC3E}">
        <p14:creationId xmlns:p14="http://schemas.microsoft.com/office/powerpoint/2010/main" val="211672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Animal Cell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body is made up of millions of tiny cells</a:t>
            </a:r>
          </a:p>
          <a:p>
            <a:pPr>
              <a:lnSpc>
                <a:spcPct val="90000"/>
              </a:lnSpc>
            </a:pPr>
            <a:r>
              <a:rPr lang="en-US" dirty="0"/>
              <a:t>Most of the cell is made up of </a:t>
            </a:r>
            <a:r>
              <a:rPr lang="en-US" dirty="0" smtClean="0"/>
              <a:t>protoplasm</a:t>
            </a:r>
            <a:endParaRPr lang="en-US" dirty="0"/>
          </a:p>
        </p:txBody>
      </p:sp>
      <p:pic>
        <p:nvPicPr>
          <p:cNvPr id="45060" name="Picture 4" descr="movingce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05200"/>
            <a:ext cx="19431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Division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effectLst/>
              </a:rPr>
              <a:t>Gamete Formation</a:t>
            </a:r>
          </a:p>
          <a:p>
            <a:pPr lvl="1"/>
            <a:r>
              <a:rPr lang="en-US" dirty="0" smtClean="0">
                <a:effectLst/>
              </a:rPr>
              <a:t>One set of chromosomes come from the sperm and one from the ovum. 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zygote that is created during fertilization has chromosomes from each parent. Chromosomes match up with one another based on the genetic information they carry. </a:t>
            </a:r>
          </a:p>
        </p:txBody>
      </p:sp>
    </p:spTree>
    <p:extLst>
      <p:ext uri="{BB962C8B-B14F-4D97-AF65-F5344CB8AC3E}">
        <p14:creationId xmlns:p14="http://schemas.microsoft.com/office/powerpoint/2010/main" val="1675664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Division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effectLst/>
              </a:rPr>
              <a:t>Production of sperm is called spermatogenesis.</a:t>
            </a:r>
          </a:p>
          <a:p>
            <a:pPr lvl="1"/>
            <a:r>
              <a:rPr lang="en-US" dirty="0" smtClean="0">
                <a:effectLst/>
              </a:rPr>
              <a:t>Male animals begin producing sperm at sexual maturity.</a:t>
            </a:r>
          </a:p>
          <a:p>
            <a:pPr lvl="1"/>
            <a:r>
              <a:rPr lang="en-US" dirty="0" smtClean="0">
                <a:effectLst/>
              </a:rPr>
              <a:t>Spermatocytes divide into spermatids through meiosis.</a:t>
            </a:r>
          </a:p>
        </p:txBody>
      </p:sp>
    </p:spTree>
    <p:extLst>
      <p:ext uri="{BB962C8B-B14F-4D97-AF65-F5344CB8AC3E}">
        <p14:creationId xmlns:p14="http://schemas.microsoft.com/office/powerpoint/2010/main" val="1575753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</a:t>
            </a:r>
            <a:r>
              <a:rPr lang="en-US" baseline="0" dirty="0" smtClean="0"/>
              <a:t>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effectLst/>
              </a:rPr>
              <a:t>Production of an ovum is called oogenesis.</a:t>
            </a:r>
          </a:p>
          <a:p>
            <a:pPr lvl="1"/>
            <a:r>
              <a:rPr lang="en-US" dirty="0" smtClean="0">
                <a:effectLst/>
              </a:rPr>
              <a:t>Females also begin producing ova at sexual maturity.</a:t>
            </a:r>
          </a:p>
          <a:p>
            <a:pPr lvl="1"/>
            <a:r>
              <a:rPr lang="en-US" dirty="0" smtClean="0">
                <a:effectLst/>
              </a:rPr>
              <a:t>The oocytes divide and form an ovum. The ovum contains cytoplasm and stored food. It provides nourishment for the zygote and embryo.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298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Chromosomes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Rod shaped bodies</a:t>
            </a:r>
          </a:p>
          <a:p>
            <a:r>
              <a:rPr lang="en-US"/>
              <a:t>Made of protein</a:t>
            </a:r>
          </a:p>
          <a:p>
            <a:r>
              <a:rPr lang="en-US"/>
              <a:t>Found in the cell nucleus</a:t>
            </a:r>
          </a:p>
          <a:p>
            <a:r>
              <a:rPr lang="en-US"/>
              <a:t>Exist in pairs except for gamete cells</a:t>
            </a:r>
          </a:p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The number of chromosome pairs differ for various animals</a:t>
            </a:r>
          </a:p>
          <a:p>
            <a:pPr lvl="1"/>
            <a:r>
              <a:rPr lang="en-US" dirty="0"/>
              <a:t>Cattle 30</a:t>
            </a:r>
          </a:p>
          <a:p>
            <a:pPr lvl="1"/>
            <a:r>
              <a:rPr lang="en-US" dirty="0"/>
              <a:t>Swine 19</a:t>
            </a:r>
          </a:p>
          <a:p>
            <a:pPr lvl="1"/>
            <a:r>
              <a:rPr lang="en-US" dirty="0"/>
              <a:t>Horses 33</a:t>
            </a:r>
          </a:p>
          <a:p>
            <a:pPr lvl="1"/>
            <a:r>
              <a:rPr lang="en-US" dirty="0"/>
              <a:t>Chickens </a:t>
            </a:r>
            <a:r>
              <a:rPr lang="en-US" dirty="0" smtClean="0"/>
              <a:t>39</a:t>
            </a:r>
            <a:endParaRPr lang="en-US" dirty="0"/>
          </a:p>
          <a:p>
            <a:pPr lvl="1"/>
            <a:r>
              <a:rPr lang="en-US" dirty="0"/>
              <a:t>Humans 23</a:t>
            </a:r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343400"/>
          </a:xfrm>
        </p:spPr>
        <p:txBody>
          <a:bodyPr/>
          <a:lstStyle/>
          <a:p>
            <a:r>
              <a:rPr lang="en-US" sz="2800"/>
              <a:t>Located on chromosomes</a:t>
            </a:r>
          </a:p>
          <a:p>
            <a:r>
              <a:rPr lang="en-US" sz="2800"/>
              <a:t>Thousands found in each animal</a:t>
            </a:r>
          </a:p>
          <a:p>
            <a:r>
              <a:rPr lang="en-US" sz="2800"/>
              <a:t>Control inherited characteristics</a:t>
            </a:r>
          </a:p>
          <a:p>
            <a:pPr lvl="1"/>
            <a:r>
              <a:rPr lang="en-US" sz="2400"/>
              <a:t>Carcass traits</a:t>
            </a:r>
          </a:p>
          <a:p>
            <a:pPr lvl="1"/>
            <a:r>
              <a:rPr lang="en-US" sz="2400"/>
              <a:t>Growth rate</a:t>
            </a:r>
          </a:p>
          <a:p>
            <a:pPr lvl="1"/>
            <a:r>
              <a:rPr lang="en-US" sz="2400"/>
              <a:t>Feed efficiency</a:t>
            </a:r>
          </a:p>
          <a:p>
            <a:r>
              <a:rPr lang="en-US" sz="2800"/>
              <a:t>Two types of inherited traits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Dominant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Recessive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4572000"/>
          </a:xfrm>
        </p:spPr>
        <p:txBody>
          <a:bodyPr/>
          <a:lstStyle/>
          <a:p>
            <a:r>
              <a:rPr lang="en-US" sz="2800"/>
              <a:t>Dominant gene</a:t>
            </a:r>
          </a:p>
          <a:p>
            <a:pPr lvl="1"/>
            <a:r>
              <a:rPr lang="en-US"/>
              <a:t>Hides the effect of another gene</a:t>
            </a:r>
          </a:p>
          <a:p>
            <a:pPr lvl="1"/>
            <a:r>
              <a:rPr lang="en-US"/>
              <a:t>Polled condition in cattle is dominant</a:t>
            </a:r>
          </a:p>
          <a:p>
            <a:pPr lvl="1"/>
            <a:r>
              <a:rPr lang="en-US"/>
              <a:t>The gene is represented by a capital letter</a:t>
            </a:r>
          </a:p>
          <a:p>
            <a:r>
              <a:rPr lang="en-US" sz="2800"/>
              <a:t>Recessive</a:t>
            </a:r>
          </a:p>
          <a:p>
            <a:pPr lvl="1"/>
            <a:r>
              <a:rPr lang="en-US"/>
              <a:t>Gene that is hidden by another</a:t>
            </a:r>
          </a:p>
          <a:p>
            <a:pPr lvl="1"/>
            <a:r>
              <a:rPr lang="en-US"/>
              <a:t>The gene is represented by a lower case letter</a:t>
            </a:r>
          </a:p>
        </p:txBody>
      </p:sp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u="sng"/>
              <a:t>Example: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The dominant gene is written- </a:t>
            </a:r>
            <a:r>
              <a:rPr lang="en-US" sz="2800" b="1"/>
              <a:t>P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The recessive gene is written-</a:t>
            </a:r>
            <a:r>
              <a:rPr lang="en-US" sz="2800" b="1"/>
              <a:t>p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 b="1"/>
              <a:t>P</a:t>
            </a:r>
            <a:r>
              <a:rPr lang="en-US" sz="2800"/>
              <a:t>= Polled</a:t>
            </a:r>
          </a:p>
          <a:p>
            <a:pPr>
              <a:buFontTx/>
              <a:buNone/>
            </a:pPr>
            <a:r>
              <a:rPr lang="en-US" sz="2800" b="1"/>
              <a:t>p</a:t>
            </a:r>
            <a:r>
              <a:rPr lang="en-US" sz="2800"/>
              <a:t>= horned</a:t>
            </a:r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Homozygous and Heterozygous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Homozygous gene pair</a:t>
            </a:r>
          </a:p>
          <a:p>
            <a:pPr lvl="1">
              <a:lnSpc>
                <a:spcPct val="90000"/>
              </a:lnSpc>
            </a:pPr>
            <a:r>
              <a:rPr lang="en-US"/>
              <a:t>Carries two genes for a trait</a:t>
            </a:r>
          </a:p>
          <a:p>
            <a:pPr lvl="1">
              <a:lnSpc>
                <a:spcPct val="90000"/>
              </a:lnSpc>
            </a:pPr>
            <a:r>
              <a:rPr lang="en-US"/>
              <a:t>Polled cow might carry the gene PP </a:t>
            </a:r>
          </a:p>
          <a:p>
            <a:pPr>
              <a:lnSpc>
                <a:spcPct val="90000"/>
              </a:lnSpc>
            </a:pPr>
            <a:r>
              <a:rPr lang="en-US"/>
              <a:t>Heterozygous</a:t>
            </a:r>
          </a:p>
          <a:p>
            <a:pPr lvl="1">
              <a:lnSpc>
                <a:spcPct val="90000"/>
              </a:lnSpc>
            </a:pPr>
            <a:r>
              <a:rPr lang="en-US"/>
              <a:t>Carries two different genes that affect a trait</a:t>
            </a:r>
          </a:p>
          <a:p>
            <a:pPr lvl="1">
              <a:lnSpc>
                <a:spcPct val="90000"/>
              </a:lnSpc>
            </a:pPr>
            <a:r>
              <a:rPr lang="en-US"/>
              <a:t>Polled cows might carry a recessive gene with the dominant Pp</a:t>
            </a:r>
          </a:p>
        </p:txBody>
      </p:sp>
    </p:spTree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Predicting Genotype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Genotype</a:t>
            </a:r>
            <a:r>
              <a:rPr lang="en-US"/>
              <a:t>-kind of gene pairs possessed </a:t>
            </a:r>
          </a:p>
          <a:p>
            <a:r>
              <a:rPr lang="en-US" b="1"/>
              <a:t>Phenotype</a:t>
            </a:r>
            <a:r>
              <a:rPr lang="en-US"/>
              <a:t>- the physical appearance of an animal</a:t>
            </a:r>
          </a:p>
          <a:p>
            <a:r>
              <a:rPr lang="en-US"/>
              <a:t>Punnett squares are used to predict genotypes and phenotypes of animals</a:t>
            </a:r>
          </a:p>
        </p:txBody>
      </p:sp>
    </p:spTree>
  </p:cSld>
  <p:clrMapOvr>
    <a:masterClrMapping/>
  </p:clrMapOvr>
  <p:transition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Punnett Square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2209800"/>
            <a:ext cx="37338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/>
              <a:t>P</a:t>
            </a:r>
            <a:r>
              <a:rPr lang="en-US" sz="2800"/>
              <a:t>= Polled</a:t>
            </a:r>
          </a:p>
          <a:p>
            <a:pPr>
              <a:buFontTx/>
              <a:buNone/>
            </a:pPr>
            <a:r>
              <a:rPr lang="en-US" sz="2800" b="1"/>
              <a:t>p</a:t>
            </a:r>
            <a:r>
              <a:rPr lang="en-US" sz="2800"/>
              <a:t>= horned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r>
              <a:rPr lang="en-US" sz="2800"/>
              <a:t>Two polled cattle that are homozygous for the polled trait</a:t>
            </a:r>
          </a:p>
        </p:txBody>
      </p:sp>
      <p:graphicFrame>
        <p:nvGraphicFramePr>
          <p:cNvPr id="57381" name="Group 37"/>
          <p:cNvGraphicFramePr>
            <a:graphicFrameLocks noGrp="1"/>
          </p:cNvGraphicFramePr>
          <p:nvPr/>
        </p:nvGraphicFramePr>
        <p:xfrm>
          <a:off x="5715000" y="2971800"/>
          <a:ext cx="2819400" cy="2260600"/>
        </p:xfrm>
        <a:graphic>
          <a:graphicData uri="http://schemas.openxmlformats.org/drawingml/2006/table">
            <a:tbl>
              <a:tblPr/>
              <a:tblGrid>
                <a:gridCol w="914400"/>
                <a:gridCol w="965200"/>
                <a:gridCol w="9398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7376" name="Text Box 32"/>
          <p:cNvSpPr txBox="1">
            <a:spLocks noChangeArrowheads="1"/>
          </p:cNvSpPr>
          <p:nvPr/>
        </p:nvSpPr>
        <p:spPr bwMode="auto">
          <a:xfrm>
            <a:off x="6096000" y="2514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Polled Dam</a:t>
            </a:r>
          </a:p>
        </p:txBody>
      </p:sp>
      <p:sp>
        <p:nvSpPr>
          <p:cNvPr id="57379" name="Text Box 35"/>
          <p:cNvSpPr txBox="1">
            <a:spLocks noChangeArrowheads="1"/>
          </p:cNvSpPr>
          <p:nvPr/>
        </p:nvSpPr>
        <p:spPr bwMode="auto">
          <a:xfrm rot="-5344078">
            <a:off x="4419600" y="3886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Polled Sire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Protoplasm- </a:t>
            </a:r>
          </a:p>
          <a:p>
            <a:pPr lvl="2"/>
            <a:r>
              <a:rPr lang="en-US" dirty="0" smtClean="0">
                <a:effectLst/>
              </a:rPr>
              <a:t>The material or contents inside of a cell.</a:t>
            </a:r>
          </a:p>
          <a:p>
            <a:pPr lvl="2"/>
            <a:endParaRPr lang="en-US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Cell Membrane-</a:t>
            </a:r>
          </a:p>
          <a:p>
            <a:pPr lvl="2"/>
            <a:r>
              <a:rPr lang="en-US" dirty="0" smtClean="0">
                <a:effectLst/>
              </a:rPr>
              <a:t>Thin layer of protein and fat that surround the cell. Some substances can pass into the cell and the membrane blocks others materials from entering. </a:t>
            </a:r>
          </a:p>
        </p:txBody>
      </p:sp>
    </p:spTree>
    <p:extLst>
      <p:ext uri="{BB962C8B-B14F-4D97-AF65-F5344CB8AC3E}">
        <p14:creationId xmlns:p14="http://schemas.microsoft.com/office/powerpoint/2010/main" val="10991851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Punnett Square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N= Normal size</a:t>
            </a:r>
          </a:p>
          <a:p>
            <a:pPr>
              <a:buFontTx/>
              <a:buNone/>
            </a:pPr>
            <a:r>
              <a:rPr lang="en-US" sz="2800"/>
              <a:t>n= Dwarfism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r>
              <a:rPr lang="en-US" sz="2800"/>
              <a:t>Normal size in cattle is dominant to dwarfism</a:t>
            </a:r>
          </a:p>
        </p:txBody>
      </p:sp>
      <p:graphicFrame>
        <p:nvGraphicFramePr>
          <p:cNvPr id="58392" name="Group 24"/>
          <p:cNvGraphicFramePr>
            <a:graphicFrameLocks noGrp="1"/>
          </p:cNvGraphicFramePr>
          <p:nvPr/>
        </p:nvGraphicFramePr>
        <p:xfrm>
          <a:off x="5715000" y="2971800"/>
          <a:ext cx="2819400" cy="2260600"/>
        </p:xfrm>
        <a:graphic>
          <a:graphicData uri="http://schemas.openxmlformats.org/drawingml/2006/table">
            <a:tbl>
              <a:tblPr/>
              <a:tblGrid>
                <a:gridCol w="914400"/>
                <a:gridCol w="965200"/>
                <a:gridCol w="9398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8410" name="Text Box 42"/>
          <p:cNvSpPr txBox="1">
            <a:spLocks noChangeArrowheads="1"/>
          </p:cNvSpPr>
          <p:nvPr/>
        </p:nvSpPr>
        <p:spPr bwMode="auto">
          <a:xfrm>
            <a:off x="6096000" y="2514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Normal Dam</a:t>
            </a:r>
          </a:p>
        </p:txBody>
      </p:sp>
      <p:sp>
        <p:nvSpPr>
          <p:cNvPr id="58411" name="Text Box 43"/>
          <p:cNvSpPr txBox="1">
            <a:spLocks noChangeArrowheads="1"/>
          </p:cNvSpPr>
          <p:nvPr/>
        </p:nvSpPr>
        <p:spPr bwMode="auto">
          <a:xfrm rot="-5344078">
            <a:off x="4419600" y="3886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Sire Carrier</a:t>
            </a:r>
          </a:p>
        </p:txBody>
      </p:sp>
    </p:spTree>
  </p:cSld>
  <p:clrMapOvr>
    <a:masterClrMapping/>
  </p:clrMapOvr>
  <p:transition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Punnett Square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N= Normal size</a:t>
            </a:r>
          </a:p>
          <a:p>
            <a:pPr>
              <a:buFontTx/>
              <a:buNone/>
            </a:pPr>
            <a:r>
              <a:rPr lang="en-US" sz="2800"/>
              <a:t>n= Dwarfism</a:t>
            </a:r>
          </a:p>
          <a:p>
            <a:pPr>
              <a:buFontTx/>
              <a:buNone/>
            </a:pPr>
            <a:r>
              <a:rPr lang="en-US" sz="2800"/>
              <a:t>Example:</a:t>
            </a:r>
          </a:p>
          <a:p>
            <a:r>
              <a:rPr lang="en-US" sz="2800"/>
              <a:t>What if both parents are carriers for a trait or disorder?</a:t>
            </a:r>
          </a:p>
        </p:txBody>
      </p:sp>
      <p:graphicFrame>
        <p:nvGraphicFramePr>
          <p:cNvPr id="59397" name="Group 5"/>
          <p:cNvGraphicFramePr>
            <a:graphicFrameLocks noGrp="1"/>
          </p:cNvGraphicFramePr>
          <p:nvPr/>
        </p:nvGraphicFramePr>
        <p:xfrm>
          <a:off x="5715000" y="2971800"/>
          <a:ext cx="2819400" cy="2260600"/>
        </p:xfrm>
        <a:graphic>
          <a:graphicData uri="http://schemas.openxmlformats.org/drawingml/2006/table">
            <a:tbl>
              <a:tblPr/>
              <a:tblGrid>
                <a:gridCol w="914400"/>
                <a:gridCol w="965200"/>
                <a:gridCol w="9398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6096000" y="2514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Normal Dam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 rot="-5344078">
            <a:off x="4419600" y="3886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Sire Carrier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1371600" y="5486400"/>
            <a:ext cx="7239000" cy="965200"/>
          </a:xfrm>
          <a:prstGeom prst="rect">
            <a:avLst/>
          </a:prstGeom>
          <a:noFill/>
          <a:ln w="19050">
            <a:solidFill>
              <a:srgbClr val="6047F5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CC3300"/>
                </a:solidFill>
                <a:latin typeface="Verdana" pitchFamily="34" charset="0"/>
              </a:rPr>
              <a:t>Result</a:t>
            </a:r>
            <a:r>
              <a:rPr lang="en-US" sz="2800">
                <a:solidFill>
                  <a:srgbClr val="CC3300"/>
                </a:solidFill>
                <a:latin typeface="Verdana" pitchFamily="34" charset="0"/>
              </a:rPr>
              <a:t>: one out of every four births could result in a dwarf animal (1:2:1)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  <p:bldP spid="59417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752600"/>
            <a:ext cx="37338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/>
              <a:t>Complete a Punnett Square for two animals that are heterozygous for two traits:</a:t>
            </a:r>
          </a:p>
          <a:p>
            <a:r>
              <a:rPr lang="en-US" sz="2800"/>
              <a:t>Polled=P</a:t>
            </a:r>
          </a:p>
          <a:p>
            <a:r>
              <a:rPr lang="en-US" sz="2800"/>
              <a:t>Black= B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/>
              <a:t>(Alternatives are horned and red)</a:t>
            </a:r>
          </a:p>
        </p:txBody>
      </p:sp>
      <p:graphicFrame>
        <p:nvGraphicFramePr>
          <p:cNvPr id="60466" name="Group 50"/>
          <p:cNvGraphicFramePr>
            <a:graphicFrameLocks noGrp="1"/>
          </p:cNvGraphicFramePr>
          <p:nvPr/>
        </p:nvGraphicFramePr>
        <p:xfrm>
          <a:off x="5105400" y="2667000"/>
          <a:ext cx="3276600" cy="2590800"/>
        </p:xfrm>
        <a:graphic>
          <a:graphicData uri="http://schemas.openxmlformats.org/drawingml/2006/table">
            <a:tbl>
              <a:tblPr/>
              <a:tblGrid>
                <a:gridCol w="655638"/>
                <a:gridCol w="655637"/>
                <a:gridCol w="654050"/>
                <a:gridCol w="655638"/>
                <a:gridCol w="655637"/>
              </a:tblGrid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0467" name="Text Box 51"/>
          <p:cNvSpPr txBox="1">
            <a:spLocks noChangeArrowheads="1"/>
          </p:cNvSpPr>
          <p:nvPr/>
        </p:nvSpPr>
        <p:spPr bwMode="auto">
          <a:xfrm>
            <a:off x="5257800" y="226695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Dam</a:t>
            </a:r>
          </a:p>
        </p:txBody>
      </p:sp>
      <p:sp>
        <p:nvSpPr>
          <p:cNvPr id="60468" name="Text Box 52"/>
          <p:cNvSpPr txBox="1">
            <a:spLocks noChangeArrowheads="1"/>
          </p:cNvSpPr>
          <p:nvPr/>
        </p:nvSpPr>
        <p:spPr bwMode="auto">
          <a:xfrm rot="-5400000">
            <a:off x="3448050" y="3733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Sire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Verdana" pitchFamily="34" charset="0"/>
              </a:rPr>
              <a:t>Answer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066800" y="1752600"/>
            <a:ext cx="3733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latin typeface="Verdana" pitchFamily="34" charset="0"/>
              </a:rPr>
              <a:t>A Punnett Square for two animals that are heterozygous for two traits: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Verdana" pitchFamily="34" charset="0"/>
              </a:rPr>
              <a:t>Polled=P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latin typeface="Verdana" pitchFamily="34" charset="0"/>
              </a:rPr>
              <a:t>Black= B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Verdana" pitchFamily="34" charset="0"/>
              </a:rPr>
              <a:t>(Alternatives are horned and red)</a:t>
            </a:r>
          </a:p>
        </p:txBody>
      </p:sp>
      <p:graphicFrame>
        <p:nvGraphicFramePr>
          <p:cNvPr id="61505" name="Group 65"/>
          <p:cNvGraphicFramePr>
            <a:graphicFrameLocks noGrp="1"/>
          </p:cNvGraphicFramePr>
          <p:nvPr/>
        </p:nvGraphicFramePr>
        <p:xfrm>
          <a:off x="4724400" y="2438400"/>
          <a:ext cx="3962400" cy="3048000"/>
        </p:xfrm>
        <a:graphic>
          <a:graphicData uri="http://schemas.openxmlformats.org/drawingml/2006/table">
            <a:tbl>
              <a:tblPr/>
              <a:tblGrid>
                <a:gridCol w="792163"/>
                <a:gridCol w="793750"/>
                <a:gridCol w="790575"/>
                <a:gridCol w="793750"/>
                <a:gridCol w="792162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58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583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0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043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1F5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58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0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ppbb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61484" name="Text Box 44"/>
          <p:cNvSpPr txBox="1">
            <a:spLocks noChangeArrowheads="1"/>
          </p:cNvSpPr>
          <p:nvPr/>
        </p:nvSpPr>
        <p:spPr bwMode="auto">
          <a:xfrm>
            <a:off x="5257800" y="190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Dam</a:t>
            </a:r>
          </a:p>
        </p:txBody>
      </p:sp>
      <p:sp>
        <p:nvSpPr>
          <p:cNvPr id="61485" name="Text Box 45"/>
          <p:cNvSpPr txBox="1">
            <a:spLocks noChangeArrowheads="1"/>
          </p:cNvSpPr>
          <p:nvPr/>
        </p:nvSpPr>
        <p:spPr bwMode="auto">
          <a:xfrm rot="-5400000">
            <a:off x="2933700" y="37719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</a:rPr>
              <a:t>Sire</a:t>
            </a:r>
          </a:p>
        </p:txBody>
      </p:sp>
      <p:sp>
        <p:nvSpPr>
          <p:cNvPr id="61502" name="Text Box 62"/>
          <p:cNvSpPr txBox="1">
            <a:spLocks noChangeArrowheads="1"/>
          </p:cNvSpPr>
          <p:nvPr/>
        </p:nvSpPr>
        <p:spPr bwMode="auto">
          <a:xfrm>
            <a:off x="4724400" y="5638800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  <a:latin typeface="Verdana" pitchFamily="34" charset="0"/>
              </a:rPr>
              <a:t>9:3:3:1</a:t>
            </a:r>
          </a:p>
        </p:txBody>
      </p:sp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Heritability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Estimated the likelihood of a trait being passes on from the parent to the offspring</a:t>
            </a:r>
          </a:p>
          <a:p>
            <a:pPr lvl="1"/>
            <a:r>
              <a:rPr lang="en-US"/>
              <a:t>Low heritability</a:t>
            </a:r>
          </a:p>
          <a:p>
            <a:pPr lvl="2"/>
            <a:r>
              <a:rPr lang="en-US"/>
              <a:t>slow herd improvement</a:t>
            </a:r>
          </a:p>
          <a:p>
            <a:pPr lvl="1"/>
            <a:r>
              <a:rPr lang="en-US"/>
              <a:t>High heritability</a:t>
            </a:r>
          </a:p>
          <a:p>
            <a:pPr lvl="2"/>
            <a:r>
              <a:rPr lang="en-US"/>
              <a:t>faster improvement</a:t>
            </a:r>
          </a:p>
        </p:txBody>
      </p:sp>
    </p:spTree>
  </p:cSld>
  <p:clrMapOvr>
    <a:masterClrMapping/>
  </p:clrMapOvr>
  <p:transition>
    <p:rand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Heritability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Swine rates are usually lower than cattle</a:t>
            </a:r>
          </a:p>
          <a:p>
            <a:r>
              <a:rPr lang="en-US" sz="2800"/>
              <a:t>Heritiability for carcass traits are higher than reproductive traits</a:t>
            </a:r>
          </a:p>
          <a:p>
            <a:r>
              <a:rPr lang="en-US" sz="2800"/>
              <a:t>Estimates vary from 0 to 70%</a:t>
            </a:r>
          </a:p>
        </p:txBody>
      </p:sp>
    </p:spTree>
  </p:cSld>
  <p:clrMapOvr>
    <a:masterClrMapping/>
  </p:clrMapOvr>
  <p:transition>
    <p:rand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752600" y="2286000"/>
            <a:ext cx="6467475" cy="2660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Birth weight		40%</a:t>
            </a:r>
          </a:p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Weaning Weight		25-30%</a:t>
            </a:r>
          </a:p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Yearling Weight		60%</a:t>
            </a:r>
          </a:p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Fertility			10%</a:t>
            </a:r>
          </a:p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Tenderness			60%</a:t>
            </a:r>
          </a:p>
        </p:txBody>
      </p:sp>
      <p:sp>
        <p:nvSpPr>
          <p:cNvPr id="64519" name="WordArt 7"/>
          <p:cNvSpPr>
            <a:spLocks noChangeArrowheads="1" noChangeShapeType="1" noTextEdit="1"/>
          </p:cNvSpPr>
          <p:nvPr/>
        </p:nvSpPr>
        <p:spPr bwMode="auto">
          <a:xfrm>
            <a:off x="1828800" y="685800"/>
            <a:ext cx="6324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Heritability Estimates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Heritability Review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114800"/>
          </a:xfrm>
        </p:spPr>
        <p:txBody>
          <a:bodyPr/>
          <a:lstStyle/>
          <a:p>
            <a:r>
              <a:rPr lang="en-US" sz="2800"/>
              <a:t>Herd improvement</a:t>
            </a:r>
          </a:p>
          <a:p>
            <a:pPr lvl="1"/>
            <a:r>
              <a:rPr lang="en-US"/>
              <a:t>slow for low heritability</a:t>
            </a:r>
          </a:p>
          <a:p>
            <a:pPr lvl="1"/>
            <a:r>
              <a:rPr lang="en-US"/>
              <a:t>faster for high heritability</a:t>
            </a:r>
          </a:p>
          <a:p>
            <a:endParaRPr lang="en-US" sz="2800"/>
          </a:p>
          <a:p>
            <a:r>
              <a:rPr lang="en-US" sz="2800"/>
              <a:t>Estimates are higher for:</a:t>
            </a:r>
          </a:p>
          <a:p>
            <a:pPr lvl="1"/>
            <a:r>
              <a:rPr lang="en-US"/>
              <a:t>beef compared to swine</a:t>
            </a:r>
          </a:p>
          <a:p>
            <a:pPr lvl="1"/>
            <a:r>
              <a:rPr lang="en-US"/>
              <a:t>carcass traits compared to repro</a:t>
            </a:r>
          </a:p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75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Nucleus- </a:t>
            </a:r>
          </a:p>
          <a:p>
            <a:pPr lvl="2"/>
            <a:r>
              <a:rPr lang="en-US" dirty="0" smtClean="0">
                <a:effectLst/>
              </a:rPr>
              <a:t>Gives cell ability to grow, digest food and divide. Contains chromosomes and DNA.</a:t>
            </a:r>
          </a:p>
          <a:p>
            <a:pPr lvl="1"/>
            <a:endParaRPr lang="en-US" dirty="0" smtClean="0">
              <a:effectLst/>
            </a:endParaRPr>
          </a:p>
          <a:p>
            <a:pPr lvl="1"/>
            <a:r>
              <a:rPr lang="en-US" dirty="0" smtClean="0">
                <a:effectLst/>
              </a:rPr>
              <a:t>Cytoplasm- </a:t>
            </a:r>
          </a:p>
          <a:p>
            <a:pPr lvl="2"/>
            <a:r>
              <a:rPr lang="en-US" dirty="0" smtClean="0">
                <a:effectLst/>
              </a:rPr>
              <a:t>Jellylike substance that gives the cell shape and contains components necessary for cell functions.</a:t>
            </a:r>
          </a:p>
        </p:txBody>
      </p:sp>
    </p:spTree>
    <p:extLst>
      <p:ext uri="{BB962C8B-B14F-4D97-AF65-F5344CB8AC3E}">
        <p14:creationId xmlns:p14="http://schemas.microsoft.com/office/powerpoint/2010/main" val="569795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71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>
                <a:effectLst/>
              </a:rPr>
              <a:t>Lyosome</a:t>
            </a:r>
            <a:r>
              <a:rPr lang="en-US" dirty="0" smtClean="0">
                <a:effectLst/>
              </a:rPr>
              <a:t>- </a:t>
            </a:r>
          </a:p>
          <a:p>
            <a:pPr lvl="2"/>
            <a:r>
              <a:rPr lang="en-US" dirty="0" smtClean="0">
                <a:effectLst/>
              </a:rPr>
              <a:t>Round shaped organelles that contain digestive enzymes that allow for digestion of cell nutrients. </a:t>
            </a:r>
          </a:p>
          <a:p>
            <a:pPr lvl="1"/>
            <a:r>
              <a:rPr lang="en-US" dirty="0" smtClean="0">
                <a:effectLst/>
              </a:rPr>
              <a:t>Mitochondrion- </a:t>
            </a:r>
          </a:p>
          <a:p>
            <a:pPr lvl="2"/>
            <a:r>
              <a:rPr lang="en-US" dirty="0" smtClean="0">
                <a:effectLst/>
              </a:rPr>
              <a:t>Rod-shaped organelles that convert the energy stored in glucose into ATP (adenosine triphosphate). </a:t>
            </a:r>
          </a:p>
        </p:txBody>
      </p:sp>
    </p:spTree>
    <p:extLst>
      <p:ext uri="{BB962C8B-B14F-4D97-AF65-F5344CB8AC3E}">
        <p14:creationId xmlns:p14="http://schemas.microsoft.com/office/powerpoint/2010/main" val="192991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nchantedlearning.com/subjects/animals/cell/anatom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949" y="609600"/>
            <a:ext cx="786161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073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Cell Parts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effectLst/>
              </a:rPr>
              <a:t>Nucleolus- </a:t>
            </a:r>
          </a:p>
          <a:p>
            <a:pPr lvl="2"/>
            <a:r>
              <a:rPr lang="en-US" dirty="0" smtClean="0">
                <a:effectLst/>
              </a:rPr>
              <a:t>Organelle found inside the nucleus. Produced ribosomal RNA.</a:t>
            </a:r>
          </a:p>
          <a:p>
            <a:pPr lvl="1"/>
            <a:r>
              <a:rPr lang="en-US" dirty="0" smtClean="0">
                <a:effectLst/>
              </a:rPr>
              <a:t>Endoplasmic Reticulum- </a:t>
            </a:r>
          </a:p>
          <a:p>
            <a:pPr lvl="2"/>
            <a:r>
              <a:rPr lang="en-US" dirty="0" smtClean="0">
                <a:effectLst/>
              </a:rPr>
              <a:t>Transports materials through the cell.</a:t>
            </a:r>
          </a:p>
        </p:txBody>
      </p:sp>
    </p:spTree>
    <p:extLst>
      <p:ext uri="{BB962C8B-B14F-4D97-AF65-F5344CB8AC3E}">
        <p14:creationId xmlns:p14="http://schemas.microsoft.com/office/powerpoint/2010/main" val="1510889199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968</TotalTime>
  <Words>900</Words>
  <Application>Microsoft Office PowerPoint</Application>
  <PresentationFormat>On-screen Show (4:3)</PresentationFormat>
  <Paragraphs>228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Impact</vt:lpstr>
      <vt:lpstr>Times New Roman</vt:lpstr>
      <vt:lpstr>Verdana</vt:lpstr>
      <vt:lpstr>Wingdings</vt:lpstr>
      <vt:lpstr>Notebook</vt:lpstr>
      <vt:lpstr>Animal Genetics</vt:lpstr>
      <vt:lpstr>Animal Cell</vt:lpstr>
      <vt:lpstr>Cell Parts </vt:lpstr>
      <vt:lpstr>PowerPoint Presentation</vt:lpstr>
      <vt:lpstr>Cell Parts </vt:lpstr>
      <vt:lpstr>PowerPoint Presentation</vt:lpstr>
      <vt:lpstr>Cell Parts </vt:lpstr>
      <vt:lpstr>PowerPoint Presentation</vt:lpstr>
      <vt:lpstr>Cell Parts </vt:lpstr>
      <vt:lpstr>PowerPoint Presentation</vt:lpstr>
      <vt:lpstr>Cell Parts </vt:lpstr>
      <vt:lpstr>PowerPoint Presentation</vt:lpstr>
      <vt:lpstr>Cell Parts </vt:lpstr>
      <vt:lpstr>PowerPoint Presentation</vt:lpstr>
      <vt:lpstr>Cell Division</vt:lpstr>
      <vt:lpstr>Cell Division </vt:lpstr>
      <vt:lpstr>Cell Division </vt:lpstr>
      <vt:lpstr>PowerPoint Presentation</vt:lpstr>
      <vt:lpstr>Cell Division</vt:lpstr>
      <vt:lpstr>Cell Division </vt:lpstr>
      <vt:lpstr>Cell Division </vt:lpstr>
      <vt:lpstr>Cell Division</vt:lpstr>
      <vt:lpstr>Chromosomes</vt:lpstr>
      <vt:lpstr>Genes</vt:lpstr>
      <vt:lpstr>Genes</vt:lpstr>
      <vt:lpstr>Genes</vt:lpstr>
      <vt:lpstr>Homozygous and Heterozygous</vt:lpstr>
      <vt:lpstr>Predicting Genotype</vt:lpstr>
      <vt:lpstr>Punnett Square</vt:lpstr>
      <vt:lpstr>Punnett Square</vt:lpstr>
      <vt:lpstr>Punnett Square</vt:lpstr>
      <vt:lpstr>Assignment</vt:lpstr>
      <vt:lpstr>PowerPoint Presentation</vt:lpstr>
      <vt:lpstr>Heritability</vt:lpstr>
      <vt:lpstr>Heritability</vt:lpstr>
      <vt:lpstr>PowerPoint Presentation</vt:lpstr>
      <vt:lpstr>Heritability Review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Reproduction and Genetics</dc:title>
  <dc:creator>Matthew Ryan Harris</dc:creator>
  <cp:lastModifiedBy>Demetra Jones</cp:lastModifiedBy>
  <cp:revision>51</cp:revision>
  <cp:lastPrinted>2015-04-20T10:26:07Z</cp:lastPrinted>
  <dcterms:created xsi:type="dcterms:W3CDTF">2002-11-18T02:28:34Z</dcterms:created>
  <dcterms:modified xsi:type="dcterms:W3CDTF">2015-04-20T10:32:38Z</dcterms:modified>
</cp:coreProperties>
</file>