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73" r:id="rId3"/>
  </p:sldMasterIdLst>
  <p:handoutMasterIdLst>
    <p:handoutMasterId r:id="rId42"/>
  </p:handoutMasterIdLst>
  <p:sldIdLst>
    <p:sldId id="309" r:id="rId4"/>
    <p:sldId id="312" r:id="rId5"/>
    <p:sldId id="256" r:id="rId6"/>
    <p:sldId id="278" r:id="rId7"/>
    <p:sldId id="257" r:id="rId8"/>
    <p:sldId id="279" r:id="rId9"/>
    <p:sldId id="280" r:id="rId10"/>
    <p:sldId id="260" r:id="rId11"/>
    <p:sldId id="273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310" r:id="rId28"/>
    <p:sldId id="311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04" autoAdjust="0"/>
    <p:restoredTop sz="94763" autoAdjust="0"/>
  </p:normalViewPr>
  <p:slideViewPr>
    <p:cSldViewPr>
      <p:cViewPr>
        <p:scale>
          <a:sx n="50" d="100"/>
          <a:sy n="50" d="100"/>
        </p:scale>
        <p:origin x="-996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1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18C398D-7C3B-477D-B62E-36DE52E82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52C742-7A36-4C87-8C12-7418730282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28D83-BE4F-48A8-93CD-471487FDC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B89D6-BC9E-492F-B00F-217CF5FF75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FE8C0-DB86-40AB-BD11-B68CD783AE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11/13/2012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  <a:latin typeface="Gill Sans M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60633-8F37-48A0-9AEC-A8F71269E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11/13/2012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0F6FC6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E68C3-9BB0-4661-A45E-1787B5BEA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A63FB-826E-4BAA-85EA-7A4D51EC90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C424A-0B73-4577-A9CC-BB8082BF14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CFA2-0B05-4DB2-B80C-6756CA56F8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0EB63-AEA5-4B98-B92C-7C901641BC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85473-20AD-4C99-A47E-B8994EC8F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D3D7449-67EB-42FB-A98C-53D50A83E38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6352E98-77B5-4E62-9851-A180D2B3F70D}" type="datetimeFigureOut">
              <a:rPr lang="en-US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11/13/2012</a:t>
            </a:fld>
            <a:endParaRPr lang="en-US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8A9D576-E707-452F-B1C6-9BC30453339F}" type="slidenum">
              <a:rPr lang="en-US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onstantia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onstanti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D8BD707-D9CF-40AE-B4C6-C98DA3205C09}" type="datetimeFigureOut">
              <a:rPr lang="en-US" smtClean="0">
                <a:solidFill>
                  <a:srgbClr val="0F6FC6">
                    <a:shade val="75000"/>
                  </a:srgbClr>
                </a:solidFill>
                <a:latin typeface="Gill Sans MT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11/13/2012</a:t>
            </a:fld>
            <a:endParaRPr lang="en-US">
              <a:solidFill>
                <a:srgbClr val="0F6FC6">
                  <a:shade val="75000"/>
                </a:srgbClr>
              </a:solidFill>
              <a:latin typeface="Gill Sans MT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F6FC6">
                  <a:shade val="75000"/>
                </a:srgbClr>
              </a:solidFill>
              <a:latin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srgbClr val="0F6FC6">
                    <a:shade val="75000"/>
                  </a:srgbClr>
                </a:solidFill>
                <a:latin typeface="Gill Sans MT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F6FC6">
                  <a:shade val="75000"/>
                </a:srgbClr>
              </a:solidFill>
              <a:latin typeface="Gill Sans MT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Gill Sans M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NOVEMBER 9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Current Event </a:t>
            </a:r>
            <a:r>
              <a:rPr lang="en-US" b="1" i="1" dirty="0" smtClean="0">
                <a:solidFill>
                  <a:srgbClr val="FF0000"/>
                </a:solidFill>
              </a:rPr>
              <a:t>11</a:t>
            </a:r>
          </a:p>
          <a:p>
            <a:r>
              <a:rPr lang="en-US" b="1" dirty="0" smtClean="0"/>
              <a:t>Obj. 2.01 – Foundational Knowledge of Selling to understand its nature and scope</a:t>
            </a:r>
          </a:p>
          <a:p>
            <a:pPr lvl="1"/>
            <a:r>
              <a:rPr lang="en-US" b="1" dirty="0" smtClean="0"/>
              <a:t>Slide </a:t>
            </a:r>
            <a:r>
              <a:rPr lang="en-US" b="1" dirty="0" smtClean="0"/>
              <a:t>Show/Notes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No school Monday – veteran’s Day!</a:t>
            </a:r>
            <a:endParaRPr lang="en-US" b="1" dirty="0" smtClean="0"/>
          </a:p>
          <a:p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items are sold?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40750" cy="4876800"/>
          </a:xfrm>
        </p:spPr>
        <p:txBody>
          <a:bodyPr/>
          <a:lstStyle/>
          <a:p>
            <a:r>
              <a:rPr lang="en-US" sz="3600" dirty="0" smtClean="0"/>
              <a:t>Tangible products—items that can be touched, smelled, tasted, seen or heard</a:t>
            </a:r>
          </a:p>
          <a:p>
            <a:pPr lvl="1"/>
            <a:r>
              <a:rPr lang="en-US" sz="3200" dirty="0" smtClean="0"/>
              <a:t>Clothes, food, houses, CDs etc</a:t>
            </a:r>
          </a:p>
          <a:p>
            <a:r>
              <a:rPr lang="en-US" sz="3600" dirty="0" smtClean="0"/>
              <a:t>Intangible products—activities we pay others to perform—services</a:t>
            </a:r>
          </a:p>
          <a:p>
            <a:pPr lvl="1"/>
            <a:r>
              <a:rPr lang="en-US" sz="3200" dirty="0" smtClean="0"/>
              <a:t>Dry cleaning, health care, hair cuts, lawn care etc.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selling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540750" cy="4419600"/>
          </a:xfrm>
        </p:spPr>
        <p:txBody>
          <a:bodyPr/>
          <a:lstStyle/>
          <a:p>
            <a:r>
              <a:rPr lang="en-US" sz="3600" dirty="0" smtClean="0"/>
              <a:t>Phone—telemarketers</a:t>
            </a:r>
          </a:p>
          <a:p>
            <a:r>
              <a:rPr lang="en-US" sz="3600" dirty="0" smtClean="0"/>
              <a:t>Front door of home</a:t>
            </a:r>
          </a:p>
          <a:p>
            <a:r>
              <a:rPr lang="en-US" sz="3600" dirty="0" smtClean="0"/>
              <a:t>Retail store—</a:t>
            </a:r>
            <a:r>
              <a:rPr lang="en-US" sz="3600" dirty="0" err="1" smtClean="0"/>
              <a:t>WalMart</a:t>
            </a:r>
            <a:r>
              <a:rPr lang="en-US" sz="3600" dirty="0" smtClean="0"/>
              <a:t>, Roses, Food Lion</a:t>
            </a:r>
          </a:p>
          <a:p>
            <a:r>
              <a:rPr lang="en-US" sz="3600" dirty="0" smtClean="0"/>
              <a:t>Offices—doctors, lawyers, accountants</a:t>
            </a:r>
          </a:p>
          <a:p>
            <a:r>
              <a:rPr lang="en-US" sz="3600" dirty="0" smtClean="0"/>
              <a:t>Internet</a:t>
            </a:r>
          </a:p>
          <a:p>
            <a:r>
              <a:rPr lang="en-US" sz="3600" dirty="0" smtClean="0"/>
              <a:t>Selling can take place almost anywhere!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29698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676400"/>
            <a:ext cx="1295400" cy="146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products sold?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40750" cy="4724400"/>
          </a:xfrm>
        </p:spPr>
        <p:txBody>
          <a:bodyPr/>
          <a:lstStyle/>
          <a:p>
            <a:r>
              <a:rPr lang="en-US" sz="3600" b="1" dirty="0" smtClean="0"/>
              <a:t>Direct distribution</a:t>
            </a:r>
            <a:r>
              <a:rPr lang="en-US" sz="3600" dirty="0" smtClean="0"/>
              <a:t>—door-to-door, home shows, farmers’ roadside stands, doctors, etc.</a:t>
            </a:r>
          </a:p>
          <a:p>
            <a:r>
              <a:rPr lang="en-US" sz="3600" b="1" dirty="0" smtClean="0"/>
              <a:t>Indirect distribution</a:t>
            </a:r>
            <a:r>
              <a:rPr lang="en-US" sz="3600" dirty="0" smtClean="0"/>
              <a:t>—use of intermediaries—middlemen—wholesalers, retailers, agents</a:t>
            </a:r>
          </a:p>
          <a:p>
            <a:pPr lvl="1"/>
            <a:r>
              <a:rPr lang="en-US" sz="3200" dirty="0" smtClean="0"/>
              <a:t>Wholesalers and retailers take ownership of goods</a:t>
            </a:r>
          </a:p>
          <a:p>
            <a:pPr lvl="1"/>
            <a:r>
              <a:rPr lang="en-US" sz="3200" dirty="0" smtClean="0"/>
              <a:t>Agents do not take ownership of goods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selling in a market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40750" cy="5334000"/>
          </a:xfrm>
        </p:spPr>
        <p:txBody>
          <a:bodyPr/>
          <a:lstStyle/>
          <a:p>
            <a:r>
              <a:rPr lang="en-US" dirty="0" smtClean="0"/>
              <a:t>Selling keeps our economy moving—cyclical</a:t>
            </a:r>
          </a:p>
          <a:p>
            <a:r>
              <a:rPr lang="en-US" dirty="0" smtClean="0"/>
              <a:t>Selling promotes competition</a:t>
            </a:r>
            <a:endParaRPr lang="en-US" dirty="0"/>
          </a:p>
          <a:p>
            <a:r>
              <a:rPr lang="en-US" dirty="0" smtClean="0"/>
              <a:t>Selling affects employment</a:t>
            </a:r>
          </a:p>
          <a:p>
            <a:pPr lvl="1"/>
            <a:r>
              <a:rPr lang="en-US" dirty="0" smtClean="0"/>
              <a:t>More sales=growing business=more hires</a:t>
            </a:r>
          </a:p>
          <a:p>
            <a:r>
              <a:rPr lang="en-US" dirty="0" smtClean="0"/>
              <a:t>Selling adds utility</a:t>
            </a:r>
          </a:p>
          <a:p>
            <a:pPr lvl="1"/>
            <a:r>
              <a:rPr lang="en-US" dirty="0" smtClean="0"/>
              <a:t>Usefulness</a:t>
            </a:r>
          </a:p>
          <a:p>
            <a:r>
              <a:rPr lang="en-US" dirty="0" smtClean="0"/>
              <a:t>Selling helps customers determine needs</a:t>
            </a:r>
          </a:p>
          <a:p>
            <a:pPr lvl="1"/>
            <a:r>
              <a:rPr lang="en-US" dirty="0" smtClean="0"/>
              <a:t>Two-way communication</a:t>
            </a:r>
          </a:p>
          <a:p>
            <a:r>
              <a:rPr lang="en-US" dirty="0" smtClean="0"/>
              <a:t>Selling creates desire for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a good salesperson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3962400" cy="4648200"/>
          </a:xfrm>
        </p:spPr>
        <p:txBody>
          <a:bodyPr/>
          <a:lstStyle/>
          <a:p>
            <a:r>
              <a:rPr lang="en-US" dirty="0" smtClean="0"/>
              <a:t>Educated</a:t>
            </a:r>
          </a:p>
          <a:p>
            <a:r>
              <a:rPr lang="en-US" dirty="0" smtClean="0"/>
              <a:t>Self-motivated</a:t>
            </a:r>
          </a:p>
          <a:p>
            <a:r>
              <a:rPr lang="en-US" dirty="0" smtClean="0"/>
              <a:t>Self-confident</a:t>
            </a:r>
          </a:p>
          <a:p>
            <a:r>
              <a:rPr lang="en-US" dirty="0" smtClean="0"/>
              <a:t>Knowledgeable</a:t>
            </a:r>
          </a:p>
          <a:p>
            <a:pPr lvl="1"/>
            <a:r>
              <a:rPr lang="en-US" dirty="0" smtClean="0"/>
              <a:t>About Product</a:t>
            </a:r>
          </a:p>
          <a:p>
            <a:pPr lvl="1"/>
            <a:r>
              <a:rPr lang="en-US" dirty="0" smtClean="0"/>
              <a:t>About Customers</a:t>
            </a:r>
          </a:p>
          <a:p>
            <a:r>
              <a:rPr lang="en-US" dirty="0" smtClean="0"/>
              <a:t>Ethical</a:t>
            </a:r>
          </a:p>
          <a:p>
            <a:r>
              <a:rPr lang="en-US" dirty="0"/>
              <a:t>P</a:t>
            </a:r>
            <a:r>
              <a:rPr lang="en-US" dirty="0" smtClean="0"/>
              <a:t>ersistent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181600" y="1828800"/>
            <a:ext cx="396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Patient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3200" kern="0" noProof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Skillful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Selling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3200" kern="0" noProof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Communication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Creative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3200" kern="0" noProof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Appropriate dress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Belief</a:t>
            </a:r>
            <a:r>
              <a:rPr kumimoji="0" lang="en-US" sz="32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that selling is a service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286000"/>
            <a:ext cx="152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>
                <a:alpha val="23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679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2.01b Explain the Role of Customer Service as part of the selling relationship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Customer service in selling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105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Needs to be a </a:t>
            </a:r>
            <a:r>
              <a:rPr lang="en-US" sz="3200" b="1" dirty="0" smtClean="0">
                <a:solidFill>
                  <a:srgbClr val="0070C0"/>
                </a:solidFill>
              </a:rPr>
              <a:t>Process</a:t>
            </a:r>
            <a:r>
              <a:rPr lang="en-US" sz="3200" dirty="0" smtClean="0"/>
              <a:t> rather than a </a:t>
            </a:r>
            <a:r>
              <a:rPr lang="en-US" sz="3200" b="1" dirty="0" smtClean="0">
                <a:solidFill>
                  <a:srgbClr val="0070C0"/>
                </a:solidFill>
              </a:rPr>
              <a:t>function</a:t>
            </a:r>
          </a:p>
          <a:p>
            <a:pPr lvl="1"/>
            <a:r>
              <a:rPr lang="en-US" sz="3200" dirty="0" smtClean="0"/>
              <a:t>A Relationship rather than a department</a:t>
            </a:r>
          </a:p>
          <a:p>
            <a:pPr lvl="1"/>
            <a:r>
              <a:rPr lang="en-US" sz="3200" dirty="0" smtClean="0"/>
              <a:t>It Enhances/facilitates customer’s use of good or service</a:t>
            </a:r>
          </a:p>
          <a:p>
            <a:r>
              <a:rPr lang="en-US" sz="3200" dirty="0" smtClean="0"/>
              <a:t>A process is </a:t>
            </a:r>
            <a:r>
              <a:rPr lang="en-US" sz="3200" b="1" dirty="0" smtClean="0">
                <a:solidFill>
                  <a:srgbClr val="0070C0"/>
                </a:solidFill>
              </a:rPr>
              <a:t>on-going</a:t>
            </a:r>
            <a:r>
              <a:rPr lang="en-US" sz="3200" dirty="0" smtClean="0"/>
              <a:t> whereas a function is  an activity like gift wrapping or processing returned merchandise</a:t>
            </a:r>
          </a:p>
          <a:p>
            <a:r>
              <a:rPr lang="en-US" sz="3200" dirty="0" smtClean="0"/>
              <a:t>Customer service process  is an </a:t>
            </a:r>
            <a:r>
              <a:rPr lang="en-US" sz="3200" b="1" dirty="0" smtClean="0">
                <a:solidFill>
                  <a:srgbClr val="0070C0"/>
                </a:solidFill>
              </a:rPr>
              <a:t>attitude</a:t>
            </a:r>
            <a:r>
              <a:rPr lang="en-US" sz="3200" dirty="0" smtClean="0"/>
              <a:t> and </a:t>
            </a:r>
            <a:r>
              <a:rPr lang="en-US" sz="3200" b="1" dirty="0" smtClean="0">
                <a:solidFill>
                  <a:srgbClr val="0070C0"/>
                </a:solidFill>
              </a:rPr>
              <a:t>set of skills</a:t>
            </a:r>
            <a:r>
              <a:rPr lang="en-US" sz="3200" dirty="0" smtClean="0"/>
              <a:t> that show customer satisfaction ALWAYS comes first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Customer service and competition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Product quality and price can be easily matched</a:t>
            </a:r>
          </a:p>
          <a:p>
            <a:r>
              <a:rPr lang="en-US" sz="3200" dirty="0" smtClean="0"/>
              <a:t>Customer service is the REAL competition</a:t>
            </a:r>
          </a:p>
          <a:p>
            <a:pPr lvl="1"/>
            <a:r>
              <a:rPr lang="en-US" sz="3200" dirty="0" smtClean="0"/>
              <a:t>On-line support</a:t>
            </a:r>
          </a:p>
          <a:p>
            <a:pPr lvl="1"/>
            <a:r>
              <a:rPr lang="en-US" sz="3200" dirty="0" smtClean="0"/>
              <a:t>Easy bill paying options</a:t>
            </a:r>
          </a:p>
          <a:p>
            <a:pPr lvl="1"/>
            <a:r>
              <a:rPr lang="en-US" sz="3200" dirty="0" smtClean="0"/>
              <a:t>No question return policy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962400"/>
            <a:ext cx="1795882" cy="1833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dirty="0" smtClean="0"/>
              <a:t>Customer service expectations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800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Customers have unique expectations based on: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</a:rPr>
              <a:t>Past experience</a:t>
            </a:r>
            <a:r>
              <a:rPr lang="en-US" sz="2800" dirty="0" smtClean="0"/>
              <a:t>—customers expect the same or higher quality than before and compare to competitors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</a:rPr>
              <a:t>Word-of-mouth</a:t>
            </a:r>
            <a:r>
              <a:rPr lang="en-US" sz="2800" dirty="0" smtClean="0"/>
              <a:t>—customers expect same quality as others:  family, friends, acquaintances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</a:rPr>
              <a:t>Advertising</a:t>
            </a:r>
            <a:r>
              <a:rPr lang="en-US" sz="2800" dirty="0" smtClean="0"/>
              <a:t>—customers expect you to make good on advertising claims of quality customer service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</a:rPr>
              <a:t>Personal needs</a:t>
            </a:r>
            <a:r>
              <a:rPr lang="en-US" sz="2800" dirty="0" smtClean="0"/>
              <a:t>—warranties, financing; salespeople learn to READ customers and meet individual needs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November 13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Objective 2.01 –</a:t>
            </a:r>
          </a:p>
          <a:p>
            <a:pPr lvl="1"/>
            <a:r>
              <a:rPr lang="en-US" dirty="0" smtClean="0"/>
              <a:t>Go to </a:t>
            </a:r>
            <a:r>
              <a:rPr lang="en-US" dirty="0" err="1" smtClean="0"/>
              <a:t>Quia</a:t>
            </a:r>
            <a:r>
              <a:rPr lang="en-US" dirty="0" smtClean="0"/>
              <a:t> – go thru Slide Show – Sell Away</a:t>
            </a:r>
          </a:p>
          <a:p>
            <a:pPr lvl="1"/>
            <a:r>
              <a:rPr lang="en-US" dirty="0" smtClean="0"/>
              <a:t>Answer Total Recall Questions (both sets!!)</a:t>
            </a:r>
          </a:p>
          <a:p>
            <a:r>
              <a:rPr lang="en-US" dirty="0" smtClean="0"/>
              <a:t>With a PARTNER</a:t>
            </a:r>
          </a:p>
          <a:p>
            <a:pPr lvl="1"/>
            <a:r>
              <a:rPr lang="en-US" dirty="0" smtClean="0"/>
              <a:t>Make an Ideal Salesperson Poster</a:t>
            </a:r>
          </a:p>
          <a:p>
            <a:pPr lvl="1"/>
            <a:r>
              <a:rPr lang="en-US" dirty="0" smtClean="0"/>
              <a:t>Make him/her </a:t>
            </a:r>
            <a:r>
              <a:rPr lang="en-US" dirty="0" err="1" smtClean="0"/>
              <a:t>lifesize</a:t>
            </a:r>
            <a:endParaRPr lang="en-US" dirty="0" smtClean="0"/>
          </a:p>
          <a:p>
            <a:pPr lvl="1"/>
            <a:r>
              <a:rPr lang="en-US" dirty="0" smtClean="0"/>
              <a:t>Give him/her excellent salesperson characteristics!!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 of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Good customer service builds profits through:</a:t>
            </a:r>
          </a:p>
          <a:p>
            <a:pPr lvl="1"/>
            <a:r>
              <a:rPr lang="en-US" sz="3200" dirty="0" smtClean="0"/>
              <a:t>Strong partnerships with current customers—loyalty and </a:t>
            </a:r>
            <a:r>
              <a:rPr lang="en-US" sz="3200" b="1" dirty="0" smtClean="0"/>
              <a:t>relationships</a:t>
            </a:r>
          </a:p>
          <a:p>
            <a:pPr lvl="1"/>
            <a:r>
              <a:rPr lang="en-US" sz="3200" dirty="0" smtClean="0"/>
              <a:t>New customers through referrals of existing customers</a:t>
            </a:r>
          </a:p>
          <a:p>
            <a:pPr lvl="1"/>
            <a:r>
              <a:rPr lang="en-US" sz="3200" dirty="0" smtClean="0"/>
              <a:t>Generating new customers through business reputation</a:t>
            </a:r>
            <a:endParaRPr lang="en-US" sz="2800" dirty="0"/>
          </a:p>
        </p:txBody>
      </p:sp>
      <p:pic>
        <p:nvPicPr>
          <p:cNvPr id="1026" name="Picture 2" descr="C:\Program Files\Microsoft Office\MEDIA\CAGCAT10\j021658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15705">
            <a:off x="7355947" y="5373726"/>
            <a:ext cx="1609344" cy="11981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dirty="0" smtClean="0"/>
              <a:t>Pre-sale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All the effort needed to prepare BEFORE the actual sale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Suggestion selling</a:t>
            </a:r>
            <a:r>
              <a:rPr lang="en-US" sz="2800" dirty="0" smtClean="0"/>
              <a:t>—additional products that:</a:t>
            </a:r>
          </a:p>
          <a:p>
            <a:pPr lvl="1"/>
            <a:r>
              <a:rPr lang="en-US" sz="2800" dirty="0" smtClean="0"/>
              <a:t>Add value to the primary purchase</a:t>
            </a:r>
          </a:p>
          <a:p>
            <a:pPr lvl="1"/>
            <a:r>
              <a:rPr lang="en-US" sz="2800" dirty="0" smtClean="0"/>
              <a:t>Enhances the primary purchase</a:t>
            </a:r>
          </a:p>
          <a:p>
            <a:r>
              <a:rPr lang="en-US" sz="2800" dirty="0" smtClean="0"/>
              <a:t>Product information to help with purchase decisions</a:t>
            </a:r>
          </a:p>
          <a:p>
            <a:pPr lvl="1"/>
            <a:r>
              <a:rPr lang="en-US" sz="2800" dirty="0" smtClean="0"/>
              <a:t>High-ticket items: vacations, houses, electronics</a:t>
            </a:r>
          </a:p>
          <a:p>
            <a:r>
              <a:rPr lang="en-US" sz="2800" dirty="0" smtClean="0"/>
              <a:t>Promises that can be kept—broken promises = unhappy customers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Post-sale customer service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752600"/>
            <a:ext cx="6172200" cy="46939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follow-through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period often separates successful businesses from unsuccessful ones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3200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200" i="0" baseline="0" dirty="0" smtClean="0"/>
              <a:t>Take responsibility for post-sale problems and work to correc</a:t>
            </a:r>
            <a:r>
              <a:rPr lang="en-US" sz="3200" dirty="0" smtClean="0"/>
              <a:t>t them to your customers’ satisfaction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Program Files\Microsoft Office\MEDIA\CAGCAT10\j03029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508255"/>
            <a:ext cx="1447800" cy="2859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Post-sale customer service</a:t>
            </a:r>
            <a:r>
              <a:rPr lang="en-US" sz="3200" dirty="0" smtClean="0"/>
              <a:t> (</a:t>
            </a:r>
            <a:r>
              <a:rPr lang="en-US" sz="3200" dirty="0" err="1" smtClean="0"/>
              <a:t>con’t</a:t>
            </a:r>
            <a:r>
              <a:rPr lang="en-US" sz="32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Order processing—check status of orders</a:t>
            </a:r>
          </a:p>
          <a:p>
            <a:r>
              <a:rPr lang="en-US" sz="2800" dirty="0" smtClean="0"/>
              <a:t>Shipping and delivery—stay in contact w/customer</a:t>
            </a:r>
          </a:p>
          <a:p>
            <a:r>
              <a:rPr lang="en-US" sz="2800" dirty="0" smtClean="0"/>
              <a:t>Installation—advise installers of any special ‘deals’</a:t>
            </a:r>
          </a:p>
          <a:p>
            <a:r>
              <a:rPr lang="en-US" sz="2800" dirty="0" smtClean="0"/>
              <a:t>Warranty issues—explain to customer</a:t>
            </a:r>
          </a:p>
          <a:p>
            <a:r>
              <a:rPr lang="en-US" sz="2800" dirty="0" smtClean="0"/>
              <a:t>Maintenance and repair—advise customer of schedules</a:t>
            </a:r>
          </a:p>
          <a:p>
            <a:r>
              <a:rPr lang="en-US" sz="2800" dirty="0" smtClean="0"/>
              <a:t>Credit/financing—go to bat for your customer</a:t>
            </a:r>
          </a:p>
          <a:p>
            <a:r>
              <a:rPr lang="en-US" sz="2800" dirty="0" smtClean="0"/>
              <a:t>Technical assistance and support—advise customers of service, days and time support is available</a:t>
            </a:r>
          </a:p>
          <a:p>
            <a:r>
              <a:rPr lang="en-US" sz="2800" dirty="0" smtClean="0"/>
              <a:t>Customer training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Solicit feedback—comment card, quick phone call, email</a:t>
            </a:r>
          </a:p>
          <a:p>
            <a:r>
              <a:rPr lang="en-US" sz="3200" dirty="0" smtClean="0"/>
              <a:t>Keep in touch—thank you card, visit the company</a:t>
            </a:r>
          </a:p>
          <a:p>
            <a:r>
              <a:rPr lang="en-US" sz="3200" dirty="0" smtClean="0"/>
              <a:t>Be prompt—respond quickly to problems and complaints</a:t>
            </a:r>
          </a:p>
          <a:p>
            <a:r>
              <a:rPr lang="en-US" sz="3200" b="1" u="sng" dirty="0" smtClean="0"/>
              <a:t>Have a good attitude</a:t>
            </a:r>
            <a:r>
              <a:rPr lang="en-US" sz="3200" dirty="0" smtClean="0"/>
              <a:t>—remember:  KEEP THE CUSTOMER HAPPY</a:t>
            </a:r>
            <a:endParaRPr lang="en-US" sz="3200" b="1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708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700" dirty="0" smtClean="0">
                <a:latin typeface="Arial Black" pitchFamily="34" charset="0"/>
              </a:rPr>
              <a:t>For each of the following statements, identify whether the customer’s expectations come from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2700" b="1" dirty="0" smtClean="0">
                <a:latin typeface="Arial Black" pitchFamily="34" charset="0"/>
              </a:rPr>
              <a:t>past experience</a:t>
            </a:r>
            <a:r>
              <a:rPr lang="en-US" sz="2700" dirty="0" smtClean="0">
                <a:latin typeface="Arial Black" pitchFamily="34" charset="0"/>
              </a:rPr>
              <a:t>, </a:t>
            </a:r>
            <a:r>
              <a:rPr lang="en-US" sz="2700" b="1" dirty="0" smtClean="0">
                <a:latin typeface="Arial Black" pitchFamily="34" charset="0"/>
              </a:rPr>
              <a:t>word-of-mouth information</a:t>
            </a:r>
            <a:r>
              <a:rPr lang="en-US" sz="2700" dirty="0" smtClean="0">
                <a:latin typeface="Arial Black" pitchFamily="34" charset="0"/>
              </a:rPr>
              <a:t>, </a:t>
            </a:r>
            <a:r>
              <a:rPr lang="en-US" sz="2700" b="1" dirty="0" smtClean="0">
                <a:latin typeface="Arial Black" pitchFamily="34" charset="0"/>
              </a:rPr>
              <a:t>advertising</a:t>
            </a:r>
            <a:r>
              <a:rPr lang="en-US" sz="2700" dirty="0" smtClean="0">
                <a:latin typeface="Arial Black" pitchFamily="34" charset="0"/>
              </a:rPr>
              <a:t>, or </a:t>
            </a:r>
            <a:r>
              <a:rPr lang="en-US" sz="2700" b="1" dirty="0" smtClean="0">
                <a:latin typeface="Arial Black" pitchFamily="34" charset="0"/>
              </a:rPr>
              <a:t>personal needs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891540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1. “</a:t>
            </a:r>
            <a:r>
              <a:rPr lang="en-US" sz="3400" dirty="0" smtClean="0"/>
              <a:t>My mom shopped here last month and got free shipping.” _______________</a:t>
            </a:r>
          </a:p>
          <a:p>
            <a:r>
              <a:rPr lang="en-US" sz="3400" dirty="0" smtClean="0"/>
              <a:t>2. “I need this by Monday at the latest.” _______________</a:t>
            </a:r>
          </a:p>
          <a:p>
            <a:r>
              <a:rPr lang="en-US" sz="3400" dirty="0" smtClean="0"/>
              <a:t>3. “Your television commercial said I would receive free installation if I spent $300 or more.”</a:t>
            </a:r>
          </a:p>
          <a:p>
            <a:r>
              <a:rPr lang="en-US" sz="3400" dirty="0" smtClean="0"/>
              <a:t>_______________</a:t>
            </a:r>
          </a:p>
          <a:p>
            <a:r>
              <a:rPr lang="en-US" sz="3400" dirty="0" smtClean="0"/>
              <a:t>4. “The last time I shopped here the salesperson showed me exactly how to use this product.”</a:t>
            </a:r>
          </a:p>
          <a:p>
            <a:r>
              <a:rPr lang="en-US" sz="3400" dirty="0" smtClean="0"/>
              <a:t>_______________</a:t>
            </a:r>
          </a:p>
          <a:p>
            <a:r>
              <a:rPr lang="en-US" sz="3400" dirty="0" smtClean="0"/>
              <a:t>5. “I received 24-hour customer care for the computer I bought down the street a few years ago.”</a:t>
            </a:r>
          </a:p>
          <a:p>
            <a:r>
              <a:rPr lang="en-US" sz="3400" dirty="0" smtClean="0"/>
              <a:t>_______________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708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700" dirty="0" smtClean="0">
                <a:latin typeface="Arial Black" pitchFamily="34" charset="0"/>
              </a:rPr>
              <a:t>For each of the following statements, identify whether the customer’s expectations come from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2700" b="1" dirty="0" smtClean="0">
                <a:latin typeface="Arial Black" pitchFamily="34" charset="0"/>
              </a:rPr>
              <a:t>past experience</a:t>
            </a:r>
            <a:r>
              <a:rPr lang="en-US" sz="2700" dirty="0" smtClean="0">
                <a:latin typeface="Arial Black" pitchFamily="34" charset="0"/>
              </a:rPr>
              <a:t>, </a:t>
            </a:r>
            <a:r>
              <a:rPr lang="en-US" sz="2700" b="1" dirty="0" smtClean="0">
                <a:latin typeface="Arial Black" pitchFamily="34" charset="0"/>
              </a:rPr>
              <a:t>word-of-mouth information</a:t>
            </a:r>
            <a:r>
              <a:rPr lang="en-US" sz="2700" dirty="0" smtClean="0">
                <a:latin typeface="Arial Black" pitchFamily="34" charset="0"/>
              </a:rPr>
              <a:t>, </a:t>
            </a:r>
            <a:r>
              <a:rPr lang="en-US" sz="2700" b="1" dirty="0" smtClean="0">
                <a:latin typeface="Arial Black" pitchFamily="34" charset="0"/>
              </a:rPr>
              <a:t>advertising</a:t>
            </a:r>
            <a:r>
              <a:rPr lang="en-US" sz="2700" dirty="0" smtClean="0">
                <a:latin typeface="Arial Black" pitchFamily="34" charset="0"/>
              </a:rPr>
              <a:t>, or </a:t>
            </a:r>
            <a:r>
              <a:rPr lang="en-US" sz="2700" b="1" dirty="0" smtClean="0">
                <a:latin typeface="Arial Black" pitchFamily="34" charset="0"/>
              </a:rPr>
              <a:t>personal needs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915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6. “I can only make this purchase if you can help me with financing.” _______________</a:t>
            </a:r>
          </a:p>
          <a:p>
            <a:r>
              <a:rPr lang="en-US" sz="3400" dirty="0" smtClean="0"/>
              <a:t>7. “I heard on the radio that you offer free routine maintenance on all your used cars.” _______________</a:t>
            </a:r>
          </a:p>
          <a:p>
            <a:r>
              <a:rPr lang="en-US" sz="3400" dirty="0" smtClean="0"/>
              <a:t>8. “My friend had a hard time understanding the warranty she got here.” _______________</a:t>
            </a:r>
          </a:p>
          <a:p>
            <a:r>
              <a:rPr lang="en-US" sz="3400" dirty="0" smtClean="0"/>
              <a:t>9. “Your newspaper ad said this product had a money-back guarantee. Is that true?” _______________</a:t>
            </a:r>
          </a:p>
          <a:p>
            <a:r>
              <a:rPr lang="en-US" sz="3400" dirty="0" smtClean="0"/>
              <a:t>10. “I want to make sure this product wasn’t tested on animals.” _______________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724400"/>
            <a:ext cx="8458200" cy="1222375"/>
          </a:xfrm>
        </p:spPr>
        <p:txBody>
          <a:bodyPr>
            <a:noAutofit/>
          </a:bodyPr>
          <a:lstStyle/>
          <a:p>
            <a:r>
              <a:rPr lang="en-US" sz="4400" dirty="0" smtClean="0"/>
              <a:t>2.01c E</a:t>
            </a:r>
            <a:r>
              <a:rPr lang="en-US" sz="4400" cap="none" dirty="0" smtClean="0"/>
              <a:t>xplain</a:t>
            </a:r>
            <a:r>
              <a:rPr lang="en-US" sz="4400" dirty="0" smtClean="0"/>
              <a:t> c</a:t>
            </a:r>
            <a:r>
              <a:rPr lang="en-US" sz="4400" cap="none" dirty="0" smtClean="0"/>
              <a:t>ompany</a:t>
            </a:r>
            <a:r>
              <a:rPr lang="en-US" sz="4400" dirty="0" smtClean="0"/>
              <a:t> s</a:t>
            </a:r>
            <a:r>
              <a:rPr lang="en-US" sz="4400" cap="none" dirty="0" smtClean="0"/>
              <a:t>elling</a:t>
            </a:r>
            <a:r>
              <a:rPr lang="en-US" sz="4400" dirty="0" smtClean="0"/>
              <a:t> p</a:t>
            </a:r>
            <a:r>
              <a:rPr lang="en-US" sz="4400" cap="none" dirty="0" smtClean="0"/>
              <a:t>olicies</a:t>
            </a:r>
            <a:endParaRPr lang="en-US" sz="4400" cap="none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Selling Policy Terms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Selling Policies:  guidelines for selling.  How will products be sold?</a:t>
            </a:r>
          </a:p>
        </p:txBody>
      </p:sp>
      <p:pic>
        <p:nvPicPr>
          <p:cNvPr id="1026" name="Picture 2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19400"/>
            <a:ext cx="1818742" cy="1809598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3048000"/>
            <a:ext cx="1776679" cy="1630375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4191000"/>
            <a:ext cx="1600200" cy="18086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Terms </a:t>
            </a:r>
            <a:r>
              <a:rPr lang="en-US" cap="small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Selling Activity Policies: guidelines for sales people.  What is required of sales people?</a:t>
            </a:r>
          </a:p>
          <a:p>
            <a:pPr lvl="1"/>
            <a:r>
              <a:rPr lang="en-US" sz="3200" dirty="0" smtClean="0"/>
              <a:t>How are sales tracked? Receipt, online, customer information</a:t>
            </a:r>
          </a:p>
          <a:p>
            <a:pPr lvl="1"/>
            <a:r>
              <a:rPr lang="en-US" sz="3200" dirty="0" smtClean="0"/>
              <a:t>What is the customer given at the completion of the transaction?</a:t>
            </a:r>
          </a:p>
          <a:p>
            <a:pPr lvl="1"/>
            <a:r>
              <a:rPr lang="en-US" sz="3200" dirty="0" smtClean="0"/>
              <a:t>Are there any government rules or regulations that must be followed?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19200"/>
            <a:ext cx="7772400" cy="2803525"/>
          </a:xfrm>
        </p:spPr>
        <p:txBody>
          <a:bodyPr/>
          <a:lstStyle/>
          <a:p>
            <a:r>
              <a:rPr lang="en-US" sz="4800" b="0" dirty="0" smtClean="0"/>
              <a:t>2.01a  Explain the nature and scope of selling</a:t>
            </a:r>
            <a:endParaRPr lang="en-US" sz="4800" dirty="0"/>
          </a:p>
        </p:txBody>
      </p:sp>
      <p:pic>
        <p:nvPicPr>
          <p:cNvPr id="2052" name="Picture 4" descr="MCj038324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114800"/>
            <a:ext cx="3124200" cy="2132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>
            <a:normAutofit/>
          </a:bodyPr>
          <a:lstStyle/>
          <a:p>
            <a:r>
              <a:rPr lang="en-US" cap="small" dirty="0" smtClean="0"/>
              <a:t>Terms </a:t>
            </a:r>
            <a:r>
              <a:rPr lang="en-US" cap="small" dirty="0" err="1" smtClean="0"/>
              <a:t>con’t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4864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Terms of Sale policies:  What conditions apply to each type of sale?  Airline tickets, e-Bay, close outs</a:t>
            </a:r>
          </a:p>
          <a:p>
            <a:pPr lvl="1"/>
            <a:r>
              <a:rPr lang="en-US" sz="3200" dirty="0" smtClean="0"/>
              <a:t>Age, condition of customer (sick, drunk, high), single or double occupancy</a:t>
            </a:r>
          </a:p>
          <a:p>
            <a:pPr lvl="1"/>
            <a:r>
              <a:rPr lang="en-US" sz="3200" dirty="0" smtClean="0"/>
              <a:t>Conditions for returns (What will be allowed?) </a:t>
            </a:r>
            <a:r>
              <a:rPr lang="en-US" sz="3200" i="1" dirty="0" smtClean="0"/>
              <a:t>What if the dress has been worn?</a:t>
            </a:r>
          </a:p>
          <a:p>
            <a:pPr lvl="1"/>
            <a:r>
              <a:rPr lang="en-US" sz="3200" dirty="0" smtClean="0"/>
              <a:t>Deadlines for returning products (used or new car purchases, haircuts)</a:t>
            </a:r>
          </a:p>
          <a:p>
            <a:pPr lvl="1"/>
            <a:r>
              <a:rPr lang="en-US" sz="3200" dirty="0" smtClean="0"/>
              <a:t>Method of refund (money vs. store credit)</a:t>
            </a:r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Terms </a:t>
            </a:r>
            <a:r>
              <a:rPr lang="en-US" cap="small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Service Policies:  guidelines for servicing customers.</a:t>
            </a:r>
          </a:p>
          <a:p>
            <a:pPr lvl="1"/>
            <a:r>
              <a:rPr lang="en-US" sz="3600" dirty="0" smtClean="0"/>
              <a:t>What is included in the sale of the product?</a:t>
            </a:r>
          </a:p>
          <a:p>
            <a:pPr lvl="1"/>
            <a:r>
              <a:rPr lang="en-US" sz="3600" dirty="0" smtClean="0"/>
              <a:t>Warranties ( implied or explicit)</a:t>
            </a:r>
          </a:p>
          <a:p>
            <a:pPr lvl="1"/>
            <a:r>
              <a:rPr lang="en-US" sz="3600" dirty="0" smtClean="0"/>
              <a:t>Delivery</a:t>
            </a:r>
          </a:p>
          <a:p>
            <a:pPr lvl="1"/>
            <a:r>
              <a:rPr lang="en-US" sz="3600" dirty="0" smtClean="0"/>
              <a:t>Training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The Importance of Selling Policies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Selling policies standardize sales</a:t>
            </a:r>
          </a:p>
          <a:p>
            <a:r>
              <a:rPr lang="en-US" sz="4000" dirty="0" smtClean="0"/>
              <a:t>Ensures the company and the customers understand how products are sold</a:t>
            </a:r>
          </a:p>
          <a:p>
            <a:r>
              <a:rPr lang="en-US" sz="4000" dirty="0" smtClean="0"/>
              <a:t>Protects the company legally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Characteristics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Where can products be purchased</a:t>
            </a:r>
          </a:p>
          <a:p>
            <a:r>
              <a:rPr lang="en-US" sz="4000" dirty="0" smtClean="0"/>
              <a:t>Clearly defines what constitutes a sale</a:t>
            </a:r>
            <a:endParaRPr lang="en-US" sz="4000" dirty="0"/>
          </a:p>
        </p:txBody>
      </p:sp>
      <p:pic>
        <p:nvPicPr>
          <p:cNvPr id="2051" name="Picture 3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352800"/>
            <a:ext cx="2133600" cy="2167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Why are selling policies needed?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Ensures all customers are treated the same way</a:t>
            </a:r>
          </a:p>
          <a:p>
            <a:r>
              <a:rPr lang="en-US" sz="4000" dirty="0" smtClean="0"/>
              <a:t>Increases efficiency of the sales people</a:t>
            </a:r>
            <a:endParaRPr lang="en-US" sz="4000" dirty="0"/>
          </a:p>
        </p:txBody>
      </p:sp>
      <p:pic>
        <p:nvPicPr>
          <p:cNvPr id="3074" name="Picture 2" descr="C:\Program Files\Microsoft Office\MEDIA\CAGCAT10\j029323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114800"/>
            <a:ext cx="1750162" cy="1292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External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City, county, state and/or federal regulations</a:t>
            </a:r>
          </a:p>
          <a:p>
            <a:r>
              <a:rPr lang="en-US" sz="4000" dirty="0" smtClean="0"/>
              <a:t>Competitors’ actions</a:t>
            </a:r>
          </a:p>
          <a:p>
            <a:r>
              <a:rPr lang="en-US" sz="4000" dirty="0" smtClean="0"/>
              <a:t>Changes in customer expectations</a:t>
            </a:r>
          </a:p>
          <a:p>
            <a:r>
              <a:rPr lang="en-US" sz="4000" dirty="0" smtClean="0"/>
              <a:t>Changes in costs of producing the products</a:t>
            </a:r>
            <a:endParaRPr lang="en-US" sz="4000" dirty="0"/>
          </a:p>
        </p:txBody>
      </p:sp>
      <p:pic>
        <p:nvPicPr>
          <p:cNvPr id="4098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5071262"/>
            <a:ext cx="1780337" cy="1786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Internal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Sales quotas</a:t>
            </a:r>
          </a:p>
          <a:p>
            <a:r>
              <a:rPr lang="en-US" sz="4000" dirty="0" smtClean="0"/>
              <a:t>New management</a:t>
            </a:r>
          </a:p>
          <a:p>
            <a:r>
              <a:rPr lang="en-US" sz="4000" dirty="0" smtClean="0"/>
              <a:t>Changes in goals</a:t>
            </a:r>
            <a:endParaRPr lang="en-US" sz="4000" dirty="0"/>
          </a:p>
        </p:txBody>
      </p:sp>
      <p:pic>
        <p:nvPicPr>
          <p:cNvPr id="5122" name="Picture 2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971800"/>
            <a:ext cx="2590800" cy="2534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Regulatory </a:t>
            </a:r>
            <a:r>
              <a:rPr lang="en-US" cap="small" dirty="0" smtClean="0"/>
              <a:t>Factors that affect Selling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Distribution channel might require specific policies in exchange for using that channel (for example:  e-Bay)</a:t>
            </a:r>
          </a:p>
          <a:p>
            <a:r>
              <a:rPr lang="en-US" sz="4000" dirty="0" smtClean="0"/>
              <a:t>Implicit warranties—presumed to be in force whether written or oral</a:t>
            </a:r>
          </a:p>
          <a:p>
            <a:pPr lvl="1"/>
            <a:r>
              <a:rPr lang="en-US" sz="3600" dirty="0" smtClean="0"/>
              <a:t>Example:  a product will perform the way it is intended to perform</a:t>
            </a:r>
            <a:endParaRPr lang="en-US" sz="3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Problems with Selling Policies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>
            <a:noAutofit/>
          </a:bodyPr>
          <a:lstStyle/>
          <a:p>
            <a:r>
              <a:rPr lang="en-US" sz="4000" dirty="0" smtClean="0"/>
              <a:t>Cover specific circumstances, so some situations will not fit the current policies</a:t>
            </a:r>
          </a:p>
          <a:p>
            <a:r>
              <a:rPr lang="en-US" sz="4000" dirty="0" smtClean="0"/>
              <a:t>Misinterpretation by a salesperson</a:t>
            </a:r>
          </a:p>
          <a:p>
            <a:r>
              <a:rPr lang="en-US" sz="4000" dirty="0" smtClean="0"/>
              <a:t>Some customers will ask for exceptions to policies in exchange for increased business or because of a history with the company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2270125"/>
          </a:xfrm>
        </p:spPr>
        <p:txBody>
          <a:bodyPr/>
          <a:lstStyle/>
          <a:p>
            <a:r>
              <a:rPr lang="en-US" dirty="0" smtClean="0"/>
              <a:t>In our economy nothing can happen until a good or service is sold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5600"/>
            <a:ext cx="8007350" cy="3124200"/>
          </a:xfrm>
        </p:spPr>
        <p:txBody>
          <a:bodyPr/>
          <a:lstStyle/>
          <a:p>
            <a:r>
              <a:rPr lang="en-US" sz="3600" dirty="0" smtClean="0"/>
              <a:t>Goods and services must be sold for a business to exist</a:t>
            </a:r>
          </a:p>
          <a:p>
            <a:r>
              <a:rPr lang="en-US" sz="3600" dirty="0" smtClean="0"/>
              <a:t>No demand for goods means production would cease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/>
              <a:t>Selling is…	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676400"/>
            <a:ext cx="8007350" cy="3886200"/>
          </a:xfrm>
        </p:spPr>
        <p:txBody>
          <a:bodyPr/>
          <a:lstStyle/>
          <a:p>
            <a:pPr marL="533400" indent="-533400"/>
            <a:r>
              <a:rPr lang="en-US" sz="3600" dirty="0" smtClean="0"/>
              <a:t>Planned </a:t>
            </a:r>
            <a:r>
              <a:rPr lang="en-US" sz="3600" b="1" u="sng" dirty="0" smtClean="0"/>
              <a:t>personalized</a:t>
            </a:r>
            <a:r>
              <a:rPr lang="en-US" sz="3600" dirty="0" smtClean="0"/>
              <a:t> communication </a:t>
            </a:r>
            <a:r>
              <a:rPr lang="en-US" sz="3600" dirty="0"/>
              <a:t>between the salesperson and the </a:t>
            </a:r>
            <a:r>
              <a:rPr lang="en-US" sz="3600" dirty="0" smtClean="0"/>
              <a:t>customer in order to </a:t>
            </a:r>
            <a:r>
              <a:rPr lang="en-US" sz="3600" b="1" u="sng" dirty="0" smtClean="0"/>
              <a:t>influence</a:t>
            </a:r>
            <a:r>
              <a:rPr lang="en-US" sz="3600" dirty="0" smtClean="0"/>
              <a:t> purchase decisions and ensure </a:t>
            </a:r>
            <a:r>
              <a:rPr lang="en-US" sz="3600" b="1" u="sng" dirty="0" smtClean="0"/>
              <a:t>satisfaction</a:t>
            </a:r>
            <a:endParaRPr lang="en-US" sz="3600" b="1" u="sng" dirty="0"/>
          </a:p>
        </p:txBody>
      </p:sp>
      <p:pic>
        <p:nvPicPr>
          <p:cNvPr id="6149" name="Picture 5" descr="j0415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5233" y="4537226"/>
            <a:ext cx="1747838" cy="2103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sells?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64550" cy="5410200"/>
          </a:xfrm>
        </p:spPr>
        <p:txBody>
          <a:bodyPr/>
          <a:lstStyle/>
          <a:p>
            <a:r>
              <a:rPr lang="en-US" dirty="0" smtClean="0"/>
              <a:t>Farmers sell at roadside stands</a:t>
            </a:r>
          </a:p>
          <a:p>
            <a:r>
              <a:rPr lang="en-US" dirty="0" smtClean="0"/>
              <a:t>Artisans (artists/crafters) sell at craft shows</a:t>
            </a:r>
          </a:p>
          <a:p>
            <a:r>
              <a:rPr lang="en-US" dirty="0" smtClean="0"/>
              <a:t>Doctors treat patients</a:t>
            </a:r>
          </a:p>
          <a:p>
            <a:r>
              <a:rPr lang="en-US" dirty="0" smtClean="0"/>
              <a:t>Accountants prepare tax forms</a:t>
            </a:r>
          </a:p>
          <a:p>
            <a:r>
              <a:rPr lang="en-US" dirty="0" smtClean="0"/>
              <a:t>Entrepreneurs sell ideas to investors</a:t>
            </a:r>
          </a:p>
          <a:p>
            <a:r>
              <a:rPr lang="en-US" dirty="0" smtClean="0"/>
              <a:t>Manufacturers sell to wholesalers</a:t>
            </a:r>
          </a:p>
          <a:p>
            <a:r>
              <a:rPr lang="en-US" dirty="0" smtClean="0"/>
              <a:t>Wholesalers sell to other wholesalers and retailers</a:t>
            </a:r>
          </a:p>
          <a:p>
            <a:r>
              <a:rPr lang="en-US" dirty="0" smtClean="0"/>
              <a:t>Retailers sell to customers and consumers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buy goods and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8350" cy="4191000"/>
          </a:xfrm>
        </p:spPr>
        <p:txBody>
          <a:bodyPr/>
          <a:lstStyle/>
          <a:p>
            <a:r>
              <a:rPr lang="en-US" sz="3600" dirty="0" smtClean="0"/>
              <a:t>To obtain items wanted and needed for a certain lifestyle or to exist—consumption</a:t>
            </a:r>
          </a:p>
          <a:p>
            <a:r>
              <a:rPr lang="en-US" sz="3600" dirty="0" smtClean="0"/>
              <a:t>For resale</a:t>
            </a:r>
          </a:p>
          <a:p>
            <a:r>
              <a:rPr lang="en-US" sz="3600" dirty="0" smtClean="0"/>
              <a:t>For use in business operations</a:t>
            </a:r>
          </a:p>
          <a:p>
            <a:pPr lvl="1"/>
            <a:r>
              <a:rPr lang="en-US" sz="3200" dirty="0" smtClean="0"/>
              <a:t>To produce other goods</a:t>
            </a:r>
          </a:p>
          <a:p>
            <a:pPr lvl="1"/>
            <a:r>
              <a:rPr lang="en-US" sz="3200" dirty="0" smtClean="0"/>
              <a:t>For general operating purposes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22" name="Picture 2" descr="C:\Program Files\Microsoft Office\MEDIA\CAGCAT10\j019928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2819400"/>
            <a:ext cx="1840871" cy="1653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8825" y="228600"/>
            <a:ext cx="8385175" cy="1066800"/>
          </a:xfrm>
        </p:spPr>
        <p:txBody>
          <a:bodyPr/>
          <a:lstStyle/>
          <a:p>
            <a:pPr algn="ctr"/>
            <a:r>
              <a:rPr lang="en-US" b="0" dirty="0"/>
              <a:t>Buying Motives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371600"/>
            <a:ext cx="8007350" cy="5105400"/>
          </a:xfrm>
        </p:spPr>
        <p:txBody>
          <a:bodyPr/>
          <a:lstStyle/>
          <a:p>
            <a:r>
              <a:rPr lang="en-US" sz="4800" dirty="0" smtClean="0"/>
              <a:t>Rational</a:t>
            </a:r>
          </a:p>
          <a:p>
            <a:r>
              <a:rPr lang="en-US" sz="3600" dirty="0" smtClean="0"/>
              <a:t>Consumers have conscious, </a:t>
            </a:r>
            <a:r>
              <a:rPr lang="en-US" sz="3600" b="1" dirty="0" smtClean="0"/>
              <a:t>logical</a:t>
            </a:r>
            <a:r>
              <a:rPr lang="en-US" sz="3600" dirty="0" smtClean="0"/>
              <a:t>, well thought out reasons for making purchases.  </a:t>
            </a:r>
          </a:p>
          <a:p>
            <a:pPr>
              <a:buFont typeface="Wingdings" pitchFamily="2" charset="2"/>
              <a:buNone/>
            </a:pPr>
            <a:r>
              <a:rPr lang="en-US" sz="3600" dirty="0"/>
              <a:t>		</a:t>
            </a:r>
            <a:r>
              <a:rPr lang="en-US" dirty="0" smtClean="0"/>
              <a:t>For example: Purchasing a hybrid 	car due 	to increased gas mileage</a:t>
            </a:r>
            <a:endParaRPr lang="en-US" sz="3600" dirty="0"/>
          </a:p>
        </p:txBody>
      </p:sp>
      <p:pic>
        <p:nvPicPr>
          <p:cNvPr id="9222" name="Picture 6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267200" y="5257800"/>
            <a:ext cx="1830629" cy="114940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1127125"/>
          </a:xfrm>
        </p:spPr>
        <p:txBody>
          <a:bodyPr/>
          <a:lstStyle/>
          <a:p>
            <a:pPr algn="ctr"/>
            <a:r>
              <a:rPr lang="en-US" b="0" dirty="0" smtClean="0"/>
              <a:t>Buying Motives </a:t>
            </a:r>
            <a:r>
              <a:rPr lang="en-US" sz="2400" b="0" dirty="0" smtClean="0"/>
              <a:t>(</a:t>
            </a:r>
            <a:r>
              <a:rPr lang="en-US" sz="2400" b="0" dirty="0" err="1" smtClean="0"/>
              <a:t>con’t</a:t>
            </a:r>
            <a:r>
              <a:rPr lang="en-US" sz="2400" b="0" dirty="0" smtClean="0"/>
              <a:t>)</a:t>
            </a:r>
            <a:endParaRPr lang="en-US" dirty="0"/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524000"/>
            <a:ext cx="8616950" cy="4953000"/>
          </a:xfrm>
        </p:spPr>
        <p:txBody>
          <a:bodyPr/>
          <a:lstStyle/>
          <a:p>
            <a:pPr marL="660400" indent="-660400">
              <a:lnSpc>
                <a:spcPct val="90000"/>
              </a:lnSpc>
            </a:pPr>
            <a:r>
              <a:rPr lang="en-US" sz="4800" dirty="0" smtClean="0"/>
              <a:t>Emotional</a:t>
            </a:r>
          </a:p>
          <a:p>
            <a:pPr marL="660400" indent="-660400">
              <a:lnSpc>
                <a:spcPct val="90000"/>
              </a:lnSpc>
            </a:pPr>
            <a:r>
              <a:rPr lang="en-US" sz="3600" dirty="0" smtClean="0"/>
              <a:t>Based on emotions—social approval, recognition, power, love etc.</a:t>
            </a:r>
            <a:endParaRPr lang="en-US" sz="3600" dirty="0"/>
          </a:p>
          <a:p>
            <a:pPr marL="1035050" lvl="1" indent="-577850">
              <a:lnSpc>
                <a:spcPct val="90000"/>
              </a:lnSpc>
            </a:pPr>
            <a:r>
              <a:rPr lang="en-US" sz="3200" dirty="0"/>
              <a:t>Example:  Buying a loved one a Valentine’s gift</a:t>
            </a:r>
            <a:r>
              <a:rPr lang="en-US" sz="3200" dirty="0" smtClean="0"/>
              <a:t>.</a:t>
            </a:r>
          </a:p>
          <a:p>
            <a:pPr marL="1035050" lvl="1" indent="-577850">
              <a:lnSpc>
                <a:spcPct val="90000"/>
              </a:lnSpc>
            </a:pPr>
            <a:endParaRPr lang="en-US" sz="3200" dirty="0"/>
          </a:p>
          <a:p>
            <a:pPr marL="1035050" lvl="1" indent="-577850">
              <a:lnSpc>
                <a:spcPct val="90000"/>
              </a:lnSpc>
              <a:buNone/>
            </a:pPr>
            <a:endParaRPr lang="en-US" sz="3200" dirty="0"/>
          </a:p>
          <a:p>
            <a:pPr marL="660400" indent="-660400">
              <a:lnSpc>
                <a:spcPct val="90000"/>
              </a:lnSpc>
            </a:pPr>
            <a:r>
              <a:rPr lang="en-US" sz="3600" dirty="0" smtClean="0"/>
              <a:t>Most </a:t>
            </a:r>
            <a:r>
              <a:rPr lang="en-US" sz="3600" dirty="0"/>
              <a:t>consumer buying motives are a combination of rational and emotional.</a:t>
            </a:r>
          </a:p>
        </p:txBody>
      </p:sp>
      <p:pic>
        <p:nvPicPr>
          <p:cNvPr id="6" name="Picture 5" descr="MCj042385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810000"/>
            <a:ext cx="1395413" cy="1425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rek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3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670</TotalTime>
  <Words>1380</Words>
  <Application>Microsoft Office PowerPoint</Application>
  <PresentationFormat>On-screen Show (4:3)</PresentationFormat>
  <Paragraphs>202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Glass Layers</vt:lpstr>
      <vt:lpstr>Flow</vt:lpstr>
      <vt:lpstr>Trek</vt:lpstr>
      <vt:lpstr>FRIDAY, NOVEMBER 9th Unit 6 - SELLING</vt:lpstr>
      <vt:lpstr>Tuesday, November 13th Unit 6 - SELLING</vt:lpstr>
      <vt:lpstr>2.01a  Explain the nature and scope of selling</vt:lpstr>
      <vt:lpstr>In our economy nothing can happen until a good or service is sold</vt:lpstr>
      <vt:lpstr>Selling is… </vt:lpstr>
      <vt:lpstr>Who sells?</vt:lpstr>
      <vt:lpstr>Why buy goods and services?</vt:lpstr>
      <vt:lpstr>Buying Motives</vt:lpstr>
      <vt:lpstr>Buying Motives (con’t)</vt:lpstr>
      <vt:lpstr>What items are sold?</vt:lpstr>
      <vt:lpstr>Where does selling occur?</vt:lpstr>
      <vt:lpstr>How are products sold?</vt:lpstr>
      <vt:lpstr>Importance of selling in a market economy</vt:lpstr>
      <vt:lpstr>Characteristics of a good salesperson</vt:lpstr>
      <vt:lpstr>Slide 15</vt:lpstr>
      <vt:lpstr>2.01b Explain the Role of Customer Service as part of the selling relationship</vt:lpstr>
      <vt:lpstr>Customer service in selling</vt:lpstr>
      <vt:lpstr>Customer service and competition</vt:lpstr>
      <vt:lpstr>Customer service expectations</vt:lpstr>
      <vt:lpstr>Benefits of customer service</vt:lpstr>
      <vt:lpstr>Pre-sale customer service</vt:lpstr>
      <vt:lpstr>Post-sale customer service</vt:lpstr>
      <vt:lpstr>Post-sale customer service (con’t)</vt:lpstr>
      <vt:lpstr>Keys to customer service</vt:lpstr>
      <vt:lpstr> For each of the following statements, identify whether the customer’s expectations come from past experience, word-of-mouth information, advertising, or personal needs</vt:lpstr>
      <vt:lpstr> For each of the following statements, identify whether the customer’s expectations come from past experience, word-of-mouth information, advertising, or personal needs</vt:lpstr>
      <vt:lpstr>2.01c Explain company selling policies</vt:lpstr>
      <vt:lpstr>Selling Policy Terms</vt:lpstr>
      <vt:lpstr>Terms con’t</vt:lpstr>
      <vt:lpstr>Terms con’t</vt:lpstr>
      <vt:lpstr>Terms con’t</vt:lpstr>
      <vt:lpstr>The Importance of Selling Policies</vt:lpstr>
      <vt:lpstr>Characteristics</vt:lpstr>
      <vt:lpstr>Why are selling policies needed?</vt:lpstr>
      <vt:lpstr>External Factors that affect Selling Policies</vt:lpstr>
      <vt:lpstr>Internal Factors that affect Selling Policies</vt:lpstr>
      <vt:lpstr>Regulatory Factors that affect Selling Policies</vt:lpstr>
      <vt:lpstr>Problems with Selling Policies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5.01 Understand the importance of selling </dc:title>
  <dc:creator>Beth</dc:creator>
  <cp:lastModifiedBy>abehar</cp:lastModifiedBy>
  <cp:revision>36</cp:revision>
  <dcterms:created xsi:type="dcterms:W3CDTF">2006-05-29T20:46:11Z</dcterms:created>
  <dcterms:modified xsi:type="dcterms:W3CDTF">2012-11-13T12:19:04Z</dcterms:modified>
</cp:coreProperties>
</file>