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9" r:id="rId2"/>
    <p:sldId id="270" r:id="rId3"/>
    <p:sldId id="272"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a:bodyPr>
          <a:lstStyle/>
          <a:p>
            <a:fld id="{B0CE8F57-1667-4191-AB02-3A5B4FE5EF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CE8F57-1667-4191-AB02-3A5B4FE5EF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CE8F57-1667-4191-AB02-3A5B4FE5EF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CE8F57-1667-4191-AB02-3A5B4FE5EF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CE8F57-1667-4191-AB02-3A5B4FE5EF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CE8F57-1667-4191-AB02-3A5B4FE5EF4F}" type="slidenum">
              <a:rPr lang="en-US" smtClean="0"/>
              <a:pPr/>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CE8F57-1667-4191-AB02-3A5B4FE5EF4F}" type="slidenum">
              <a:rPr lang="en-US" smtClean="0"/>
              <a:pPr/>
              <a:t>‹#›</a:t>
            </a:fld>
            <a:endParaRPr lang="en-US" dirty="0"/>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CE8F57-1667-4191-AB02-3A5B4FE5EF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CE8F57-1667-4191-AB02-3A5B4FE5EF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CE8F57-1667-4191-AB02-3A5B4FE5EF4F}" type="slidenum">
              <a:rPr lang="en-US" smtClean="0"/>
              <a:pPr/>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100E82E-F3F4-4022-B377-55360C8F2EF9}" type="datetimeFigureOut">
              <a:rPr lang="en-US" smtClean="0"/>
              <a:pPr/>
              <a:t>9/27/2012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CE8F57-1667-4191-AB02-3A5B4FE5EF4F}" type="slidenum">
              <a:rPr lang="en-US" smtClean="0"/>
              <a:pPr/>
              <a:t>‹#›</a:t>
            </a:fld>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cstate="print">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A100E82E-F3F4-4022-B377-55360C8F2EF9}" type="datetimeFigureOut">
              <a:rPr lang="en-US" smtClean="0"/>
              <a:pPr/>
              <a:t>9/27/2012</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B0CE8F57-1667-4191-AB02-3A5B4FE5EF4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prezi.com/ypvbinklwyg9/brandin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September 25th</a:t>
            </a:r>
            <a:endParaRPr lang="en-US" dirty="0"/>
          </a:p>
        </p:txBody>
      </p:sp>
      <p:sp>
        <p:nvSpPr>
          <p:cNvPr id="3" name="Content Placeholder 2"/>
          <p:cNvSpPr>
            <a:spLocks noGrp="1"/>
          </p:cNvSpPr>
          <p:nvPr>
            <p:ph idx="1"/>
          </p:nvPr>
        </p:nvSpPr>
        <p:spPr/>
        <p:txBody>
          <a:bodyPr>
            <a:normAutofit fontScale="92500" lnSpcReduction="20000"/>
          </a:bodyPr>
          <a:lstStyle/>
          <a:p>
            <a:r>
              <a:rPr lang="en-US" sz="4800" dirty="0" smtClean="0"/>
              <a:t>Brands!!</a:t>
            </a:r>
          </a:p>
          <a:p>
            <a:r>
              <a:rPr lang="en-US" sz="4800" dirty="0" err="1" smtClean="0"/>
              <a:t>Prezi</a:t>
            </a:r>
            <a:r>
              <a:rPr lang="en-US" sz="4800" dirty="0" smtClean="0"/>
              <a:t> Show </a:t>
            </a:r>
            <a:r>
              <a:rPr lang="en-US" sz="4800" dirty="0" smtClean="0">
                <a:hlinkClick r:id="rId2"/>
              </a:rPr>
              <a:t>http://prezi.com/ypvbinklwyg9/branding/</a:t>
            </a:r>
            <a:endParaRPr lang="en-US" sz="4800" dirty="0" smtClean="0"/>
          </a:p>
          <a:p>
            <a:r>
              <a:rPr lang="en-US" sz="4800" dirty="0" smtClean="0"/>
              <a:t>Slide Show – </a:t>
            </a:r>
            <a:r>
              <a:rPr lang="en-US" sz="4800" dirty="0" err="1" smtClean="0"/>
              <a:t>quia</a:t>
            </a:r>
            <a:endParaRPr lang="en-US" sz="4800" dirty="0" smtClean="0"/>
          </a:p>
          <a:p>
            <a:r>
              <a:rPr lang="en-US" sz="4800" dirty="0" err="1" smtClean="0"/>
              <a:t>Quizlet</a:t>
            </a:r>
            <a:r>
              <a:rPr lang="en-US" sz="4800" dirty="0" smtClean="0"/>
              <a:t> - </a:t>
            </a:r>
            <a:r>
              <a:rPr lang="en-US" sz="4800" dirty="0" err="1" smtClean="0"/>
              <a:t>Quia</a:t>
            </a:r>
            <a:endParaRPr 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Vision and Mission Statement?</a:t>
            </a:r>
            <a:endParaRPr lang="en-US" dirty="0"/>
          </a:p>
        </p:txBody>
      </p:sp>
      <p:sp>
        <p:nvSpPr>
          <p:cNvPr id="3" name="Content Placeholder 2"/>
          <p:cNvSpPr>
            <a:spLocks noGrp="1"/>
          </p:cNvSpPr>
          <p:nvPr>
            <p:ph idx="1"/>
          </p:nvPr>
        </p:nvSpPr>
        <p:spPr>
          <a:xfrm>
            <a:off x="304800" y="1600200"/>
            <a:ext cx="8534400" cy="4267199"/>
          </a:xfrm>
        </p:spPr>
        <p:txBody>
          <a:bodyPr>
            <a:normAutofit fontScale="92500"/>
          </a:bodyPr>
          <a:lstStyle/>
          <a:p>
            <a:r>
              <a:rPr lang="en-US" sz="3000" b="1" dirty="0"/>
              <a:t>Mission statement</a:t>
            </a:r>
            <a:r>
              <a:rPr lang="en-US" sz="3000" dirty="0"/>
              <a:t>:  is a brief summary of what you want your business to be doing.</a:t>
            </a:r>
          </a:p>
          <a:p>
            <a:r>
              <a:rPr lang="en-US" sz="3000" b="1" dirty="0"/>
              <a:t>Vision statement</a:t>
            </a:r>
            <a:r>
              <a:rPr lang="en-US" sz="3000" dirty="0"/>
              <a:t>:  is what your business will become.</a:t>
            </a:r>
          </a:p>
          <a:p>
            <a:r>
              <a:rPr lang="en-US" sz="3000" dirty="0"/>
              <a:t>Review your business plan for valuable brand clues.</a:t>
            </a:r>
          </a:p>
          <a:p>
            <a:r>
              <a:rPr lang="en-US" sz="3000" dirty="0"/>
              <a:t>Understand your customer’s wants and needs.</a:t>
            </a:r>
          </a:p>
          <a:p>
            <a:r>
              <a:rPr lang="en-US" sz="3000" dirty="0"/>
              <a:t>Understand the core values of the business.</a:t>
            </a:r>
          </a:p>
          <a:p>
            <a:r>
              <a:rPr lang="en-US" sz="3000" dirty="0"/>
              <a:t>Consider your brand internationally and on the internet.</a:t>
            </a:r>
          </a:p>
          <a:p>
            <a:pPr marL="0" indent="0">
              <a:buNone/>
            </a:pPr>
            <a:r>
              <a:rPr lang="en-US" dirty="0"/>
              <a:t> </a:t>
            </a:r>
          </a:p>
          <a:p>
            <a:endParaRPr lang="en-US" dirty="0"/>
          </a:p>
        </p:txBody>
      </p:sp>
    </p:spTree>
    <p:extLst>
      <p:ext uri="{BB962C8B-B14F-4D97-AF65-F5344CB8AC3E}">
        <p14:creationId xmlns:p14="http://schemas.microsoft.com/office/powerpoint/2010/main" xmlns="" val="1603630903"/>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Company Image?</a:t>
            </a:r>
            <a:endParaRPr lang="en-US" dirty="0"/>
          </a:p>
        </p:txBody>
      </p:sp>
      <p:sp>
        <p:nvSpPr>
          <p:cNvPr id="3" name="Content Placeholder 2"/>
          <p:cNvSpPr>
            <a:spLocks noGrp="1"/>
          </p:cNvSpPr>
          <p:nvPr>
            <p:ph idx="1"/>
          </p:nvPr>
        </p:nvSpPr>
        <p:spPr>
          <a:xfrm>
            <a:off x="228600" y="1600201"/>
            <a:ext cx="8610600" cy="3733800"/>
          </a:xfrm>
        </p:spPr>
        <p:txBody>
          <a:bodyPr>
            <a:noAutofit/>
          </a:bodyPr>
          <a:lstStyle/>
          <a:p>
            <a:r>
              <a:rPr lang="en-US" sz="3200" dirty="0"/>
              <a:t>A </a:t>
            </a:r>
            <a:r>
              <a:rPr lang="en-US" sz="3200" b="1" dirty="0"/>
              <a:t>corporate image</a:t>
            </a:r>
            <a:r>
              <a:rPr lang="en-US" sz="3200" dirty="0"/>
              <a:t> is the perception that the general public holds about a particular business. </a:t>
            </a:r>
            <a:endParaRPr lang="en-US" sz="3200" dirty="0" smtClean="0"/>
          </a:p>
          <a:p>
            <a:r>
              <a:rPr lang="en-US" sz="3200" dirty="0" smtClean="0"/>
              <a:t>Many </a:t>
            </a:r>
            <a:r>
              <a:rPr lang="en-US" sz="3200" dirty="0"/>
              <a:t>companies invest a great deal of time and other resources in an effort to influence the opinion that consumers hold about the products offered by the business, as well as the business itself. </a:t>
            </a:r>
          </a:p>
        </p:txBody>
      </p:sp>
      <p:pic>
        <p:nvPicPr>
          <p:cNvPr id="7170" name="Picture 2" descr="http://www.goodlogo.com/images/logos/the_north_face_logo_2378.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19400" y="4876800"/>
            <a:ext cx="3162300" cy="153898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12517066"/>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Company Image…</a:t>
            </a:r>
            <a:endParaRPr lang="en-US" dirty="0"/>
          </a:p>
        </p:txBody>
      </p:sp>
      <p:sp>
        <p:nvSpPr>
          <p:cNvPr id="3" name="Content Placeholder 2"/>
          <p:cNvSpPr>
            <a:spLocks noGrp="1"/>
          </p:cNvSpPr>
          <p:nvPr>
            <p:ph idx="1"/>
          </p:nvPr>
        </p:nvSpPr>
        <p:spPr/>
        <p:txBody>
          <a:bodyPr/>
          <a:lstStyle/>
          <a:p>
            <a:r>
              <a:rPr lang="en-US" sz="3200" dirty="0"/>
              <a:t>Images could be </a:t>
            </a:r>
            <a:r>
              <a:rPr lang="en-US" sz="3200" dirty="0" smtClean="0"/>
              <a:t>based on </a:t>
            </a:r>
            <a:r>
              <a:rPr lang="en-US" sz="3200" dirty="0"/>
              <a:t>so many different characteristics such as quality of products, solid and long positive reputation of the company, highly trained sales team, lowest prices in town, integrity of staff, long standing positive community relations,  and customer service.  </a:t>
            </a:r>
          </a:p>
          <a:p>
            <a:endParaRPr lang="en-US" dirty="0"/>
          </a:p>
        </p:txBody>
      </p:sp>
      <p:pic>
        <p:nvPicPr>
          <p:cNvPr id="2050" name="Picture 2" descr="http://upload.wikimedia.org/wikipedia/en/a/ab/Apple-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15200" y="4343400"/>
            <a:ext cx="1447800" cy="17716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80680243"/>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Image Continued….</a:t>
            </a:r>
            <a:endParaRPr lang="en-US" dirty="0"/>
          </a:p>
        </p:txBody>
      </p:sp>
      <p:sp>
        <p:nvSpPr>
          <p:cNvPr id="3" name="Content Placeholder 2"/>
          <p:cNvSpPr>
            <a:spLocks noGrp="1"/>
          </p:cNvSpPr>
          <p:nvPr>
            <p:ph idx="1"/>
          </p:nvPr>
        </p:nvSpPr>
        <p:spPr/>
        <p:txBody>
          <a:bodyPr>
            <a:normAutofit/>
          </a:bodyPr>
          <a:lstStyle/>
          <a:p>
            <a:r>
              <a:rPr lang="en-US" sz="2800" dirty="0"/>
              <a:t>One of the most basic ways of shaping a corporate image is establishing and maintaining positive relationships with the general public. </a:t>
            </a:r>
            <a:endParaRPr lang="en-US" sz="2800" dirty="0" smtClean="0"/>
          </a:p>
          <a:p>
            <a:r>
              <a:rPr lang="en-US" sz="2800" dirty="0" smtClean="0"/>
              <a:t>This </a:t>
            </a:r>
            <a:r>
              <a:rPr lang="en-US" sz="2800" dirty="0"/>
              <a:t>effort usually begins by offering products that successfully meet the needs of customers, thus generating goodwill. </a:t>
            </a:r>
          </a:p>
        </p:txBody>
      </p:sp>
      <p:pic>
        <p:nvPicPr>
          <p:cNvPr id="3074" name="Picture 2" descr="http://sportsbusinessdigest.com/wp-content/uploads/2008/05/under-armour-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800600" y="4572000"/>
            <a:ext cx="3505200" cy="195942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3707186"/>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Company Image so important?</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a:t>Companies with strong corporate images, such as </a:t>
            </a:r>
            <a:r>
              <a:rPr lang="en-US" sz="3200" dirty="0" smtClean="0"/>
              <a:t>Sony and Nike have an advantage in the market place because their names adds value to their products and reduces uncertainty in the eyes of distributors, retailers and consumers.</a:t>
            </a:r>
            <a:endParaRPr lang="en-US" sz="3200" dirty="0"/>
          </a:p>
        </p:txBody>
      </p:sp>
      <p:pic>
        <p:nvPicPr>
          <p:cNvPr id="4098" name="Picture 2" descr="http://www.designerclothesonline.co.uk/wordpress/wp-content/uploads/2009/04/moos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05400" y="4191000"/>
            <a:ext cx="3581400" cy="206925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83455619"/>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can employees reinforce company image?</a:t>
            </a:r>
            <a:endParaRPr lang="en-US" dirty="0"/>
          </a:p>
        </p:txBody>
      </p:sp>
      <p:sp>
        <p:nvSpPr>
          <p:cNvPr id="3" name="Content Placeholder 2"/>
          <p:cNvSpPr>
            <a:spLocks noGrp="1"/>
          </p:cNvSpPr>
          <p:nvPr>
            <p:ph idx="1"/>
          </p:nvPr>
        </p:nvSpPr>
        <p:spPr>
          <a:xfrm>
            <a:off x="228600" y="1600201"/>
            <a:ext cx="8686800" cy="3733800"/>
          </a:xfrm>
        </p:spPr>
        <p:txBody>
          <a:bodyPr>
            <a:normAutofit/>
          </a:bodyPr>
          <a:lstStyle/>
          <a:p>
            <a:r>
              <a:rPr lang="en-US" sz="2800" dirty="0" smtClean="0"/>
              <a:t> Employees </a:t>
            </a:r>
            <a:r>
              <a:rPr lang="en-US" sz="2800" dirty="0"/>
              <a:t>should be trained and motivated to project a positive image of the company. </a:t>
            </a:r>
            <a:endParaRPr lang="en-US" sz="2800" dirty="0" smtClean="0"/>
          </a:p>
          <a:p>
            <a:r>
              <a:rPr lang="en-US" sz="2800" dirty="0" smtClean="0"/>
              <a:t>From </a:t>
            </a:r>
            <a:r>
              <a:rPr lang="en-US" sz="2800" dirty="0"/>
              <a:t>training</a:t>
            </a:r>
            <a:r>
              <a:rPr lang="en-US" sz="2800" b="1" dirty="0"/>
              <a:t> </a:t>
            </a:r>
            <a:r>
              <a:rPr lang="en-US" sz="2800" dirty="0"/>
              <a:t>employees on answering telephones, how daily decisions are made, to establishing dress code requirements shows that companies understand how important communicating a positive image is to the company’s success</a:t>
            </a:r>
          </a:p>
        </p:txBody>
      </p:sp>
      <p:pic>
        <p:nvPicPr>
          <p:cNvPr id="5122" name="Picture 2" descr="http://zirkbotha.files.wordpress.com/2011/06/business-ma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19800" y="4783630"/>
            <a:ext cx="2438400" cy="18339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74634432"/>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792162"/>
          </a:xfrm>
        </p:spPr>
        <p:txBody>
          <a:bodyPr/>
          <a:lstStyle/>
          <a:p>
            <a:r>
              <a:rPr lang="en-US" dirty="0" smtClean="0"/>
              <a:t>Continued…</a:t>
            </a:r>
            <a:endParaRPr lang="en-US" dirty="0"/>
          </a:p>
        </p:txBody>
      </p:sp>
      <p:sp>
        <p:nvSpPr>
          <p:cNvPr id="3" name="Content Placeholder 2"/>
          <p:cNvSpPr>
            <a:spLocks noGrp="1"/>
          </p:cNvSpPr>
          <p:nvPr>
            <p:ph idx="1"/>
          </p:nvPr>
        </p:nvSpPr>
        <p:spPr>
          <a:xfrm>
            <a:off x="228600" y="1143000"/>
            <a:ext cx="8610600" cy="4191001"/>
          </a:xfrm>
        </p:spPr>
        <p:txBody>
          <a:bodyPr/>
          <a:lstStyle/>
          <a:p>
            <a:r>
              <a:rPr lang="en-US" sz="2800" dirty="0"/>
              <a:t>Employees are walking, talking demonstrations of brand values everyday in everything they do.  </a:t>
            </a:r>
            <a:endParaRPr lang="en-US" sz="2800" dirty="0" smtClean="0"/>
          </a:p>
          <a:p>
            <a:r>
              <a:rPr lang="en-US" sz="2800" dirty="0" smtClean="0"/>
              <a:t>Employees </a:t>
            </a:r>
            <a:r>
              <a:rPr lang="en-US" sz="2800" dirty="0"/>
              <a:t>connect brand values with customers through </a:t>
            </a:r>
            <a:r>
              <a:rPr lang="en-US" sz="2800" dirty="0" smtClean="0"/>
              <a:t>touch points(all opportunities that businesses have to connect with customers and reinforce brand value) </a:t>
            </a:r>
            <a:r>
              <a:rPr lang="en-US" sz="2800" dirty="0"/>
              <a:t>to make brands come </a:t>
            </a:r>
            <a:r>
              <a:rPr lang="en-US" sz="2800" dirty="0" smtClean="0"/>
              <a:t>alive.  </a:t>
            </a:r>
            <a:r>
              <a:rPr lang="en-US" sz="2800" dirty="0"/>
              <a:t>Employees both reflect brand values and help shape them.</a:t>
            </a:r>
          </a:p>
          <a:p>
            <a:endParaRPr lang="en-US" dirty="0"/>
          </a:p>
        </p:txBody>
      </p:sp>
      <p:pic>
        <p:nvPicPr>
          <p:cNvPr id="6146" name="Picture 2" descr="http://www.guideforpennypinchers.com/wp-content/uploads/2011/02/business_woma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4038600"/>
            <a:ext cx="1676400" cy="258349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30827463"/>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a:bodyPr>
          <a:lstStyle/>
          <a:p>
            <a:r>
              <a:rPr lang="en-US" sz="4800" dirty="0" err="1" smtClean="0"/>
              <a:t>Abecrombie</a:t>
            </a:r>
            <a:r>
              <a:rPr lang="en-US" sz="4800" dirty="0" smtClean="0"/>
              <a:t> Case Study</a:t>
            </a:r>
            <a:endParaRPr lang="en-US"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September 26th</a:t>
            </a:r>
            <a:endParaRPr lang="en-US" dirty="0"/>
          </a:p>
        </p:txBody>
      </p:sp>
      <p:sp>
        <p:nvSpPr>
          <p:cNvPr id="3" name="Content Placeholder 2"/>
          <p:cNvSpPr>
            <a:spLocks noGrp="1"/>
          </p:cNvSpPr>
          <p:nvPr>
            <p:ph idx="1"/>
          </p:nvPr>
        </p:nvSpPr>
        <p:spPr>
          <a:xfrm>
            <a:off x="685800" y="1600200"/>
            <a:ext cx="7772400" cy="4267199"/>
          </a:xfrm>
        </p:spPr>
        <p:txBody>
          <a:bodyPr>
            <a:normAutofit/>
          </a:bodyPr>
          <a:lstStyle/>
          <a:p>
            <a:r>
              <a:rPr lang="en-US" sz="3600" dirty="0" smtClean="0"/>
              <a:t>Warm up</a:t>
            </a:r>
          </a:p>
          <a:p>
            <a:pPr lvl="1"/>
            <a:r>
              <a:rPr lang="en-US" sz="2800" dirty="0" smtClean="0"/>
              <a:t>Brand Match Activity</a:t>
            </a:r>
          </a:p>
          <a:p>
            <a:r>
              <a:rPr lang="en-US" sz="3600" dirty="0" smtClean="0"/>
              <a:t>Obj. 2.07 – Branding</a:t>
            </a:r>
          </a:p>
          <a:p>
            <a:pPr lvl="1"/>
            <a:r>
              <a:rPr lang="en-US" sz="2800" dirty="0" smtClean="0"/>
              <a:t>Slide Show/Notes</a:t>
            </a:r>
          </a:p>
          <a:p>
            <a:pPr lvl="1"/>
            <a:r>
              <a:rPr lang="en-US" sz="2800" dirty="0" err="1" smtClean="0"/>
              <a:t>Abecrombie</a:t>
            </a:r>
            <a:r>
              <a:rPr lang="en-US" sz="2800" dirty="0" smtClean="0"/>
              <a:t> Fitch Case Study</a:t>
            </a:r>
          </a:p>
          <a:p>
            <a:pPr lvl="1"/>
            <a:endParaRPr lang="en-US" sz="2800" dirty="0" smtClean="0"/>
          </a:p>
          <a:p>
            <a:r>
              <a:rPr lang="en-US" sz="3200" dirty="0" smtClean="0"/>
              <a:t>Unit Test on FRIDAY!!!</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 </a:t>
            </a:r>
            <a:r>
              <a:rPr lang="en-US" dirty="0" smtClean="0"/>
              <a:t>September </a:t>
            </a:r>
            <a:r>
              <a:rPr lang="en-US" dirty="0" smtClean="0"/>
              <a:t>27th</a:t>
            </a:r>
            <a:endParaRPr lang="en-US" dirty="0"/>
          </a:p>
        </p:txBody>
      </p:sp>
      <p:sp>
        <p:nvSpPr>
          <p:cNvPr id="3" name="Content Placeholder 2"/>
          <p:cNvSpPr>
            <a:spLocks noGrp="1"/>
          </p:cNvSpPr>
          <p:nvPr>
            <p:ph idx="1"/>
          </p:nvPr>
        </p:nvSpPr>
        <p:spPr>
          <a:xfrm>
            <a:off x="685800" y="1600200"/>
            <a:ext cx="7772400" cy="4267199"/>
          </a:xfrm>
        </p:spPr>
        <p:txBody>
          <a:bodyPr>
            <a:normAutofit lnSpcReduction="10000"/>
          </a:bodyPr>
          <a:lstStyle/>
          <a:p>
            <a:r>
              <a:rPr lang="en-US" sz="3600" dirty="0" smtClean="0"/>
              <a:t>Unit 2 – Product/Service Mgmt</a:t>
            </a:r>
            <a:endParaRPr lang="en-US" sz="3600" dirty="0" smtClean="0"/>
          </a:p>
          <a:p>
            <a:pPr lvl="1"/>
            <a:r>
              <a:rPr lang="en-US" sz="2800" dirty="0" smtClean="0"/>
              <a:t>Review for Test</a:t>
            </a:r>
          </a:p>
          <a:p>
            <a:pPr lvl="2"/>
            <a:r>
              <a:rPr lang="en-US" sz="2600" dirty="0" smtClean="0"/>
              <a:t>Slide shows</a:t>
            </a:r>
            <a:endParaRPr lang="en-US" sz="2600" dirty="0" smtClean="0"/>
          </a:p>
          <a:p>
            <a:pPr lvl="1"/>
            <a:r>
              <a:rPr lang="en-US" sz="2800" dirty="0" err="1" smtClean="0"/>
              <a:t>Quia</a:t>
            </a:r>
            <a:r>
              <a:rPr lang="en-US" sz="2800" dirty="0" smtClean="0"/>
              <a:t> Review Activities</a:t>
            </a:r>
          </a:p>
          <a:p>
            <a:pPr lvl="2"/>
            <a:r>
              <a:rPr lang="en-US" sz="2600" dirty="0" smtClean="0"/>
              <a:t>Complete all 9 of the rags to riches.</a:t>
            </a:r>
          </a:p>
          <a:p>
            <a:pPr lvl="2"/>
            <a:r>
              <a:rPr lang="en-US" sz="2600" dirty="0" smtClean="0"/>
              <a:t>Show me your $1,000,000 when you complete each </a:t>
            </a:r>
            <a:r>
              <a:rPr lang="en-US" sz="2600" smtClean="0"/>
              <a:t>review activity!</a:t>
            </a:r>
            <a:endParaRPr lang="en-US" sz="2600" dirty="0" smtClean="0"/>
          </a:p>
          <a:p>
            <a:pPr lvl="1"/>
            <a:endParaRPr lang="en-US" sz="2800" dirty="0" smtClean="0"/>
          </a:p>
          <a:p>
            <a:r>
              <a:rPr lang="en-US" sz="3200" dirty="0" smtClean="0"/>
              <a:t>Unit Test on FRIDAY!!!</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Objective 2.07</a:t>
            </a:r>
            <a:endParaRPr lang="en-US" dirty="0"/>
          </a:p>
        </p:txBody>
      </p:sp>
      <p:sp>
        <p:nvSpPr>
          <p:cNvPr id="3" name="Subtitle 2"/>
          <p:cNvSpPr>
            <a:spLocks noGrp="1"/>
          </p:cNvSpPr>
          <p:nvPr>
            <p:ph type="subTitle" idx="1"/>
          </p:nvPr>
        </p:nvSpPr>
        <p:spPr>
          <a:xfrm>
            <a:off x="228600" y="3200400"/>
            <a:ext cx="8382000" cy="1825625"/>
          </a:xfrm>
        </p:spPr>
        <p:txBody>
          <a:bodyPr>
            <a:normAutofit/>
          </a:bodyPr>
          <a:lstStyle/>
          <a:p>
            <a:r>
              <a:rPr lang="en-US" sz="3200" b="1" dirty="0" smtClean="0">
                <a:solidFill>
                  <a:schemeClr val="tx1"/>
                </a:solidFill>
              </a:rPr>
              <a:t>Reinforce company’s image to exhibit the company’s brand promise</a:t>
            </a:r>
            <a:endParaRPr lang="en-US" sz="3200" b="1" dirty="0">
              <a:solidFill>
                <a:schemeClr val="tx1"/>
              </a:solidFill>
            </a:endParaRPr>
          </a:p>
        </p:txBody>
      </p:sp>
    </p:spTree>
    <p:extLst>
      <p:ext uri="{BB962C8B-B14F-4D97-AF65-F5344CB8AC3E}">
        <p14:creationId xmlns:p14="http://schemas.microsoft.com/office/powerpoint/2010/main" xmlns="" val="2749415620"/>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brand?</a:t>
            </a:r>
            <a:endParaRPr lang="en-US" dirty="0"/>
          </a:p>
        </p:txBody>
      </p:sp>
      <p:sp>
        <p:nvSpPr>
          <p:cNvPr id="3" name="Content Placeholder 2"/>
          <p:cNvSpPr>
            <a:spLocks noGrp="1"/>
          </p:cNvSpPr>
          <p:nvPr>
            <p:ph idx="1"/>
          </p:nvPr>
        </p:nvSpPr>
        <p:spPr/>
        <p:txBody>
          <a:bodyPr>
            <a:noAutofit/>
          </a:bodyPr>
          <a:lstStyle/>
          <a:p>
            <a:r>
              <a:rPr lang="en-US" sz="3200" b="1" dirty="0"/>
              <a:t>Brand</a:t>
            </a:r>
            <a:r>
              <a:rPr lang="en-US" sz="3200" dirty="0"/>
              <a:t>:  is all of the impressions and experiences consumers associate with a company, a product, or a service.  Brands relate to customers on an emotional and rational level.</a:t>
            </a:r>
          </a:p>
          <a:p>
            <a:r>
              <a:rPr lang="en-US" sz="3200" dirty="0"/>
              <a:t>A brand is a name, term, symbol, design, or combination thereof that identifies a seller’s products and differentiates them from competitors’ products.</a:t>
            </a:r>
          </a:p>
        </p:txBody>
      </p:sp>
      <p:pic>
        <p:nvPicPr>
          <p:cNvPr id="1026" name="Picture 2" descr="http://layoutcodez.net/personalized/google/sv9hJAb5l8lEZn16zJI6EXPG4Jyupr.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29400" y="228600"/>
            <a:ext cx="2133600" cy="14547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70597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868362"/>
          </a:xfrm>
        </p:spPr>
        <p:txBody>
          <a:bodyPr>
            <a:normAutofit/>
          </a:bodyPr>
          <a:lstStyle/>
          <a:p>
            <a:r>
              <a:rPr lang="en-US" dirty="0" smtClean="0"/>
              <a:t>What is Brand Promise?</a:t>
            </a:r>
            <a:endParaRPr lang="en-US" dirty="0"/>
          </a:p>
        </p:txBody>
      </p:sp>
      <p:sp>
        <p:nvSpPr>
          <p:cNvPr id="3" name="Content Placeholder 2"/>
          <p:cNvSpPr>
            <a:spLocks noGrp="1"/>
          </p:cNvSpPr>
          <p:nvPr>
            <p:ph idx="1"/>
          </p:nvPr>
        </p:nvSpPr>
        <p:spPr>
          <a:xfrm>
            <a:off x="304800" y="990600"/>
            <a:ext cx="8458200" cy="5562600"/>
          </a:xfrm>
        </p:spPr>
        <p:txBody>
          <a:bodyPr>
            <a:normAutofit lnSpcReduction="10000"/>
          </a:bodyPr>
          <a:lstStyle/>
          <a:p>
            <a:pPr marL="0" marR="0">
              <a:lnSpc>
                <a:spcPct val="115000"/>
              </a:lnSpc>
              <a:spcBef>
                <a:spcPts val="0"/>
              </a:spcBef>
              <a:spcAft>
                <a:spcPts val="1000"/>
              </a:spcAft>
            </a:pPr>
            <a:r>
              <a:rPr lang="en-US" sz="2600" dirty="0" smtClean="0">
                <a:effectLst/>
                <a:latin typeface="Comic Sans MS"/>
                <a:ea typeface="Times New Roman"/>
                <a:cs typeface="Times New Roman"/>
              </a:rPr>
              <a:t>is what your business will consistently deliver to the customer.  </a:t>
            </a:r>
          </a:p>
          <a:p>
            <a:pPr marL="0" marR="0">
              <a:lnSpc>
                <a:spcPct val="115000"/>
              </a:lnSpc>
              <a:spcBef>
                <a:spcPts val="0"/>
              </a:spcBef>
              <a:spcAft>
                <a:spcPts val="1000"/>
              </a:spcAft>
            </a:pPr>
            <a:r>
              <a:rPr lang="en-US" sz="2600" dirty="0" smtClean="0">
                <a:effectLst/>
                <a:latin typeface="Comic Sans MS"/>
                <a:ea typeface="Times New Roman"/>
                <a:cs typeface="Times New Roman"/>
              </a:rPr>
              <a:t>establishes your customers’ expectations for the quality and consistency of their experiences with your business.  </a:t>
            </a:r>
          </a:p>
          <a:p>
            <a:pPr marL="0" marR="0">
              <a:lnSpc>
                <a:spcPct val="115000"/>
              </a:lnSpc>
              <a:spcBef>
                <a:spcPts val="0"/>
              </a:spcBef>
              <a:spcAft>
                <a:spcPts val="1000"/>
              </a:spcAft>
            </a:pPr>
            <a:r>
              <a:rPr lang="en-US" sz="2600" dirty="0" smtClean="0">
                <a:effectLst/>
                <a:latin typeface="Comic Sans MS"/>
                <a:ea typeface="Times New Roman"/>
                <a:cs typeface="Times New Roman"/>
              </a:rPr>
              <a:t>Businesses want to control perceptions, thoughts, and feelings customers have about them.  </a:t>
            </a:r>
          </a:p>
          <a:p>
            <a:pPr marL="0" marR="0">
              <a:lnSpc>
                <a:spcPct val="115000"/>
              </a:lnSpc>
              <a:spcBef>
                <a:spcPts val="0"/>
              </a:spcBef>
              <a:spcAft>
                <a:spcPts val="1000"/>
              </a:spcAft>
            </a:pPr>
            <a:r>
              <a:rPr lang="en-US" sz="2600" dirty="0" smtClean="0">
                <a:effectLst/>
                <a:latin typeface="Comic Sans MS"/>
                <a:ea typeface="Times New Roman"/>
                <a:cs typeface="Times New Roman"/>
              </a:rPr>
              <a:t>provides guidance to employees as they interact with customers daily.  </a:t>
            </a:r>
          </a:p>
          <a:p>
            <a:pPr marL="0" marR="0">
              <a:lnSpc>
                <a:spcPct val="115000"/>
              </a:lnSpc>
              <a:spcBef>
                <a:spcPts val="0"/>
              </a:spcBef>
              <a:spcAft>
                <a:spcPts val="1000"/>
              </a:spcAft>
            </a:pPr>
            <a:r>
              <a:rPr lang="en-US" sz="2600" dirty="0" smtClean="0">
                <a:effectLst/>
                <a:latin typeface="Comic Sans MS"/>
                <a:ea typeface="Times New Roman"/>
                <a:cs typeface="Times New Roman"/>
              </a:rPr>
              <a:t>A brand must promise a relevant, compelling and differentiated benefit to the target customer.</a:t>
            </a:r>
            <a:endParaRPr lang="en-US" sz="3500" dirty="0">
              <a:ea typeface="Times New Roman"/>
              <a:cs typeface="Times New Roman"/>
            </a:endParaRPr>
          </a:p>
          <a:p>
            <a:endParaRPr lang="en-US" dirty="0"/>
          </a:p>
        </p:txBody>
      </p:sp>
    </p:spTree>
    <p:extLst>
      <p:ext uri="{BB962C8B-B14F-4D97-AF65-F5344CB8AC3E}">
        <p14:creationId xmlns:p14="http://schemas.microsoft.com/office/powerpoint/2010/main" xmlns="" val="711483401"/>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1020762"/>
          </a:xfrm>
        </p:spPr>
        <p:txBody>
          <a:bodyPr>
            <a:normAutofit fontScale="90000"/>
          </a:bodyPr>
          <a:lstStyle/>
          <a:p>
            <a:r>
              <a:rPr lang="en-US" dirty="0" smtClean="0"/>
              <a:t>What is the Importance of a Company’s Brand Promise?</a:t>
            </a:r>
            <a:endParaRPr lang="en-US" dirty="0"/>
          </a:p>
        </p:txBody>
      </p:sp>
      <p:sp>
        <p:nvSpPr>
          <p:cNvPr id="3" name="Content Placeholder 2"/>
          <p:cNvSpPr>
            <a:spLocks noGrp="1"/>
          </p:cNvSpPr>
          <p:nvPr>
            <p:ph idx="1"/>
          </p:nvPr>
        </p:nvSpPr>
        <p:spPr>
          <a:xfrm>
            <a:off x="304800" y="1447800"/>
            <a:ext cx="8610600" cy="4648199"/>
          </a:xfrm>
        </p:spPr>
        <p:txBody>
          <a:bodyPr>
            <a:noAutofit/>
          </a:bodyPr>
          <a:lstStyle/>
          <a:p>
            <a:r>
              <a:rPr lang="en-US" sz="3200" dirty="0"/>
              <a:t>A company’s brand promise establishes a base line of customer service to be expected.  </a:t>
            </a:r>
            <a:endParaRPr lang="en-US" sz="3200" dirty="0" smtClean="0"/>
          </a:p>
          <a:p>
            <a:r>
              <a:rPr lang="en-US" sz="3200" dirty="0" smtClean="0"/>
              <a:t>It </a:t>
            </a:r>
            <a:r>
              <a:rPr lang="en-US" sz="3200" dirty="0"/>
              <a:t>reflects the core values of the company and should be demonstrated by every employee throughout the company.  </a:t>
            </a:r>
            <a:endParaRPr lang="en-US" sz="3200" dirty="0" smtClean="0"/>
          </a:p>
          <a:p>
            <a:r>
              <a:rPr lang="en-US" sz="3200" dirty="0" smtClean="0"/>
              <a:t>This </a:t>
            </a:r>
            <a:r>
              <a:rPr lang="en-US" sz="3200" dirty="0"/>
              <a:t>has a direct impact on the customer’s experiences with the company; thus, developing a long term business relationship with customers.  </a:t>
            </a:r>
          </a:p>
        </p:txBody>
      </p:sp>
    </p:spTree>
    <p:extLst>
      <p:ext uri="{BB962C8B-B14F-4D97-AF65-F5344CB8AC3E}">
        <p14:creationId xmlns:p14="http://schemas.microsoft.com/office/powerpoint/2010/main" xmlns="" val="4027227120"/>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factors impacting a company’s Brand Promise?</a:t>
            </a:r>
            <a:endParaRPr lang="en-US" dirty="0"/>
          </a:p>
        </p:txBody>
      </p:sp>
      <p:sp>
        <p:nvSpPr>
          <p:cNvPr id="3" name="Content Placeholder 2"/>
          <p:cNvSpPr>
            <a:spLocks noGrp="1"/>
          </p:cNvSpPr>
          <p:nvPr>
            <p:ph idx="1"/>
          </p:nvPr>
        </p:nvSpPr>
        <p:spPr>
          <a:xfrm>
            <a:off x="228600" y="1600200"/>
            <a:ext cx="8610600" cy="4648200"/>
          </a:xfrm>
        </p:spPr>
        <p:txBody>
          <a:bodyPr>
            <a:normAutofit lnSpcReduction="10000"/>
          </a:bodyPr>
          <a:lstStyle/>
          <a:p>
            <a:r>
              <a:rPr lang="en-US" sz="3200" b="1" dirty="0"/>
              <a:t>Brand Champion</a:t>
            </a:r>
            <a:r>
              <a:rPr lang="en-US" sz="3200" dirty="0"/>
              <a:t> is the one that analyzes the business’s strengths.  </a:t>
            </a:r>
            <a:endParaRPr lang="en-US" sz="3200" dirty="0" smtClean="0"/>
          </a:p>
          <a:p>
            <a:r>
              <a:rPr lang="en-US" sz="3200" dirty="0" smtClean="0"/>
              <a:t>Brand </a:t>
            </a:r>
            <a:r>
              <a:rPr lang="en-US" sz="3200" dirty="0"/>
              <a:t>Champion is the CEO or manager.  100% commitment to core values starts at the top. </a:t>
            </a:r>
            <a:endParaRPr lang="en-US" sz="3200" dirty="0" smtClean="0"/>
          </a:p>
          <a:p>
            <a:r>
              <a:rPr lang="en-US" sz="3200" dirty="0" smtClean="0"/>
              <a:t> </a:t>
            </a:r>
            <a:r>
              <a:rPr lang="en-US" sz="3200" dirty="0"/>
              <a:t>From the CEO to the mailroom clerk or doorman, customers need to know they are the first priority. </a:t>
            </a:r>
            <a:endParaRPr lang="en-US" sz="3200" dirty="0" smtClean="0"/>
          </a:p>
          <a:p>
            <a:r>
              <a:rPr lang="en-US" sz="3200" dirty="0" smtClean="0"/>
              <a:t> </a:t>
            </a:r>
            <a:r>
              <a:rPr lang="en-US" sz="3200" dirty="0"/>
              <a:t>The champion keeps the brand alive throughout the company.</a:t>
            </a:r>
          </a:p>
          <a:p>
            <a:pPr marL="68580" indent="0">
              <a:buNone/>
            </a:pPr>
            <a:endParaRPr lang="en-US" dirty="0"/>
          </a:p>
          <a:p>
            <a:endParaRPr lang="en-US" dirty="0"/>
          </a:p>
        </p:txBody>
      </p:sp>
    </p:spTree>
    <p:extLst>
      <p:ext uri="{BB962C8B-B14F-4D97-AF65-F5344CB8AC3E}">
        <p14:creationId xmlns:p14="http://schemas.microsoft.com/office/powerpoint/2010/main" xmlns="" val="354231024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Continued Brand Promise….</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a:t>	</a:t>
            </a:r>
          </a:p>
          <a:p>
            <a:r>
              <a:rPr lang="en-US" sz="3200" dirty="0"/>
              <a:t>What does your business do better than anyone else?</a:t>
            </a:r>
          </a:p>
          <a:p>
            <a:r>
              <a:rPr lang="en-US" sz="3200" dirty="0"/>
              <a:t>What does your business have, done, or provided that your competitors don’t?</a:t>
            </a:r>
          </a:p>
          <a:p>
            <a:r>
              <a:rPr lang="en-US" sz="3200" dirty="0"/>
              <a:t>What makes your business unique?</a:t>
            </a:r>
          </a:p>
        </p:txBody>
      </p:sp>
    </p:spTree>
    <p:extLst>
      <p:ext uri="{BB962C8B-B14F-4D97-AF65-F5344CB8AC3E}">
        <p14:creationId xmlns:p14="http://schemas.microsoft.com/office/powerpoint/2010/main" xmlns="" val="75591526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298</TotalTime>
  <Words>765</Words>
  <Application>Microsoft Office PowerPoint</Application>
  <PresentationFormat>On-screen Show (4:3)</PresentationFormat>
  <Paragraphs>73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 Pop</vt:lpstr>
      <vt:lpstr>Tuesday, September 25th</vt:lpstr>
      <vt:lpstr>Wednesday, September 26th</vt:lpstr>
      <vt:lpstr>Thursday, September 27th</vt:lpstr>
      <vt:lpstr>Objective 2.07</vt:lpstr>
      <vt:lpstr>What is a brand?</vt:lpstr>
      <vt:lpstr>What is Brand Promise?</vt:lpstr>
      <vt:lpstr>What is the Importance of a Company’s Brand Promise?</vt:lpstr>
      <vt:lpstr>What are factors impacting a company’s Brand Promise?</vt:lpstr>
      <vt:lpstr>Continued Brand Promise…. </vt:lpstr>
      <vt:lpstr>What is a Vision and Mission Statement?</vt:lpstr>
      <vt:lpstr>What is Company Image?</vt:lpstr>
      <vt:lpstr>Continued Company Image…</vt:lpstr>
      <vt:lpstr>Corporate Image Continued….</vt:lpstr>
      <vt:lpstr>Why is Company Image so important?</vt:lpstr>
      <vt:lpstr>How can employees reinforce company image?</vt:lpstr>
      <vt:lpstr>Continued…</vt:lpstr>
      <vt:lpstr>Activity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 2.06</dc:title>
  <dc:creator>Lauren</dc:creator>
  <cp:lastModifiedBy>abehar</cp:lastModifiedBy>
  <cp:revision>37</cp:revision>
  <dcterms:created xsi:type="dcterms:W3CDTF">2011-10-02T19:12:48Z</dcterms:created>
  <dcterms:modified xsi:type="dcterms:W3CDTF">2012-09-27T11:41:32Z</dcterms:modified>
</cp:coreProperties>
</file>