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84" r:id="rId3"/>
    <p:sldId id="285" r:id="rId4"/>
    <p:sldId id="286" r:id="rId5"/>
    <p:sldId id="287" r:id="rId6"/>
    <p:sldId id="281" r:id="rId7"/>
    <p:sldId id="256" r:id="rId8"/>
    <p:sldId id="257" r:id="rId9"/>
    <p:sldId id="258" r:id="rId10"/>
    <p:sldId id="259" r:id="rId11"/>
    <p:sldId id="260" r:id="rId12"/>
    <p:sldId id="280" r:id="rId13"/>
    <p:sldId id="261" r:id="rId14"/>
    <p:sldId id="262" r:id="rId15"/>
    <p:sldId id="263" r:id="rId16"/>
    <p:sldId id="264" r:id="rId17"/>
    <p:sldId id="265" r:id="rId18"/>
    <p:sldId id="266" r:id="rId19"/>
    <p:sldId id="271" r:id="rId20"/>
    <p:sldId id="267" r:id="rId21"/>
    <p:sldId id="268" r:id="rId22"/>
    <p:sldId id="279" r:id="rId23"/>
    <p:sldId id="270" r:id="rId24"/>
    <p:sldId id="272" r:id="rId25"/>
    <p:sldId id="277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69BBA-1C44-48AC-A080-1616EE8C6507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7907BE2-18F0-4D3A-9F9C-387EAEEDD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69BBA-1C44-48AC-A080-1616EE8C6507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7BE2-18F0-4D3A-9F9C-387EAEEDD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69BBA-1C44-48AC-A080-1616EE8C6507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7BE2-18F0-4D3A-9F9C-387EAEEDD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69BBA-1C44-48AC-A080-1616EE8C6507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7907BE2-18F0-4D3A-9F9C-387EAEEDD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69BBA-1C44-48AC-A080-1616EE8C6507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7BE2-18F0-4D3A-9F9C-387EAEEDD3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69BBA-1C44-48AC-A080-1616EE8C6507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7BE2-18F0-4D3A-9F9C-387EAEEDD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69BBA-1C44-48AC-A080-1616EE8C6507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7907BE2-18F0-4D3A-9F9C-387EAEEDD3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69BBA-1C44-48AC-A080-1616EE8C6507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7BE2-18F0-4D3A-9F9C-387EAEEDD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69BBA-1C44-48AC-A080-1616EE8C6507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7BE2-18F0-4D3A-9F9C-387EAEEDD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69BBA-1C44-48AC-A080-1616EE8C6507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7BE2-18F0-4D3A-9F9C-387EAEEDD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69BBA-1C44-48AC-A080-1616EE8C6507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7BE2-18F0-4D3A-9F9C-387EAEEDD3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7169BBA-1C44-48AC-A080-1616EE8C6507}" type="datetimeFigureOut">
              <a:rPr lang="en-US" smtClean="0"/>
              <a:pPr/>
              <a:t>11/20/2012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7907BE2-18F0-4D3A-9F9C-387EAEEDD3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WedNESDAY</a:t>
            </a:r>
            <a:r>
              <a:rPr lang="en-US" dirty="0" smtClean="0"/>
              <a:t>, November 14th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Unit 6 – SELLING</a:t>
            </a:r>
          </a:p>
          <a:p>
            <a:r>
              <a:rPr lang="en-US" dirty="0" smtClean="0"/>
              <a:t>Warm up</a:t>
            </a:r>
          </a:p>
          <a:p>
            <a:pPr lvl="1"/>
            <a:r>
              <a:rPr lang="en-US" dirty="0" smtClean="0"/>
              <a:t>Complete Ideal Salesman Poster</a:t>
            </a:r>
          </a:p>
          <a:p>
            <a:pPr lvl="1"/>
            <a:r>
              <a:rPr lang="en-US" dirty="0" smtClean="0"/>
              <a:t>Vocabulary – 2.08 – </a:t>
            </a:r>
            <a:r>
              <a:rPr lang="en-US" dirty="0" err="1" smtClean="0"/>
              <a:t>Quia</a:t>
            </a:r>
            <a:r>
              <a:rPr lang="en-US" dirty="0" smtClean="0"/>
              <a:t> – Write Terms and Definitions</a:t>
            </a:r>
          </a:p>
          <a:p>
            <a:r>
              <a:rPr lang="en-US" dirty="0" smtClean="0"/>
              <a:t>Obj. 2.08  - Acquire Product Knowledge</a:t>
            </a:r>
          </a:p>
          <a:p>
            <a:pPr lvl="1"/>
            <a:r>
              <a:rPr lang="en-US" dirty="0" smtClean="0"/>
              <a:t>Slide show/Notes</a:t>
            </a:r>
          </a:p>
          <a:p>
            <a:pPr lvl="1"/>
            <a:r>
              <a:rPr lang="en-US" dirty="0" smtClean="0"/>
              <a:t>Activity – feature or benefit worksheet</a:t>
            </a:r>
          </a:p>
          <a:p>
            <a:pPr lvl="1"/>
            <a:r>
              <a:rPr lang="en-US" dirty="0" smtClean="0"/>
              <a:t>Activity – feature/benefit chart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ONLY COMPLETED WARM UP!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Other sales personnel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Get advice from experienced salespeople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Ask other salespeople questions</a:t>
            </a:r>
          </a:p>
          <a:p>
            <a:pPr marL="571500" indent="-514350">
              <a:buFont typeface="+mj-lt"/>
              <a:buAutoNum type="arabicPeriod" startAt="5"/>
            </a:pPr>
            <a:r>
              <a:rPr lang="en-US" dirty="0" smtClean="0"/>
              <a:t>Promotional materials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Product bulletins	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Catalogues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Manuals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Make feature/benefit statements using the promotional material</a:t>
            </a:r>
            <a:endParaRPr lang="en-US" dirty="0"/>
          </a:p>
        </p:txBody>
      </p:sp>
      <p:pic>
        <p:nvPicPr>
          <p:cNvPr id="3074" name="Picture 2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2438400"/>
            <a:ext cx="1833549" cy="1862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/>
          </a:bodyPr>
          <a:lstStyle/>
          <a:p>
            <a:r>
              <a:rPr lang="en-US" dirty="0" smtClean="0"/>
              <a:t>Types of Product Information Used in Selling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Construction and materials</a:t>
            </a:r>
          </a:p>
          <a:p>
            <a:pPr marL="914400" lvl="1" indent="-514350"/>
            <a:r>
              <a:rPr lang="en-US" dirty="0" smtClean="0"/>
              <a:t>What is it made of</a:t>
            </a:r>
          </a:p>
          <a:p>
            <a:pPr marL="914400" lvl="1" indent="-514350"/>
            <a:r>
              <a:rPr lang="en-US" dirty="0" smtClean="0"/>
              <a:t>Who makes it</a:t>
            </a:r>
          </a:p>
          <a:p>
            <a:pPr marL="914400" lvl="1" indent="-514350"/>
            <a:r>
              <a:rPr lang="en-US" dirty="0" smtClean="0"/>
              <a:t>How is it made</a:t>
            </a:r>
          </a:p>
          <a:p>
            <a:pPr marL="914400" lvl="1" indent="-514350"/>
            <a:r>
              <a:rPr lang="en-US" dirty="0" smtClean="0"/>
              <a:t>What is the difference between two items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Appearance and style</a:t>
            </a:r>
          </a:p>
          <a:p>
            <a:pPr marL="914400" lvl="1" indent="-514350"/>
            <a:r>
              <a:rPr lang="en-US" dirty="0" smtClean="0"/>
              <a:t>This is a classic it won’t go out of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839200" cy="6400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Unique or novel features</a:t>
            </a:r>
          </a:p>
          <a:p>
            <a:pPr marL="914400" lvl="1" indent="-514350"/>
            <a:r>
              <a:rPr lang="en-US" dirty="0" smtClean="0"/>
              <a:t>You have something the competitor does not—for example your drug store delivers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Durability</a:t>
            </a:r>
          </a:p>
          <a:p>
            <a:pPr marL="914400" lvl="1" indent="-514350"/>
            <a:r>
              <a:rPr lang="en-US" dirty="0" smtClean="0"/>
              <a:t>How many miles can I get from these tires</a:t>
            </a:r>
          </a:p>
          <a:p>
            <a:pPr marL="914400" lvl="1" indent="-514350"/>
            <a:r>
              <a:rPr lang="en-US" dirty="0" smtClean="0"/>
              <a:t>How many hours will these batteries last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Product uses</a:t>
            </a:r>
          </a:p>
          <a:p>
            <a:pPr marL="914400" lvl="1" indent="-514350"/>
            <a:r>
              <a:rPr lang="en-US" dirty="0" smtClean="0"/>
              <a:t>What will this do</a:t>
            </a:r>
          </a:p>
          <a:p>
            <a:pPr marL="914400" lvl="1" indent="-514350"/>
            <a:r>
              <a:rPr lang="en-US" dirty="0" smtClean="0"/>
              <a:t>How can it be used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Service and warranty information</a:t>
            </a:r>
          </a:p>
          <a:p>
            <a:pPr marL="914400" lvl="1" indent="-514350"/>
            <a:r>
              <a:rPr lang="en-US" dirty="0" smtClean="0"/>
              <a:t>Especially important with appliances, electronics and cars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dirty="0" smtClean="0"/>
              <a:t>Use Product Information in Sales 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During merchandise approach to give product information to the customer first thing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During sales presentation when showing features and benefits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customers overcome objections by further explaining the product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During closing to remind the customer of the main features that meet their wants and needs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/>
          </a:bodyPr>
          <a:lstStyle/>
          <a:p>
            <a:r>
              <a:rPr lang="en-US" dirty="0" smtClean="0"/>
              <a:t>Guidelines for Acquiring Product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Decide which features and benefits appeal to each customer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Customers buy BENEFITS not features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Different customers want different benefits from the same product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Listen, question and observe the customer to determine needs and wants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Explain only the benefits that pertain to the current customer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Explain appropriate features and benefits for the current customer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Emphasize or demonstrate benefits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Use descriptive phrases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Explain technical benefits in a way that the customer understands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Remember: BENEFITS sell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Evaluate customer reactions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Observe the customer while talking about the benefits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Move to another benefit or continue based on reaction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Ask questions to clarify wants and needs of the custome</a:t>
            </a:r>
            <a:r>
              <a:rPr lang="en-US" dirty="0"/>
              <a:t>r</a:t>
            </a:r>
          </a:p>
        </p:txBody>
      </p:sp>
      <p:pic>
        <p:nvPicPr>
          <p:cNvPr id="4098" name="Picture 2" descr="C:\Program Files\Microsoft Office\MEDIA\CAGCAT10\j030295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4648200"/>
            <a:ext cx="1304544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Identify product features and benefits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Benefit Selling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of the sales presentation where the salesperson points out features of a good or service that will be beneficial to the customer</a:t>
            </a:r>
          </a:p>
          <a:p>
            <a:r>
              <a:rPr lang="en-US" dirty="0" smtClean="0"/>
              <a:t>Prove to customers your product has features that benefit them</a:t>
            </a:r>
          </a:p>
          <a:p>
            <a:r>
              <a:rPr lang="en-US" dirty="0" smtClean="0"/>
              <a:t>Compare to competitors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Feature/benefit information can be found in: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686800" cy="4098925"/>
          </a:xfrm>
        </p:spPr>
        <p:txBody>
          <a:bodyPr/>
          <a:lstStyle/>
          <a:p>
            <a:r>
              <a:rPr lang="en-US" dirty="0" smtClean="0"/>
              <a:t>Product package information </a:t>
            </a:r>
          </a:p>
          <a:p>
            <a:r>
              <a:rPr lang="en-US" dirty="0" smtClean="0"/>
              <a:t>Manufacturers’ brochures and publications</a:t>
            </a:r>
          </a:p>
          <a:p>
            <a:r>
              <a:rPr lang="en-US" dirty="0" smtClean="0"/>
              <a:t>Promotional materials for the product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THURSDAY, November 15th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Unit 6 – SELLING</a:t>
            </a:r>
          </a:p>
          <a:p>
            <a:r>
              <a:rPr lang="en-US" dirty="0" smtClean="0"/>
              <a:t>Obj. 2.08  - Acquire Product Knowledge</a:t>
            </a:r>
          </a:p>
          <a:p>
            <a:pPr lvl="1"/>
            <a:r>
              <a:rPr lang="en-US" dirty="0" smtClean="0"/>
              <a:t>Slide show/Notes</a:t>
            </a:r>
          </a:p>
          <a:p>
            <a:pPr lvl="1"/>
            <a:r>
              <a:rPr lang="en-US" dirty="0" smtClean="0"/>
              <a:t>Activity – feature or benefit worksheet</a:t>
            </a:r>
          </a:p>
          <a:p>
            <a:pPr lvl="1"/>
            <a:r>
              <a:rPr lang="en-US" dirty="0" smtClean="0"/>
              <a:t>Activity – feature/benefit chart </a:t>
            </a:r>
          </a:p>
          <a:p>
            <a:r>
              <a:rPr lang="en-US" dirty="0" smtClean="0"/>
              <a:t>TOMORROW – Quiz on 2.01 and 2.08</a:t>
            </a:r>
          </a:p>
          <a:p>
            <a:r>
              <a:rPr lang="en-US" smtClean="0"/>
              <a:t>12 WEEKS TEST ON TUESDAY!!!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characteristic or quality of a product</a:t>
            </a:r>
          </a:p>
          <a:p>
            <a:r>
              <a:rPr lang="en-US" dirty="0" smtClean="0"/>
              <a:t>Describes the product in a way that can be touched, felt, smelled, seen or measured</a:t>
            </a:r>
          </a:p>
          <a:p>
            <a:r>
              <a:rPr lang="en-US" dirty="0" smtClean="0"/>
              <a:t>Answers “What is it?”</a:t>
            </a:r>
          </a:p>
          <a:p>
            <a:r>
              <a:rPr lang="en-US" dirty="0" smtClean="0"/>
              <a:t>Basic purpose of the product</a:t>
            </a:r>
          </a:p>
          <a:p>
            <a:pPr lvl="1"/>
            <a:r>
              <a:rPr lang="en-US" dirty="0" smtClean="0"/>
              <a:t>A watch keeps time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Satisfaction that a customer gets from a good or service—what it does for them</a:t>
            </a:r>
          </a:p>
          <a:p>
            <a:pPr lvl="1"/>
            <a:r>
              <a:rPr lang="en-US" dirty="0" smtClean="0"/>
              <a:t>Sally is happy when she gets a manicure and her nails look good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can be: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533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Obvious/apparent—easily recognizable</a:t>
            </a:r>
          </a:p>
          <a:p>
            <a:pPr lvl="1"/>
            <a:r>
              <a:rPr lang="en-US" dirty="0" smtClean="0"/>
              <a:t>“This shirt is made of cotton.  It is soft and will keep you cooler in hot weather.”</a:t>
            </a:r>
          </a:p>
          <a:p>
            <a:r>
              <a:rPr lang="en-US" dirty="0" smtClean="0"/>
              <a:t>Unique/exclusive—come only with the purchase of a particular product</a:t>
            </a:r>
          </a:p>
          <a:p>
            <a:pPr lvl="1"/>
            <a:r>
              <a:rPr lang="en-US" dirty="0" smtClean="0"/>
              <a:t>“If the pizza does not arrive within 30 minutes of when you order by phone it is free.”</a:t>
            </a:r>
          </a:p>
          <a:p>
            <a:r>
              <a:rPr lang="en-US" dirty="0" smtClean="0"/>
              <a:t>Hidden—not usually seen without assistance of salesperson</a:t>
            </a:r>
          </a:p>
          <a:p>
            <a:pPr lvl="1"/>
            <a:r>
              <a:rPr lang="en-US" dirty="0" smtClean="0"/>
              <a:t>“Look at the back of this watch, it has a release mechanism for changing the battery.”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Feature-benefit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listing of a product’s features with their corresponding benefits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9154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How to create a feature-benefit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List all the features of a product on a chart—start with the ones that are most obvious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Next list the less obvious or hidden features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At each feature, ask “What will the customer get from this?”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this answer beside the feature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There may be multiple benefits for one feature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-8578"/>
          <a:ext cx="8458200" cy="6794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2133600"/>
                <a:gridCol w="4495800"/>
              </a:tblGrid>
              <a:tr h="967333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Product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Features</a:t>
                      </a:r>
                    </a:p>
                    <a:p>
                      <a:r>
                        <a:rPr lang="en-US" sz="2000" dirty="0" smtClean="0"/>
                        <a:t>What are they?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Benefits</a:t>
                      </a:r>
                    </a:p>
                    <a:p>
                      <a:r>
                        <a:rPr lang="en-US" sz="2400" dirty="0" smtClean="0"/>
                        <a:t>What do they mean?</a:t>
                      </a:r>
                      <a:endParaRPr lang="en-US" sz="2400" dirty="0"/>
                    </a:p>
                  </a:txBody>
                  <a:tcPr/>
                </a:tc>
              </a:tr>
              <a:tr h="1143211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computer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Variety of models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Able</a:t>
                      </a:r>
                      <a:r>
                        <a:rPr lang="en-US" sz="2400" baseline="0" dirty="0" smtClean="0"/>
                        <a:t> to select different components to build a system to meet specific needs</a:t>
                      </a:r>
                      <a:endParaRPr lang="en-US" sz="2400" dirty="0"/>
                    </a:p>
                  </a:txBody>
                  <a:tcPr/>
                </a:tc>
              </a:tr>
              <a:tr h="8270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Monitor size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Large monitor enables you to see entire screen</a:t>
                      </a:r>
                      <a:endParaRPr lang="en-US" sz="2400" dirty="0"/>
                    </a:p>
                  </a:txBody>
                  <a:tcPr/>
                </a:tc>
              </a:tr>
              <a:tr h="56841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Monitor screen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Non-glare reduces eye strain</a:t>
                      </a:r>
                      <a:endParaRPr lang="en-US" sz="2400" dirty="0"/>
                    </a:p>
                  </a:txBody>
                  <a:tcPr/>
                </a:tc>
              </a:tr>
              <a:tr h="114321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memory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Additional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memory</a:t>
                      </a:r>
                      <a:r>
                        <a:rPr lang="en-US" sz="2400" baseline="0" dirty="0" smtClean="0"/>
                        <a:t> can be loaded so more programs can be installed</a:t>
                      </a:r>
                      <a:endParaRPr lang="en-US" sz="2400" dirty="0"/>
                    </a:p>
                  </a:txBody>
                  <a:tcPr/>
                </a:tc>
              </a:tr>
              <a:tr h="82700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Print capability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You can</a:t>
                      </a:r>
                      <a:r>
                        <a:rPr lang="en-US" sz="2400" baseline="0" dirty="0" smtClean="0"/>
                        <a:t> print anything right in your home or office</a:t>
                      </a:r>
                      <a:endParaRPr lang="en-US" sz="2400" dirty="0"/>
                    </a:p>
                  </a:txBody>
                  <a:tcPr/>
                </a:tc>
              </a:tr>
              <a:tr h="82700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software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The most popular</a:t>
                      </a:r>
                      <a:r>
                        <a:rPr lang="en-US" sz="2400" baseline="0" dirty="0" smtClean="0"/>
                        <a:t> software packages are pre-installed on this system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Prepare a Feature/Benefit chart for one of the following:</a:t>
            </a:r>
          </a:p>
          <a:p>
            <a:pPr lvl="1"/>
            <a:r>
              <a:rPr lang="en-US" b="1" dirty="0" smtClean="0"/>
              <a:t>A product you recently bought or are considering buying</a:t>
            </a:r>
          </a:p>
          <a:p>
            <a:pPr lvl="1"/>
            <a:r>
              <a:rPr lang="en-US" b="1" dirty="0" smtClean="0"/>
              <a:t>A college you are considering</a:t>
            </a:r>
          </a:p>
          <a:p>
            <a:pPr lvl="1"/>
            <a:r>
              <a:rPr lang="en-US" b="1" dirty="0" smtClean="0"/>
              <a:t>The prom</a:t>
            </a:r>
          </a:p>
          <a:p>
            <a:r>
              <a:rPr lang="en-US" b="1" dirty="0" smtClean="0"/>
              <a:t>It should have at least 4 features/Benefits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FRIDAY, November 16th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Unit 6 – SELLING</a:t>
            </a:r>
          </a:p>
          <a:p>
            <a:r>
              <a:rPr lang="en-US" dirty="0" smtClean="0"/>
              <a:t>Warm up - 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10 minutes – review for quiz</a:t>
            </a:r>
          </a:p>
          <a:p>
            <a:pPr lvl="1"/>
            <a:r>
              <a:rPr lang="en-US" dirty="0" smtClean="0"/>
              <a:t>Quiz on 2.01 &amp; 2.08 (includes vocabulary!)</a:t>
            </a:r>
          </a:p>
          <a:p>
            <a:pPr lvl="1"/>
            <a:r>
              <a:rPr lang="en-US" dirty="0" smtClean="0"/>
              <a:t>Current Event 12!!!</a:t>
            </a:r>
          </a:p>
          <a:p>
            <a:r>
              <a:rPr lang="en-US" b="1" dirty="0" smtClean="0"/>
              <a:t>Review</a:t>
            </a:r>
            <a:r>
              <a:rPr lang="en-US" dirty="0" smtClean="0"/>
              <a:t> – 12 Weeks Test</a:t>
            </a:r>
          </a:p>
          <a:p>
            <a:r>
              <a:rPr lang="en-US" dirty="0" smtClean="0"/>
              <a:t>12 WEEKS TEST ON TUESDAY!!!</a:t>
            </a:r>
          </a:p>
          <a:p>
            <a:pPr lvl="1"/>
            <a:r>
              <a:rPr lang="en-US" dirty="0" smtClean="0"/>
              <a:t>75 questions, on elements, made by Central Office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MONDAY, November 19th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Review</a:t>
            </a:r>
            <a:r>
              <a:rPr lang="en-US" dirty="0" smtClean="0"/>
              <a:t> – 12 Weeks Test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REVIEW – REVIEW – REVIEW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Look at your Unit Tests Results</a:t>
            </a:r>
          </a:p>
          <a:p>
            <a:pPr lvl="1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Focus on objectives where you did poorly!!</a:t>
            </a:r>
          </a:p>
          <a:p>
            <a:pPr lvl="1"/>
            <a:r>
              <a:rPr lang="en-US" sz="5400" b="1" dirty="0" smtClean="0">
                <a:solidFill>
                  <a:schemeClr val="accent1">
                    <a:lumMod val="75000"/>
                  </a:schemeClr>
                </a:solidFill>
              </a:rPr>
              <a:t>ON QUIA – ALL PERIOD!!!</a:t>
            </a:r>
          </a:p>
          <a:p>
            <a:r>
              <a:rPr lang="en-US" dirty="0" smtClean="0"/>
              <a:t>12 WEEKS TEST ON TUESDAY!!!</a:t>
            </a:r>
          </a:p>
          <a:p>
            <a:pPr lvl="1"/>
            <a:r>
              <a:rPr lang="en-US" dirty="0" smtClean="0"/>
              <a:t>75 questions, on elements, made by Central Office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TUESDAY, </a:t>
            </a:r>
            <a:r>
              <a:rPr lang="en-US" dirty="0" smtClean="0"/>
              <a:t>November </a:t>
            </a:r>
            <a:r>
              <a:rPr lang="en-US" dirty="0" smtClean="0"/>
              <a:t>20th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12 </a:t>
            </a:r>
            <a:r>
              <a:rPr lang="en-US" dirty="0" smtClean="0"/>
              <a:t>WEEKS </a:t>
            </a:r>
            <a:r>
              <a:rPr lang="en-US" dirty="0" smtClean="0"/>
              <a:t>TEST</a:t>
            </a:r>
            <a:endParaRPr lang="en-US" dirty="0" smtClean="0"/>
          </a:p>
          <a:p>
            <a:pPr lvl="1"/>
            <a:r>
              <a:rPr lang="en-US" dirty="0" smtClean="0"/>
              <a:t>TESTING ENVIRONMENT</a:t>
            </a:r>
          </a:p>
          <a:p>
            <a:pPr lvl="1"/>
            <a:r>
              <a:rPr lang="en-US" dirty="0" smtClean="0"/>
              <a:t>NO TALKING!!</a:t>
            </a:r>
          </a:p>
          <a:p>
            <a:r>
              <a:rPr lang="en-US" smtClean="0"/>
              <a:t> </a:t>
            </a:r>
            <a:endParaRPr lang="en-US" dirty="0" smtClean="0"/>
          </a:p>
          <a:p>
            <a:r>
              <a:rPr lang="en-US" sz="4000" b="1" dirty="0" smtClean="0">
                <a:solidFill>
                  <a:srgbClr val="FF0000"/>
                </a:solidFill>
              </a:rPr>
              <a:t>HAPPY THANKSGIVING</a:t>
            </a:r>
            <a:r>
              <a:rPr lang="en-US" dirty="0" smtClean="0"/>
              <a:t>!!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 descr="C:\Documents and Settings\abehar\Local Settings\Temporary Internet Files\Content.IE5\B2HWAHGH\MC900444881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1447801"/>
            <a:ext cx="3032760" cy="49042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410200"/>
          </a:xfrm>
        </p:spPr>
        <p:txBody>
          <a:bodyPr>
            <a:normAutofit/>
          </a:bodyPr>
          <a:lstStyle/>
          <a:p>
            <a:pPr algn="ctr"/>
            <a:r>
              <a:rPr lang="en-US" sz="8800" dirty="0" smtClean="0"/>
              <a:t>Find features and boost benefits!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Acquire Product Information  for use in Selling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2.08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dirty="0" smtClean="0"/>
              <a:t>Sources of Product Information used in Selling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90800"/>
            <a:ext cx="8229600" cy="3840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product itself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Information in the product package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Salespeople use the product thereby gaining firsthand knowledge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Personal use gives salespeople confidence</a:t>
            </a:r>
            <a:endParaRPr lang="en-US" dirty="0"/>
          </a:p>
        </p:txBody>
      </p:sp>
      <p:pic>
        <p:nvPicPr>
          <p:cNvPr id="1027" name="Picture 3" descr="C:\Program Files\Microsoft Office\MEDIA\CAGCAT10\j021295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5410200"/>
            <a:ext cx="1830629" cy="1149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87963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Customers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Satisfied customers talk to salespeople about the product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Customer testimonials can be used for selling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Manufacturers’ brochures and publications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Free information from the manufacturer on the product</a:t>
            </a:r>
          </a:p>
          <a:p>
            <a:pPr marL="971550" lvl="1" indent="-514350">
              <a:buFont typeface="Wingdings" pitchFamily="2" charset="2"/>
              <a:buChar char="v"/>
            </a:pPr>
            <a:r>
              <a:rPr lang="en-US" dirty="0" smtClean="0"/>
              <a:t>Best source on construction and materials</a:t>
            </a:r>
          </a:p>
          <a:p>
            <a:pPr marL="971550" lvl="1" indent="-514350">
              <a:buFont typeface="+mj-lt"/>
              <a:buAutoNum type="arabicPeriod" startAt="2"/>
            </a:pPr>
            <a:endParaRPr lang="en-US" dirty="0"/>
          </a:p>
        </p:txBody>
      </p:sp>
      <p:pic>
        <p:nvPicPr>
          <p:cNvPr id="2050" name="Picture 2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5334000"/>
            <a:ext cx="1100023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542</TotalTime>
  <Words>957</Words>
  <Application>Microsoft Office PowerPoint</Application>
  <PresentationFormat>On-screen Show (4:3)</PresentationFormat>
  <Paragraphs>160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Trek</vt:lpstr>
      <vt:lpstr>WedNESDAY, November 14th</vt:lpstr>
      <vt:lpstr>THURSDAY, November 15th</vt:lpstr>
      <vt:lpstr>FRIDAY, November 16th</vt:lpstr>
      <vt:lpstr>MONDAY, November 19th</vt:lpstr>
      <vt:lpstr>TUESDAY, November 20th</vt:lpstr>
      <vt:lpstr>Find features and boost benefits!</vt:lpstr>
      <vt:lpstr>Acquire Product Information  for use in Selling</vt:lpstr>
      <vt:lpstr>Sources of Product Information used in Selling</vt:lpstr>
      <vt:lpstr>Slide 9</vt:lpstr>
      <vt:lpstr>Slide 10</vt:lpstr>
      <vt:lpstr>Types of Product Information Used in Selling</vt:lpstr>
      <vt:lpstr>Slide 12</vt:lpstr>
      <vt:lpstr>Use Product Information in Sales Presentations</vt:lpstr>
      <vt:lpstr>Guidelines for Acquiring Product Information</vt:lpstr>
      <vt:lpstr>Slide 15</vt:lpstr>
      <vt:lpstr>Slide 16</vt:lpstr>
      <vt:lpstr>Identify product features and benefits</vt:lpstr>
      <vt:lpstr>Feature Benefit Selling</vt:lpstr>
      <vt:lpstr>Feature/benefit information can be found in:</vt:lpstr>
      <vt:lpstr>feature</vt:lpstr>
      <vt:lpstr>benefit</vt:lpstr>
      <vt:lpstr>Benefits can be:</vt:lpstr>
      <vt:lpstr>Feature-benefit chart</vt:lpstr>
      <vt:lpstr>How to create a feature-benefit chart</vt:lpstr>
      <vt:lpstr>Slide 25</vt:lpstr>
      <vt:lpstr>ACTIVITY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2.07 Acquire Product Information  for use in Selling</dc:title>
  <dc:creator>Mccutcheon, Jan</dc:creator>
  <cp:lastModifiedBy>abehar</cp:lastModifiedBy>
  <cp:revision>36</cp:revision>
  <dcterms:created xsi:type="dcterms:W3CDTF">2011-10-02T20:15:44Z</dcterms:created>
  <dcterms:modified xsi:type="dcterms:W3CDTF">2012-11-20T12:45:39Z</dcterms:modified>
</cp:coreProperties>
</file>