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9"/>
  </p:notesMasterIdLst>
  <p:handoutMasterIdLst>
    <p:handoutMasterId r:id="rId50"/>
  </p:handoutMasterIdLst>
  <p:sldIdLst>
    <p:sldId id="312" r:id="rId2"/>
    <p:sldId id="313" r:id="rId3"/>
    <p:sldId id="256" r:id="rId4"/>
    <p:sldId id="267" r:id="rId5"/>
    <p:sldId id="306" r:id="rId6"/>
    <p:sldId id="310" r:id="rId7"/>
    <p:sldId id="307" r:id="rId8"/>
    <p:sldId id="308" r:id="rId9"/>
    <p:sldId id="309" r:id="rId10"/>
    <p:sldId id="305" r:id="rId11"/>
    <p:sldId id="257" r:id="rId12"/>
    <p:sldId id="268" r:id="rId13"/>
    <p:sldId id="269" r:id="rId14"/>
    <p:sldId id="270" r:id="rId15"/>
    <p:sldId id="271" r:id="rId16"/>
    <p:sldId id="258" r:id="rId17"/>
    <p:sldId id="273" r:id="rId18"/>
    <p:sldId id="274" r:id="rId19"/>
    <p:sldId id="275" r:id="rId20"/>
    <p:sldId id="304" r:id="rId21"/>
    <p:sldId id="311" r:id="rId22"/>
    <p:sldId id="260" r:id="rId23"/>
    <p:sldId id="259" r:id="rId24"/>
    <p:sldId id="276" r:id="rId25"/>
    <p:sldId id="261" r:id="rId26"/>
    <p:sldId id="277" r:id="rId27"/>
    <p:sldId id="278" r:id="rId28"/>
    <p:sldId id="262" r:id="rId29"/>
    <p:sldId id="280" r:id="rId30"/>
    <p:sldId id="281" r:id="rId31"/>
    <p:sldId id="282" r:id="rId32"/>
    <p:sldId id="314" r:id="rId33"/>
    <p:sldId id="283" r:id="rId34"/>
    <p:sldId id="284" r:id="rId35"/>
    <p:sldId id="285" r:id="rId36"/>
    <p:sldId id="286" r:id="rId37"/>
    <p:sldId id="264" r:id="rId38"/>
    <p:sldId id="288" r:id="rId39"/>
    <p:sldId id="289" r:id="rId40"/>
    <p:sldId id="290" r:id="rId41"/>
    <p:sldId id="293" r:id="rId42"/>
    <p:sldId id="292" r:id="rId43"/>
    <p:sldId id="265" r:id="rId44"/>
    <p:sldId id="291" r:id="rId45"/>
    <p:sldId id="266" r:id="rId46"/>
    <p:sldId id="294" r:id="rId47"/>
    <p:sldId id="295" r:id="rId4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4" autoAdjust="0"/>
    <p:restoredTop sz="94638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82ADA-2BB2-462A-A8C6-CDD4E861001B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41D23A-382C-47B8-9059-E1BD549BDA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9FA2248E-9CBB-4AFE-A7CD-28962C29F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C3AC04-4C35-422A-B777-E33A878DA1B0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4301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38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BD17DE1-DAC9-4EA0-A9A3-55290A3288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51D35-8FC4-4BB8-9D25-8ABE939124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8BAD0-75D6-47E7-85C4-A905BD549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F11E6-44DB-48DB-A778-96E8482049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52B5F-2D47-4123-84C5-AA471DE0B1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03C1D-1C24-425B-9CBF-DAFD4AF75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ABFDB-F6C5-439E-8053-1557843D4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BF4B8-B128-41E6-8AAC-35E89C2F9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3B600-54B9-4CB2-8AE0-7D1D8B4EEF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3579C-528B-4600-AE7F-B5E694E808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84D8D-308E-432B-AA87-D5DA70B3D8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23B8F-701D-4AED-A448-C8F2D429E1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4099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7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9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1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14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6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7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DAAF0AB-5DC6-4223-9154-F9FCAB3B4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1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Monday, November 26</a:t>
            </a:r>
            <a:r>
              <a:rPr lang="en-US" baseline="30000" dirty="0" smtClean="0"/>
              <a:t>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Unit 6 - Selling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Warm up – </a:t>
            </a:r>
          </a:p>
          <a:p>
            <a:pPr lvl="1"/>
            <a:r>
              <a:rPr lang="en-US" dirty="0" smtClean="0"/>
              <a:t>Discuss plan for next 4 weeks!</a:t>
            </a:r>
          </a:p>
          <a:p>
            <a:pPr lvl="1"/>
            <a:r>
              <a:rPr lang="en-US" dirty="0" smtClean="0"/>
              <a:t>2.09 Vocabulary</a:t>
            </a:r>
          </a:p>
          <a:p>
            <a:r>
              <a:rPr lang="en-US" dirty="0" smtClean="0"/>
              <a:t>Obj. 2.09 – Sales Process/ Building Relationships with Customers</a:t>
            </a:r>
          </a:p>
          <a:p>
            <a:pPr lvl="1"/>
            <a:r>
              <a:rPr lang="en-US" dirty="0" smtClean="0"/>
              <a:t>Slide Show/Notes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Types of Customers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Decided—know exactly what they want </a:t>
            </a:r>
          </a:p>
          <a:p>
            <a:pPr eaLnBrk="1" hangingPunct="1">
              <a:defRPr/>
            </a:pPr>
            <a:r>
              <a:rPr lang="en-US" dirty="0" smtClean="0"/>
              <a:t>Undecided—not sure what they want but have some idea</a:t>
            </a:r>
          </a:p>
          <a:p>
            <a:pPr eaLnBrk="1" hangingPunct="1">
              <a:defRPr/>
            </a:pPr>
            <a:r>
              <a:rPr lang="en-US" dirty="0" smtClean="0"/>
              <a:t>Just-looking—not planning to buy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39825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dirty="0" smtClean="0">
                <a:effectLst/>
              </a:rPr>
              <a:t>The approach is...</a:t>
            </a:r>
            <a:endParaRPr 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229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The first encounter with a potential customer </a:t>
            </a:r>
          </a:p>
          <a:p>
            <a:pPr lvl="1" eaLnBrk="1" hangingPunct="1">
              <a:defRPr/>
            </a:pPr>
            <a:r>
              <a:rPr lang="en-US" dirty="0" smtClean="0"/>
              <a:t>approach depends on prior encounters with the customer</a:t>
            </a:r>
          </a:p>
          <a:p>
            <a:pPr lvl="2" eaLnBrk="1" hangingPunct="1">
              <a:defRPr/>
            </a:pPr>
            <a:r>
              <a:rPr lang="en-US" sz="2800" dirty="0" smtClean="0"/>
              <a:t>existing customers--associate may comment on families, hobbies, or vacations</a:t>
            </a:r>
          </a:p>
          <a:p>
            <a:pPr lvl="2" eaLnBrk="1" hangingPunct="1">
              <a:defRPr/>
            </a:pPr>
            <a:r>
              <a:rPr lang="en-US" sz="2800" dirty="0" smtClean="0"/>
              <a:t>new customers--engage in small talk</a:t>
            </a:r>
          </a:p>
          <a:p>
            <a:pPr eaLnBrk="1" hangingPunct="1">
              <a:defRPr/>
            </a:pPr>
            <a:r>
              <a:rPr lang="en-US" dirty="0" smtClean="0"/>
              <a:t>Three types of approaches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pic>
        <p:nvPicPr>
          <p:cNvPr id="9220" name="Picture 4" descr="j0295743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304800"/>
            <a:ext cx="2133600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Service approach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“May I help you find something today?”</a:t>
            </a:r>
          </a:p>
          <a:p>
            <a:pPr eaLnBrk="1" hangingPunct="1">
              <a:defRPr/>
            </a:pPr>
            <a:r>
              <a:rPr lang="en-US" dirty="0" smtClean="0"/>
              <a:t>Most effective when the customer is in a hurry or when taking routine orders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Welcome or Greeting approach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2514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“Good morning.” or “Welcome to Wal-Mart.”</a:t>
            </a:r>
          </a:p>
          <a:p>
            <a:pPr eaLnBrk="1" hangingPunct="1">
              <a:defRPr/>
            </a:pPr>
            <a:r>
              <a:rPr lang="en-US" dirty="0" smtClean="0"/>
              <a:t>The salesperson should be upbeat, friendly, and SMILE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486400" y="4267200"/>
          <a:ext cx="2262188" cy="2119313"/>
        </p:xfrm>
        <a:graphic>
          <a:graphicData uri="http://schemas.openxmlformats.org/presentationml/2006/ole">
            <p:oleObj spid="_x0000_s1026" name="Clip" r:id="rId3" imgW="4218840" imgH="3951720" progId="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889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Merchandise approach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Features/Benefits</a:t>
            </a:r>
          </a:p>
          <a:p>
            <a:pPr eaLnBrk="1" hangingPunct="1">
              <a:defRPr/>
            </a:pPr>
            <a:r>
              <a:rPr lang="en-US" dirty="0" smtClean="0"/>
              <a:t>“That video game is rated E for everyone, which means it does not contain harsh language or violence.”</a:t>
            </a:r>
          </a:p>
          <a:p>
            <a:pPr eaLnBrk="1" hangingPunct="1">
              <a:defRPr/>
            </a:pPr>
            <a:r>
              <a:rPr lang="en-US" dirty="0" smtClean="0"/>
              <a:t>Use when customer is looking at an item.</a:t>
            </a:r>
          </a:p>
          <a:p>
            <a:pPr eaLnBrk="1" hangingPunct="1">
              <a:defRPr/>
            </a:pPr>
            <a:r>
              <a:rPr lang="en-US" dirty="0" smtClean="0"/>
              <a:t>The merchandise approach is the MOST effective in retail sales because it focuses on the product’s features and benefits.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Combination approach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Uses two or three of the approaches together</a:t>
            </a:r>
          </a:p>
          <a:p>
            <a:pPr eaLnBrk="1" hangingPunct="1">
              <a:defRPr/>
            </a:pPr>
            <a:r>
              <a:rPr lang="en-US" dirty="0" smtClean="0"/>
              <a:t>“Hello, welcome to Belk.  May I help you find something?”  or </a:t>
            </a:r>
          </a:p>
          <a:p>
            <a:pPr eaLnBrk="1" hangingPunct="1">
              <a:defRPr/>
            </a:pPr>
            <a:r>
              <a:rPr lang="en-US" dirty="0" smtClean="0"/>
              <a:t>“Good morning.  We have a great sale on jeans today.  May I help you find your size?”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06680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Determine consumer needs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438400"/>
            <a:ext cx="8229600" cy="2971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Determine customer’s reasons for buying. . .three methods for determining needs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	</a:t>
            </a:r>
          </a:p>
        </p:txBody>
      </p:sp>
      <p:pic>
        <p:nvPicPr>
          <p:cNvPr id="13316" name="Picture 5" descr="j0187159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3124200"/>
            <a:ext cx="2286000" cy="187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Observe by...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905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Looking for nonverbal clues that indicate interest in a particular product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3810000" y="3810000"/>
          <a:ext cx="1820863" cy="1957388"/>
        </p:xfrm>
        <a:graphic>
          <a:graphicData uri="http://schemas.openxmlformats.org/presentationml/2006/ole">
            <p:oleObj spid="_x0000_s2050" name="Clip" r:id="rId3" imgW="3025440" imgH="3252600" progId="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Listen to...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What the customer is saying…helps to pick up clues to needs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3429000" y="3200400"/>
          <a:ext cx="3276600" cy="2624138"/>
        </p:xfrm>
        <a:graphic>
          <a:graphicData uri="http://schemas.openxmlformats.org/presentationml/2006/ole">
            <p:oleObj spid="_x0000_s3074" name="Clip" r:id="rId3" imgW="4331880" imgH="3468960" progId="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Question and Engage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Who will use the product?</a:t>
            </a:r>
          </a:p>
          <a:p>
            <a:pPr eaLnBrk="1" hangingPunct="1">
              <a:defRPr/>
            </a:pPr>
            <a:r>
              <a:rPr lang="en-US" dirty="0" smtClean="0"/>
              <a:t>What does your customer expect from the product? What are your customer’s likes and dislikes?</a:t>
            </a:r>
          </a:p>
          <a:p>
            <a:pPr eaLnBrk="1" hangingPunct="1">
              <a:defRPr/>
            </a:pPr>
            <a:r>
              <a:rPr lang="en-US" dirty="0" smtClean="0"/>
              <a:t>When is the product needed?</a:t>
            </a:r>
          </a:p>
          <a:p>
            <a:pPr eaLnBrk="1" hangingPunct="1">
              <a:defRPr/>
            </a:pPr>
            <a:r>
              <a:rPr lang="en-US" dirty="0" smtClean="0"/>
              <a:t>Where will the product be used?</a:t>
            </a:r>
          </a:p>
          <a:p>
            <a:pPr eaLnBrk="1" hangingPunct="1">
              <a:defRPr/>
            </a:pPr>
            <a:r>
              <a:rPr lang="en-US" dirty="0" smtClean="0"/>
              <a:t>Why do you need the product?</a:t>
            </a:r>
          </a:p>
          <a:p>
            <a:pPr eaLnBrk="1" hangingPunct="1">
              <a:defRPr/>
            </a:pPr>
            <a:r>
              <a:rPr lang="en-US" dirty="0" smtClean="0"/>
              <a:t>How will you be using the product?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Tuesday</a:t>
            </a:r>
            <a:r>
              <a:rPr lang="en-US" dirty="0" smtClean="0"/>
              <a:t>, November </a:t>
            </a:r>
            <a:r>
              <a:rPr lang="en-US" dirty="0" smtClean="0"/>
              <a:t>27</a:t>
            </a:r>
            <a:r>
              <a:rPr lang="en-US" baseline="30000" dirty="0" smtClean="0"/>
              <a:t>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Unit 6 - Selling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Warm up – </a:t>
            </a:r>
            <a:endParaRPr lang="en-US" dirty="0" smtClean="0"/>
          </a:p>
          <a:p>
            <a:pPr lvl="1"/>
            <a:r>
              <a:rPr lang="en-US" dirty="0" smtClean="0"/>
              <a:t>Review Steps of a Sale</a:t>
            </a:r>
            <a:endParaRPr lang="en-US" dirty="0" smtClean="0"/>
          </a:p>
          <a:p>
            <a:r>
              <a:rPr lang="en-US" dirty="0" smtClean="0"/>
              <a:t>Obj</a:t>
            </a:r>
            <a:r>
              <a:rPr lang="en-US" dirty="0" smtClean="0"/>
              <a:t>. 2.09 – Sales Process/ Building Relationships with Customers</a:t>
            </a:r>
          </a:p>
          <a:p>
            <a:pPr lvl="1"/>
            <a:r>
              <a:rPr lang="en-US" dirty="0" smtClean="0"/>
              <a:t>Slide </a:t>
            </a:r>
            <a:r>
              <a:rPr lang="en-US" dirty="0" smtClean="0"/>
              <a:t>Show/Notes</a:t>
            </a:r>
          </a:p>
          <a:p>
            <a:pPr lvl="1"/>
            <a:r>
              <a:rPr lang="en-US" dirty="0" smtClean="0"/>
              <a:t>Activity </a:t>
            </a:r>
            <a:r>
              <a:rPr lang="en-US" smtClean="0"/>
              <a:t>- worksheets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213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Ask if the customer has any previous experience with the product or the company</a:t>
            </a:r>
          </a:p>
          <a:p>
            <a:pPr eaLnBrk="1" hangingPunct="1">
              <a:defRPr/>
            </a:pPr>
            <a:r>
              <a:rPr lang="en-US" dirty="0" smtClean="0"/>
              <a:t>Ask questions based on the response time of the customer—keep questions at the same pace as answers</a:t>
            </a:r>
          </a:p>
          <a:p>
            <a:pPr eaLnBrk="1" hangingPunct="1">
              <a:defRPr/>
            </a:pPr>
            <a:r>
              <a:rPr lang="en-US" dirty="0" smtClean="0"/>
              <a:t>Don’t get too personal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553200"/>
          </a:xfrm>
        </p:spPr>
        <p:txBody>
          <a:bodyPr/>
          <a:lstStyle/>
          <a:p>
            <a:r>
              <a:rPr lang="en-US" dirty="0" smtClean="0"/>
              <a:t>If asking questions does not help determine needs then use questioning statements:</a:t>
            </a:r>
          </a:p>
          <a:p>
            <a:pPr lvl="1"/>
            <a:r>
              <a:rPr lang="en-US" dirty="0" smtClean="0"/>
              <a:t>Open-ended questions—require more than yes or no</a:t>
            </a:r>
          </a:p>
          <a:p>
            <a:pPr lvl="1"/>
            <a:r>
              <a:rPr lang="en-US" dirty="0" smtClean="0"/>
              <a:t>assumptive questions—assume that something is true</a:t>
            </a:r>
          </a:p>
          <a:p>
            <a:pPr lvl="2"/>
            <a:r>
              <a:rPr lang="en-US" dirty="0" smtClean="0"/>
              <a:t>John, since you are the decision maker in your family which sofa do you prefer?</a:t>
            </a:r>
          </a:p>
          <a:p>
            <a:pPr lvl="1"/>
            <a:r>
              <a:rPr lang="en-US" dirty="0" smtClean="0"/>
              <a:t>Interpretive questions—not true or false require opinions</a:t>
            </a:r>
          </a:p>
          <a:p>
            <a:pPr lvl="2"/>
            <a:r>
              <a:rPr lang="en-US" dirty="0" smtClean="0"/>
              <a:t>How do you think this new operating system will work for you in your home office?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Product presentation time!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3124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Display and handle the product appropriately; show significant </a:t>
            </a:r>
            <a:r>
              <a:rPr lang="en-US" b="1" dirty="0" smtClean="0"/>
              <a:t>features  and benefits </a:t>
            </a:r>
            <a:r>
              <a:rPr lang="en-US" dirty="0" smtClean="0"/>
              <a:t>of the product</a:t>
            </a:r>
          </a:p>
          <a:p>
            <a:pPr eaLnBrk="1" hangingPunct="1">
              <a:defRPr/>
            </a:pPr>
            <a:r>
              <a:rPr lang="en-US" b="1" dirty="0" smtClean="0"/>
              <a:t>Demonstrate</a:t>
            </a:r>
            <a:r>
              <a:rPr lang="en-US" dirty="0" smtClean="0"/>
              <a:t> the product; show the customer the proper use of the product</a:t>
            </a:r>
          </a:p>
          <a:p>
            <a:pPr eaLnBrk="1" hangingPunct="1">
              <a:defRPr/>
            </a:pPr>
            <a:endParaRPr lang="en-US" dirty="0" smtClean="0"/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3429000" y="4572000"/>
          <a:ext cx="2514600" cy="1995488"/>
        </p:xfrm>
        <a:graphic>
          <a:graphicData uri="http://schemas.openxmlformats.org/presentationml/2006/ole">
            <p:oleObj spid="_x0000_s4098" name="Clip" r:id="rId3" imgW="1831320" imgH="1452960" progId="">
              <p:embed/>
            </p:oleObj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Product presentation time!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What products do you show?</a:t>
            </a:r>
          </a:p>
          <a:p>
            <a:pPr lvl="1" eaLnBrk="1" hangingPunct="1">
              <a:defRPr/>
            </a:pPr>
            <a:r>
              <a:rPr lang="en-US" dirty="0" smtClean="0"/>
              <a:t>Show no more than three products at a time</a:t>
            </a:r>
          </a:p>
          <a:p>
            <a:pPr lvl="1" eaLnBrk="1" hangingPunct="1">
              <a:defRPr/>
            </a:pPr>
            <a:r>
              <a:rPr lang="en-US" dirty="0" smtClean="0"/>
              <a:t>Show a medium-priced product first!</a:t>
            </a:r>
          </a:p>
          <a:p>
            <a:pPr lvl="1" eaLnBrk="1" hangingPunct="1">
              <a:defRPr/>
            </a:pPr>
            <a:r>
              <a:rPr lang="en-US" dirty="0" smtClean="0"/>
              <a:t>Highlight the features and benefits</a:t>
            </a:r>
          </a:p>
          <a:p>
            <a:pPr lvl="1" eaLnBrk="1" hangingPunct="1">
              <a:defRPr/>
            </a:pPr>
            <a:r>
              <a:rPr lang="en-US" dirty="0" smtClean="0"/>
              <a:t>Descriptive adjectives and words</a:t>
            </a:r>
          </a:p>
          <a:p>
            <a:pPr lvl="1" eaLnBrk="1" hangingPunct="1">
              <a:defRPr/>
            </a:pPr>
            <a:r>
              <a:rPr lang="en-US" dirty="0" smtClean="0"/>
              <a:t>Avoid unclear words such as nice, pretty &amp; fine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  <p:pic>
        <p:nvPicPr>
          <p:cNvPr id="16388" name="Picture 4" descr="j0136689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5105400"/>
            <a:ext cx="1831975" cy="14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Product presentation time!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Use sales aids. . .samples, audiovisuals, models, photographs, customer testimonials</a:t>
            </a:r>
          </a:p>
          <a:p>
            <a:pPr eaLnBrk="1" hangingPunct="1">
              <a:defRPr/>
            </a:pPr>
            <a:r>
              <a:rPr lang="en-US" dirty="0" smtClean="0"/>
              <a:t>Involve the customer. . .engage the customer in the demonstration as soon as possible </a:t>
            </a:r>
          </a:p>
          <a:p>
            <a:pPr eaLnBrk="1" hangingPunct="1">
              <a:defRPr/>
            </a:pPr>
            <a:r>
              <a:rPr lang="en-US" dirty="0" smtClean="0"/>
              <a:t>Hold the customer’s attention ...involving the customer in the sale helps the person make an intelligent buying decision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Handling Buying Objections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3581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Objection—a legitimate reason, doubt, or hesitation a customer has for not making a purchase</a:t>
            </a:r>
          </a:p>
          <a:p>
            <a:pPr eaLnBrk="1" hangingPunct="1">
              <a:defRPr/>
            </a:pPr>
            <a:r>
              <a:rPr lang="en-US" dirty="0" smtClean="0"/>
              <a:t>Excuse—usually used when customers are not interested in buying or when they are hiding other objections</a:t>
            </a: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4800600"/>
            <a:ext cx="2971800" cy="197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Handling Buying Objections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486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Objection may be based on: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	1.  Need:   urgency for the product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	2.  Product:  design, ease of use, quality, color, size, or style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	3.  Source:  related to past experience with the company or product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	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Handling Buying Objections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800" dirty="0" smtClean="0"/>
              <a:t>		4.  Price:  most common with expensive items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dirty="0" smtClean="0"/>
              <a:t>		5.  Time:  customer does not want to make an “on the spot” buying decision</a:t>
            </a:r>
          </a:p>
          <a:p>
            <a:pPr eaLnBrk="1" hangingPunct="1">
              <a:defRPr/>
            </a:pPr>
            <a:endParaRPr lang="en-US" sz="2800" dirty="0" smtClean="0"/>
          </a:p>
        </p:txBody>
      </p:sp>
      <p:pic>
        <p:nvPicPr>
          <p:cNvPr id="20484" name="Picture 4" descr="MCj03709900000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638800" y="2438400"/>
            <a:ext cx="2590800" cy="2389188"/>
          </a:xfr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413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Methods to handle objections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51054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Substitution—identify another product that would work equally well or better—compare features but don’t criticize the original product</a:t>
            </a:r>
          </a:p>
          <a:p>
            <a:pPr eaLnBrk="1" hangingPunct="1">
              <a:defRPr/>
            </a:pPr>
            <a:r>
              <a:rPr lang="en-US" dirty="0" smtClean="0"/>
              <a:t>Boomerang—bring the objection back as a selling point 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pic>
        <p:nvPicPr>
          <p:cNvPr id="21508" name="Picture 4" descr="j0239525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2057400"/>
            <a:ext cx="2438400" cy="237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Methods to handle objections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Question—ask the customer questions to learn more about the objection </a:t>
            </a:r>
          </a:p>
          <a:p>
            <a:pPr eaLnBrk="1" hangingPunct="1">
              <a:defRPr/>
            </a:pPr>
            <a:r>
              <a:rPr lang="en-US" sz="2800" dirty="0" smtClean="0"/>
              <a:t>Superior-point—offset the objections with the product’s features and benefits</a:t>
            </a:r>
          </a:p>
        </p:txBody>
      </p:sp>
      <p:pic>
        <p:nvPicPr>
          <p:cNvPr id="22532" name="Picture 4" descr="MCj03605160000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81600" y="2362200"/>
            <a:ext cx="3421063" cy="2106613"/>
          </a:xfr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3505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2.09	SALES PROCESS/BUILDING RELATIONSHIPS WITH CUSTOMERS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Methods to handle objections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495800" y="1676400"/>
            <a:ext cx="4038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Denial—the objection is based on misinformation about the product</a:t>
            </a:r>
          </a:p>
          <a:p>
            <a:pPr eaLnBrk="1" hangingPunct="1">
              <a:defRPr/>
            </a:pPr>
            <a:r>
              <a:rPr lang="en-US" sz="2800" dirty="0" smtClean="0"/>
              <a:t>Demonstration—”Seeing is believing” let the customer use the product or give him/her samples </a:t>
            </a:r>
          </a:p>
        </p:txBody>
      </p:sp>
      <p:pic>
        <p:nvPicPr>
          <p:cNvPr id="23556" name="Picture 4" descr="MCPE00238_0000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3400" y="2667000"/>
            <a:ext cx="2665413" cy="2670175"/>
          </a:xfr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Methods to handle objections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4114800" cy="39973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Third party—use customer or celebrity testimonials</a:t>
            </a:r>
          </a:p>
        </p:txBody>
      </p:sp>
      <p:pic>
        <p:nvPicPr>
          <p:cNvPr id="24580" name="Picture 4" descr="MCj02506420000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81600" y="2209800"/>
            <a:ext cx="2914650" cy="2781300"/>
          </a:xfr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Closing the Sale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 eaLnBrk="1" hangingPunct="1">
              <a:buFontTx/>
              <a:buChar char="•"/>
              <a:defRPr/>
            </a:pPr>
            <a:r>
              <a:rPr lang="en-US" dirty="0" smtClean="0"/>
              <a:t>Closing the sale—initiating and obtaining an agreement from the customer to purchase a product</a:t>
            </a:r>
          </a:p>
          <a:p>
            <a:pPr eaLnBrk="1" hangingPunct="1">
              <a:buFontTx/>
              <a:buChar char="•"/>
              <a:defRPr/>
            </a:pPr>
            <a:r>
              <a:rPr lang="en-US" dirty="0" smtClean="0"/>
              <a:t>Look for buying signals from the customer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dirty="0" smtClean="0"/>
              <a:t>the customer reaches for his/her wallet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dirty="0" smtClean="0"/>
              <a:t>‘Trial close’—”Are you ready to check out?”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Help customers make final decisions</a:t>
            </a:r>
          </a:p>
          <a:p>
            <a:pPr eaLnBrk="1" hangingPunct="1">
              <a:defRPr/>
            </a:pPr>
            <a:r>
              <a:rPr lang="en-US" dirty="0" smtClean="0"/>
              <a:t>Create ownership </a:t>
            </a:r>
            <a:r>
              <a:rPr lang="en-US" b="1" dirty="0" smtClean="0"/>
              <a:t>mentality</a:t>
            </a:r>
            <a:r>
              <a:rPr lang="en-US" dirty="0" smtClean="0"/>
              <a:t>—use words such as “you” and “yours” etc.</a:t>
            </a:r>
          </a:p>
          <a:p>
            <a:pPr eaLnBrk="1" hangingPunct="1">
              <a:defRPr/>
            </a:pPr>
            <a:r>
              <a:rPr lang="en-US" dirty="0" smtClean="0"/>
              <a:t>STOP TALKING—sometimes you just need to </a:t>
            </a:r>
            <a:r>
              <a:rPr lang="en-US" u="sng" dirty="0" smtClean="0"/>
              <a:t>BE</a:t>
            </a:r>
            <a:r>
              <a:rPr lang="en-US" dirty="0" smtClean="0"/>
              <a:t> </a:t>
            </a:r>
            <a:r>
              <a:rPr lang="en-US" u="sng" dirty="0" smtClean="0"/>
              <a:t>QUIET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80803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Aspects of reaching closure in sales situations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6831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Which close:  the customer has to choose between two items</a:t>
            </a:r>
          </a:p>
          <a:p>
            <a:pPr lvl="1" eaLnBrk="1" hangingPunct="1">
              <a:defRPr/>
            </a:pPr>
            <a:r>
              <a:rPr lang="en-US" dirty="0" smtClean="0"/>
              <a:t>“Which do you prefer, the blue or the red?”</a:t>
            </a:r>
          </a:p>
          <a:p>
            <a:pPr eaLnBrk="1" hangingPunct="1">
              <a:defRPr/>
            </a:pPr>
            <a:r>
              <a:rPr lang="en-US" dirty="0" smtClean="0"/>
              <a:t>Standing-room only close:  limited number of products in stock or when the price is expected to go up</a:t>
            </a:r>
          </a:p>
          <a:p>
            <a:pPr lvl="1" eaLnBrk="1" hangingPunct="1">
              <a:defRPr/>
            </a:pPr>
            <a:r>
              <a:rPr lang="en-US" dirty="0" smtClean="0"/>
              <a:t>“I’m glad you like this, though I can’t promise it will be available tomorrow.  Our sale ends at midnight.”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Aspects of reaching closure in sales situations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2259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Direct close:  ask for the sale…most effective when the buying  signals are very strong</a:t>
            </a:r>
          </a:p>
          <a:p>
            <a:pPr eaLnBrk="1" hangingPunct="1">
              <a:defRPr/>
            </a:pPr>
            <a:r>
              <a:rPr lang="en-US" dirty="0" smtClean="0"/>
              <a:t>Service close:  works best when handling obstacles or dilemmas; the salesperson should explain the services available that would solve the problem</a:t>
            </a:r>
          </a:p>
          <a:p>
            <a:pPr lvl="1" eaLnBrk="1" hangingPunct="1">
              <a:defRPr/>
            </a:pPr>
            <a:r>
              <a:rPr lang="en-US" dirty="0" smtClean="0"/>
              <a:t>“Our products are backed by a 100% money back guarantee.”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06680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Suggestion selling is…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8229600" cy="3276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Selling additional goods to enhance or compliment the original purchase</a:t>
            </a:r>
          </a:p>
          <a:p>
            <a:pPr lvl="1" eaLnBrk="1" hangingPunct="1">
              <a:defRPr/>
            </a:pPr>
            <a:r>
              <a:rPr lang="en-US" dirty="0" smtClean="0"/>
              <a:t>Salesperson, customer, and company benefit from suggestion selling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Rules for Suggestion Selling: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Suggestion Sell AFTER the customer has made a commitment to buy, and BEFORE payment is made</a:t>
            </a:r>
          </a:p>
          <a:p>
            <a:pPr lvl="1" eaLnBrk="1" hangingPunct="1">
              <a:defRPr/>
            </a:pPr>
            <a:r>
              <a:rPr lang="en-US" dirty="0" smtClean="0"/>
              <a:t>Recommend products from the customer’s point of view</a:t>
            </a:r>
          </a:p>
          <a:p>
            <a:pPr eaLnBrk="1" hangingPunct="1">
              <a:defRPr/>
            </a:pPr>
            <a:r>
              <a:rPr lang="en-US" dirty="0" smtClean="0"/>
              <a:t>Make the suggestion SPECIFIC</a:t>
            </a:r>
          </a:p>
          <a:p>
            <a:pPr lvl="1" eaLnBrk="1" hangingPunct="1">
              <a:defRPr/>
            </a:pPr>
            <a:r>
              <a:rPr lang="en-US" dirty="0" smtClean="0"/>
              <a:t>Show the suggested item</a:t>
            </a:r>
          </a:p>
          <a:p>
            <a:pPr eaLnBrk="1" hangingPunct="1">
              <a:defRPr/>
            </a:pPr>
            <a:r>
              <a:rPr lang="en-US" dirty="0" smtClean="0"/>
              <a:t>Suggestion SHOULD be helpful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Methods for Suggestion Selling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Cross-selling—offering related merchandise</a:t>
            </a:r>
          </a:p>
          <a:p>
            <a:pPr lvl="1" eaLnBrk="1" hangingPunct="1">
              <a:defRPr/>
            </a:pPr>
            <a:r>
              <a:rPr lang="en-US" dirty="0" smtClean="0"/>
              <a:t>Tripod for a camera; shoe cleaner for shoes</a:t>
            </a:r>
          </a:p>
          <a:p>
            <a:pPr eaLnBrk="1" hangingPunct="1">
              <a:defRPr/>
            </a:pPr>
            <a:r>
              <a:rPr lang="en-US" dirty="0" err="1" smtClean="0"/>
              <a:t>Upselling</a:t>
            </a:r>
            <a:r>
              <a:rPr lang="en-US" dirty="0" smtClean="0"/>
              <a:t>—recommending larger quantities of merchandise at a lower price per unit</a:t>
            </a:r>
          </a:p>
          <a:p>
            <a:pPr lvl="1" eaLnBrk="1" hangingPunct="1">
              <a:defRPr/>
            </a:pPr>
            <a:r>
              <a:rPr lang="en-US" dirty="0" smtClean="0"/>
              <a:t>Most effective with inexpensive items or B2B sales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STEPS OF A SALE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229600" cy="4724400"/>
          </a:xfrm>
        </p:spPr>
        <p:txBody>
          <a:bodyPr/>
          <a:lstStyle/>
          <a:p>
            <a:pPr marL="514350" indent="-514350" eaLnBrk="1" hangingPunct="1"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dirty="0" smtClean="0"/>
              <a:t>Pre-approach</a:t>
            </a:r>
          </a:p>
          <a:p>
            <a:pPr marL="514350" indent="-514350" eaLnBrk="1" hangingPunct="1"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dirty="0" smtClean="0"/>
              <a:t>Approach the customer	</a:t>
            </a:r>
          </a:p>
          <a:p>
            <a:pPr marL="514350" indent="-514350" eaLnBrk="1" hangingPunct="1"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dirty="0" smtClean="0"/>
              <a:t>Determine needs</a:t>
            </a:r>
          </a:p>
          <a:p>
            <a:pPr marL="514350" indent="-514350" eaLnBrk="1" hangingPunct="1"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dirty="0" smtClean="0"/>
              <a:t>Present the product</a:t>
            </a:r>
          </a:p>
          <a:p>
            <a:pPr marL="514350" indent="-514350" eaLnBrk="1" hangingPunct="1"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dirty="0" smtClean="0"/>
              <a:t>Overcome objections</a:t>
            </a:r>
          </a:p>
          <a:p>
            <a:pPr marL="514350" indent="-514350" eaLnBrk="1" hangingPunct="1"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dirty="0" smtClean="0"/>
              <a:t>Close the sale</a:t>
            </a:r>
          </a:p>
          <a:p>
            <a:pPr marL="514350" indent="-514350" eaLnBrk="1" hangingPunct="1"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dirty="0" smtClean="0"/>
              <a:t>Suggestion sell</a:t>
            </a:r>
          </a:p>
          <a:p>
            <a:pPr marL="514350" indent="-514350" eaLnBrk="1" hangingPunct="1"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dirty="0" smtClean="0"/>
              <a:t>Build relationships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Methods for Suggestion Selling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Special Sales Opportunities—salesperson is Obligated to inform the customer of special sales</a:t>
            </a:r>
          </a:p>
          <a:p>
            <a:pPr lvl="1" eaLnBrk="1" hangingPunct="1">
              <a:defRPr/>
            </a:pPr>
            <a:r>
              <a:rPr lang="en-US" smtClean="0"/>
              <a:t>Retail customers appreciate knowing when to expect new items	</a:t>
            </a:r>
          </a:p>
          <a:p>
            <a:pPr lvl="1" eaLnBrk="1" hangingPunct="1">
              <a:defRPr/>
            </a:pPr>
            <a:r>
              <a:rPr lang="en-US" smtClean="0"/>
              <a:t>B2B—show customers new products that WILL BE available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After Sales Activities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79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Follow-up—following through on promises made during the sale; checking to ensure the customer is satisfied with the purchase</a:t>
            </a:r>
          </a:p>
          <a:p>
            <a:pPr eaLnBrk="1" hangingPunct="1">
              <a:defRPr/>
            </a:pPr>
            <a:r>
              <a:rPr lang="en-US" dirty="0" smtClean="0"/>
              <a:t>Customer service—main goal is customer satisfaction </a:t>
            </a:r>
          </a:p>
          <a:p>
            <a:pPr eaLnBrk="1" hangingPunct="1">
              <a:defRPr/>
            </a:pPr>
            <a:r>
              <a:rPr lang="en-US" dirty="0" smtClean="0"/>
              <a:t>Keeping a </a:t>
            </a:r>
            <a:r>
              <a:rPr lang="en-US" b="1" dirty="0" smtClean="0"/>
              <a:t>client</a:t>
            </a:r>
            <a:r>
              <a:rPr lang="en-US" dirty="0" smtClean="0"/>
              <a:t> file—record useful information about customer and purchase 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After sale con’t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Evaluate sales efforts—complete a self-evaluation:</a:t>
            </a:r>
          </a:p>
          <a:p>
            <a:pPr lvl="1" eaLnBrk="1" hangingPunct="1">
              <a:defRPr/>
            </a:pPr>
            <a:r>
              <a:rPr lang="en-US" dirty="0" smtClean="0"/>
              <a:t>What were the strong points of the presentation?</a:t>
            </a:r>
          </a:p>
          <a:p>
            <a:pPr lvl="1" eaLnBrk="1" hangingPunct="1">
              <a:defRPr/>
            </a:pPr>
            <a:r>
              <a:rPr lang="en-US" dirty="0" smtClean="0"/>
              <a:t>What was done incorrectly or ineffectively?</a:t>
            </a:r>
          </a:p>
          <a:p>
            <a:pPr lvl="1" eaLnBrk="1" hangingPunct="1">
              <a:defRPr/>
            </a:pPr>
            <a:r>
              <a:rPr lang="en-US" dirty="0" smtClean="0"/>
              <a:t>How can the presentation be improved?</a:t>
            </a:r>
          </a:p>
          <a:p>
            <a:pPr lvl="1" eaLnBrk="1" hangingPunct="1">
              <a:defRPr/>
            </a:pPr>
            <a:r>
              <a:rPr lang="en-US" dirty="0" smtClean="0"/>
              <a:t>What should be done differently?</a:t>
            </a:r>
          </a:p>
          <a:p>
            <a:pPr lvl="1" eaLnBrk="1" hangingPunct="1">
              <a:defRPr/>
            </a:pPr>
            <a:r>
              <a:rPr lang="en-US" dirty="0" smtClean="0"/>
              <a:t>If the sale was successful, what can be done to solidify the relationship? 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Describe ways to reaffirm the buyer-seller relationship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876800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Order processing—retail: bag items with speed and care; B2B complete paperwork and leave a business card </a:t>
            </a:r>
          </a:p>
        </p:txBody>
      </p:sp>
      <p:pic>
        <p:nvPicPr>
          <p:cNvPr id="35844" name="Picture 5" descr="j0408022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438400"/>
            <a:ext cx="3276600" cy="239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865187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Describe ways to reaffirm the buyer-seller relationship </a:t>
            </a:r>
            <a:r>
              <a:rPr lang="en-US" sz="4000" dirty="0" err="1" smtClean="0"/>
              <a:t>con’t</a:t>
            </a:r>
            <a:endParaRPr lang="en-US" sz="4000" dirty="0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Departure—reassure the customer that they made the right decision; ALWAYS thank the customer</a:t>
            </a:r>
          </a:p>
          <a:p>
            <a:pPr eaLnBrk="1" hangingPunct="1">
              <a:defRPr/>
            </a:pPr>
            <a:r>
              <a:rPr lang="en-US" dirty="0" smtClean="0"/>
              <a:t>Order fulfillment</a:t>
            </a:r>
          </a:p>
          <a:p>
            <a:pPr lvl="1" eaLnBrk="1" hangingPunct="1">
              <a:defRPr/>
            </a:pPr>
            <a:r>
              <a:rPr lang="en-US" dirty="0" smtClean="0"/>
              <a:t>retail: customer pays and goes;</a:t>
            </a:r>
          </a:p>
          <a:p>
            <a:pPr lvl="1" eaLnBrk="1" hangingPunct="1">
              <a:defRPr/>
            </a:pPr>
            <a:r>
              <a:rPr lang="en-US" dirty="0" smtClean="0"/>
              <a:t>E-commerce, mail order, telephone: payment is processed, product is packaged, order is shipped</a:t>
            </a:r>
          </a:p>
          <a:p>
            <a:pPr lvl="1" eaLnBrk="1" hangingPunct="1">
              <a:defRPr/>
            </a:pPr>
            <a:r>
              <a:rPr lang="en-US" dirty="0" smtClean="0"/>
              <a:t>Also includes customer service, returns and refunds, technical support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What is CRM?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en-US" dirty="0" smtClean="0"/>
              <a:t>Customer Relationship Management:  managing detailed information about individual customers and managing customer preferences in order to maximize customer loyalty</a:t>
            </a:r>
          </a:p>
          <a:p>
            <a:pPr marL="609600" indent="-609600" eaLnBrk="1" hangingPunct="1">
              <a:defRPr/>
            </a:pPr>
            <a:r>
              <a:rPr lang="en-US" b="1" dirty="0" smtClean="0"/>
              <a:t>Begins with initial contact—the approach—first impressions are hard to change!</a:t>
            </a:r>
          </a:p>
          <a:p>
            <a:pPr marL="609600" indent="-609600"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Customer Relationship Management con’t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Implement technology and CRM—purchase customized software or subscribe to online services to help provide better customer service and track data </a:t>
            </a:r>
          </a:p>
          <a:p>
            <a:pPr eaLnBrk="1" hangingPunct="1">
              <a:defRPr/>
            </a:pPr>
            <a:r>
              <a:rPr lang="en-US" smtClean="0"/>
              <a:t>Maintain contacts—act as consultants to customers, offer solutions to problems 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Customer Relationship Management con’t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Maintain relationships--provide customers with personalized service </a:t>
            </a:r>
          </a:p>
          <a:p>
            <a:pPr eaLnBrk="1" hangingPunct="1">
              <a:defRPr/>
            </a:pPr>
            <a:r>
              <a:rPr lang="en-US" smtClean="0"/>
              <a:t>Develop customer loyalty—keep customers happy during the sale AND after the sale in preparation for future sales</a:t>
            </a:r>
          </a:p>
          <a:p>
            <a:pPr eaLnBrk="1" hangingPunct="1">
              <a:defRPr/>
            </a:pPr>
            <a:r>
              <a:rPr lang="en-US" smtClean="0"/>
              <a:t>Implement rewards program—reward customers who patronize the business on a regular basis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Preparing for face-to-face customer interaction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B2B Pre-approach: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lr>
                <a:schemeClr val="hlink"/>
              </a:buClr>
              <a:buSzPct val="70000"/>
              <a:buFont typeface="Wingdings" pitchFamily="2" charset="2"/>
              <a:buChar char="u"/>
            </a:pPr>
            <a:r>
              <a:rPr lang="en-US" dirty="0" smtClean="0"/>
              <a:t>Salespeople gain product knowledge, study trends, competitors, and identify potential customers or prospects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Prospect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r>
              <a:rPr lang="en-US" dirty="0" smtClean="0"/>
              <a:t>A potential customer.  Prospects are most common in B2B selling situations.  Prospects, or leads, come from:</a:t>
            </a:r>
          </a:p>
          <a:p>
            <a:pPr lvl="2"/>
            <a:r>
              <a:rPr lang="en-US" dirty="0" smtClean="0"/>
              <a:t>Employers</a:t>
            </a:r>
          </a:p>
          <a:p>
            <a:pPr lvl="2"/>
            <a:r>
              <a:rPr lang="en-US" dirty="0" smtClean="0"/>
              <a:t>Directories</a:t>
            </a:r>
          </a:p>
          <a:p>
            <a:pPr lvl="3"/>
            <a:r>
              <a:rPr lang="en-US" dirty="0" smtClean="0"/>
              <a:t>Telephone directories</a:t>
            </a:r>
          </a:p>
          <a:p>
            <a:pPr lvl="3"/>
            <a:r>
              <a:rPr lang="en-US" dirty="0" smtClean="0"/>
              <a:t>Trade and professional directories</a:t>
            </a:r>
          </a:p>
          <a:p>
            <a:pPr lvl="2"/>
            <a:r>
              <a:rPr lang="en-US" dirty="0" smtClean="0"/>
              <a:t>Newspapers</a:t>
            </a:r>
          </a:p>
          <a:p>
            <a:pPr lvl="2"/>
            <a:r>
              <a:rPr lang="en-US" dirty="0" smtClean="0"/>
              <a:t>Commercial lists </a:t>
            </a:r>
          </a:p>
          <a:p>
            <a:pPr lvl="2"/>
            <a:r>
              <a:rPr lang="en-US" dirty="0" smtClean="0"/>
              <a:t>Customer referrals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Types of Prospecting: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r>
              <a:rPr lang="en-US" dirty="0" smtClean="0"/>
              <a:t>Endless chain method:  Salespeople ask previous customers for names of potential customers.</a:t>
            </a:r>
          </a:p>
          <a:p>
            <a:r>
              <a:rPr lang="en-US" dirty="0" smtClean="0"/>
              <a:t>Cold canvassing:  Salespeople attempt to locate potential customers without leads. </a:t>
            </a:r>
          </a:p>
          <a:p>
            <a:pPr lvl="1"/>
            <a:r>
              <a:rPr lang="en-US" dirty="0" smtClean="0"/>
              <a:t>door-to-door </a:t>
            </a:r>
          </a:p>
          <a:p>
            <a:pPr lvl="1"/>
            <a:r>
              <a:rPr lang="en-US" dirty="0" smtClean="0"/>
              <a:t>select names from a telephone directory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Retail Pre-approach: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dirty="0" smtClean="0"/>
              <a:t>Retail associates are responsible for preparing the merchandise and work areas.</a:t>
            </a:r>
          </a:p>
          <a:p>
            <a:pPr lvl="1"/>
            <a:r>
              <a:rPr lang="en-US" dirty="0" smtClean="0"/>
              <a:t>Straightening, rearranging, and replenishing stock</a:t>
            </a:r>
          </a:p>
          <a:p>
            <a:pPr lvl="1"/>
            <a:r>
              <a:rPr lang="en-US" dirty="0" smtClean="0"/>
              <a:t>Adjusting price tickets</a:t>
            </a:r>
          </a:p>
          <a:p>
            <a:pPr lvl="1"/>
            <a:r>
              <a:rPr lang="en-US" dirty="0" smtClean="0"/>
              <a:t>Learning the location and current availability of stock</a:t>
            </a:r>
          </a:p>
          <a:p>
            <a:pPr lvl="1"/>
            <a:r>
              <a:rPr lang="en-US" dirty="0" smtClean="0"/>
              <a:t>Arranging displays</a:t>
            </a:r>
          </a:p>
          <a:p>
            <a:pPr lvl="1"/>
            <a:r>
              <a:rPr lang="en-US" dirty="0" smtClean="0"/>
              <a:t>Vacuuming and dusting</a:t>
            </a:r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iff">
  <a:themeElements>
    <a:clrScheme name="Cliff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477</TotalTime>
  <Words>1496</Words>
  <Application>Microsoft Office PowerPoint</Application>
  <PresentationFormat>On-screen Show (4:3)</PresentationFormat>
  <Paragraphs>203</Paragraphs>
  <Slides>47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9" baseType="lpstr">
      <vt:lpstr>Cliff</vt:lpstr>
      <vt:lpstr>Clip</vt:lpstr>
      <vt:lpstr>Monday, November 26th Unit 6 - Selling</vt:lpstr>
      <vt:lpstr>Tuesday, November 27th Unit 6 - Selling</vt:lpstr>
      <vt:lpstr>2.09 SALES PROCESS/BUILDING RELATIONSHIPS WITH CUSTOMERS</vt:lpstr>
      <vt:lpstr>STEPS OF A SALE</vt:lpstr>
      <vt:lpstr>Pre-approach</vt:lpstr>
      <vt:lpstr>B2B Pre-approach:</vt:lpstr>
      <vt:lpstr>Prospect</vt:lpstr>
      <vt:lpstr>Two Types of Prospecting:</vt:lpstr>
      <vt:lpstr>Retail Pre-approach:</vt:lpstr>
      <vt:lpstr>Types of Customers</vt:lpstr>
      <vt:lpstr>The approach is...</vt:lpstr>
      <vt:lpstr>Service approach</vt:lpstr>
      <vt:lpstr>Welcome or Greeting approach</vt:lpstr>
      <vt:lpstr>Merchandise approach</vt:lpstr>
      <vt:lpstr>Combination approach</vt:lpstr>
      <vt:lpstr>Determine consumer needs </vt:lpstr>
      <vt:lpstr>Observe by...</vt:lpstr>
      <vt:lpstr>Listen to...</vt:lpstr>
      <vt:lpstr>Question and Engage</vt:lpstr>
      <vt:lpstr>Slide 20</vt:lpstr>
      <vt:lpstr>Slide 21</vt:lpstr>
      <vt:lpstr>Product presentation time!</vt:lpstr>
      <vt:lpstr>Product presentation time!</vt:lpstr>
      <vt:lpstr>Product presentation time!</vt:lpstr>
      <vt:lpstr>Handling Buying Objections</vt:lpstr>
      <vt:lpstr>Handling Buying Objections</vt:lpstr>
      <vt:lpstr>Handling Buying Objections</vt:lpstr>
      <vt:lpstr>Methods to handle objections</vt:lpstr>
      <vt:lpstr>Methods to handle objections</vt:lpstr>
      <vt:lpstr>Methods to handle objections</vt:lpstr>
      <vt:lpstr>Methods to handle objections</vt:lpstr>
      <vt:lpstr>Slide 32</vt:lpstr>
      <vt:lpstr>Closing the Sale</vt:lpstr>
      <vt:lpstr>Slide 34</vt:lpstr>
      <vt:lpstr>Aspects of reaching closure in sales situations</vt:lpstr>
      <vt:lpstr>Aspects of reaching closure in sales situations</vt:lpstr>
      <vt:lpstr>Suggestion selling is…</vt:lpstr>
      <vt:lpstr>Rules for Suggestion Selling:</vt:lpstr>
      <vt:lpstr>Methods for Suggestion Selling</vt:lpstr>
      <vt:lpstr>Methods for Suggestion Selling</vt:lpstr>
      <vt:lpstr>After Sales Activities</vt:lpstr>
      <vt:lpstr>After sale con’t</vt:lpstr>
      <vt:lpstr>Describe ways to reaffirm the buyer-seller relationship</vt:lpstr>
      <vt:lpstr>Describe ways to reaffirm the buyer-seller relationship con’t</vt:lpstr>
      <vt:lpstr>What is CRM?</vt:lpstr>
      <vt:lpstr>Customer Relationship Management con’t</vt:lpstr>
      <vt:lpstr>Customer Relationship Management con’t</vt:lpstr>
    </vt:vector>
  </TitlesOfParts>
  <Company>TEACHER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5.03 Summarize the sales process </dc:title>
  <dc:creator>Beth</dc:creator>
  <cp:lastModifiedBy>abehar</cp:lastModifiedBy>
  <cp:revision>60</cp:revision>
  <dcterms:created xsi:type="dcterms:W3CDTF">2006-05-29T21:16:01Z</dcterms:created>
  <dcterms:modified xsi:type="dcterms:W3CDTF">2012-11-26T19:59:18Z</dcterms:modified>
</cp:coreProperties>
</file>