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38"/>
  </p:handoutMasterIdLst>
  <p:sldIdLst>
    <p:sldId id="279" r:id="rId2"/>
    <p:sldId id="256" r:id="rId3"/>
    <p:sldId id="280" r:id="rId4"/>
    <p:sldId id="281" r:id="rId5"/>
    <p:sldId id="282" r:id="rId6"/>
    <p:sldId id="283" r:id="rId7"/>
    <p:sldId id="284" r:id="rId8"/>
    <p:sldId id="285" r:id="rId9"/>
    <p:sldId id="286" r:id="rId10"/>
    <p:sldId id="287" r:id="rId11"/>
    <p:sldId id="288" r:id="rId12"/>
    <p:sldId id="289" r:id="rId13"/>
    <p:sldId id="290" r:id="rId14"/>
    <p:sldId id="291" r:id="rId15"/>
    <p:sldId id="257" r:id="rId16"/>
    <p:sldId id="275" r:id="rId17"/>
    <p:sldId id="274" r:id="rId18"/>
    <p:sldId id="276" r:id="rId19"/>
    <p:sldId id="277" r:id="rId20"/>
    <p:sldId id="273" r:id="rId21"/>
    <p:sldId id="272" r:id="rId22"/>
    <p:sldId id="278" r:id="rId23"/>
    <p:sldId id="258" r:id="rId24"/>
    <p:sldId id="259" r:id="rId25"/>
    <p:sldId id="260" r:id="rId26"/>
    <p:sldId id="261" r:id="rId27"/>
    <p:sldId id="262" r:id="rId28"/>
    <p:sldId id="263" r:id="rId29"/>
    <p:sldId id="264" r:id="rId30"/>
    <p:sldId id="265" r:id="rId31"/>
    <p:sldId id="266" r:id="rId32"/>
    <p:sldId id="267" r:id="rId33"/>
    <p:sldId id="268" r:id="rId34"/>
    <p:sldId id="269" r:id="rId35"/>
    <p:sldId id="270" r:id="rId36"/>
    <p:sldId id="271"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1" autoAdjust="0"/>
    <p:restoredTop sz="86435" autoAdjust="0"/>
  </p:normalViewPr>
  <p:slideViewPr>
    <p:cSldViewPr>
      <p:cViewPr varScale="1">
        <p:scale>
          <a:sx n="64" d="100"/>
          <a:sy n="64" d="100"/>
        </p:scale>
        <p:origin x="-306" y="-96"/>
      </p:cViewPr>
      <p:guideLst>
        <p:guide orient="horz" pos="2160"/>
        <p:guide pos="2880"/>
      </p:guideLst>
    </p:cSldViewPr>
  </p:slideViewPr>
  <p:outlineViewPr>
    <p:cViewPr>
      <p:scale>
        <a:sx n="33" d="100"/>
        <a:sy n="33" d="100"/>
      </p:scale>
      <p:origin x="0" y="402"/>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DCE0B155-1A65-44BC-BFDD-56CC68E43CD5}" type="datetimeFigureOut">
              <a:rPr lang="en-US"/>
              <a:pPr>
                <a:defRPr/>
              </a:pPr>
              <a:t>11/27/2012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19F526E-4B02-4E72-8879-C2E4E066BE55}" type="slidenum">
              <a:rPr lang="en-US"/>
              <a:pPr>
                <a:defRPr/>
              </a:pPr>
              <a:t>‹#›</a:t>
            </a:fld>
            <a:endParaRPr lang="en-US"/>
          </a:p>
        </p:txBody>
      </p:sp>
    </p:spTree>
    <p:extLst>
      <p:ext uri="{BB962C8B-B14F-4D97-AF65-F5344CB8AC3E}">
        <p14:creationId xmlns="" xmlns:p14="http://schemas.microsoft.com/office/powerpoint/2010/main" val="8012622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75573CA8-6E58-4534-A922-8943527CEC8B}" type="datetimeFigureOut">
              <a:rPr lang="en-US"/>
              <a:pPr>
                <a:defRPr/>
              </a:pPr>
              <a:t>11/27/2012</a:t>
            </a:fld>
            <a:endParaRPr lang="en-US"/>
          </a:p>
        </p:txBody>
      </p:sp>
      <p:sp>
        <p:nvSpPr>
          <p:cNvPr id="5" name="Slide Number Placeholder 5"/>
          <p:cNvSpPr>
            <a:spLocks noGrp="1"/>
          </p:cNvSpPr>
          <p:nvPr>
            <p:ph type="sldNum" sz="quarter" idx="11"/>
          </p:nvPr>
        </p:nvSpPr>
        <p:spPr/>
        <p:txBody>
          <a:bodyPr/>
          <a:lstStyle>
            <a:lvl1pPr>
              <a:defRPr/>
            </a:lvl1pPr>
          </a:lstStyle>
          <a:p>
            <a:pPr>
              <a:defRPr/>
            </a:pPr>
            <a:fld id="{CE30EF9D-11C5-4DFB-ABEB-1DDAABF059E7}" type="slidenum">
              <a:rPr lang="en-US"/>
              <a:pPr>
                <a:defRPr/>
              </a:pPr>
              <a:t>‹#›</a:t>
            </a:fld>
            <a:endParaRPr lang="en-US"/>
          </a:p>
        </p:txBody>
      </p:sp>
      <p:sp>
        <p:nvSpPr>
          <p:cNvPr id="6"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40ED12F-91B9-409A-8D62-D752C81F8F11}" type="datetimeFigureOut">
              <a:rPr lang="en-US"/>
              <a:pPr>
                <a:defRPr/>
              </a:pPr>
              <a:t>11/27/2012</a:t>
            </a:fld>
            <a:endParaRPr lang="en-US"/>
          </a:p>
        </p:txBody>
      </p:sp>
      <p:sp>
        <p:nvSpPr>
          <p:cNvPr id="5" name="Slide Number Placeholder 5"/>
          <p:cNvSpPr>
            <a:spLocks noGrp="1"/>
          </p:cNvSpPr>
          <p:nvPr>
            <p:ph type="sldNum" sz="quarter" idx="11"/>
          </p:nvPr>
        </p:nvSpPr>
        <p:spPr/>
        <p:txBody>
          <a:bodyPr/>
          <a:lstStyle>
            <a:lvl1pPr>
              <a:defRPr/>
            </a:lvl1pPr>
          </a:lstStyle>
          <a:p>
            <a:pPr>
              <a:defRPr/>
            </a:pPr>
            <a:fld id="{CA5BD109-27A1-4F97-8D58-7B3627CB39C2}" type="slidenum">
              <a:rPr lang="en-US"/>
              <a:pPr>
                <a:defRPr/>
              </a:pPr>
              <a:t>‹#›</a:t>
            </a:fld>
            <a:endParaRPr lang="en-US"/>
          </a:p>
        </p:txBody>
      </p:sp>
      <p:sp>
        <p:nvSpPr>
          <p:cNvPr id="6"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02FC18A-E243-469E-B4E1-FAA150529C81}" type="datetimeFigureOut">
              <a:rPr lang="en-US"/>
              <a:pPr>
                <a:defRPr/>
              </a:pPr>
              <a:t>11/27/2012</a:t>
            </a:fld>
            <a:endParaRPr lang="en-US"/>
          </a:p>
        </p:txBody>
      </p:sp>
      <p:sp>
        <p:nvSpPr>
          <p:cNvPr id="5" name="Slide Number Placeholder 5"/>
          <p:cNvSpPr>
            <a:spLocks noGrp="1"/>
          </p:cNvSpPr>
          <p:nvPr>
            <p:ph type="sldNum" sz="quarter" idx="11"/>
          </p:nvPr>
        </p:nvSpPr>
        <p:spPr/>
        <p:txBody>
          <a:bodyPr/>
          <a:lstStyle>
            <a:lvl1pPr>
              <a:defRPr/>
            </a:lvl1pPr>
          </a:lstStyle>
          <a:p>
            <a:pPr>
              <a:defRPr/>
            </a:pPr>
            <a:fld id="{7E66074E-07DE-4063-A94C-87ABCB4E180A}" type="slidenum">
              <a:rPr lang="en-US"/>
              <a:pPr>
                <a:defRPr/>
              </a:pPr>
              <a:t>‹#›</a:t>
            </a:fld>
            <a:endParaRPr lang="en-US"/>
          </a:p>
        </p:txBody>
      </p:sp>
      <p:sp>
        <p:nvSpPr>
          <p:cNvPr id="6"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544638"/>
            <a:ext cx="7315200" cy="1154112"/>
          </a:xfrm>
        </p:spPr>
        <p:txBody>
          <a:bodyPr/>
          <a:lstStyle/>
          <a:p>
            <a:r>
              <a:rPr lang="en-US"/>
              <a:t>Click to edit Master title style</a:t>
            </a:r>
          </a:p>
        </p:txBody>
      </p:sp>
      <p:sp>
        <p:nvSpPr>
          <p:cNvPr id="3" name="Text Placeholder 2"/>
          <p:cNvSpPr>
            <a:spLocks noGrp="1"/>
          </p:cNvSpPr>
          <p:nvPr>
            <p:ph type="body" sz="half" idx="1"/>
          </p:nvPr>
        </p:nvSpPr>
        <p:spPr>
          <a:xfrm>
            <a:off x="914400" y="2770188"/>
            <a:ext cx="3581400" cy="35385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770188"/>
            <a:ext cx="3581400" cy="35385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07100" y="549275"/>
            <a:ext cx="1189038" cy="296863"/>
          </a:xfrm>
        </p:spPr>
        <p:txBody>
          <a:bodyPr/>
          <a:lstStyle>
            <a:lvl1pPr>
              <a:defRPr/>
            </a:lvl1pPr>
          </a:lstStyle>
          <a:p>
            <a:pPr>
              <a:defRPr/>
            </a:pPr>
            <a:fld id="{F6475D91-604F-4DE0-8EAC-D1C542D45C59}" type="datetimeFigureOut">
              <a:rPr lang="en-US"/>
              <a:pPr>
                <a:defRPr/>
              </a:pPr>
              <a:t>11/27/2012</a:t>
            </a:fld>
            <a:endParaRPr lang="en-US"/>
          </a:p>
        </p:txBody>
      </p:sp>
      <p:sp>
        <p:nvSpPr>
          <p:cNvPr id="6" name="Slide Number Placeholder 5"/>
          <p:cNvSpPr>
            <a:spLocks noGrp="1"/>
          </p:cNvSpPr>
          <p:nvPr>
            <p:ph type="sldNum" sz="quarter" idx="11"/>
          </p:nvPr>
        </p:nvSpPr>
        <p:spPr>
          <a:xfrm>
            <a:off x="7315200" y="549275"/>
            <a:ext cx="939800" cy="301625"/>
          </a:xfrm>
        </p:spPr>
        <p:txBody>
          <a:bodyPr/>
          <a:lstStyle>
            <a:lvl1pPr>
              <a:defRPr/>
            </a:lvl1pPr>
          </a:lstStyle>
          <a:p>
            <a:pPr>
              <a:defRPr/>
            </a:pPr>
            <a:fld id="{8B701339-67B7-4E4D-8DAB-5FC991E2578B}" type="slidenum">
              <a:rPr lang="en-US"/>
              <a:pPr>
                <a:defRPr/>
              </a:pPr>
              <a:t>‹#›</a:t>
            </a:fld>
            <a:endParaRPr lang="en-US"/>
          </a:p>
        </p:txBody>
      </p:sp>
      <p:sp>
        <p:nvSpPr>
          <p:cNvPr id="7" name="Footer Placeholder 6"/>
          <p:cNvSpPr>
            <a:spLocks noGrp="1"/>
          </p:cNvSpPr>
          <p:nvPr>
            <p:ph type="ftr" sz="quarter" idx="12"/>
          </p:nvPr>
        </p:nvSpPr>
        <p:spPr>
          <a:xfrm>
            <a:off x="6008688" y="855663"/>
            <a:ext cx="2246312" cy="301625"/>
          </a:xfrm>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C1C5562-9805-49ED-8CCD-5DCB3D0D34B5}" type="datetimeFigureOut">
              <a:rPr lang="en-US"/>
              <a:pPr>
                <a:defRPr/>
              </a:pPr>
              <a:t>11/27/2012</a:t>
            </a:fld>
            <a:endParaRPr lang="en-US"/>
          </a:p>
        </p:txBody>
      </p:sp>
      <p:sp>
        <p:nvSpPr>
          <p:cNvPr id="5" name="Slide Number Placeholder 5"/>
          <p:cNvSpPr>
            <a:spLocks noGrp="1"/>
          </p:cNvSpPr>
          <p:nvPr>
            <p:ph type="sldNum" sz="quarter" idx="11"/>
          </p:nvPr>
        </p:nvSpPr>
        <p:spPr/>
        <p:txBody>
          <a:bodyPr/>
          <a:lstStyle>
            <a:lvl1pPr>
              <a:defRPr/>
            </a:lvl1pPr>
          </a:lstStyle>
          <a:p>
            <a:pPr>
              <a:defRPr/>
            </a:pPr>
            <a:fld id="{E6568284-0F8C-444B-B52D-7550C17960D5}" type="slidenum">
              <a:rPr lang="en-US"/>
              <a:pPr>
                <a:defRPr/>
              </a:pPr>
              <a:t>‹#›</a:t>
            </a:fld>
            <a:endParaRPr lang="en-US"/>
          </a:p>
        </p:txBody>
      </p:sp>
      <p:sp>
        <p:nvSpPr>
          <p:cNvPr id="6"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7C43B7D-D8FF-4D14-AC2D-B754F5A9136A}" type="datetimeFigureOut">
              <a:rPr lang="en-US"/>
              <a:pPr>
                <a:defRPr/>
              </a:pPr>
              <a:t>11/27/2012</a:t>
            </a:fld>
            <a:endParaRPr lang="en-US"/>
          </a:p>
        </p:txBody>
      </p:sp>
      <p:sp>
        <p:nvSpPr>
          <p:cNvPr id="5" name="Slide Number Placeholder 5"/>
          <p:cNvSpPr>
            <a:spLocks noGrp="1"/>
          </p:cNvSpPr>
          <p:nvPr>
            <p:ph type="sldNum" sz="quarter" idx="11"/>
          </p:nvPr>
        </p:nvSpPr>
        <p:spPr/>
        <p:txBody>
          <a:bodyPr/>
          <a:lstStyle>
            <a:lvl1pPr>
              <a:defRPr/>
            </a:lvl1pPr>
          </a:lstStyle>
          <a:p>
            <a:pPr>
              <a:defRPr/>
            </a:pPr>
            <a:fld id="{6E487CF5-0F75-4892-A5DE-FB05A3E7F770}" type="slidenum">
              <a:rPr lang="en-US"/>
              <a:pPr>
                <a:defRPr/>
              </a:pPr>
              <a:t>‹#›</a:t>
            </a:fld>
            <a:endParaRPr lang="en-US"/>
          </a:p>
        </p:txBody>
      </p:sp>
      <p:sp>
        <p:nvSpPr>
          <p:cNvPr id="6"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CA01EA98-9FE8-459A-BF1A-5BE3BC929C8E}" type="datetimeFigureOut">
              <a:rPr lang="en-US"/>
              <a:pPr>
                <a:defRPr/>
              </a:pPr>
              <a:t>11/27/2012</a:t>
            </a:fld>
            <a:endParaRPr lang="en-US"/>
          </a:p>
        </p:txBody>
      </p:sp>
      <p:sp>
        <p:nvSpPr>
          <p:cNvPr id="6" name="Slide Number Placeholder 5"/>
          <p:cNvSpPr>
            <a:spLocks noGrp="1"/>
          </p:cNvSpPr>
          <p:nvPr>
            <p:ph type="sldNum" sz="quarter" idx="16"/>
          </p:nvPr>
        </p:nvSpPr>
        <p:spPr/>
        <p:txBody>
          <a:bodyPr/>
          <a:lstStyle>
            <a:lvl1pPr>
              <a:defRPr/>
            </a:lvl1pPr>
          </a:lstStyle>
          <a:p>
            <a:pPr>
              <a:defRPr/>
            </a:pPr>
            <a:fld id="{AAC5FD4E-9DF1-4EC0-8ADB-0070E04906AD}" type="slidenum">
              <a:rPr lang="en-US"/>
              <a:pPr>
                <a:defRPr/>
              </a:pPr>
              <a:t>‹#›</a:t>
            </a:fld>
            <a:endParaRPr lang="en-US"/>
          </a:p>
        </p:txBody>
      </p:sp>
      <p:sp>
        <p:nvSpPr>
          <p:cNvPr id="7" name="Footer Placeholder 4"/>
          <p:cNvSpPr>
            <a:spLocks noGrp="1"/>
          </p:cNvSpPr>
          <p:nvPr>
            <p:ph type="ftr" sz="quarter" idx="17"/>
          </p:nvPr>
        </p:nvSpPr>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5"/>
          </p:nvPr>
        </p:nvSpPr>
        <p:spPr/>
        <p:txBody>
          <a:bodyPr/>
          <a:lstStyle>
            <a:lvl1pPr>
              <a:defRPr/>
            </a:lvl1pPr>
          </a:lstStyle>
          <a:p>
            <a:pPr>
              <a:defRPr/>
            </a:pPr>
            <a:fld id="{922E927A-06A4-48F2-8477-DD8DE3F5EBD4}" type="datetimeFigureOut">
              <a:rPr lang="en-US"/>
              <a:pPr>
                <a:defRPr/>
              </a:pPr>
              <a:t>11/27/2012</a:t>
            </a:fld>
            <a:endParaRPr lang="en-US"/>
          </a:p>
        </p:txBody>
      </p:sp>
      <p:sp>
        <p:nvSpPr>
          <p:cNvPr id="8" name="Slide Number Placeholder 5"/>
          <p:cNvSpPr>
            <a:spLocks noGrp="1"/>
          </p:cNvSpPr>
          <p:nvPr>
            <p:ph type="sldNum" sz="quarter" idx="16"/>
          </p:nvPr>
        </p:nvSpPr>
        <p:spPr/>
        <p:txBody>
          <a:bodyPr/>
          <a:lstStyle>
            <a:lvl1pPr>
              <a:defRPr/>
            </a:lvl1pPr>
          </a:lstStyle>
          <a:p>
            <a:pPr>
              <a:defRPr/>
            </a:pPr>
            <a:fld id="{AFEB29B2-13C1-4ADB-8178-A5CE00C8E3B6}" type="slidenum">
              <a:rPr lang="en-US"/>
              <a:pPr>
                <a:defRPr/>
              </a:pPr>
              <a:t>‹#›</a:t>
            </a:fld>
            <a:endParaRPr lang="en-US"/>
          </a:p>
        </p:txBody>
      </p:sp>
      <p:sp>
        <p:nvSpPr>
          <p:cNvPr id="9" name="Footer Placeholder 4"/>
          <p:cNvSpPr>
            <a:spLocks noGrp="1"/>
          </p:cNvSpPr>
          <p:nvPr>
            <p:ph type="ftr" sz="quarter" idx="17"/>
          </p:nvPr>
        </p:nvSpPr>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C8A0656-1F46-41B2-AA80-DBA2120ABB1D}" type="datetimeFigureOut">
              <a:rPr lang="en-US"/>
              <a:pPr>
                <a:defRPr/>
              </a:pPr>
              <a:t>11/27/2012</a:t>
            </a:fld>
            <a:endParaRPr lang="en-US"/>
          </a:p>
        </p:txBody>
      </p:sp>
      <p:sp>
        <p:nvSpPr>
          <p:cNvPr id="4" name="Slide Number Placeholder 5"/>
          <p:cNvSpPr>
            <a:spLocks noGrp="1"/>
          </p:cNvSpPr>
          <p:nvPr>
            <p:ph type="sldNum" sz="quarter" idx="11"/>
          </p:nvPr>
        </p:nvSpPr>
        <p:spPr/>
        <p:txBody>
          <a:bodyPr/>
          <a:lstStyle>
            <a:lvl1pPr>
              <a:defRPr/>
            </a:lvl1pPr>
          </a:lstStyle>
          <a:p>
            <a:pPr>
              <a:defRPr/>
            </a:pPr>
            <a:fld id="{161456A7-6063-4C7A-B552-0930DC0D7570}" type="slidenum">
              <a:rPr lang="en-US"/>
              <a:pPr>
                <a:defRPr/>
              </a:pPr>
              <a:t>‹#›</a:t>
            </a:fld>
            <a:endParaRPr lang="en-US"/>
          </a:p>
        </p:txBody>
      </p:sp>
      <p:sp>
        <p:nvSpPr>
          <p:cNvPr id="5"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E58AD7C-02AD-4F51-B4EA-613ED0C88486}" type="datetimeFigureOut">
              <a:rPr lang="en-US"/>
              <a:pPr>
                <a:defRPr/>
              </a:pPr>
              <a:t>11/27/2012</a:t>
            </a:fld>
            <a:endParaRPr lang="en-US"/>
          </a:p>
        </p:txBody>
      </p:sp>
      <p:sp>
        <p:nvSpPr>
          <p:cNvPr id="3" name="Slide Number Placeholder 5"/>
          <p:cNvSpPr>
            <a:spLocks noGrp="1"/>
          </p:cNvSpPr>
          <p:nvPr>
            <p:ph type="sldNum" sz="quarter" idx="11"/>
          </p:nvPr>
        </p:nvSpPr>
        <p:spPr/>
        <p:txBody>
          <a:bodyPr/>
          <a:lstStyle>
            <a:lvl1pPr>
              <a:defRPr/>
            </a:lvl1pPr>
          </a:lstStyle>
          <a:p>
            <a:pPr>
              <a:defRPr/>
            </a:pPr>
            <a:fld id="{667F5C88-F24D-445C-BA05-390B1531CCAF}" type="slidenum">
              <a:rPr lang="en-US"/>
              <a:pPr>
                <a:defRPr/>
              </a:pPr>
              <a:t>‹#›</a:t>
            </a:fld>
            <a:endParaRPr lang="en-US"/>
          </a:p>
        </p:txBody>
      </p:sp>
      <p:sp>
        <p:nvSpPr>
          <p:cNvPr id="4"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0E3FAE2-8344-44E6-97F1-C187C4EA8594}" type="datetimeFigureOut">
              <a:rPr lang="en-US"/>
              <a:pPr>
                <a:defRPr/>
              </a:pPr>
              <a:t>11/27/2012</a:t>
            </a:fld>
            <a:endParaRPr lang="en-US"/>
          </a:p>
        </p:txBody>
      </p:sp>
      <p:sp>
        <p:nvSpPr>
          <p:cNvPr id="6" name="Slide Number Placeholder 5"/>
          <p:cNvSpPr>
            <a:spLocks noGrp="1"/>
          </p:cNvSpPr>
          <p:nvPr>
            <p:ph type="sldNum" sz="quarter" idx="11"/>
          </p:nvPr>
        </p:nvSpPr>
        <p:spPr/>
        <p:txBody>
          <a:bodyPr/>
          <a:lstStyle>
            <a:lvl1pPr>
              <a:defRPr/>
            </a:lvl1pPr>
          </a:lstStyle>
          <a:p>
            <a:pPr>
              <a:defRPr/>
            </a:pPr>
            <a:fld id="{0C978E2D-DA48-466B-97C1-4AFA22B42A02}" type="slidenum">
              <a:rPr lang="en-US"/>
              <a:pPr>
                <a:defRPr/>
              </a:pPr>
              <a:t>‹#›</a:t>
            </a:fld>
            <a:endParaRPr lang="en-US"/>
          </a:p>
        </p:txBody>
      </p:sp>
      <p:sp>
        <p:nvSpPr>
          <p:cNvPr id="7"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4B054EB-5DCA-4404-A265-6FD045807334}" type="datetimeFigureOut">
              <a:rPr lang="en-US"/>
              <a:pPr>
                <a:defRPr/>
              </a:pPr>
              <a:t>11/27/2012</a:t>
            </a:fld>
            <a:endParaRPr lang="en-US"/>
          </a:p>
        </p:txBody>
      </p:sp>
      <p:sp>
        <p:nvSpPr>
          <p:cNvPr id="6" name="Slide Number Placeholder 5"/>
          <p:cNvSpPr>
            <a:spLocks noGrp="1"/>
          </p:cNvSpPr>
          <p:nvPr>
            <p:ph type="sldNum" sz="quarter" idx="11"/>
          </p:nvPr>
        </p:nvSpPr>
        <p:spPr/>
        <p:txBody>
          <a:bodyPr/>
          <a:lstStyle>
            <a:lvl1pPr>
              <a:defRPr/>
            </a:lvl1pPr>
          </a:lstStyle>
          <a:p>
            <a:pPr>
              <a:defRPr/>
            </a:pPr>
            <a:fld id="{C7E2E2F7-68FC-41D7-B624-6B5EFCA15E5D}" type="slidenum">
              <a:rPr lang="en-US"/>
              <a:pPr>
                <a:defRPr/>
              </a:pPr>
              <a:t>‹#›</a:t>
            </a:fld>
            <a:endParaRPr lang="en-US"/>
          </a:p>
        </p:txBody>
      </p:sp>
      <p:sp>
        <p:nvSpPr>
          <p:cNvPr id="7"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975" y="573088"/>
            <a:ext cx="85725" cy="5730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8569325" y="573088"/>
            <a:ext cx="576263" cy="5730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1"/>
          <p:cNvSpPr>
            <a:spLocks noGrp="1"/>
          </p:cNvSpPr>
          <p:nvPr>
            <p:ph type="title"/>
          </p:nvPr>
        </p:nvSpPr>
        <p:spPr bwMode="auto">
          <a:xfrm>
            <a:off x="914400" y="1544638"/>
            <a:ext cx="7315200" cy="11541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914400" y="2770188"/>
            <a:ext cx="7315200" cy="35385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007100" y="549275"/>
            <a:ext cx="1189038" cy="296863"/>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alpha val="50000"/>
                  </a:schemeClr>
                </a:solidFill>
                <a:latin typeface="+mn-lt"/>
                <a:cs typeface="+mn-cs"/>
              </a:defRPr>
            </a:lvl1pPr>
          </a:lstStyle>
          <a:p>
            <a:pPr>
              <a:defRPr/>
            </a:pPr>
            <a:fld id="{88086B87-BD5C-4712-894A-3E6600E29D06}" type="datetimeFigureOut">
              <a:rPr lang="en-US"/>
              <a:pPr>
                <a:defRPr/>
              </a:pPr>
              <a:t>11/27/2012</a:t>
            </a:fld>
            <a:endParaRPr lang="en-US"/>
          </a:p>
        </p:txBody>
      </p:sp>
      <p:sp>
        <p:nvSpPr>
          <p:cNvPr id="6" name="Slide Number Placeholder 5"/>
          <p:cNvSpPr>
            <a:spLocks noGrp="1"/>
          </p:cNvSpPr>
          <p:nvPr>
            <p:ph type="sldNum" sz="quarter" idx="4"/>
          </p:nvPr>
        </p:nvSpPr>
        <p:spPr>
          <a:xfrm>
            <a:off x="7315200" y="549275"/>
            <a:ext cx="939800" cy="3016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solidFill>
                <a:latin typeface="+mn-lt"/>
                <a:cs typeface="+mn-cs"/>
              </a:defRPr>
            </a:lvl1pPr>
          </a:lstStyle>
          <a:p>
            <a:pPr>
              <a:defRPr/>
            </a:pPr>
            <a:fld id="{3D6BB194-6F50-44A8-8EF9-7711B420C412}" type="slidenum">
              <a:rPr lang="en-US"/>
              <a:pPr>
                <a:defRPr/>
              </a:pPr>
              <a:t>‹#›</a:t>
            </a:fld>
            <a:endParaRPr lang="en-US"/>
          </a:p>
        </p:txBody>
      </p:sp>
      <p:sp>
        <p:nvSpPr>
          <p:cNvPr id="5" name="Footer Placeholder 4"/>
          <p:cNvSpPr>
            <a:spLocks noGrp="1"/>
          </p:cNvSpPr>
          <p:nvPr>
            <p:ph type="ftr" sz="quarter" idx="3"/>
          </p:nvPr>
        </p:nvSpPr>
        <p:spPr>
          <a:xfrm>
            <a:off x="6008688" y="855663"/>
            <a:ext cx="2246312" cy="301625"/>
          </a:xfrm>
          <a:prstGeom prst="rect">
            <a:avLst/>
          </a:prstGeom>
        </p:spPr>
        <p:txBody>
          <a:bodyPr vert="horz" lIns="91440" tIns="0" rIns="91440" bIns="45720" rtlCol="0" anchor="t"/>
          <a:lstStyle>
            <a:lvl1pPr algn="l" fontAlgn="auto">
              <a:spcBef>
                <a:spcPts val="0"/>
              </a:spcBef>
              <a:spcAft>
                <a:spcPts val="0"/>
              </a:spcAft>
              <a:defRPr sz="1000">
                <a:solidFill>
                  <a:schemeClr val="tx1"/>
                </a:solidFill>
                <a:latin typeface="+mn-lt"/>
                <a:cs typeface="+mn-cs"/>
              </a:defRPr>
            </a:lvl1pPr>
          </a:lstStyle>
          <a:p>
            <a:pPr>
              <a:defRPr/>
            </a:pPr>
            <a:endParaRPr lang="en-US"/>
          </a:p>
        </p:txBody>
      </p:sp>
    </p:spTree>
  </p:cSld>
  <p:clrMap bg1="dk1" tx1="lt1" bg2="dk2" tx2="lt2" accent1="accent1" accent2="accent2" accent3="accent3" accent4="accent4" accent5="accent5" accent6="accent6" hlink="hlink" folHlink="folHlink"/>
  <p:sldLayoutIdLst>
    <p:sldLayoutId id="2147483695" r:id="rId1"/>
    <p:sldLayoutId id="2147483694" r:id="rId2"/>
    <p:sldLayoutId id="2147483693" r:id="rId3"/>
    <p:sldLayoutId id="2147483692" r:id="rId4"/>
    <p:sldLayoutId id="2147483691" r:id="rId5"/>
    <p:sldLayoutId id="2147483690" r:id="rId6"/>
    <p:sldLayoutId id="2147483689" r:id="rId7"/>
    <p:sldLayoutId id="2147483688" r:id="rId8"/>
    <p:sldLayoutId id="2147483687" r:id="rId9"/>
    <p:sldLayoutId id="2147483686" r:id="rId10"/>
    <p:sldLayoutId id="2147483685" r:id="rId11"/>
    <p:sldLayoutId id="2147483696" r:id="rId12"/>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Candara" pitchFamily="34" charset="0"/>
        </a:defRPr>
      </a:lvl2pPr>
      <a:lvl3pPr algn="l" rtl="0" fontAlgn="base">
        <a:spcBef>
          <a:spcPct val="0"/>
        </a:spcBef>
        <a:spcAft>
          <a:spcPct val="0"/>
        </a:spcAft>
        <a:defRPr sz="4000">
          <a:solidFill>
            <a:schemeClr val="tx2"/>
          </a:solidFill>
          <a:latin typeface="Candara" pitchFamily="34" charset="0"/>
        </a:defRPr>
      </a:lvl3pPr>
      <a:lvl4pPr algn="l" rtl="0" fontAlgn="base">
        <a:spcBef>
          <a:spcPct val="0"/>
        </a:spcBef>
        <a:spcAft>
          <a:spcPct val="0"/>
        </a:spcAft>
        <a:defRPr sz="4000">
          <a:solidFill>
            <a:schemeClr val="tx2"/>
          </a:solidFill>
          <a:latin typeface="Candara" pitchFamily="34" charset="0"/>
        </a:defRPr>
      </a:lvl4pPr>
      <a:lvl5pPr algn="l" rtl="0" fontAlgn="base">
        <a:spcBef>
          <a:spcPct val="0"/>
        </a:spcBef>
        <a:spcAft>
          <a:spcPct val="0"/>
        </a:spcAft>
        <a:defRPr sz="4000">
          <a:solidFill>
            <a:schemeClr val="tx2"/>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fontAlgn="base">
        <a:spcBef>
          <a:spcPct val="20000"/>
        </a:spcBef>
        <a:spcAft>
          <a:spcPct val="0"/>
        </a:spcAft>
        <a:buClr>
          <a:schemeClr val="tx2"/>
        </a:buClr>
        <a:buFont typeface="Wingdings" pitchFamily="2" charset="2"/>
        <a:buChar char="§"/>
        <a:defRPr sz="2000" kern="1200">
          <a:solidFill>
            <a:schemeClr val="tx1"/>
          </a:solidFill>
          <a:latin typeface="+mn-lt"/>
          <a:ea typeface="+mn-ea"/>
          <a:cs typeface="+mn-cs"/>
        </a:defRPr>
      </a:lvl1pPr>
      <a:lvl2pPr marL="501650" indent="-182563" algn="l" rtl="0" fontAlgn="base">
        <a:spcBef>
          <a:spcPct val="20000"/>
        </a:spcBef>
        <a:spcAft>
          <a:spcPct val="0"/>
        </a:spcAft>
        <a:buClr>
          <a:schemeClr val="tx2"/>
        </a:buClr>
        <a:buFont typeface="Wingdings" pitchFamily="2" charset="2"/>
        <a:buChar char="§"/>
        <a:defRPr kern="1200">
          <a:solidFill>
            <a:schemeClr val="tx1"/>
          </a:solidFill>
          <a:latin typeface="+mn-lt"/>
          <a:ea typeface="+mn-ea"/>
          <a:cs typeface="+mn-cs"/>
        </a:defRPr>
      </a:lvl2pPr>
      <a:lvl3pPr marL="685800" indent="-182563" algn="l" rtl="0" fontAlgn="base">
        <a:spcBef>
          <a:spcPct val="20000"/>
        </a:spcBef>
        <a:spcAft>
          <a:spcPct val="0"/>
        </a:spcAft>
        <a:buClr>
          <a:schemeClr val="tx2"/>
        </a:buClr>
        <a:buFont typeface="Wingdings" pitchFamily="2" charset="2"/>
        <a:buChar char="§"/>
        <a:defRPr sz="1600" kern="1200">
          <a:solidFill>
            <a:schemeClr val="tx1"/>
          </a:solidFill>
          <a:latin typeface="+mn-lt"/>
          <a:ea typeface="+mn-ea"/>
          <a:cs typeface="+mn-cs"/>
        </a:defRPr>
      </a:lvl3pPr>
      <a:lvl4pPr marL="914400" indent="-182563" algn="l" rtl="0" fontAlgn="base">
        <a:spcBef>
          <a:spcPct val="20000"/>
        </a:spcBef>
        <a:spcAft>
          <a:spcPct val="0"/>
        </a:spcAft>
        <a:buClr>
          <a:schemeClr val="tx2"/>
        </a:buClr>
        <a:buFont typeface="Wingdings" pitchFamily="2" charset="2"/>
        <a:buChar char="§"/>
        <a:defRPr sz="1400" kern="1200">
          <a:solidFill>
            <a:schemeClr val="tx1"/>
          </a:solidFill>
          <a:latin typeface="+mn-lt"/>
          <a:ea typeface="+mn-ea"/>
          <a:cs typeface="+mn-cs"/>
        </a:defRPr>
      </a:lvl4pPr>
      <a:lvl5pPr marL="1143000" indent="-182563" algn="l" rtl="0" fontAlgn="base">
        <a:spcBef>
          <a:spcPct val="20000"/>
        </a:spcBef>
        <a:spcAft>
          <a:spcPct val="0"/>
        </a:spcAft>
        <a:buClr>
          <a:schemeClr val="tx2"/>
        </a:buClr>
        <a:buFont typeface="Wingdings" pitchFamily="2"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315200" cy="990600"/>
          </a:xfrm>
        </p:spPr>
        <p:txBody>
          <a:bodyPr/>
          <a:lstStyle/>
          <a:p>
            <a:r>
              <a:rPr lang="en-US" dirty="0" smtClean="0"/>
              <a:t>Wednesday, November 28th</a:t>
            </a:r>
            <a:endParaRPr lang="en-US" dirty="0"/>
          </a:p>
        </p:txBody>
      </p:sp>
      <p:sp>
        <p:nvSpPr>
          <p:cNvPr id="3" name="Content Placeholder 2"/>
          <p:cNvSpPr>
            <a:spLocks noGrp="1"/>
          </p:cNvSpPr>
          <p:nvPr>
            <p:ph idx="1"/>
          </p:nvPr>
        </p:nvSpPr>
        <p:spPr>
          <a:xfrm>
            <a:off x="533400" y="1905000"/>
            <a:ext cx="8077200" cy="4403725"/>
          </a:xfrm>
        </p:spPr>
        <p:txBody>
          <a:bodyPr/>
          <a:lstStyle/>
          <a:p>
            <a:r>
              <a:rPr lang="en-US" sz="3200" dirty="0" smtClean="0"/>
              <a:t>Warm up – </a:t>
            </a:r>
          </a:p>
          <a:p>
            <a:pPr lvl="1"/>
            <a:r>
              <a:rPr lang="en-US" sz="2800" dirty="0" smtClean="0"/>
              <a:t>Word Search Vocabulary</a:t>
            </a:r>
          </a:p>
          <a:p>
            <a:r>
              <a:rPr lang="en-US" sz="3200" dirty="0" smtClean="0"/>
              <a:t>Obj. 2.09</a:t>
            </a:r>
          </a:p>
          <a:p>
            <a:pPr lvl="1"/>
            <a:r>
              <a:rPr lang="en-US" sz="2800" dirty="0" smtClean="0"/>
              <a:t>Review Steps, CRM</a:t>
            </a:r>
          </a:p>
          <a:p>
            <a:r>
              <a:rPr lang="en-US" sz="3200" dirty="0" smtClean="0"/>
              <a:t>Obj. 2.11 – Process the Sale to Complete the exchange</a:t>
            </a:r>
          </a:p>
          <a:p>
            <a:pPr lvl="1"/>
            <a:r>
              <a:rPr lang="en-US" sz="2800" dirty="0" smtClean="0"/>
              <a:t>Slide Show/Notes</a:t>
            </a:r>
          </a:p>
          <a:p>
            <a:pPr lvl="1"/>
            <a:r>
              <a:rPr lang="en-US" sz="2800" dirty="0" smtClean="0"/>
              <a:t>Worksheets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14400" y="228600"/>
            <a:ext cx="7315200" cy="838200"/>
          </a:xfrm>
        </p:spPr>
        <p:txBody>
          <a:bodyPr/>
          <a:lstStyle/>
          <a:p>
            <a:r>
              <a:rPr lang="en-US" dirty="0"/>
              <a:t>PayPal</a:t>
            </a:r>
          </a:p>
        </p:txBody>
      </p:sp>
      <p:sp>
        <p:nvSpPr>
          <p:cNvPr id="15363" name="Rectangle 3"/>
          <p:cNvSpPr>
            <a:spLocks noGrp="1" noChangeArrowheads="1"/>
          </p:cNvSpPr>
          <p:nvPr>
            <p:ph type="body" idx="1"/>
          </p:nvPr>
        </p:nvSpPr>
        <p:spPr>
          <a:xfrm>
            <a:off x="457200" y="1295400"/>
            <a:ext cx="8229600" cy="5029200"/>
          </a:xfrm>
        </p:spPr>
        <p:txBody>
          <a:bodyPr/>
          <a:lstStyle/>
          <a:p>
            <a:r>
              <a:rPr lang="en-US" sz="3200" dirty="0"/>
              <a:t>An eBay company which allows merchants and individuals to accept payments on line</a:t>
            </a:r>
          </a:p>
          <a:p>
            <a:r>
              <a:rPr lang="en-US" sz="3200" dirty="0"/>
              <a:t>Advantages:</a:t>
            </a:r>
          </a:p>
          <a:p>
            <a:pPr lvl="1"/>
            <a:r>
              <a:rPr lang="en-US" sz="2800" dirty="0"/>
              <a:t>Cheap and easy to use</a:t>
            </a:r>
          </a:p>
          <a:p>
            <a:pPr lvl="1"/>
            <a:r>
              <a:rPr lang="en-US" sz="2800" dirty="0"/>
              <a:t>Helps prevent I.D. theft</a:t>
            </a:r>
          </a:p>
          <a:p>
            <a:pPr lvl="1"/>
            <a:r>
              <a:rPr lang="en-US" sz="2800" dirty="0"/>
              <a:t>Money can be sent to anyone with an email address in 55 countries</a:t>
            </a:r>
          </a:p>
          <a:p>
            <a:pPr lvl="1"/>
            <a:r>
              <a:rPr lang="en-US" sz="2800" dirty="0"/>
              <a:t>Merchants can handle credit cards, bank transfers, and debit cards with transaction fees ranging from 1.9%-2.9% plus $.30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14400" y="304800"/>
            <a:ext cx="7315200" cy="1066800"/>
          </a:xfrm>
        </p:spPr>
        <p:txBody>
          <a:bodyPr/>
          <a:lstStyle/>
          <a:p>
            <a:r>
              <a:rPr lang="en-US" dirty="0"/>
              <a:t>PayPal </a:t>
            </a:r>
            <a:r>
              <a:rPr lang="en-US" dirty="0" err="1"/>
              <a:t>con’t</a:t>
            </a:r>
            <a:endParaRPr lang="en-US" dirty="0"/>
          </a:p>
        </p:txBody>
      </p:sp>
      <p:sp>
        <p:nvSpPr>
          <p:cNvPr id="16387" name="Rectangle 3"/>
          <p:cNvSpPr>
            <a:spLocks noGrp="1" noChangeArrowheads="1"/>
          </p:cNvSpPr>
          <p:nvPr>
            <p:ph type="body" idx="1"/>
          </p:nvPr>
        </p:nvSpPr>
        <p:spPr>
          <a:xfrm>
            <a:off x="914400" y="1676400"/>
            <a:ext cx="7315200" cy="4632325"/>
          </a:xfrm>
        </p:spPr>
        <p:txBody>
          <a:bodyPr/>
          <a:lstStyle/>
          <a:p>
            <a:r>
              <a:rPr lang="en-US" sz="3200" dirty="0"/>
              <a:t>Disadvantages:</a:t>
            </a:r>
          </a:p>
          <a:p>
            <a:pPr lvl="1"/>
            <a:r>
              <a:rPr lang="en-US" sz="2800" dirty="0"/>
              <a:t>Customers may not want to leave personal information with a company they are unfamiliar with</a:t>
            </a:r>
          </a:p>
          <a:p>
            <a:pPr lvl="1"/>
            <a:r>
              <a:rPr lang="en-US" sz="2800" dirty="0"/>
              <a:t>Customers have to sign on to another website to complete the transaction</a:t>
            </a:r>
          </a:p>
          <a:p>
            <a:pPr lvl="1"/>
            <a:r>
              <a:rPr lang="en-US" sz="2800" dirty="0"/>
              <a:t>Unable to handle shipping charges and returns</a:t>
            </a:r>
          </a:p>
          <a:p>
            <a:pPr lvl="1"/>
            <a:r>
              <a:rPr lang="en-US" sz="2800" dirty="0"/>
              <a:t>A complaint against PayPal becomes a complaint against you personally</a:t>
            </a:r>
          </a:p>
          <a:p>
            <a:pPr lvl="1"/>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487362"/>
          </a:xfrm>
        </p:spPr>
        <p:txBody>
          <a:bodyPr/>
          <a:lstStyle/>
          <a:p>
            <a:r>
              <a:rPr lang="en-US"/>
              <a:t>How much do I owe?</a:t>
            </a:r>
          </a:p>
        </p:txBody>
      </p:sp>
      <p:sp>
        <p:nvSpPr>
          <p:cNvPr id="8195" name="Rectangle 3"/>
          <p:cNvSpPr>
            <a:spLocks noGrp="1" noChangeArrowheads="1"/>
          </p:cNvSpPr>
          <p:nvPr>
            <p:ph type="body" idx="1"/>
          </p:nvPr>
        </p:nvSpPr>
        <p:spPr>
          <a:xfrm>
            <a:off x="457200" y="1295400"/>
            <a:ext cx="8229600" cy="5181600"/>
          </a:xfrm>
        </p:spPr>
        <p:txBody>
          <a:bodyPr/>
          <a:lstStyle/>
          <a:p>
            <a:pPr marL="609600" indent="-609600">
              <a:lnSpc>
                <a:spcPct val="90000"/>
              </a:lnSpc>
            </a:pPr>
            <a:r>
              <a:rPr lang="en-US" sz="2400" b="1" dirty="0"/>
              <a:t>SALES CHECKS</a:t>
            </a:r>
          </a:p>
          <a:p>
            <a:pPr marL="609600" indent="-609600">
              <a:lnSpc>
                <a:spcPct val="90000"/>
              </a:lnSpc>
            </a:pPr>
            <a:r>
              <a:rPr lang="en-US" sz="2400" dirty="0"/>
              <a:t>Multiply unit price times the quantity purchased.</a:t>
            </a:r>
          </a:p>
          <a:p>
            <a:pPr marL="609600" indent="-609600">
              <a:lnSpc>
                <a:spcPct val="90000"/>
              </a:lnSpc>
            </a:pPr>
            <a:r>
              <a:rPr lang="en-US" sz="2400" dirty="0"/>
              <a:t>Add the totals together to determine the subtotal.</a:t>
            </a:r>
          </a:p>
          <a:p>
            <a:pPr marL="609600" indent="-609600">
              <a:lnSpc>
                <a:spcPct val="90000"/>
              </a:lnSpc>
            </a:pPr>
            <a:r>
              <a:rPr lang="en-US" sz="2400" dirty="0"/>
              <a:t>Calculate sales tax.</a:t>
            </a:r>
          </a:p>
          <a:p>
            <a:pPr marL="609600" indent="-609600">
              <a:lnSpc>
                <a:spcPct val="90000"/>
              </a:lnSpc>
            </a:pPr>
            <a:r>
              <a:rPr lang="en-US" sz="2400" dirty="0"/>
              <a:t>Calculate shipping charges if applicable.</a:t>
            </a:r>
          </a:p>
          <a:p>
            <a:pPr marL="609600" indent="-609600">
              <a:lnSpc>
                <a:spcPct val="90000"/>
              </a:lnSpc>
            </a:pPr>
            <a:r>
              <a:rPr lang="en-US" sz="2400" dirty="0"/>
              <a:t>Add the subtotal, tax and shipping charges.</a:t>
            </a:r>
          </a:p>
          <a:p>
            <a:pPr marL="609600" indent="-609600">
              <a:lnSpc>
                <a:spcPct val="90000"/>
              </a:lnSpc>
              <a:buFontTx/>
              <a:buNone/>
            </a:pPr>
            <a:r>
              <a:rPr lang="en-US" sz="2400" b="1" dirty="0"/>
              <a:t>	Item	Qty.	Price	Extension</a:t>
            </a:r>
            <a:endParaRPr lang="en-US" sz="2400" dirty="0"/>
          </a:p>
          <a:p>
            <a:pPr marL="609600" indent="-609600">
              <a:lnSpc>
                <a:spcPct val="90000"/>
              </a:lnSpc>
              <a:buFontTx/>
              <a:buNone/>
            </a:pPr>
            <a:r>
              <a:rPr lang="en-US" sz="2400" dirty="0"/>
              <a:t>	Socks	2	$2.99	$5.98</a:t>
            </a:r>
          </a:p>
          <a:p>
            <a:pPr marL="609600" indent="-609600">
              <a:lnSpc>
                <a:spcPct val="90000"/>
              </a:lnSpc>
              <a:buFontTx/>
              <a:buNone/>
            </a:pPr>
            <a:r>
              <a:rPr lang="en-US" sz="2400" dirty="0"/>
              <a:t>	T-shirt	1	$7.99	$7.99</a:t>
            </a:r>
          </a:p>
          <a:p>
            <a:pPr marL="609600" indent="-609600">
              <a:lnSpc>
                <a:spcPct val="90000"/>
              </a:lnSpc>
              <a:buFontTx/>
              <a:buNone/>
            </a:pPr>
            <a:r>
              <a:rPr lang="en-US" sz="2400" dirty="0"/>
              <a:t>					Subtotal:	$ 13.97</a:t>
            </a:r>
          </a:p>
          <a:p>
            <a:pPr marL="609600" indent="-609600">
              <a:lnSpc>
                <a:spcPct val="90000"/>
              </a:lnSpc>
              <a:buFontTx/>
              <a:buNone/>
            </a:pPr>
            <a:r>
              <a:rPr lang="en-US" sz="2400" dirty="0"/>
              <a:t>					Tax		   $1.05  </a:t>
            </a:r>
          </a:p>
          <a:p>
            <a:pPr marL="609600" indent="-609600">
              <a:lnSpc>
                <a:spcPct val="90000"/>
              </a:lnSpc>
              <a:buFontTx/>
              <a:buNone/>
            </a:pPr>
            <a:r>
              <a:rPr lang="en-US" sz="2400" dirty="0"/>
              <a:t>					Shipping	   $2.00</a:t>
            </a:r>
          </a:p>
          <a:p>
            <a:pPr marL="609600" indent="-609600">
              <a:lnSpc>
                <a:spcPct val="90000"/>
              </a:lnSpc>
              <a:buFontTx/>
              <a:buNone/>
            </a:pPr>
            <a:r>
              <a:rPr lang="en-US" sz="2400" dirty="0"/>
              <a:t>					</a:t>
            </a:r>
            <a:r>
              <a:rPr lang="en-US" sz="2400" b="1" dirty="0"/>
              <a:t>TOTAL	 </a:t>
            </a:r>
            <a:r>
              <a:rPr lang="en-US" sz="2400" b="1" dirty="0" smtClean="0"/>
              <a:t>               $</a:t>
            </a:r>
            <a:r>
              <a:rPr lang="en-US" sz="2400" b="1" dirty="0"/>
              <a:t>17.02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1477962"/>
          </a:xfrm>
        </p:spPr>
        <p:txBody>
          <a:bodyPr/>
          <a:lstStyle/>
          <a:p>
            <a:r>
              <a:rPr lang="en-US"/>
              <a:t>How much does the retailer owe?</a:t>
            </a:r>
          </a:p>
        </p:txBody>
      </p:sp>
      <p:sp>
        <p:nvSpPr>
          <p:cNvPr id="7171" name="Rectangle 3"/>
          <p:cNvSpPr>
            <a:spLocks noGrp="1" noChangeArrowheads="1"/>
          </p:cNvSpPr>
          <p:nvPr>
            <p:ph type="body" idx="1"/>
          </p:nvPr>
        </p:nvSpPr>
        <p:spPr>
          <a:xfrm>
            <a:off x="609600" y="1981200"/>
            <a:ext cx="8153400" cy="4327525"/>
          </a:xfrm>
        </p:spPr>
        <p:txBody>
          <a:bodyPr/>
          <a:lstStyle/>
          <a:p>
            <a:pPr marL="609600" indent="-609600"/>
            <a:r>
              <a:rPr lang="en-US" sz="2800" dirty="0"/>
              <a:t>Debit sales—merchants are charged a nominal fee regardless of the amount purchases</a:t>
            </a:r>
          </a:p>
          <a:p>
            <a:pPr marL="609600" indent="-609600">
              <a:buFontTx/>
              <a:buNone/>
            </a:pPr>
            <a:r>
              <a:rPr lang="en-US" sz="2800" dirty="0"/>
              <a:t>		For example: </a:t>
            </a:r>
            <a:r>
              <a:rPr lang="en-US" sz="2800" dirty="0" err="1"/>
              <a:t>Ce’Mour’s</a:t>
            </a:r>
            <a:r>
              <a:rPr lang="en-US" sz="2800" dirty="0"/>
              <a:t> Hair Studio 	processed 32 debit card transactions 	ranging from $30 to $125; the bank 	charges $.59 per transaction therefore, 	they were charged $18.88   32*$.59</a:t>
            </a:r>
            <a:endParaRPr lang="en-US" dirty="0"/>
          </a:p>
        </p:txBody>
      </p:sp>
      <p:pic>
        <p:nvPicPr>
          <p:cNvPr id="7173" name="Picture 5" descr="j0406176[1]"/>
          <p:cNvPicPr>
            <a:picLocks noChangeAspect="1" noChangeArrowheads="1"/>
          </p:cNvPicPr>
          <p:nvPr/>
        </p:nvPicPr>
        <p:blipFill>
          <a:blip r:embed="rId2" cstate="print"/>
          <a:srcRect/>
          <a:stretch>
            <a:fillRect/>
          </a:stretch>
        </p:blipFill>
        <p:spPr bwMode="auto">
          <a:xfrm>
            <a:off x="304800" y="5638800"/>
            <a:ext cx="1371600" cy="969963"/>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944562"/>
          </a:xfrm>
        </p:spPr>
        <p:txBody>
          <a:bodyPr/>
          <a:lstStyle/>
          <a:p>
            <a:r>
              <a:rPr lang="en-US"/>
              <a:t>How much does the retailer owe?</a:t>
            </a:r>
          </a:p>
        </p:txBody>
      </p:sp>
      <p:sp>
        <p:nvSpPr>
          <p:cNvPr id="17411" name="Rectangle 3"/>
          <p:cNvSpPr>
            <a:spLocks noGrp="1" noChangeArrowheads="1"/>
          </p:cNvSpPr>
          <p:nvPr>
            <p:ph type="body" idx="1"/>
          </p:nvPr>
        </p:nvSpPr>
        <p:spPr>
          <a:xfrm>
            <a:off x="914400" y="1600200"/>
            <a:ext cx="7315200" cy="4708525"/>
          </a:xfrm>
        </p:spPr>
        <p:txBody>
          <a:bodyPr/>
          <a:lstStyle/>
          <a:p>
            <a:r>
              <a:rPr lang="en-US" sz="2800" dirty="0"/>
              <a:t>Credit sales:  fees are charged on a sliding scale dependent upon the processing agent and the amount being processed</a:t>
            </a:r>
          </a:p>
          <a:p>
            <a:pPr>
              <a:buFontTx/>
              <a:buNone/>
            </a:pPr>
            <a:r>
              <a:rPr lang="en-US" sz="2800" dirty="0"/>
              <a:t>		For example: </a:t>
            </a:r>
            <a:r>
              <a:rPr lang="en-US" sz="2800" dirty="0" err="1"/>
              <a:t>Paynet</a:t>
            </a:r>
            <a:r>
              <a:rPr lang="en-US" sz="2800" dirty="0"/>
              <a:t> Systems’ charges 	retail clients 1.74% + $.24 per 	transaction and internet/mail-phone 	order clients 2.30% + $.25 per 	transaction and a $10 monthly service 	charge with no monthly minimum 	requirement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685800"/>
            <a:ext cx="7315200" cy="1154113"/>
          </a:xfrm>
        </p:spPr>
        <p:txBody>
          <a:bodyPr rtlCol="0">
            <a:normAutofit fontScale="90000"/>
          </a:bodyPr>
          <a:lstStyle/>
          <a:p>
            <a:pPr fontAlgn="auto">
              <a:spcAft>
                <a:spcPts val="0"/>
              </a:spcAft>
              <a:defRPr/>
            </a:pPr>
            <a:r>
              <a:rPr lang="en-US" dirty="0" smtClean="0"/>
              <a:t>Types of charges and discounts associated with purchases.</a:t>
            </a:r>
            <a:endParaRPr lang="en-US" dirty="0"/>
          </a:p>
        </p:txBody>
      </p:sp>
      <p:sp>
        <p:nvSpPr>
          <p:cNvPr id="15362" name="Content Placeholder 4"/>
          <p:cNvSpPr>
            <a:spLocks noGrp="1"/>
          </p:cNvSpPr>
          <p:nvPr>
            <p:ph idx="1"/>
          </p:nvPr>
        </p:nvSpPr>
        <p:spPr>
          <a:xfrm>
            <a:off x="914400" y="1905000"/>
            <a:ext cx="7315200" cy="4403725"/>
          </a:xfrm>
        </p:spPr>
        <p:txBody>
          <a:bodyPr/>
          <a:lstStyle/>
          <a:p>
            <a:r>
              <a:rPr lang="en-US" sz="3600" dirty="0" smtClean="0"/>
              <a:t>Credit card fees</a:t>
            </a:r>
          </a:p>
          <a:p>
            <a:r>
              <a:rPr lang="en-US" sz="3600" dirty="0" smtClean="0"/>
              <a:t>Debit card fee</a:t>
            </a:r>
          </a:p>
          <a:p>
            <a:r>
              <a:rPr lang="en-US" sz="3600" dirty="0" smtClean="0"/>
              <a:t>Purchase Discount</a:t>
            </a:r>
          </a:p>
          <a:p>
            <a:r>
              <a:rPr lang="en-US" sz="3600" dirty="0" smtClean="0"/>
              <a:t>Bulk discounts</a:t>
            </a: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685800"/>
            <a:ext cx="7315200" cy="1154113"/>
          </a:xfrm>
        </p:spPr>
        <p:txBody>
          <a:bodyPr rtlCol="0">
            <a:normAutofit fontScale="90000"/>
          </a:bodyPr>
          <a:lstStyle/>
          <a:p>
            <a:pPr fontAlgn="auto">
              <a:spcAft>
                <a:spcPts val="0"/>
              </a:spcAft>
              <a:defRPr/>
            </a:pPr>
            <a:r>
              <a:rPr lang="en-US" dirty="0" smtClean="0"/>
              <a:t>Types of charges and discounts associated with purchases.</a:t>
            </a:r>
            <a:endParaRPr lang="en-US" dirty="0"/>
          </a:p>
        </p:txBody>
      </p:sp>
      <p:sp>
        <p:nvSpPr>
          <p:cNvPr id="15362" name="Content Placeholder 4"/>
          <p:cNvSpPr>
            <a:spLocks noGrp="1"/>
          </p:cNvSpPr>
          <p:nvPr>
            <p:ph idx="1"/>
          </p:nvPr>
        </p:nvSpPr>
        <p:spPr>
          <a:xfrm>
            <a:off x="914400" y="1905000"/>
            <a:ext cx="7315200" cy="4403725"/>
          </a:xfrm>
        </p:spPr>
        <p:txBody>
          <a:bodyPr/>
          <a:lstStyle/>
          <a:p>
            <a:r>
              <a:rPr lang="en-US" sz="3600" dirty="0" smtClean="0"/>
              <a:t>Credit card fee (percent of sales based on a sliding scale)</a:t>
            </a:r>
          </a:p>
          <a:p>
            <a:pPr lvl="1"/>
            <a:r>
              <a:rPr lang="en-US" sz="3200" dirty="0" smtClean="0"/>
              <a:t>Travel and entertainment cards is slightly higher than bank cards</a:t>
            </a:r>
          </a:p>
          <a:p>
            <a:pPr lvl="1"/>
            <a:r>
              <a:rPr lang="en-US" sz="3200" dirty="0" smtClean="0"/>
              <a:t>1.79% (MC/Visa) - 3.25% (Am Ex)</a:t>
            </a:r>
          </a:p>
          <a:p>
            <a:pPr lvl="1"/>
            <a:r>
              <a:rPr lang="en-US" sz="3200" dirty="0" smtClean="0"/>
              <a:t>Usually added to price of item.</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685800"/>
            <a:ext cx="7315200" cy="1154113"/>
          </a:xfrm>
        </p:spPr>
        <p:txBody>
          <a:bodyPr rtlCol="0">
            <a:normAutofit fontScale="90000"/>
          </a:bodyPr>
          <a:lstStyle/>
          <a:p>
            <a:pPr fontAlgn="auto">
              <a:spcAft>
                <a:spcPts val="0"/>
              </a:spcAft>
              <a:defRPr/>
            </a:pPr>
            <a:r>
              <a:rPr lang="en-US" dirty="0" smtClean="0"/>
              <a:t>Types of charges and discounts associated with purchases.</a:t>
            </a:r>
            <a:endParaRPr lang="en-US" dirty="0"/>
          </a:p>
        </p:txBody>
      </p:sp>
      <p:sp>
        <p:nvSpPr>
          <p:cNvPr id="15362" name="Content Placeholder 4"/>
          <p:cNvSpPr>
            <a:spLocks noGrp="1"/>
          </p:cNvSpPr>
          <p:nvPr>
            <p:ph idx="1"/>
          </p:nvPr>
        </p:nvSpPr>
        <p:spPr>
          <a:xfrm>
            <a:off x="914400" y="1905000"/>
            <a:ext cx="7315200" cy="4403725"/>
          </a:xfrm>
        </p:spPr>
        <p:txBody>
          <a:bodyPr/>
          <a:lstStyle/>
          <a:p>
            <a:r>
              <a:rPr lang="en-US" sz="3200" dirty="0" smtClean="0"/>
              <a:t>Debit card fee </a:t>
            </a:r>
          </a:p>
          <a:p>
            <a:pPr lvl="1"/>
            <a:r>
              <a:rPr lang="en-US" sz="3000" dirty="0" smtClean="0"/>
              <a:t>(flat fee no matter how much purchase is)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685800"/>
            <a:ext cx="7315200" cy="1154113"/>
          </a:xfrm>
        </p:spPr>
        <p:txBody>
          <a:bodyPr rtlCol="0">
            <a:normAutofit fontScale="90000"/>
          </a:bodyPr>
          <a:lstStyle/>
          <a:p>
            <a:pPr fontAlgn="auto">
              <a:spcAft>
                <a:spcPts val="0"/>
              </a:spcAft>
              <a:defRPr/>
            </a:pPr>
            <a:r>
              <a:rPr lang="en-US" dirty="0" smtClean="0"/>
              <a:t>Types of charges and discounts associated with purchases.</a:t>
            </a:r>
            <a:endParaRPr lang="en-US" dirty="0"/>
          </a:p>
        </p:txBody>
      </p:sp>
      <p:sp>
        <p:nvSpPr>
          <p:cNvPr id="15362" name="Content Placeholder 4"/>
          <p:cNvSpPr>
            <a:spLocks noGrp="1"/>
          </p:cNvSpPr>
          <p:nvPr>
            <p:ph idx="1"/>
          </p:nvPr>
        </p:nvSpPr>
        <p:spPr>
          <a:xfrm>
            <a:off x="914400" y="1905000"/>
            <a:ext cx="7848600" cy="4403725"/>
          </a:xfrm>
        </p:spPr>
        <p:txBody>
          <a:bodyPr/>
          <a:lstStyle/>
          <a:p>
            <a:r>
              <a:rPr lang="en-US" sz="3200" dirty="0" smtClean="0"/>
              <a:t>Purchase Discount – set amount of money that a business saves on a specific order if the payment is made within a certain period of time. </a:t>
            </a:r>
          </a:p>
          <a:p>
            <a:pPr lvl="1"/>
            <a:r>
              <a:rPr lang="en-US" sz="2800" dirty="0" smtClean="0"/>
              <a:t>Business to Business Transactions</a:t>
            </a:r>
          </a:p>
          <a:p>
            <a:pPr lvl="1"/>
            <a:r>
              <a:rPr lang="en-US" sz="2800" dirty="0" smtClean="0"/>
              <a:t>Ex:  A purchaser brought a $100 item, with a purchase discount term 3/10, net 30. If he pays within 10 days, he will only need to pay $97. If not, the amount needs to be fully paid within 30 days.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685800"/>
            <a:ext cx="7315200" cy="1154113"/>
          </a:xfrm>
        </p:spPr>
        <p:txBody>
          <a:bodyPr rtlCol="0">
            <a:normAutofit fontScale="90000"/>
          </a:bodyPr>
          <a:lstStyle/>
          <a:p>
            <a:pPr fontAlgn="auto">
              <a:spcAft>
                <a:spcPts val="0"/>
              </a:spcAft>
              <a:defRPr/>
            </a:pPr>
            <a:r>
              <a:rPr lang="en-US" dirty="0" smtClean="0"/>
              <a:t>Types of charges and discounts associated with purchases.</a:t>
            </a:r>
            <a:endParaRPr lang="en-US" dirty="0"/>
          </a:p>
        </p:txBody>
      </p:sp>
      <p:sp>
        <p:nvSpPr>
          <p:cNvPr id="15362" name="Content Placeholder 4"/>
          <p:cNvSpPr>
            <a:spLocks noGrp="1"/>
          </p:cNvSpPr>
          <p:nvPr>
            <p:ph idx="1"/>
          </p:nvPr>
        </p:nvSpPr>
        <p:spPr>
          <a:xfrm>
            <a:off x="914400" y="1905000"/>
            <a:ext cx="7315200" cy="4403725"/>
          </a:xfrm>
        </p:spPr>
        <p:txBody>
          <a:bodyPr/>
          <a:lstStyle/>
          <a:p>
            <a:r>
              <a:rPr lang="en-US" sz="3200" dirty="0" smtClean="0"/>
              <a:t>Bulk discounts – purchasing a large quantity and getting a discount on the price</a:t>
            </a:r>
          </a:p>
          <a:p>
            <a:pPr lvl="1"/>
            <a:r>
              <a:rPr lang="en-US" sz="3000" dirty="0" smtClean="0"/>
              <a:t>Business to Business</a:t>
            </a:r>
          </a:p>
          <a:p>
            <a:pPr lvl="1"/>
            <a:r>
              <a:rPr lang="en-US" sz="3000" dirty="0" smtClean="0"/>
              <a:t>Business to Customer (warehouse clubs)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914400" y="2516188"/>
            <a:ext cx="7315200" cy="2595562"/>
          </a:xfrm>
        </p:spPr>
        <p:txBody>
          <a:bodyPr/>
          <a:lstStyle/>
          <a:p>
            <a:r>
              <a:rPr lang="en-US" dirty="0" smtClean="0"/>
              <a:t>Marketing Indicator 2.11</a:t>
            </a:r>
          </a:p>
        </p:txBody>
      </p:sp>
      <p:sp>
        <p:nvSpPr>
          <p:cNvPr id="14338" name="Subtitle 2"/>
          <p:cNvSpPr>
            <a:spLocks noGrp="1"/>
          </p:cNvSpPr>
          <p:nvPr>
            <p:ph type="subTitle" idx="1"/>
          </p:nvPr>
        </p:nvSpPr>
        <p:spPr>
          <a:xfrm>
            <a:off x="914400" y="5167313"/>
            <a:ext cx="7315200" cy="1144587"/>
          </a:xfrm>
        </p:spPr>
        <p:txBody>
          <a:bodyPr>
            <a:normAutofit lnSpcReduction="10000"/>
          </a:bodyPr>
          <a:lstStyle/>
          <a:p>
            <a:r>
              <a:rPr lang="en-US" sz="3600" dirty="0" smtClean="0"/>
              <a:t>Process the sale to complete the exchange</a:t>
            </a:r>
            <a:r>
              <a:rPr lang="en-US" dirty="0" smtClean="0"/>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762000" y="457200"/>
            <a:ext cx="7315200" cy="838200"/>
          </a:xfrm>
        </p:spPr>
        <p:txBody>
          <a:bodyPr/>
          <a:lstStyle/>
          <a:p>
            <a:r>
              <a:rPr lang="en-US" sz="3600" dirty="0" smtClean="0"/>
              <a:t/>
            </a:r>
            <a:br>
              <a:rPr lang="en-US" sz="3600" dirty="0" smtClean="0"/>
            </a:br>
            <a:r>
              <a:rPr lang="en-US" sz="3600" dirty="0" smtClean="0"/>
              <a:t>Tax Table - Sales Tax and Example </a:t>
            </a:r>
            <a:endParaRPr lang="en-US" sz="3600" b="1" dirty="0" smtClean="0">
              <a:solidFill>
                <a:schemeClr val="tx1"/>
              </a:solidFill>
            </a:endParaRPr>
          </a:p>
        </p:txBody>
      </p:sp>
      <p:sp>
        <p:nvSpPr>
          <p:cNvPr id="31747" name="Rectangle 3"/>
          <p:cNvSpPr>
            <a:spLocks noGrp="1"/>
          </p:cNvSpPr>
          <p:nvPr>
            <p:ph type="body" sz="half" idx="1"/>
          </p:nvPr>
        </p:nvSpPr>
        <p:spPr/>
        <p:txBody>
          <a:bodyPr/>
          <a:lstStyle/>
          <a:p>
            <a:pPr>
              <a:buFont typeface="Wingdings" pitchFamily="2" charset="2"/>
              <a:buNone/>
            </a:pPr>
            <a:r>
              <a:rPr lang="en-US" sz="1800" i="1" dirty="0" smtClean="0"/>
              <a:t> </a:t>
            </a:r>
            <a:endParaRPr lang="en-US" sz="1800" dirty="0" smtClean="0"/>
          </a:p>
        </p:txBody>
      </p:sp>
      <p:sp>
        <p:nvSpPr>
          <p:cNvPr id="31784" name="Rectangle 40"/>
          <p:cNvSpPr>
            <a:spLocks noChangeArrowheads="1"/>
          </p:cNvSpPr>
          <p:nvPr/>
        </p:nvSpPr>
        <p:spPr bwMode="auto">
          <a:xfrm>
            <a:off x="228600" y="1212683"/>
            <a:ext cx="8610600" cy="2308324"/>
          </a:xfrm>
          <a:prstGeom prst="rect">
            <a:avLst/>
          </a:prstGeom>
          <a:noFill/>
          <a:ln w="9525">
            <a:noFill/>
            <a:miter lim="800000"/>
            <a:headEnd/>
            <a:tailEnd/>
          </a:ln>
          <a:effectLst/>
        </p:spPr>
        <p:txBody>
          <a:bodyPr wrap="square" anchor="ctr">
            <a:spAutoFit/>
          </a:bodyPr>
          <a:lstStyle/>
          <a:p>
            <a:r>
              <a:rPr lang="en-US" sz="2400" dirty="0"/>
              <a:t>Your store ships products worldwide from one fulfillment center</a:t>
            </a:r>
            <a:r>
              <a:rPr lang="en-US" sz="2400" dirty="0" smtClean="0"/>
              <a:t>. You </a:t>
            </a:r>
            <a:r>
              <a:rPr lang="en-US" sz="2400" dirty="0"/>
              <a:t>must collect a 15% sales tax on orders shipped to geographical zone A and a 7% sales tax on orders shipped to geographical zone B. You do not need to collect sales tax for orders shipped to other regions in the world. The following tables summarize the taxes that must be collected</a:t>
            </a:r>
            <a:r>
              <a:rPr lang="en-US" dirty="0"/>
              <a:t>:</a:t>
            </a:r>
          </a:p>
        </p:txBody>
      </p:sp>
      <p:graphicFrame>
        <p:nvGraphicFramePr>
          <p:cNvPr id="31821" name="Group 77"/>
          <p:cNvGraphicFramePr>
            <a:graphicFrameLocks noGrp="1"/>
          </p:cNvGraphicFramePr>
          <p:nvPr>
            <p:ph sz="half" idx="2"/>
          </p:nvPr>
        </p:nvGraphicFramePr>
        <p:xfrm>
          <a:off x="2743200" y="3657600"/>
          <a:ext cx="3581400" cy="2999106"/>
        </p:xfrm>
        <a:graphic>
          <a:graphicData uri="http://schemas.openxmlformats.org/drawingml/2006/table">
            <a:tbl>
              <a:tblPr/>
              <a:tblGrid>
                <a:gridCol w="1790700"/>
                <a:gridCol w="1790700"/>
              </a:tblGrid>
              <a:tr h="590550">
                <a:tc gridSpan="2">
                  <a:txBody>
                    <a:bodyPr/>
                    <a:lstStyle/>
                    <a:p>
                      <a:pPr marL="46038"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Sales Tax Rates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588963">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Geographical Zone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Tax Rate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550">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8963">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8963">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Rest of World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0" y="304801"/>
            <a:ext cx="9144000" cy="762000"/>
          </a:xfrm>
        </p:spPr>
        <p:txBody>
          <a:bodyPr/>
          <a:lstStyle/>
          <a:p>
            <a:r>
              <a:rPr lang="en-US" sz="3600" dirty="0" smtClean="0"/>
              <a:t>Shipping Table/ Shipping Charges and Example</a:t>
            </a:r>
          </a:p>
        </p:txBody>
      </p:sp>
      <p:sp>
        <p:nvSpPr>
          <p:cNvPr id="30723" name="Rectangle 3"/>
          <p:cNvSpPr>
            <a:spLocks noGrp="1"/>
          </p:cNvSpPr>
          <p:nvPr>
            <p:ph type="body" sz="half" idx="1"/>
          </p:nvPr>
        </p:nvSpPr>
        <p:spPr>
          <a:xfrm>
            <a:off x="304800" y="1143000"/>
            <a:ext cx="8534400" cy="5715000"/>
          </a:xfrm>
        </p:spPr>
        <p:txBody>
          <a:bodyPr/>
          <a:lstStyle/>
          <a:p>
            <a:r>
              <a:rPr lang="en-US" sz="2400" dirty="0" smtClean="0"/>
              <a:t>You must also charge shipping for orders shipped to geographical zone A and geographical zone B. For shipments to addresses in geographical zone A, shipping charges are $15, while shipping charges are $10 for shipments to addresses in geographical zone B.   The rest of the world is subject to $25 shipping charges.</a:t>
            </a:r>
          </a:p>
          <a:p>
            <a:endParaRPr lang="en-US" sz="1800" dirty="0" smtClean="0"/>
          </a:p>
          <a:p>
            <a:endParaRPr lang="en-US" sz="1800" dirty="0" smtClean="0"/>
          </a:p>
        </p:txBody>
      </p:sp>
      <p:graphicFrame>
        <p:nvGraphicFramePr>
          <p:cNvPr id="30724" name="Group 4"/>
          <p:cNvGraphicFramePr>
            <a:graphicFrameLocks noGrp="1"/>
          </p:cNvGraphicFramePr>
          <p:nvPr>
            <p:ph sz="half" idx="2"/>
          </p:nvPr>
        </p:nvGraphicFramePr>
        <p:xfrm>
          <a:off x="2819400" y="3319463"/>
          <a:ext cx="3581400" cy="3309939"/>
        </p:xfrm>
        <a:graphic>
          <a:graphicData uri="http://schemas.openxmlformats.org/drawingml/2006/table">
            <a:tbl>
              <a:tblPr/>
              <a:tblGrid>
                <a:gridCol w="1790700"/>
                <a:gridCol w="1790700"/>
              </a:tblGrid>
              <a:tr h="652463">
                <a:tc gridSpan="2">
                  <a:txBody>
                    <a:bodyPr/>
                    <a:lstStyle/>
                    <a:p>
                      <a:pPr marL="46038"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Shipping Rates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704850">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Geographical Zone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Shipping Rate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2463">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288">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smtClean="0">
                          <a:ln>
                            <a:noFill/>
                          </a:ln>
                          <a:solidFill>
                            <a:schemeClr val="tx1"/>
                          </a:solidFill>
                          <a:effectLst/>
                          <a:latin typeface="Candara" pitchFamily="34" charset="0"/>
                        </a:rPr>
                        <a:t>Rest of World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0" y="304801"/>
            <a:ext cx="9144000" cy="762000"/>
          </a:xfrm>
        </p:spPr>
        <p:txBody>
          <a:bodyPr/>
          <a:lstStyle/>
          <a:p>
            <a:r>
              <a:rPr lang="en-US" sz="3600" dirty="0" smtClean="0"/>
              <a:t>Alterations Table/ Alteration Charges &amp; Fees</a:t>
            </a:r>
          </a:p>
        </p:txBody>
      </p:sp>
      <p:sp>
        <p:nvSpPr>
          <p:cNvPr id="30723" name="Rectangle 3"/>
          <p:cNvSpPr>
            <a:spLocks noGrp="1"/>
          </p:cNvSpPr>
          <p:nvPr>
            <p:ph type="body" sz="half" idx="1"/>
          </p:nvPr>
        </p:nvSpPr>
        <p:spPr>
          <a:xfrm>
            <a:off x="304800" y="1143000"/>
            <a:ext cx="8534400" cy="5715000"/>
          </a:xfrm>
        </p:spPr>
        <p:txBody>
          <a:bodyPr/>
          <a:lstStyle/>
          <a:p>
            <a:r>
              <a:rPr lang="en-US" sz="3200" dirty="0" smtClean="0"/>
              <a:t>Many/Most clothing  retailers charge for alterations such as hemming, cuffs, etc.</a:t>
            </a:r>
          </a:p>
          <a:p>
            <a:endParaRPr lang="en-US" sz="1800" dirty="0" smtClean="0"/>
          </a:p>
        </p:txBody>
      </p:sp>
      <p:graphicFrame>
        <p:nvGraphicFramePr>
          <p:cNvPr id="30724" name="Group 4"/>
          <p:cNvGraphicFramePr>
            <a:graphicFrameLocks noGrp="1"/>
          </p:cNvGraphicFramePr>
          <p:nvPr>
            <p:ph sz="half" idx="2"/>
          </p:nvPr>
        </p:nvGraphicFramePr>
        <p:xfrm>
          <a:off x="2819400" y="2971801"/>
          <a:ext cx="3581400" cy="3657602"/>
        </p:xfrm>
        <a:graphic>
          <a:graphicData uri="http://schemas.openxmlformats.org/drawingml/2006/table">
            <a:tbl>
              <a:tblPr/>
              <a:tblGrid>
                <a:gridCol w="1790700"/>
                <a:gridCol w="1790700"/>
              </a:tblGrid>
              <a:tr h="720995">
                <a:tc gridSpan="2">
                  <a:txBody>
                    <a:bodyPr/>
                    <a:lstStyle/>
                    <a:p>
                      <a:pPr marL="46038"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Alterations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778885">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Service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Fee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0995">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Hem pants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9240">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Hem pants with cuff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7487">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Adjust sleeves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46038"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0" i="0" u="none" strike="noStrike" cap="none" normalizeH="0" baseline="0" dirty="0" smtClean="0">
                          <a:ln>
                            <a:noFill/>
                          </a:ln>
                          <a:solidFill>
                            <a:schemeClr val="tx1"/>
                          </a:solidFill>
                          <a:effectLst/>
                          <a:latin typeface="Candara" pitchFamily="34"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762000"/>
            <a:ext cx="8077200" cy="1154112"/>
          </a:xfrm>
        </p:spPr>
        <p:txBody>
          <a:bodyPr rtlCol="0">
            <a:normAutofit fontScale="90000"/>
          </a:bodyPr>
          <a:lstStyle/>
          <a:p>
            <a:pPr fontAlgn="auto">
              <a:spcAft>
                <a:spcPts val="0"/>
              </a:spcAft>
              <a:defRPr/>
            </a:pPr>
            <a:r>
              <a:rPr lang="en-US" dirty="0" smtClean="0"/>
              <a:t>How do charges and discounts affect the price of purchases?</a:t>
            </a:r>
            <a:endParaRPr lang="en-US" dirty="0"/>
          </a:p>
        </p:txBody>
      </p:sp>
      <p:sp>
        <p:nvSpPr>
          <p:cNvPr id="16386" name="Content Placeholder 4"/>
          <p:cNvSpPr>
            <a:spLocks noGrp="1"/>
          </p:cNvSpPr>
          <p:nvPr>
            <p:ph idx="1"/>
          </p:nvPr>
        </p:nvSpPr>
        <p:spPr>
          <a:xfrm>
            <a:off x="228600" y="2362200"/>
            <a:ext cx="8610600" cy="3919538"/>
          </a:xfrm>
          <a:noFill/>
        </p:spPr>
        <p:txBody>
          <a:bodyPr/>
          <a:lstStyle/>
          <a:p>
            <a:r>
              <a:rPr lang="en-US" sz="3200" dirty="0" smtClean="0"/>
              <a:t>Can increase the cost of items, overall, to cover credit card charges and frequent discounts</a:t>
            </a:r>
          </a:p>
          <a:p>
            <a:pPr>
              <a:buFont typeface="Wingdings" pitchFamily="2" charset="2"/>
              <a:buNone/>
            </a:pPr>
            <a:endParaRPr lang="en-US" sz="3200" dirty="0" smtClean="0"/>
          </a:p>
          <a:p>
            <a:r>
              <a:rPr lang="en-US" sz="3200" dirty="0" smtClean="0"/>
              <a:t>Retailers want to make money, so they pass the charges/loss of revenue because of discount down to the customer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15200" cy="1828800"/>
          </a:xfrm>
        </p:spPr>
        <p:txBody>
          <a:bodyPr rtlCol="0">
            <a:normAutofit fontScale="90000"/>
          </a:bodyPr>
          <a:lstStyle/>
          <a:p>
            <a:pPr fontAlgn="auto">
              <a:spcAft>
                <a:spcPts val="0"/>
              </a:spcAft>
              <a:defRPr/>
            </a:pPr>
            <a:r>
              <a:rPr lang="en-US" dirty="0" smtClean="0"/>
              <a:t>How does technology speed up calculations of charges and discounts?</a:t>
            </a:r>
            <a:endParaRPr lang="en-US" dirty="0"/>
          </a:p>
        </p:txBody>
      </p:sp>
      <p:sp>
        <p:nvSpPr>
          <p:cNvPr id="17410" name="Content Placeholder 2"/>
          <p:cNvSpPr>
            <a:spLocks noGrp="1"/>
          </p:cNvSpPr>
          <p:nvPr>
            <p:ph idx="1"/>
          </p:nvPr>
        </p:nvSpPr>
        <p:spPr>
          <a:xfrm>
            <a:off x="381000" y="2286000"/>
            <a:ext cx="8382000" cy="3995738"/>
          </a:xfrm>
        </p:spPr>
        <p:txBody>
          <a:bodyPr/>
          <a:lstStyle/>
          <a:p>
            <a:r>
              <a:rPr lang="en-US" sz="3200" dirty="0" smtClean="0"/>
              <a:t>Don’t have to figure “in your head” or by hand calculations of charges and/or discounts</a:t>
            </a:r>
          </a:p>
          <a:p>
            <a:r>
              <a:rPr lang="en-US" sz="3200" dirty="0" smtClean="0"/>
              <a:t>Cash register/POS (point of sale) terminal/Register does it for you, so you don’t have to make change</a:t>
            </a:r>
          </a:p>
          <a:p>
            <a:pPr marL="742950" lvl="1" indent="-285750"/>
            <a:r>
              <a:rPr lang="en-US" sz="2800" dirty="0" smtClean="0"/>
              <a:t>Ex:  $6.65 sale.  You are given a $10 bill.  How will you make change?</a:t>
            </a:r>
          </a:p>
          <a:p>
            <a:r>
              <a:rPr lang="en-US" sz="3200" dirty="0" smtClean="0"/>
              <a:t>Lessens the time taken to double check figures.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315200" cy="1154112"/>
          </a:xfrm>
        </p:spPr>
        <p:txBody>
          <a:bodyPr rtlCol="0">
            <a:normAutofit fontScale="90000"/>
          </a:bodyPr>
          <a:lstStyle/>
          <a:p>
            <a:pPr fontAlgn="auto">
              <a:spcAft>
                <a:spcPts val="0"/>
              </a:spcAft>
              <a:defRPr/>
            </a:pPr>
            <a:r>
              <a:rPr lang="en-US" dirty="0" smtClean="0"/>
              <a:t>What is the impact of incorrectly calculating charges/discounts?</a:t>
            </a:r>
            <a:endParaRPr lang="en-US" dirty="0"/>
          </a:p>
        </p:txBody>
      </p:sp>
      <p:sp>
        <p:nvSpPr>
          <p:cNvPr id="18434" name="Content Placeholder 2"/>
          <p:cNvSpPr>
            <a:spLocks noGrp="1"/>
          </p:cNvSpPr>
          <p:nvPr>
            <p:ph idx="1"/>
          </p:nvPr>
        </p:nvSpPr>
        <p:spPr>
          <a:xfrm>
            <a:off x="381000" y="1981200"/>
            <a:ext cx="8382000" cy="4300538"/>
          </a:xfrm>
        </p:spPr>
        <p:txBody>
          <a:bodyPr/>
          <a:lstStyle/>
          <a:p>
            <a:r>
              <a:rPr lang="en-US" sz="2800" dirty="0" smtClean="0"/>
              <a:t>Drawer/register doesn’t balance</a:t>
            </a:r>
          </a:p>
          <a:p>
            <a:r>
              <a:rPr lang="en-US" sz="2800" dirty="0" smtClean="0"/>
              <a:t>Costs the retailer money</a:t>
            </a:r>
          </a:p>
          <a:p>
            <a:r>
              <a:rPr lang="en-US" sz="2800" dirty="0" smtClean="0"/>
              <a:t>May cost the retailer a customer</a:t>
            </a:r>
          </a:p>
          <a:p>
            <a:pPr marL="742950" lvl="1" indent="-285750"/>
            <a:r>
              <a:rPr lang="en-US" sz="2400" dirty="0" smtClean="0"/>
              <a:t>Ex:  Overcharging the customer</a:t>
            </a:r>
          </a:p>
          <a:p>
            <a:pPr marL="742950" lvl="1" indent="-285750"/>
            <a:r>
              <a:rPr lang="en-US" sz="2400" dirty="0" smtClean="0"/>
              <a:t>Ex:  Customer loses confidence in store, as the transaction wasn’t correct</a:t>
            </a:r>
          </a:p>
          <a:p>
            <a:r>
              <a:rPr lang="en-US" sz="2800" dirty="0" smtClean="0"/>
              <a:t>Takes time to redo the sale/void out the previous transaction</a:t>
            </a:r>
          </a:p>
          <a:p>
            <a:r>
              <a:rPr lang="en-US" sz="2800" dirty="0" smtClean="0"/>
              <a:t>Books/accounting don’t reconcile</a:t>
            </a:r>
          </a:p>
          <a:p>
            <a:pPr marL="742950" lvl="1" indent="-285750"/>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762000" y="381000"/>
            <a:ext cx="7315200" cy="1154112"/>
          </a:xfrm>
        </p:spPr>
        <p:txBody>
          <a:bodyPr/>
          <a:lstStyle/>
          <a:p>
            <a:r>
              <a:rPr lang="en-US" dirty="0" smtClean="0"/>
              <a:t>What is a special order?</a:t>
            </a:r>
          </a:p>
        </p:txBody>
      </p:sp>
      <p:sp>
        <p:nvSpPr>
          <p:cNvPr id="19458" name="Content Placeholder 2"/>
          <p:cNvSpPr>
            <a:spLocks noGrp="1"/>
          </p:cNvSpPr>
          <p:nvPr>
            <p:ph idx="1"/>
          </p:nvPr>
        </p:nvSpPr>
        <p:spPr>
          <a:xfrm>
            <a:off x="914400" y="2743200"/>
            <a:ext cx="7315200" cy="3538538"/>
          </a:xfrm>
        </p:spPr>
        <p:txBody>
          <a:bodyPr/>
          <a:lstStyle/>
          <a:p>
            <a:r>
              <a:rPr lang="en-US" sz="3600" dirty="0" smtClean="0"/>
              <a:t>The request of an item not normally in stock or carried at a store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315200" cy="1154112"/>
          </a:xfrm>
        </p:spPr>
        <p:txBody>
          <a:bodyPr rtlCol="0">
            <a:normAutofit fontScale="90000"/>
          </a:bodyPr>
          <a:lstStyle/>
          <a:p>
            <a:pPr fontAlgn="auto">
              <a:spcAft>
                <a:spcPts val="0"/>
              </a:spcAft>
              <a:defRPr/>
            </a:pPr>
            <a:r>
              <a:rPr lang="en-US" dirty="0" smtClean="0"/>
              <a:t>How does accepting special orders affect retailers?</a:t>
            </a:r>
            <a:endParaRPr lang="en-US" dirty="0"/>
          </a:p>
        </p:txBody>
      </p:sp>
      <p:sp>
        <p:nvSpPr>
          <p:cNvPr id="20482" name="Content Placeholder 2"/>
          <p:cNvSpPr>
            <a:spLocks noGrp="1"/>
          </p:cNvSpPr>
          <p:nvPr>
            <p:ph idx="1"/>
          </p:nvPr>
        </p:nvSpPr>
        <p:spPr>
          <a:xfrm>
            <a:off x="381000" y="2209800"/>
            <a:ext cx="8305800" cy="4071938"/>
          </a:xfrm>
        </p:spPr>
        <p:txBody>
          <a:bodyPr/>
          <a:lstStyle/>
          <a:p>
            <a:r>
              <a:rPr lang="en-US" sz="2800" dirty="0" smtClean="0"/>
              <a:t>Continue to meet customers’ needs and establish their loyalty</a:t>
            </a:r>
          </a:p>
          <a:p>
            <a:r>
              <a:rPr lang="en-US" sz="2800" dirty="0" smtClean="0"/>
              <a:t>Time consuming to find the item, place, track, and deliver order</a:t>
            </a:r>
          </a:p>
          <a:p>
            <a:r>
              <a:rPr lang="en-US" sz="2800" dirty="0" smtClean="0"/>
              <a:t>May lose money on an item if a price is quoted to a customer before the total cost (price, shipping, tax) is made aware to you---the retailer.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315200" cy="1154112"/>
          </a:xfrm>
        </p:spPr>
        <p:txBody>
          <a:bodyPr rtlCol="0">
            <a:normAutofit fontScale="90000"/>
          </a:bodyPr>
          <a:lstStyle/>
          <a:p>
            <a:pPr fontAlgn="auto">
              <a:spcAft>
                <a:spcPts val="0"/>
              </a:spcAft>
              <a:defRPr/>
            </a:pPr>
            <a:r>
              <a:rPr lang="en-US" dirty="0" smtClean="0"/>
              <a:t>What is the criteria for accepting special orders?</a:t>
            </a:r>
            <a:endParaRPr lang="en-US" dirty="0"/>
          </a:p>
        </p:txBody>
      </p:sp>
      <p:sp>
        <p:nvSpPr>
          <p:cNvPr id="21506" name="Content Placeholder 2"/>
          <p:cNvSpPr>
            <a:spLocks noGrp="1"/>
          </p:cNvSpPr>
          <p:nvPr>
            <p:ph idx="1"/>
          </p:nvPr>
        </p:nvSpPr>
        <p:spPr>
          <a:xfrm>
            <a:off x="457200" y="2133600"/>
            <a:ext cx="8229600" cy="4148138"/>
          </a:xfrm>
        </p:spPr>
        <p:txBody>
          <a:bodyPr/>
          <a:lstStyle/>
          <a:p>
            <a:r>
              <a:rPr lang="en-US" sz="2800" dirty="0" smtClean="0"/>
              <a:t>Being able to locate the item and get it in a reasonable amount of time (</a:t>
            </a:r>
            <a:r>
              <a:rPr lang="en-US" sz="2800" dirty="0" err="1" smtClean="0"/>
              <a:t>ie</a:t>
            </a:r>
            <a:r>
              <a:rPr lang="en-US" sz="2800" dirty="0" smtClean="0"/>
              <a:t> by when the customer needs it)</a:t>
            </a:r>
          </a:p>
          <a:p>
            <a:r>
              <a:rPr lang="en-US" sz="2800" dirty="0" smtClean="0"/>
              <a:t>20% or sometimes 50% deposit required</a:t>
            </a:r>
          </a:p>
          <a:p>
            <a:r>
              <a:rPr lang="en-US" sz="2800" dirty="0" smtClean="0"/>
              <a:t>Will the business make money on it? Or lose money on it?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315200" cy="1154112"/>
          </a:xfrm>
        </p:spPr>
        <p:txBody>
          <a:bodyPr rtlCol="0">
            <a:normAutofit fontScale="90000"/>
          </a:bodyPr>
          <a:lstStyle/>
          <a:p>
            <a:pPr fontAlgn="auto">
              <a:spcAft>
                <a:spcPts val="0"/>
              </a:spcAft>
              <a:defRPr/>
            </a:pPr>
            <a:r>
              <a:rPr lang="en-US" dirty="0" smtClean="0"/>
              <a:t>What paperwork is needed to process special orders?</a:t>
            </a:r>
            <a:endParaRPr lang="en-US" dirty="0"/>
          </a:p>
        </p:txBody>
      </p:sp>
      <p:sp>
        <p:nvSpPr>
          <p:cNvPr id="22530" name="Content Placeholder 2"/>
          <p:cNvSpPr>
            <a:spLocks noGrp="1"/>
          </p:cNvSpPr>
          <p:nvPr>
            <p:ph idx="1"/>
          </p:nvPr>
        </p:nvSpPr>
        <p:spPr>
          <a:xfrm>
            <a:off x="914400" y="2743200"/>
            <a:ext cx="7315200" cy="3538538"/>
          </a:xfrm>
        </p:spPr>
        <p:txBody>
          <a:bodyPr/>
          <a:lstStyle/>
          <a:p>
            <a:r>
              <a:rPr lang="en-US" sz="3200" dirty="0" smtClean="0"/>
              <a:t>Ticket—outlining exactly what is ordered (color, size, model)</a:t>
            </a:r>
          </a:p>
          <a:p>
            <a:r>
              <a:rPr lang="en-US" sz="3200" dirty="0" smtClean="0"/>
              <a:t>Deposit money recorded on ticket</a:t>
            </a:r>
          </a:p>
          <a:p>
            <a:r>
              <a:rPr lang="en-US" sz="3200" dirty="0" smtClean="0"/>
              <a:t>Purchase order for vendor</a:t>
            </a:r>
          </a:p>
          <a:p>
            <a:r>
              <a:rPr lang="en-US" sz="3200" dirty="0" smtClean="0"/>
              <a:t>Sales receipt---paid in full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14400" y="381000"/>
            <a:ext cx="7315200" cy="1143000"/>
          </a:xfrm>
        </p:spPr>
        <p:txBody>
          <a:bodyPr/>
          <a:lstStyle/>
          <a:p>
            <a:r>
              <a:rPr lang="en-US" dirty="0"/>
              <a:t>Sales transactions include:</a:t>
            </a:r>
          </a:p>
        </p:txBody>
      </p:sp>
      <p:sp>
        <p:nvSpPr>
          <p:cNvPr id="5123" name="Rectangle 3"/>
          <p:cNvSpPr>
            <a:spLocks noGrp="1" noChangeArrowheads="1"/>
          </p:cNvSpPr>
          <p:nvPr>
            <p:ph type="body" idx="1"/>
          </p:nvPr>
        </p:nvSpPr>
        <p:spPr>
          <a:xfrm>
            <a:off x="914400" y="1981200"/>
            <a:ext cx="7315200" cy="4327525"/>
          </a:xfrm>
        </p:spPr>
        <p:txBody>
          <a:bodyPr/>
          <a:lstStyle/>
          <a:p>
            <a:pPr marL="609600" indent="-609600"/>
            <a:r>
              <a:rPr lang="en-US" sz="3200" dirty="0"/>
              <a:t>Cash or sales check</a:t>
            </a:r>
          </a:p>
          <a:p>
            <a:pPr marL="609600" indent="-609600"/>
            <a:r>
              <a:rPr lang="en-US" sz="3200" dirty="0"/>
              <a:t>Debit card sales</a:t>
            </a:r>
          </a:p>
          <a:p>
            <a:pPr marL="609600" indent="-609600"/>
            <a:r>
              <a:rPr lang="en-US" sz="3200" dirty="0"/>
              <a:t>Credit card sales</a:t>
            </a:r>
          </a:p>
          <a:p>
            <a:pPr marL="609600" indent="-609600"/>
            <a:r>
              <a:rPr lang="en-US" sz="3200" dirty="0"/>
              <a:t>Layaway sales </a:t>
            </a:r>
          </a:p>
          <a:p>
            <a:pPr marL="609600" indent="-609600"/>
            <a:r>
              <a:rPr lang="en-US" sz="3200" dirty="0"/>
              <a:t>On approval sale </a:t>
            </a:r>
          </a:p>
          <a:p>
            <a:pPr marL="609600" indent="-609600"/>
            <a:r>
              <a:rPr lang="en-US" sz="3200" dirty="0"/>
              <a:t>Cash-on-delivery (COD)</a:t>
            </a:r>
          </a:p>
          <a:p>
            <a:pPr marL="609600" indent="-609600"/>
            <a:r>
              <a:rPr lang="en-US" sz="3200" dirty="0"/>
              <a:t>PayPal </a:t>
            </a:r>
          </a:p>
        </p:txBody>
      </p:sp>
      <p:pic>
        <p:nvPicPr>
          <p:cNvPr id="5126" name="Picture 6" descr="j0297717[1]"/>
          <p:cNvPicPr>
            <a:picLocks noChangeAspect="1" noChangeArrowheads="1"/>
          </p:cNvPicPr>
          <p:nvPr/>
        </p:nvPicPr>
        <p:blipFill>
          <a:blip r:embed="rId2" cstate="print"/>
          <a:srcRect/>
          <a:stretch>
            <a:fillRect/>
          </a:stretch>
        </p:blipFill>
        <p:spPr bwMode="auto">
          <a:xfrm>
            <a:off x="6096000" y="3124200"/>
            <a:ext cx="2819400" cy="2682875"/>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315200" cy="1154112"/>
          </a:xfrm>
        </p:spPr>
        <p:txBody>
          <a:bodyPr>
            <a:normAutofit fontScale="90000"/>
          </a:bodyPr>
          <a:lstStyle/>
          <a:p>
            <a:r>
              <a:rPr lang="en-US" sz="3600" dirty="0" smtClean="0"/>
              <a:t>Why obtain specific information when processing special orders?</a:t>
            </a:r>
          </a:p>
        </p:txBody>
      </p:sp>
      <p:sp>
        <p:nvSpPr>
          <p:cNvPr id="23554" name="Content Placeholder 2"/>
          <p:cNvSpPr>
            <a:spLocks noGrp="1"/>
          </p:cNvSpPr>
          <p:nvPr>
            <p:ph idx="1"/>
          </p:nvPr>
        </p:nvSpPr>
        <p:spPr>
          <a:xfrm>
            <a:off x="381000" y="1981200"/>
            <a:ext cx="7848600" cy="4300538"/>
          </a:xfrm>
        </p:spPr>
        <p:txBody>
          <a:bodyPr/>
          <a:lstStyle/>
          <a:p>
            <a:r>
              <a:rPr lang="en-US" sz="2400" dirty="0" smtClean="0"/>
              <a:t>To insure retailer is ordering exactly what customer wants</a:t>
            </a:r>
          </a:p>
          <a:p>
            <a:r>
              <a:rPr lang="en-US" sz="2400" dirty="0" smtClean="0"/>
              <a:t>If wrong color or size is ordered, customer won’t be happy and may not do business with the retailer anymore.</a:t>
            </a:r>
          </a:p>
          <a:p>
            <a:r>
              <a:rPr lang="en-US" sz="2400" dirty="0" smtClean="0"/>
              <a:t>Vendor may not take incorrectly ordered item back.</a:t>
            </a:r>
          </a:p>
          <a:p>
            <a:r>
              <a:rPr lang="en-US" sz="2400" dirty="0" smtClean="0"/>
              <a:t>Costs money for the retailer to ship back/replace (if can) or to have at store and not sell.</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315200" cy="1154112"/>
          </a:xfrm>
        </p:spPr>
        <p:txBody>
          <a:bodyPr>
            <a:normAutofit fontScale="90000"/>
          </a:bodyPr>
          <a:lstStyle/>
          <a:p>
            <a:r>
              <a:rPr lang="en-US" sz="3600" dirty="0" smtClean="0"/>
              <a:t>How can selling skills be used in relation to special orders?</a:t>
            </a:r>
          </a:p>
        </p:txBody>
      </p:sp>
      <p:sp>
        <p:nvSpPr>
          <p:cNvPr id="24578" name="Content Placeholder 2"/>
          <p:cNvSpPr>
            <a:spLocks noGrp="1"/>
          </p:cNvSpPr>
          <p:nvPr>
            <p:ph idx="1"/>
          </p:nvPr>
        </p:nvSpPr>
        <p:spPr>
          <a:xfrm>
            <a:off x="609600" y="2133600"/>
            <a:ext cx="8001000" cy="4175125"/>
          </a:xfrm>
        </p:spPr>
        <p:txBody>
          <a:bodyPr/>
          <a:lstStyle/>
          <a:p>
            <a:r>
              <a:rPr lang="en-US" sz="2800" dirty="0" smtClean="0"/>
              <a:t>Ask customer open ended questions to determine their NEED</a:t>
            </a:r>
          </a:p>
          <a:p>
            <a:r>
              <a:rPr lang="en-US" sz="2800" dirty="0" smtClean="0"/>
              <a:t>If retailer doesn’t have what customer is searching for, offer them the SOLUTION—find what they want by special order</a:t>
            </a:r>
          </a:p>
          <a:p>
            <a:r>
              <a:rPr lang="en-US" sz="2800" dirty="0" smtClean="0"/>
              <a:t>If retailer is seen as a solution finder for customer’s needs, customer will be a repeat customer.</a:t>
            </a:r>
          </a:p>
          <a:p>
            <a:pPr>
              <a:buFont typeface="Wingdings" pitchFamily="2" charset="2"/>
              <a:buNone/>
            </a:pP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315200" cy="1154112"/>
          </a:xfrm>
        </p:spPr>
        <p:txBody>
          <a:bodyPr rtlCol="0">
            <a:normAutofit fontScale="90000"/>
          </a:bodyPr>
          <a:lstStyle/>
          <a:p>
            <a:pPr fontAlgn="auto">
              <a:spcAft>
                <a:spcPts val="0"/>
              </a:spcAft>
              <a:defRPr/>
            </a:pPr>
            <a:r>
              <a:rPr lang="en-US" dirty="0" smtClean="0"/>
              <a:t>Procedures for processing special orders.</a:t>
            </a:r>
            <a:endParaRPr lang="en-US" dirty="0"/>
          </a:p>
        </p:txBody>
      </p:sp>
      <p:sp>
        <p:nvSpPr>
          <p:cNvPr id="25602" name="Content Placeholder 2"/>
          <p:cNvSpPr>
            <a:spLocks noGrp="1"/>
          </p:cNvSpPr>
          <p:nvPr>
            <p:ph idx="1"/>
          </p:nvPr>
        </p:nvSpPr>
        <p:spPr>
          <a:xfrm>
            <a:off x="0" y="1447800"/>
            <a:ext cx="8839200" cy="4953000"/>
          </a:xfrm>
        </p:spPr>
        <p:txBody>
          <a:bodyPr/>
          <a:lstStyle/>
          <a:p>
            <a:r>
              <a:rPr lang="en-US" sz="2400" dirty="0" smtClean="0"/>
              <a:t>Ticket is created (special order form, layaway form, open order form, special order form, purchase order form)</a:t>
            </a:r>
          </a:p>
          <a:p>
            <a:r>
              <a:rPr lang="en-US" sz="2400" dirty="0" smtClean="0"/>
              <a:t>Deposit (normally 20% or 50%) is recorded on the ticket</a:t>
            </a:r>
          </a:p>
          <a:p>
            <a:r>
              <a:rPr lang="en-US" sz="2400" dirty="0" smtClean="0"/>
              <a:t>Order printed so retailer can process purchase with the correct vendor</a:t>
            </a:r>
          </a:p>
          <a:p>
            <a:r>
              <a:rPr lang="en-US" sz="2400" dirty="0" smtClean="0"/>
              <a:t>Setup inventory item with correct barcode information, after the product is added to the purchase order system.</a:t>
            </a:r>
          </a:p>
          <a:p>
            <a:r>
              <a:rPr lang="en-US" sz="2400" dirty="0" smtClean="0"/>
              <a:t>Item is flagged for open/special order</a:t>
            </a:r>
          </a:p>
          <a:p>
            <a:r>
              <a:rPr lang="en-US" sz="2400" dirty="0" smtClean="0"/>
              <a:t>Customer is called to let them know order is in</a:t>
            </a:r>
          </a:p>
          <a:p>
            <a:r>
              <a:rPr lang="en-US" sz="2400" dirty="0" smtClean="0"/>
              <a:t>Paid for, account marked paid, receipt given, item given to customer</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315200" cy="1143000"/>
          </a:xfrm>
        </p:spPr>
        <p:txBody>
          <a:bodyPr rtlCol="0">
            <a:normAutofit fontScale="90000"/>
          </a:bodyPr>
          <a:lstStyle/>
          <a:p>
            <a:pPr fontAlgn="auto">
              <a:spcAft>
                <a:spcPts val="0"/>
              </a:spcAft>
              <a:defRPr/>
            </a:pPr>
            <a:r>
              <a:rPr lang="en-US" dirty="0" smtClean="0"/>
              <a:t>What is the nature of telephone orders in selling?</a:t>
            </a:r>
            <a:endParaRPr lang="en-US" dirty="0"/>
          </a:p>
        </p:txBody>
      </p:sp>
      <p:sp>
        <p:nvSpPr>
          <p:cNvPr id="26626" name="Content Placeholder 2"/>
          <p:cNvSpPr>
            <a:spLocks noGrp="1"/>
          </p:cNvSpPr>
          <p:nvPr>
            <p:ph idx="1"/>
          </p:nvPr>
        </p:nvSpPr>
        <p:spPr>
          <a:xfrm>
            <a:off x="228600" y="1447800"/>
            <a:ext cx="8610600" cy="5029200"/>
          </a:xfrm>
        </p:spPr>
        <p:txBody>
          <a:bodyPr/>
          <a:lstStyle/>
          <a:p>
            <a:r>
              <a:rPr lang="en-US" sz="2800" dirty="0" smtClean="0"/>
              <a:t>Instant communication</a:t>
            </a:r>
          </a:p>
          <a:p>
            <a:r>
              <a:rPr lang="en-US" sz="2800" dirty="0" smtClean="0"/>
              <a:t>Customers calling on impulse</a:t>
            </a:r>
          </a:p>
          <a:p>
            <a:r>
              <a:rPr lang="en-US" sz="2800" dirty="0" smtClean="0"/>
              <a:t>Have sudden need and want need filled</a:t>
            </a:r>
          </a:p>
          <a:p>
            <a:r>
              <a:rPr lang="en-US" sz="2800" dirty="0" smtClean="0"/>
              <a:t>People buy where they feel comfortable</a:t>
            </a:r>
          </a:p>
          <a:p>
            <a:pPr marL="742950" lvl="1" indent="-285750"/>
            <a:r>
              <a:rPr lang="en-US" sz="2400" dirty="0" smtClean="0"/>
              <a:t>Give them that feeling when they call</a:t>
            </a:r>
            <a:endParaRPr lang="en-US" dirty="0" smtClean="0"/>
          </a:p>
          <a:p>
            <a:pPr marL="46037" indent="0">
              <a:buNone/>
            </a:pPr>
            <a:endParaRPr lang="en-US" dirty="0" smtClean="0"/>
          </a:p>
          <a:p>
            <a:r>
              <a:rPr lang="en-US" sz="2400" dirty="0" smtClean="0"/>
              <a:t>Smile</a:t>
            </a:r>
          </a:p>
          <a:p>
            <a:r>
              <a:rPr lang="en-US" sz="2400" dirty="0" smtClean="0"/>
              <a:t>Must talk to the person as you do to someone in person</a:t>
            </a:r>
          </a:p>
          <a:p>
            <a:r>
              <a:rPr lang="en-US" sz="2400" dirty="0" smtClean="0"/>
              <a:t>Must be in control—ask the questions</a:t>
            </a:r>
          </a:p>
          <a:p>
            <a:r>
              <a:rPr lang="en-US" sz="2400" dirty="0" smtClean="0"/>
              <a:t>Must be polite and courteous—not pushy and aggressive</a:t>
            </a:r>
          </a:p>
          <a:p>
            <a:r>
              <a:rPr lang="en-US" sz="2400" dirty="0" smtClean="0"/>
              <a:t>Must have information to share with the potential customer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2000" cy="2057400"/>
          </a:xfrm>
        </p:spPr>
        <p:txBody>
          <a:bodyPr rtlCol="0">
            <a:normAutofit/>
          </a:bodyPr>
          <a:lstStyle/>
          <a:p>
            <a:pPr fontAlgn="auto">
              <a:spcAft>
                <a:spcPts val="0"/>
              </a:spcAft>
              <a:defRPr/>
            </a:pPr>
            <a:r>
              <a:rPr lang="en-US" dirty="0" smtClean="0"/>
              <a:t>The importance of speaking slowly and clearly when processing telephone orders.</a:t>
            </a:r>
            <a:endParaRPr lang="en-US" dirty="0"/>
          </a:p>
        </p:txBody>
      </p:sp>
      <p:sp>
        <p:nvSpPr>
          <p:cNvPr id="27650" name="Content Placeholder 2"/>
          <p:cNvSpPr>
            <a:spLocks noGrp="1"/>
          </p:cNvSpPr>
          <p:nvPr>
            <p:ph idx="1"/>
          </p:nvPr>
        </p:nvSpPr>
        <p:spPr>
          <a:xfrm>
            <a:off x="228600" y="2286000"/>
            <a:ext cx="8610600" cy="3995738"/>
          </a:xfrm>
        </p:spPr>
        <p:txBody>
          <a:bodyPr/>
          <a:lstStyle/>
          <a:p>
            <a:r>
              <a:rPr lang="en-US" sz="2800" dirty="0" smtClean="0"/>
              <a:t>Fast talk loses listeners</a:t>
            </a:r>
          </a:p>
          <a:p>
            <a:pPr marL="742950" lvl="1" indent="-285750"/>
            <a:r>
              <a:rPr lang="en-US" sz="2400" dirty="0" smtClean="0"/>
              <a:t>Customers don’t catch what was said</a:t>
            </a:r>
          </a:p>
          <a:p>
            <a:pPr marL="742950" lvl="1" indent="-285750"/>
            <a:r>
              <a:rPr lang="en-US" sz="2400" dirty="0" smtClean="0"/>
              <a:t>Mistake fast talk for insecurity or dishonesty</a:t>
            </a:r>
          </a:p>
          <a:p>
            <a:pPr marL="742950" lvl="1" indent="-285750">
              <a:buFont typeface="Wingdings" pitchFamily="2" charset="2"/>
              <a:buNone/>
            </a:pPr>
            <a:endParaRPr lang="en-US" sz="2400" dirty="0" smtClean="0"/>
          </a:p>
          <a:p>
            <a:r>
              <a:rPr lang="en-US" sz="2800" dirty="0" smtClean="0"/>
              <a:t>Customers want to understand what you are saying</a:t>
            </a:r>
          </a:p>
          <a:p>
            <a:r>
              <a:rPr lang="en-US" sz="2800" dirty="0" smtClean="0"/>
              <a:t>Customers want to be sure you understand what they are ordering</a:t>
            </a:r>
          </a:p>
          <a:p>
            <a:r>
              <a:rPr lang="en-US" sz="2800" dirty="0" smtClean="0"/>
              <a:t>You, want to be sure the order is processed completely and correctly, for the COMPANY’S benefit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600200"/>
          </a:xfrm>
        </p:spPr>
        <p:txBody>
          <a:bodyPr rtlCol="0">
            <a:normAutofit/>
          </a:bodyPr>
          <a:lstStyle/>
          <a:p>
            <a:pPr fontAlgn="auto">
              <a:spcAft>
                <a:spcPts val="0"/>
              </a:spcAft>
              <a:defRPr/>
            </a:pPr>
            <a:r>
              <a:rPr lang="en-US" dirty="0" smtClean="0"/>
              <a:t>Why is accuracy necessary when processing telephone orders in selling?  </a:t>
            </a:r>
            <a:endParaRPr lang="en-US" dirty="0"/>
          </a:p>
        </p:txBody>
      </p:sp>
      <p:sp>
        <p:nvSpPr>
          <p:cNvPr id="28674" name="Content Placeholder 2"/>
          <p:cNvSpPr>
            <a:spLocks noGrp="1"/>
          </p:cNvSpPr>
          <p:nvPr>
            <p:ph idx="1"/>
          </p:nvPr>
        </p:nvSpPr>
        <p:spPr>
          <a:xfrm>
            <a:off x="228600" y="2743200"/>
            <a:ext cx="8001000" cy="3538538"/>
          </a:xfrm>
        </p:spPr>
        <p:txBody>
          <a:bodyPr/>
          <a:lstStyle/>
          <a:p>
            <a:r>
              <a:rPr lang="en-US" sz="3200" dirty="0" smtClean="0"/>
              <a:t>Inaccurate orders cost the company money</a:t>
            </a:r>
          </a:p>
          <a:p>
            <a:r>
              <a:rPr lang="en-US" sz="3200" dirty="0" smtClean="0"/>
              <a:t>The business wants the customer to get (and pay for) what they want/order</a:t>
            </a:r>
          </a:p>
          <a:p>
            <a:pPr marL="742950" lvl="1" indent="-285750"/>
            <a:r>
              <a:rPr lang="en-US" sz="2800" dirty="0" smtClean="0"/>
              <a:t>Otherwise, they will be lost forever as a customer</a:t>
            </a:r>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838200"/>
          </a:xfrm>
        </p:spPr>
        <p:txBody>
          <a:bodyPr rtlCol="0">
            <a:normAutofit/>
          </a:bodyPr>
          <a:lstStyle/>
          <a:p>
            <a:pPr fontAlgn="auto">
              <a:spcAft>
                <a:spcPts val="0"/>
              </a:spcAft>
              <a:defRPr/>
            </a:pPr>
            <a:r>
              <a:rPr lang="en-US" dirty="0" smtClean="0"/>
              <a:t>Procedures for processing phone orders.</a:t>
            </a:r>
            <a:endParaRPr lang="en-US" dirty="0"/>
          </a:p>
        </p:txBody>
      </p:sp>
      <p:sp>
        <p:nvSpPr>
          <p:cNvPr id="29698" name="Content Placeholder 2"/>
          <p:cNvSpPr>
            <a:spLocks noGrp="1"/>
          </p:cNvSpPr>
          <p:nvPr>
            <p:ph idx="1"/>
          </p:nvPr>
        </p:nvSpPr>
        <p:spPr>
          <a:xfrm>
            <a:off x="228600" y="1143000"/>
            <a:ext cx="8915400" cy="5257800"/>
          </a:xfrm>
        </p:spPr>
        <p:txBody>
          <a:bodyPr/>
          <a:lstStyle/>
          <a:p>
            <a:r>
              <a:rPr lang="en-US" sz="2400" dirty="0" smtClean="0"/>
              <a:t>Intro</a:t>
            </a:r>
          </a:p>
          <a:p>
            <a:r>
              <a:rPr lang="en-US" sz="2400" dirty="0" smtClean="0"/>
              <a:t>Find need</a:t>
            </a:r>
          </a:p>
          <a:p>
            <a:r>
              <a:rPr lang="en-US" sz="2400" dirty="0" smtClean="0"/>
              <a:t>Recommend product/Upselling</a:t>
            </a:r>
          </a:p>
          <a:p>
            <a:r>
              <a:rPr lang="en-US" sz="2400" dirty="0" smtClean="0"/>
              <a:t>Overcoming objections</a:t>
            </a:r>
          </a:p>
          <a:p>
            <a:r>
              <a:rPr lang="en-US" sz="2400" dirty="0" smtClean="0"/>
              <a:t>Closing sale by</a:t>
            </a:r>
          </a:p>
          <a:p>
            <a:pPr marL="742950" lvl="1" indent="-285750"/>
            <a:r>
              <a:rPr lang="en-US" sz="2000" dirty="0" smtClean="0"/>
              <a:t>Customer name/customer number</a:t>
            </a:r>
          </a:p>
          <a:p>
            <a:pPr marL="742950" lvl="1" indent="-285750"/>
            <a:r>
              <a:rPr lang="en-US" sz="2000" dirty="0" smtClean="0"/>
              <a:t>Phone number</a:t>
            </a:r>
          </a:p>
          <a:p>
            <a:pPr marL="742950" lvl="1" indent="-285750"/>
            <a:r>
              <a:rPr lang="en-US" sz="2000" dirty="0" smtClean="0"/>
              <a:t>Address</a:t>
            </a:r>
          </a:p>
          <a:p>
            <a:pPr marL="742950" lvl="1" indent="-285750"/>
            <a:r>
              <a:rPr lang="en-US" sz="2000" dirty="0" smtClean="0"/>
              <a:t>Catalog number, if they have one</a:t>
            </a:r>
          </a:p>
          <a:p>
            <a:pPr marL="742950" lvl="1" indent="-285750"/>
            <a:r>
              <a:rPr lang="en-US" sz="2000" dirty="0" smtClean="0"/>
              <a:t>Items they wish to purchase</a:t>
            </a:r>
          </a:p>
          <a:p>
            <a:pPr marL="742950" lvl="1" indent="-285750"/>
            <a:r>
              <a:rPr lang="en-US" sz="2000" dirty="0" smtClean="0"/>
              <a:t>Sales tax/shipping charges/total</a:t>
            </a:r>
          </a:p>
          <a:p>
            <a:pPr marL="742950" lvl="1" indent="-285750"/>
            <a:r>
              <a:rPr lang="en-US" sz="2000" dirty="0" smtClean="0"/>
              <a:t>Payment method</a:t>
            </a:r>
          </a:p>
          <a:p>
            <a:pPr marL="742950" lvl="1" indent="-285750"/>
            <a:r>
              <a:rPr lang="en-US" sz="2000" dirty="0" smtClean="0"/>
              <a:t>Arrival time (when they should expect the items)</a:t>
            </a:r>
          </a:p>
          <a:p>
            <a:pPr marL="742950" lvl="1" indent="-285750"/>
            <a:r>
              <a:rPr lang="en-US" sz="2000" dirty="0" smtClean="0"/>
              <a:t>Thank for business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14400" y="228600"/>
            <a:ext cx="7315200" cy="1066800"/>
          </a:xfrm>
        </p:spPr>
        <p:txBody>
          <a:bodyPr/>
          <a:lstStyle/>
          <a:p>
            <a:r>
              <a:rPr lang="en-US" dirty="0"/>
              <a:t>Cash or Sales Check</a:t>
            </a:r>
          </a:p>
        </p:txBody>
      </p:sp>
      <p:sp>
        <p:nvSpPr>
          <p:cNvPr id="9219" name="Rectangle 3"/>
          <p:cNvSpPr>
            <a:spLocks noGrp="1" noChangeArrowheads="1"/>
          </p:cNvSpPr>
          <p:nvPr>
            <p:ph type="body" idx="1"/>
          </p:nvPr>
        </p:nvSpPr>
        <p:spPr>
          <a:xfrm>
            <a:off x="0" y="1524000"/>
            <a:ext cx="8839200" cy="4953000"/>
          </a:xfrm>
        </p:spPr>
        <p:txBody>
          <a:bodyPr/>
          <a:lstStyle/>
          <a:p>
            <a:r>
              <a:rPr lang="en-US" sz="3200" dirty="0"/>
              <a:t>Simplest type of sales transaction</a:t>
            </a:r>
          </a:p>
          <a:p>
            <a:r>
              <a:rPr lang="en-US" sz="3200" dirty="0"/>
              <a:t>Picture ID is needed when processing a check</a:t>
            </a:r>
          </a:p>
          <a:p>
            <a:r>
              <a:rPr lang="en-US" sz="3200" dirty="0"/>
              <a:t>Sales Check:  written record of a sales transaction that includes:</a:t>
            </a:r>
          </a:p>
          <a:p>
            <a:pPr lvl="1"/>
            <a:r>
              <a:rPr lang="en-US" sz="2800" dirty="0"/>
              <a:t>Date</a:t>
            </a:r>
          </a:p>
          <a:p>
            <a:pPr lvl="1"/>
            <a:r>
              <a:rPr lang="en-US" sz="2800" dirty="0"/>
              <a:t>Items purchased</a:t>
            </a:r>
          </a:p>
          <a:p>
            <a:pPr lvl="1"/>
            <a:r>
              <a:rPr lang="en-US" sz="2800" dirty="0"/>
              <a:t>Purchase price</a:t>
            </a:r>
          </a:p>
          <a:p>
            <a:pPr lvl="1"/>
            <a:r>
              <a:rPr lang="en-US" sz="2800" dirty="0"/>
              <a:t>Sales tax</a:t>
            </a:r>
          </a:p>
          <a:p>
            <a:pPr lvl="1"/>
            <a:r>
              <a:rPr lang="en-US" sz="2800" dirty="0"/>
              <a:t>Total due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0"/>
            <a:ext cx="8229600" cy="990600"/>
          </a:xfrm>
        </p:spPr>
        <p:txBody>
          <a:bodyPr/>
          <a:lstStyle/>
          <a:p>
            <a:r>
              <a:rPr lang="en-US" dirty="0"/>
              <a:t>Debit Card Sales</a:t>
            </a:r>
          </a:p>
        </p:txBody>
      </p:sp>
      <p:sp>
        <p:nvSpPr>
          <p:cNvPr id="10243" name="Rectangle 3"/>
          <p:cNvSpPr>
            <a:spLocks noGrp="1" noChangeArrowheads="1"/>
          </p:cNvSpPr>
          <p:nvPr>
            <p:ph type="body" idx="1"/>
          </p:nvPr>
        </p:nvSpPr>
        <p:spPr>
          <a:xfrm>
            <a:off x="457200" y="1371600"/>
            <a:ext cx="8229600" cy="4754563"/>
          </a:xfrm>
        </p:spPr>
        <p:txBody>
          <a:bodyPr/>
          <a:lstStyle/>
          <a:p>
            <a:r>
              <a:rPr lang="en-US" sz="2400" dirty="0"/>
              <a:t>Debit card purchases require a PIN—personal identification number</a:t>
            </a:r>
          </a:p>
          <a:p>
            <a:r>
              <a:rPr lang="en-US" sz="2400" dirty="0"/>
              <a:t>Store computer terminal dials customer’s bank to verify availability of funds</a:t>
            </a:r>
          </a:p>
          <a:p>
            <a:r>
              <a:rPr lang="en-US" sz="2400" dirty="0"/>
              <a:t>Funds are immediately withdrawn from the customer’s account</a:t>
            </a:r>
          </a:p>
          <a:p>
            <a:r>
              <a:rPr lang="en-US" sz="2400" dirty="0"/>
              <a:t>Advantages:</a:t>
            </a:r>
          </a:p>
          <a:p>
            <a:pPr lvl="1"/>
            <a:r>
              <a:rPr lang="en-US" sz="2800" dirty="0"/>
              <a:t>Convenient for customers who do not have credit cards</a:t>
            </a:r>
          </a:p>
          <a:p>
            <a:pPr lvl="1"/>
            <a:r>
              <a:rPr lang="en-US" sz="2800" dirty="0"/>
              <a:t>Good for people who do not like to carry cash</a:t>
            </a:r>
          </a:p>
          <a:p>
            <a:pPr lvl="1"/>
            <a:r>
              <a:rPr lang="en-US" sz="2800" dirty="0"/>
              <a:t>Merchants prefer debit payments because they access the funds immediately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229600" cy="487362"/>
          </a:xfrm>
        </p:spPr>
        <p:txBody>
          <a:bodyPr/>
          <a:lstStyle/>
          <a:p>
            <a:r>
              <a:rPr lang="en-US"/>
              <a:t>Credit Card Sales</a:t>
            </a:r>
          </a:p>
        </p:txBody>
      </p:sp>
      <p:sp>
        <p:nvSpPr>
          <p:cNvPr id="11267" name="Rectangle 3"/>
          <p:cNvSpPr>
            <a:spLocks noGrp="1" noChangeArrowheads="1"/>
          </p:cNvSpPr>
          <p:nvPr>
            <p:ph type="body" idx="1"/>
          </p:nvPr>
        </p:nvSpPr>
        <p:spPr>
          <a:xfrm>
            <a:off x="457200" y="1143000"/>
            <a:ext cx="8229600" cy="5287963"/>
          </a:xfrm>
        </p:spPr>
        <p:txBody>
          <a:bodyPr/>
          <a:lstStyle/>
          <a:p>
            <a:pPr>
              <a:lnSpc>
                <a:spcPct val="90000"/>
              </a:lnSpc>
            </a:pPr>
            <a:r>
              <a:rPr lang="en-US" sz="2800"/>
              <a:t>Businesses that accept credit cards can increase sales by as much as 40%</a:t>
            </a:r>
          </a:p>
          <a:p>
            <a:pPr>
              <a:lnSpc>
                <a:spcPct val="90000"/>
              </a:lnSpc>
            </a:pPr>
            <a:r>
              <a:rPr lang="en-US" sz="2800"/>
              <a:t>Visa, MasterCard, American Express, and Discover are the most common</a:t>
            </a:r>
          </a:p>
          <a:p>
            <a:pPr>
              <a:lnSpc>
                <a:spcPct val="90000"/>
              </a:lnSpc>
            </a:pPr>
            <a:r>
              <a:rPr lang="en-US" sz="2800"/>
              <a:t>Businesses that accept credit cards must pay the credit card company a transaction fee for processing each transaction; between 1.79% and 3.23% per transaction</a:t>
            </a:r>
          </a:p>
          <a:p>
            <a:pPr>
              <a:lnSpc>
                <a:spcPct val="90000"/>
              </a:lnSpc>
            </a:pPr>
            <a:r>
              <a:rPr lang="en-US" sz="2800"/>
              <a:t>To eliminate fraud many stores set a “floor limit” on purchases—maximum amount that may be charged by one customer without approval by the credit card com.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Layaway Sales</a:t>
            </a:r>
          </a:p>
        </p:txBody>
      </p:sp>
      <p:sp>
        <p:nvSpPr>
          <p:cNvPr id="12291" name="Rectangle 3"/>
          <p:cNvSpPr>
            <a:spLocks noGrp="1" noChangeArrowheads="1"/>
          </p:cNvSpPr>
          <p:nvPr>
            <p:ph type="body" idx="1"/>
          </p:nvPr>
        </p:nvSpPr>
        <p:spPr/>
        <p:txBody>
          <a:bodyPr/>
          <a:lstStyle/>
          <a:p>
            <a:r>
              <a:rPr lang="en-US" sz="3200" dirty="0"/>
              <a:t>Merchandise is removed from stock and held until the customer pays for it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On Approval Sale</a:t>
            </a:r>
          </a:p>
        </p:txBody>
      </p:sp>
      <p:sp>
        <p:nvSpPr>
          <p:cNvPr id="13315" name="Rectangle 3"/>
          <p:cNvSpPr>
            <a:spLocks noGrp="1" noChangeArrowheads="1"/>
          </p:cNvSpPr>
          <p:nvPr>
            <p:ph type="body" idx="1"/>
          </p:nvPr>
        </p:nvSpPr>
        <p:spPr/>
        <p:txBody>
          <a:bodyPr/>
          <a:lstStyle/>
          <a:p>
            <a:r>
              <a:rPr lang="en-US"/>
              <a:t>Agreement that allows the customer to take merchandise home for further consideration</a:t>
            </a:r>
          </a:p>
          <a:p>
            <a:r>
              <a:rPr lang="en-US"/>
              <a:t>Only extended to REGULAR customers</a:t>
            </a:r>
          </a:p>
          <a:p>
            <a:r>
              <a:rPr lang="en-US"/>
              <a:t>Credit information is obtained in the event the customer does not return the merchandise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Cash-On-Delivery—C.O.D.</a:t>
            </a:r>
          </a:p>
        </p:txBody>
      </p:sp>
      <p:sp>
        <p:nvSpPr>
          <p:cNvPr id="14339" name="Rectangle 3"/>
          <p:cNvSpPr>
            <a:spLocks noGrp="1" noChangeArrowheads="1"/>
          </p:cNvSpPr>
          <p:nvPr>
            <p:ph type="body" idx="1"/>
          </p:nvPr>
        </p:nvSpPr>
        <p:spPr/>
        <p:txBody>
          <a:bodyPr/>
          <a:lstStyle/>
          <a:p>
            <a:r>
              <a:rPr lang="en-US" sz="2800" dirty="0"/>
              <a:t>Customer pays for merchandise when it is delivered</a:t>
            </a:r>
          </a:p>
          <a:p>
            <a:r>
              <a:rPr lang="en-US" sz="2800" dirty="0"/>
              <a:t>C.O.D.s are not as efficient as other types of transactions</a:t>
            </a:r>
          </a:p>
          <a:p>
            <a:r>
              <a:rPr lang="en-US" sz="2800" dirty="0"/>
              <a:t>Customer may not be home; greater chance of fraud</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397</TotalTime>
  <Words>1774</Words>
  <Application>Microsoft Office PowerPoint</Application>
  <PresentationFormat>On-screen Show (4:3)</PresentationFormat>
  <Paragraphs>226</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Perspective</vt:lpstr>
      <vt:lpstr>Wednesday, November 28th</vt:lpstr>
      <vt:lpstr>Marketing Indicator 2.11</vt:lpstr>
      <vt:lpstr>Sales transactions include:</vt:lpstr>
      <vt:lpstr>Cash or Sales Check</vt:lpstr>
      <vt:lpstr>Debit Card Sales</vt:lpstr>
      <vt:lpstr>Credit Card Sales</vt:lpstr>
      <vt:lpstr>Layaway Sales</vt:lpstr>
      <vt:lpstr>On Approval Sale</vt:lpstr>
      <vt:lpstr>Cash-On-Delivery—C.O.D.</vt:lpstr>
      <vt:lpstr>PayPal</vt:lpstr>
      <vt:lpstr>PayPal con’t</vt:lpstr>
      <vt:lpstr>How much do I owe?</vt:lpstr>
      <vt:lpstr>How much does the retailer owe?</vt:lpstr>
      <vt:lpstr>How much does the retailer owe?</vt:lpstr>
      <vt:lpstr>Types of charges and discounts associated with purchases.</vt:lpstr>
      <vt:lpstr>Types of charges and discounts associated with purchases.</vt:lpstr>
      <vt:lpstr>Types of charges and discounts associated with purchases.</vt:lpstr>
      <vt:lpstr>Types of charges and discounts associated with purchases.</vt:lpstr>
      <vt:lpstr>Types of charges and discounts associated with purchases.</vt:lpstr>
      <vt:lpstr> Tax Table - Sales Tax and Example </vt:lpstr>
      <vt:lpstr>Shipping Table/ Shipping Charges and Example</vt:lpstr>
      <vt:lpstr>Alterations Table/ Alteration Charges &amp; Fees</vt:lpstr>
      <vt:lpstr>How do charges and discounts affect the price of purchases?</vt:lpstr>
      <vt:lpstr>How does technology speed up calculations of charges and discounts?</vt:lpstr>
      <vt:lpstr>What is the impact of incorrectly calculating charges/discounts?</vt:lpstr>
      <vt:lpstr>What is a special order?</vt:lpstr>
      <vt:lpstr>How does accepting special orders affect retailers?</vt:lpstr>
      <vt:lpstr>What is the criteria for accepting special orders?</vt:lpstr>
      <vt:lpstr>What paperwork is needed to process special orders?</vt:lpstr>
      <vt:lpstr>Why obtain specific information when processing special orders?</vt:lpstr>
      <vt:lpstr>How can selling skills be used in relation to special orders?</vt:lpstr>
      <vt:lpstr>Procedures for processing special orders.</vt:lpstr>
      <vt:lpstr>What is the nature of telephone orders in selling?</vt:lpstr>
      <vt:lpstr>The importance of speaking slowly and clearly when processing telephone orders.</vt:lpstr>
      <vt:lpstr>Why is accuracy necessary when processing telephone orders in selling?  </vt:lpstr>
      <vt:lpstr>Procedures for processing phone orders.</vt:lpstr>
    </vt:vector>
  </TitlesOfParts>
  <Company>NRMPS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Indicator 5.06</dc:title>
  <dc:creator>NRMS</dc:creator>
  <cp:lastModifiedBy>abehar</cp:lastModifiedBy>
  <cp:revision>30</cp:revision>
  <cp:lastPrinted>2011-03-14T12:44:32Z</cp:lastPrinted>
  <dcterms:created xsi:type="dcterms:W3CDTF">2011-03-11T16:55:07Z</dcterms:created>
  <dcterms:modified xsi:type="dcterms:W3CDTF">2012-11-27T20:33:27Z</dcterms:modified>
</cp:coreProperties>
</file>