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2"/>
  </p:handoutMasterIdLst>
  <p:sldIdLst>
    <p:sldId id="263" r:id="rId2"/>
    <p:sldId id="265" r:id="rId3"/>
    <p:sldId id="256" r:id="rId4"/>
    <p:sldId id="257" r:id="rId5"/>
    <p:sldId id="258" r:id="rId6"/>
    <p:sldId id="259" r:id="rId7"/>
    <p:sldId id="260" r:id="rId8"/>
    <p:sldId id="261" r:id="rId9"/>
    <p:sldId id="264" r:id="rId10"/>
    <p:sldId id="262"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905BE"/>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EB7D5E4-81DE-4AE5-94DB-ABB28AEBD397}" type="datetimeFigureOut">
              <a:rPr lang="en-US" smtClean="0"/>
              <a:pPr/>
              <a:t>9/13/2012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11ED4B3-11D4-4266-96AC-06012D88F125}"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1E73194-642F-4702-B741-76ECCBA810A0}" type="datetimeFigureOut">
              <a:rPr lang="en-US" smtClean="0"/>
              <a:pPr/>
              <a:t>9/13/2012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F0C07E-E711-4F48-A585-734CDD8B8B4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E73194-642F-4702-B741-76ECCBA810A0}" type="datetimeFigureOut">
              <a:rPr lang="en-US" smtClean="0"/>
              <a:pPr/>
              <a:t>9/13/2012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F0C07E-E711-4F48-A585-734CDD8B8B4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E73194-642F-4702-B741-76ECCBA810A0}" type="datetimeFigureOut">
              <a:rPr lang="en-US" smtClean="0"/>
              <a:pPr/>
              <a:t>9/13/2012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F0C07E-E711-4F48-A585-734CDD8B8B4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E73194-642F-4702-B741-76ECCBA810A0}" type="datetimeFigureOut">
              <a:rPr lang="en-US" smtClean="0"/>
              <a:pPr/>
              <a:t>9/13/2012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F0C07E-E711-4F48-A585-734CDD8B8B4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1E73194-642F-4702-B741-76ECCBA810A0}" type="datetimeFigureOut">
              <a:rPr lang="en-US" smtClean="0"/>
              <a:pPr/>
              <a:t>9/13/2012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F0C07E-E711-4F48-A585-734CDD8B8B4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1E73194-642F-4702-B741-76ECCBA810A0}" type="datetimeFigureOut">
              <a:rPr lang="en-US" smtClean="0"/>
              <a:pPr/>
              <a:t>9/13/2012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F0C07E-E711-4F48-A585-734CDD8B8B4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1E73194-642F-4702-B741-76ECCBA810A0}" type="datetimeFigureOut">
              <a:rPr lang="en-US" smtClean="0"/>
              <a:pPr/>
              <a:t>9/13/2012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3F0C07E-E711-4F48-A585-734CDD8B8B4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1E73194-642F-4702-B741-76ECCBA810A0}" type="datetimeFigureOut">
              <a:rPr lang="en-US" smtClean="0"/>
              <a:pPr/>
              <a:t>9/13/2012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3F0C07E-E711-4F48-A585-734CDD8B8B4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E73194-642F-4702-B741-76ECCBA810A0}" type="datetimeFigureOut">
              <a:rPr lang="en-US" smtClean="0"/>
              <a:pPr/>
              <a:t>9/13/2012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3F0C07E-E711-4F48-A585-734CDD8B8B4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E73194-642F-4702-B741-76ECCBA810A0}" type="datetimeFigureOut">
              <a:rPr lang="en-US" smtClean="0"/>
              <a:pPr/>
              <a:t>9/13/2012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F0C07E-E711-4F48-A585-734CDD8B8B4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E73194-642F-4702-B741-76ECCBA810A0}" type="datetimeFigureOut">
              <a:rPr lang="en-US" smtClean="0"/>
              <a:pPr/>
              <a:t>9/13/2012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F0C07E-E711-4F48-A585-734CDD8B8B4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BEAC7"/>
            </a:gs>
            <a:gs pos="17999">
              <a:srgbClr val="FEE7F2"/>
            </a:gs>
            <a:gs pos="36000">
              <a:srgbClr val="FAC77D"/>
            </a:gs>
            <a:gs pos="61000">
              <a:srgbClr val="FBA97D"/>
            </a:gs>
            <a:gs pos="82001">
              <a:srgbClr val="FBD49C"/>
            </a:gs>
            <a:gs pos="100000">
              <a:srgbClr val="FEE7F2"/>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E73194-642F-4702-B741-76ECCBA810A0}" type="datetimeFigureOut">
              <a:rPr lang="en-US" smtClean="0"/>
              <a:pPr/>
              <a:t>9/13/2012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F0C07E-E711-4F48-A585-734CDD8B8B4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Wednesday, September 12</a:t>
            </a:r>
            <a:r>
              <a:rPr lang="en-US" baseline="30000" dirty="0" smtClean="0"/>
              <a:t>th</a:t>
            </a:r>
            <a:r>
              <a:rPr lang="en-US" dirty="0" smtClean="0"/>
              <a:t/>
            </a:r>
            <a:br>
              <a:rPr lang="en-US" dirty="0" smtClean="0"/>
            </a:br>
            <a:r>
              <a:rPr lang="en-US" dirty="0" smtClean="0"/>
              <a:t>Unit 2 – Product Service Mgmt</a:t>
            </a:r>
            <a:endParaRPr lang="en-US" dirty="0"/>
          </a:p>
        </p:txBody>
      </p:sp>
      <p:sp>
        <p:nvSpPr>
          <p:cNvPr id="3" name="Content Placeholder 2"/>
          <p:cNvSpPr>
            <a:spLocks noGrp="1"/>
          </p:cNvSpPr>
          <p:nvPr>
            <p:ph idx="1"/>
          </p:nvPr>
        </p:nvSpPr>
        <p:spPr>
          <a:xfrm>
            <a:off x="304800" y="1600200"/>
            <a:ext cx="8839200" cy="4525963"/>
          </a:xfrm>
        </p:spPr>
        <p:txBody>
          <a:bodyPr>
            <a:normAutofit fontScale="92500" lnSpcReduction="10000"/>
          </a:bodyPr>
          <a:lstStyle/>
          <a:p>
            <a:r>
              <a:rPr lang="en-US" dirty="0" smtClean="0"/>
              <a:t>Warm up – </a:t>
            </a:r>
          </a:p>
          <a:p>
            <a:pPr lvl="1"/>
            <a:r>
              <a:rPr lang="en-US" dirty="0" smtClean="0"/>
              <a:t>Unit 1 Quiz/Test – </a:t>
            </a:r>
            <a:r>
              <a:rPr lang="en-US" dirty="0" err="1" smtClean="0"/>
              <a:t>Quia</a:t>
            </a:r>
            <a:endParaRPr lang="en-US" dirty="0" smtClean="0"/>
          </a:p>
          <a:p>
            <a:pPr lvl="1"/>
            <a:r>
              <a:rPr lang="en-US" dirty="0" smtClean="0"/>
              <a:t>Using the internet, visit an online retail store.  Write the name of the store and examples of information the company saves about you.  Also include how you think the company  can use that information?</a:t>
            </a:r>
          </a:p>
          <a:p>
            <a:r>
              <a:rPr lang="en-US" dirty="0" smtClean="0"/>
              <a:t>Obj. 3.01 – Review Technological considerations</a:t>
            </a:r>
          </a:p>
          <a:p>
            <a:r>
              <a:rPr lang="en-US" smtClean="0"/>
              <a:t>Ethical Considerations</a:t>
            </a:r>
            <a:endParaRPr lang="en-US" dirty="0" smtClean="0"/>
          </a:p>
          <a:p>
            <a:pPr lvl="1"/>
            <a:r>
              <a:rPr lang="en-US" dirty="0" smtClean="0"/>
              <a:t>Slide Show/Notes</a:t>
            </a:r>
          </a:p>
          <a:p>
            <a:pPr lvl="1"/>
            <a:r>
              <a:rPr lang="en-US" dirty="0" smtClean="0"/>
              <a:t>Activity</a:t>
            </a:r>
          </a:p>
          <a:p>
            <a:pPr lvl="1"/>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0070C0"/>
                </a:solidFill>
              </a:rPr>
              <a:t>Ethical Considerations in Product Packaging</a:t>
            </a:r>
            <a:endParaRPr lang="en-US" dirty="0"/>
          </a:p>
        </p:txBody>
      </p:sp>
      <p:sp>
        <p:nvSpPr>
          <p:cNvPr id="3" name="Content Placeholder 2"/>
          <p:cNvSpPr>
            <a:spLocks noGrp="1"/>
          </p:cNvSpPr>
          <p:nvPr>
            <p:ph idx="1"/>
          </p:nvPr>
        </p:nvSpPr>
        <p:spPr/>
        <p:txBody>
          <a:bodyPr>
            <a:normAutofit/>
          </a:bodyPr>
          <a:lstStyle/>
          <a:p>
            <a:r>
              <a:rPr lang="en-US" sz="4000" b="1" dirty="0" smtClean="0">
                <a:solidFill>
                  <a:srgbClr val="0070C0"/>
                </a:solidFill>
              </a:rPr>
              <a:t>Sources: </a:t>
            </a:r>
          </a:p>
          <a:p>
            <a:pPr lvl="1"/>
            <a:r>
              <a:rPr lang="en-US" sz="4000" b="1" dirty="0" smtClean="0">
                <a:solidFill>
                  <a:srgbClr val="0070C0"/>
                </a:solidFill>
              </a:rPr>
              <a:t>Marketing Essentials</a:t>
            </a:r>
            <a:endParaRPr lang="en-US" sz="4000" b="1" dirty="0">
              <a:solidFill>
                <a:srgbClr val="0070C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Thursday, September 13</a:t>
            </a:r>
            <a:r>
              <a:rPr lang="en-US" baseline="30000" dirty="0" smtClean="0"/>
              <a:t>th</a:t>
            </a:r>
            <a:r>
              <a:rPr lang="en-US" dirty="0" smtClean="0"/>
              <a:t/>
            </a:r>
            <a:br>
              <a:rPr lang="en-US" dirty="0" smtClean="0"/>
            </a:br>
            <a:r>
              <a:rPr lang="en-US" dirty="0" smtClean="0"/>
              <a:t>Unit 2 – Product Service Mgmt</a:t>
            </a:r>
            <a:endParaRPr lang="en-US" dirty="0"/>
          </a:p>
        </p:txBody>
      </p:sp>
      <p:sp>
        <p:nvSpPr>
          <p:cNvPr id="3" name="Content Placeholder 2"/>
          <p:cNvSpPr>
            <a:spLocks noGrp="1"/>
          </p:cNvSpPr>
          <p:nvPr>
            <p:ph idx="1"/>
          </p:nvPr>
        </p:nvSpPr>
        <p:spPr>
          <a:xfrm>
            <a:off x="304800" y="1600200"/>
            <a:ext cx="8839200" cy="4525963"/>
          </a:xfrm>
        </p:spPr>
        <p:txBody>
          <a:bodyPr>
            <a:normAutofit/>
          </a:bodyPr>
          <a:lstStyle/>
          <a:p>
            <a:r>
              <a:rPr lang="en-US" dirty="0" smtClean="0"/>
              <a:t>Warm up – </a:t>
            </a:r>
          </a:p>
          <a:p>
            <a:pPr lvl="1"/>
            <a:r>
              <a:rPr lang="en-US" dirty="0" smtClean="0"/>
              <a:t>Review Unit 1 Quiz/Test – Results</a:t>
            </a:r>
          </a:p>
          <a:p>
            <a:r>
              <a:rPr lang="en-US" dirty="0" smtClean="0"/>
              <a:t>Obj. 3.01 – Review Technological considerations</a:t>
            </a:r>
          </a:p>
          <a:p>
            <a:r>
              <a:rPr lang="en-US" dirty="0" smtClean="0"/>
              <a:t>Ethical Considerations</a:t>
            </a:r>
          </a:p>
          <a:p>
            <a:pPr lvl="1"/>
            <a:r>
              <a:rPr lang="en-US" dirty="0" smtClean="0"/>
              <a:t>Slide Show/Notes</a:t>
            </a:r>
          </a:p>
          <a:p>
            <a:pPr lvl="1"/>
            <a:r>
              <a:rPr lang="en-US" dirty="0" smtClean="0"/>
              <a:t>Activity</a:t>
            </a:r>
          </a:p>
          <a:p>
            <a:r>
              <a:rPr lang="en-US" dirty="0" smtClean="0"/>
              <a:t>Obj. 3.03 </a:t>
            </a:r>
            <a:r>
              <a:rPr lang="en-US" smtClean="0"/>
              <a:t>– </a:t>
            </a:r>
            <a:r>
              <a:rPr lang="en-US" smtClean="0"/>
              <a:t>Product Mix</a:t>
            </a:r>
            <a:endParaRPr lang="en-US" dirty="0" smtClean="0"/>
          </a:p>
          <a:p>
            <a:pPr lvl="1"/>
            <a:r>
              <a:rPr lang="en-US" dirty="0" smtClean="0"/>
              <a:t>Slide Show/Notes</a:t>
            </a:r>
          </a:p>
          <a:p>
            <a:pPr lvl="1"/>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772400" cy="1470025"/>
          </a:xfrm>
        </p:spPr>
        <p:txBody>
          <a:bodyPr/>
          <a:lstStyle/>
          <a:p>
            <a:r>
              <a:rPr lang="en-US" dirty="0" smtClean="0">
                <a:solidFill>
                  <a:srgbClr val="0070C0"/>
                </a:solidFill>
              </a:rPr>
              <a:t>3.01-D</a:t>
            </a:r>
            <a:endParaRPr lang="en-US" dirty="0">
              <a:solidFill>
                <a:srgbClr val="0070C0"/>
              </a:solidFill>
            </a:endParaRPr>
          </a:p>
        </p:txBody>
      </p:sp>
      <p:sp>
        <p:nvSpPr>
          <p:cNvPr id="3" name="Subtitle 2"/>
          <p:cNvSpPr>
            <a:spLocks noGrp="1"/>
          </p:cNvSpPr>
          <p:nvPr>
            <p:ph type="subTitle" idx="1"/>
          </p:nvPr>
        </p:nvSpPr>
        <p:spPr>
          <a:xfrm>
            <a:off x="1371600" y="3124200"/>
            <a:ext cx="6400800" cy="1752600"/>
          </a:xfrm>
        </p:spPr>
        <p:txBody>
          <a:bodyPr>
            <a:normAutofit/>
          </a:bodyPr>
          <a:lstStyle/>
          <a:p>
            <a:r>
              <a:rPr lang="en-US" sz="4000" dirty="0" smtClean="0">
                <a:solidFill>
                  <a:srgbClr val="0070C0"/>
                </a:solidFill>
              </a:rPr>
              <a:t>Ethical Considerations in Product Packaging</a:t>
            </a:r>
            <a:endParaRPr lang="en-US" sz="4000" dirty="0">
              <a:solidFill>
                <a:srgbClr val="0070C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fontScale="90000"/>
          </a:bodyPr>
          <a:lstStyle/>
          <a:p>
            <a:r>
              <a:rPr lang="en-US" dirty="0" smtClean="0">
                <a:solidFill>
                  <a:srgbClr val="0070C0"/>
                </a:solidFill>
              </a:rPr>
              <a:t>Ethical Considerations in Product Packaging</a:t>
            </a:r>
            <a:br>
              <a:rPr lang="en-US" dirty="0" smtClean="0">
                <a:solidFill>
                  <a:srgbClr val="0070C0"/>
                </a:solidFill>
              </a:rPr>
            </a:br>
            <a:endParaRPr lang="en-US" dirty="0"/>
          </a:p>
        </p:txBody>
      </p:sp>
      <p:sp>
        <p:nvSpPr>
          <p:cNvPr id="3" name="Content Placeholder 2"/>
          <p:cNvSpPr>
            <a:spLocks noGrp="1"/>
          </p:cNvSpPr>
          <p:nvPr>
            <p:ph idx="1"/>
          </p:nvPr>
        </p:nvSpPr>
        <p:spPr/>
        <p:txBody>
          <a:bodyPr>
            <a:normAutofit/>
          </a:bodyPr>
          <a:lstStyle/>
          <a:p>
            <a:r>
              <a:rPr lang="en-US" sz="4000" dirty="0" smtClean="0">
                <a:solidFill>
                  <a:srgbClr val="0070C0"/>
                </a:solidFill>
              </a:rPr>
              <a:t>Business Ethics in Product/Service Management</a:t>
            </a:r>
            <a:endParaRPr lang="en-US" sz="4000" dirty="0">
              <a:solidFill>
                <a:srgbClr val="0070C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fontScale="90000"/>
          </a:bodyPr>
          <a:lstStyle/>
          <a:p>
            <a:r>
              <a:rPr lang="en-US" dirty="0" smtClean="0">
                <a:solidFill>
                  <a:srgbClr val="0070C0"/>
                </a:solidFill>
              </a:rPr>
              <a:t/>
            </a:r>
            <a:br>
              <a:rPr lang="en-US" dirty="0" smtClean="0">
                <a:solidFill>
                  <a:srgbClr val="0070C0"/>
                </a:solidFill>
              </a:rPr>
            </a:br>
            <a:r>
              <a:rPr lang="en-US" dirty="0" smtClean="0">
                <a:solidFill>
                  <a:srgbClr val="0070C0"/>
                </a:solidFill>
              </a:rPr>
              <a:t> Ethical Considerations in Product Packaging</a:t>
            </a:r>
            <a:endParaRPr lang="en-US" dirty="0"/>
          </a:p>
        </p:txBody>
      </p:sp>
      <p:sp>
        <p:nvSpPr>
          <p:cNvPr id="3" name="Content Placeholder 2"/>
          <p:cNvSpPr>
            <a:spLocks noGrp="1"/>
          </p:cNvSpPr>
          <p:nvPr>
            <p:ph idx="1"/>
          </p:nvPr>
        </p:nvSpPr>
        <p:spPr>
          <a:xfrm>
            <a:off x="457200" y="1524000"/>
            <a:ext cx="8229600" cy="1219199"/>
          </a:xfrm>
        </p:spPr>
        <p:txBody>
          <a:bodyPr/>
          <a:lstStyle/>
          <a:p>
            <a:r>
              <a:rPr lang="en-US" dirty="0" smtClean="0">
                <a:solidFill>
                  <a:srgbClr val="0070C0"/>
                </a:solidFill>
              </a:rPr>
              <a:t>Why do you think companies package and label their products?</a:t>
            </a:r>
            <a:endParaRPr lang="en-US" dirty="0">
              <a:solidFill>
                <a:srgbClr val="0070C0"/>
              </a:solidFill>
            </a:endParaRPr>
          </a:p>
        </p:txBody>
      </p:sp>
      <p:sp>
        <p:nvSpPr>
          <p:cNvPr id="4" name="TextBox 3"/>
          <p:cNvSpPr txBox="1"/>
          <p:nvPr/>
        </p:nvSpPr>
        <p:spPr>
          <a:xfrm>
            <a:off x="914400" y="2667000"/>
            <a:ext cx="8229600" cy="1107996"/>
          </a:xfrm>
          <a:prstGeom prst="rect">
            <a:avLst/>
          </a:prstGeom>
          <a:noFill/>
        </p:spPr>
        <p:txBody>
          <a:bodyPr wrap="square" rtlCol="0">
            <a:spAutoFit/>
          </a:bodyPr>
          <a:lstStyle/>
          <a:p>
            <a:r>
              <a:rPr lang="en-US" sz="2200" b="1" dirty="0" smtClean="0">
                <a:solidFill>
                  <a:srgbClr val="0070C0"/>
                </a:solidFill>
              </a:rPr>
              <a:t>Answer: Create a good impression</a:t>
            </a:r>
          </a:p>
          <a:p>
            <a:r>
              <a:rPr lang="en-US" sz="2200" b="1" dirty="0" smtClean="0">
                <a:solidFill>
                  <a:srgbClr val="0070C0"/>
                </a:solidFill>
              </a:rPr>
              <a:t>                Help sell product</a:t>
            </a:r>
          </a:p>
          <a:p>
            <a:r>
              <a:rPr lang="en-US" sz="2200" b="1" dirty="0">
                <a:solidFill>
                  <a:srgbClr val="0070C0"/>
                </a:solidFill>
              </a:rPr>
              <a:t> </a:t>
            </a:r>
            <a:r>
              <a:rPr lang="en-US" sz="2200" b="1" dirty="0" smtClean="0">
                <a:solidFill>
                  <a:srgbClr val="0070C0"/>
                </a:solidFill>
              </a:rPr>
              <a:t>               Communicate benefits </a:t>
            </a:r>
          </a:p>
        </p:txBody>
      </p:sp>
      <p:sp>
        <p:nvSpPr>
          <p:cNvPr id="5" name="TextBox 4"/>
          <p:cNvSpPr txBox="1"/>
          <p:nvPr/>
        </p:nvSpPr>
        <p:spPr>
          <a:xfrm>
            <a:off x="457200" y="3886200"/>
            <a:ext cx="8229600" cy="861774"/>
          </a:xfrm>
          <a:prstGeom prst="rect">
            <a:avLst/>
          </a:prstGeom>
          <a:noFill/>
        </p:spPr>
        <p:txBody>
          <a:bodyPr wrap="square" rtlCol="0">
            <a:spAutoFit/>
          </a:bodyPr>
          <a:lstStyle/>
          <a:p>
            <a:pPr>
              <a:buFont typeface="Arial" pitchFamily="34" charset="0"/>
              <a:buChar char="•"/>
            </a:pPr>
            <a:r>
              <a:rPr lang="en-US" sz="3200" dirty="0" smtClean="0">
                <a:solidFill>
                  <a:srgbClr val="0070C0"/>
                </a:solidFill>
              </a:rPr>
              <a:t>  Concerns for Product Packaging?</a:t>
            </a:r>
          </a:p>
          <a:p>
            <a:endParaRPr lang="en-US" dirty="0"/>
          </a:p>
        </p:txBody>
      </p:sp>
      <p:sp>
        <p:nvSpPr>
          <p:cNvPr id="6" name="TextBox 5"/>
          <p:cNvSpPr txBox="1"/>
          <p:nvPr/>
        </p:nvSpPr>
        <p:spPr>
          <a:xfrm>
            <a:off x="914400" y="4572000"/>
            <a:ext cx="8229600" cy="1785104"/>
          </a:xfrm>
          <a:prstGeom prst="rect">
            <a:avLst/>
          </a:prstGeom>
          <a:noFill/>
        </p:spPr>
        <p:txBody>
          <a:bodyPr wrap="square" rtlCol="0">
            <a:spAutoFit/>
          </a:bodyPr>
          <a:lstStyle/>
          <a:p>
            <a:r>
              <a:rPr lang="en-US" sz="2200" b="1" dirty="0" smtClean="0">
                <a:solidFill>
                  <a:srgbClr val="0070C0"/>
                </a:solidFill>
              </a:rPr>
              <a:t>Product Safety- Glass now plastic </a:t>
            </a:r>
          </a:p>
          <a:p>
            <a:r>
              <a:rPr lang="en-US" sz="2200" b="1" dirty="0">
                <a:solidFill>
                  <a:srgbClr val="0070C0"/>
                </a:solidFill>
              </a:rPr>
              <a:t>	 </a:t>
            </a:r>
            <a:r>
              <a:rPr lang="en-US" sz="2200" b="1" dirty="0" smtClean="0">
                <a:solidFill>
                  <a:srgbClr val="0070C0"/>
                </a:solidFill>
              </a:rPr>
              <a:t>              Tamper-resistant packages</a:t>
            </a:r>
          </a:p>
          <a:p>
            <a:r>
              <a:rPr lang="en-US" sz="2200" b="1" dirty="0">
                <a:solidFill>
                  <a:srgbClr val="0070C0"/>
                </a:solidFill>
              </a:rPr>
              <a:t>	</a:t>
            </a:r>
            <a:r>
              <a:rPr lang="en-US" sz="2200" b="1" dirty="0" smtClean="0">
                <a:solidFill>
                  <a:srgbClr val="0070C0"/>
                </a:solidFill>
              </a:rPr>
              <a:t>               Airtight containers for foods</a:t>
            </a:r>
          </a:p>
          <a:p>
            <a:r>
              <a:rPr lang="en-US" sz="2200" b="1" dirty="0">
                <a:solidFill>
                  <a:srgbClr val="0070C0"/>
                </a:solidFill>
              </a:rPr>
              <a:t>	</a:t>
            </a:r>
            <a:r>
              <a:rPr lang="en-US" sz="2200" b="1" dirty="0" smtClean="0">
                <a:solidFill>
                  <a:srgbClr val="0070C0"/>
                </a:solidFill>
              </a:rPr>
              <a:t>               Wasteful packaging</a:t>
            </a:r>
          </a:p>
          <a:p>
            <a:r>
              <a:rPr lang="en-US" sz="2200" b="1" dirty="0">
                <a:solidFill>
                  <a:srgbClr val="0070C0"/>
                </a:solidFill>
              </a:rPr>
              <a:t>	</a:t>
            </a:r>
            <a:r>
              <a:rPr lang="en-US" sz="2200" b="1" dirty="0" smtClean="0">
                <a:solidFill>
                  <a:srgbClr val="0070C0"/>
                </a:solidFill>
              </a:rPr>
              <a:t>               Switching for spray cans and pumps</a:t>
            </a:r>
            <a:endParaRPr lang="en-US" sz="2200" b="1"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2000"/>
                                        <p:tgtEl>
                                          <p:spTgt spid="4">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fade">
                                      <p:cBhvr>
                                        <p:cTn id="10" dur="2000"/>
                                        <p:tgtEl>
                                          <p:spTgt spid="4">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fade">
                                      <p:cBhvr>
                                        <p:cTn id="13" dur="2000"/>
                                        <p:tgtEl>
                                          <p:spTgt spid="4">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6">
                                            <p:txEl>
                                              <p:pRg st="0" end="0"/>
                                            </p:txEl>
                                          </p:spTgt>
                                        </p:tgtEl>
                                        <p:attrNameLst>
                                          <p:attrName>style.visibility</p:attrName>
                                        </p:attrNameLst>
                                      </p:cBhvr>
                                      <p:to>
                                        <p:strVal val="visible"/>
                                      </p:to>
                                    </p:set>
                                    <p:animEffect transition="in" filter="fade">
                                      <p:cBhvr>
                                        <p:cTn id="18" dur="2000"/>
                                        <p:tgtEl>
                                          <p:spTgt spid="6">
                                            <p:txEl>
                                              <p:pRg st="0" end="0"/>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6">
                                            <p:txEl>
                                              <p:pRg st="1" end="1"/>
                                            </p:txEl>
                                          </p:spTgt>
                                        </p:tgtEl>
                                        <p:attrNameLst>
                                          <p:attrName>style.visibility</p:attrName>
                                        </p:attrNameLst>
                                      </p:cBhvr>
                                      <p:to>
                                        <p:strVal val="visible"/>
                                      </p:to>
                                    </p:set>
                                    <p:animEffect transition="in" filter="fade">
                                      <p:cBhvr>
                                        <p:cTn id="21" dur="2000"/>
                                        <p:tgtEl>
                                          <p:spTgt spid="6">
                                            <p:txEl>
                                              <p:pRg st="1" end="1"/>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6">
                                            <p:txEl>
                                              <p:pRg st="2" end="2"/>
                                            </p:txEl>
                                          </p:spTgt>
                                        </p:tgtEl>
                                        <p:attrNameLst>
                                          <p:attrName>style.visibility</p:attrName>
                                        </p:attrNameLst>
                                      </p:cBhvr>
                                      <p:to>
                                        <p:strVal val="visible"/>
                                      </p:to>
                                    </p:set>
                                    <p:animEffect transition="in" filter="fade">
                                      <p:cBhvr>
                                        <p:cTn id="24" dur="2000"/>
                                        <p:tgtEl>
                                          <p:spTgt spid="6">
                                            <p:txEl>
                                              <p:pRg st="2" end="2"/>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6">
                                            <p:txEl>
                                              <p:pRg st="3" end="3"/>
                                            </p:txEl>
                                          </p:spTgt>
                                        </p:tgtEl>
                                        <p:attrNameLst>
                                          <p:attrName>style.visibility</p:attrName>
                                        </p:attrNameLst>
                                      </p:cBhvr>
                                      <p:to>
                                        <p:strVal val="visible"/>
                                      </p:to>
                                    </p:set>
                                    <p:animEffect transition="in" filter="fade">
                                      <p:cBhvr>
                                        <p:cTn id="27" dur="2000"/>
                                        <p:tgtEl>
                                          <p:spTgt spid="6">
                                            <p:txEl>
                                              <p:pRg st="3" end="3"/>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6">
                                            <p:txEl>
                                              <p:pRg st="4" end="4"/>
                                            </p:txEl>
                                          </p:spTgt>
                                        </p:tgtEl>
                                        <p:attrNameLst>
                                          <p:attrName>style.visibility</p:attrName>
                                        </p:attrNameLst>
                                      </p:cBhvr>
                                      <p:to>
                                        <p:strVal val="visible"/>
                                      </p:to>
                                    </p:set>
                                    <p:animEffect transition="in" filter="fade">
                                      <p:cBhvr>
                                        <p:cTn id="30" dur="20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p:bldP spid="6" grpId="0" build="allAtOnce"/>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0070C0"/>
                </a:solidFill>
              </a:rPr>
              <a:t>Ethical Considerations in Product Packaging</a:t>
            </a:r>
            <a:endParaRPr lang="en-US" dirty="0"/>
          </a:p>
        </p:txBody>
      </p:sp>
      <p:sp>
        <p:nvSpPr>
          <p:cNvPr id="3" name="Content Placeholder 2"/>
          <p:cNvSpPr>
            <a:spLocks noGrp="1"/>
          </p:cNvSpPr>
          <p:nvPr>
            <p:ph idx="1"/>
          </p:nvPr>
        </p:nvSpPr>
        <p:spPr>
          <a:xfrm>
            <a:off x="457200" y="1600201"/>
            <a:ext cx="8229600" cy="1523999"/>
          </a:xfrm>
        </p:spPr>
        <p:txBody>
          <a:bodyPr>
            <a:normAutofit lnSpcReduction="10000"/>
          </a:bodyPr>
          <a:lstStyle/>
          <a:p>
            <a:r>
              <a:rPr lang="en-US" dirty="0" smtClean="0">
                <a:solidFill>
                  <a:srgbClr val="0070C0"/>
                </a:solidFill>
              </a:rPr>
              <a:t>Product labeling must inform customers about a product’s contents and give directions for use. </a:t>
            </a:r>
          </a:p>
        </p:txBody>
      </p:sp>
      <p:sp>
        <p:nvSpPr>
          <p:cNvPr id="4" name="TextBox 3"/>
          <p:cNvSpPr txBox="1"/>
          <p:nvPr/>
        </p:nvSpPr>
        <p:spPr>
          <a:xfrm>
            <a:off x="914400" y="3276600"/>
            <a:ext cx="8229600" cy="430887"/>
          </a:xfrm>
          <a:prstGeom prst="rect">
            <a:avLst/>
          </a:prstGeom>
          <a:noFill/>
        </p:spPr>
        <p:txBody>
          <a:bodyPr wrap="square" rtlCol="0">
            <a:spAutoFit/>
          </a:bodyPr>
          <a:lstStyle/>
          <a:p>
            <a:r>
              <a:rPr lang="en-US" sz="2200" b="1" dirty="0" smtClean="0">
                <a:solidFill>
                  <a:srgbClr val="0070C0"/>
                </a:solidFill>
              </a:rPr>
              <a:t>1. Must have name of manufactures</a:t>
            </a:r>
            <a:endParaRPr lang="en-US" sz="2200" b="1" dirty="0">
              <a:solidFill>
                <a:srgbClr val="0070C0"/>
              </a:solidFill>
            </a:endParaRPr>
          </a:p>
        </p:txBody>
      </p:sp>
      <p:sp>
        <p:nvSpPr>
          <p:cNvPr id="5" name="TextBox 4"/>
          <p:cNvSpPr txBox="1"/>
          <p:nvPr/>
        </p:nvSpPr>
        <p:spPr>
          <a:xfrm>
            <a:off x="914400" y="3733800"/>
            <a:ext cx="8229600" cy="430887"/>
          </a:xfrm>
          <a:prstGeom prst="rect">
            <a:avLst/>
          </a:prstGeom>
          <a:noFill/>
        </p:spPr>
        <p:txBody>
          <a:bodyPr wrap="square" rtlCol="0">
            <a:spAutoFit/>
          </a:bodyPr>
          <a:lstStyle/>
          <a:p>
            <a:r>
              <a:rPr lang="en-US" sz="2200" b="1" dirty="0" smtClean="0">
                <a:solidFill>
                  <a:srgbClr val="0070C0"/>
                </a:solidFill>
              </a:rPr>
              <a:t>2. Quantity of contents</a:t>
            </a:r>
            <a:endParaRPr lang="en-US" sz="2200" b="1" dirty="0">
              <a:solidFill>
                <a:srgbClr val="0070C0"/>
              </a:solidFill>
            </a:endParaRPr>
          </a:p>
        </p:txBody>
      </p:sp>
      <p:sp>
        <p:nvSpPr>
          <p:cNvPr id="6" name="TextBox 5"/>
          <p:cNvSpPr txBox="1"/>
          <p:nvPr/>
        </p:nvSpPr>
        <p:spPr>
          <a:xfrm>
            <a:off x="914400" y="4191000"/>
            <a:ext cx="8229600" cy="430887"/>
          </a:xfrm>
          <a:prstGeom prst="rect">
            <a:avLst/>
          </a:prstGeom>
          <a:noFill/>
        </p:spPr>
        <p:txBody>
          <a:bodyPr wrap="square" rtlCol="0">
            <a:spAutoFit/>
          </a:bodyPr>
          <a:lstStyle/>
          <a:p>
            <a:r>
              <a:rPr lang="en-US" sz="2200" b="1" dirty="0" smtClean="0">
                <a:solidFill>
                  <a:srgbClr val="0070C0"/>
                </a:solidFill>
              </a:rPr>
              <a:t>3. Nutritional info</a:t>
            </a:r>
            <a:endParaRPr lang="en-US" sz="2200" b="1" dirty="0">
              <a:solidFill>
                <a:srgbClr val="0070C0"/>
              </a:solidFill>
            </a:endParaRPr>
          </a:p>
        </p:txBody>
      </p:sp>
      <p:sp>
        <p:nvSpPr>
          <p:cNvPr id="8" name="TextBox 7"/>
          <p:cNvSpPr txBox="1"/>
          <p:nvPr/>
        </p:nvSpPr>
        <p:spPr>
          <a:xfrm>
            <a:off x="914400" y="4724400"/>
            <a:ext cx="8229600" cy="430887"/>
          </a:xfrm>
          <a:prstGeom prst="rect">
            <a:avLst/>
          </a:prstGeom>
          <a:noFill/>
        </p:spPr>
        <p:txBody>
          <a:bodyPr wrap="square" rtlCol="0">
            <a:spAutoFit/>
          </a:bodyPr>
          <a:lstStyle/>
          <a:p>
            <a:r>
              <a:rPr lang="en-US" sz="2200" b="1" dirty="0" smtClean="0">
                <a:solidFill>
                  <a:srgbClr val="0070C0"/>
                </a:solidFill>
              </a:rPr>
              <a:t>4. Health claims are the same on all products; light, fat free, etc.</a:t>
            </a:r>
            <a:endParaRPr lang="en-US" sz="2200" b="1" dirty="0">
              <a:solidFill>
                <a:srgbClr val="0070C0"/>
              </a:solidFill>
            </a:endParaRPr>
          </a:p>
        </p:txBody>
      </p:sp>
      <p:sp>
        <p:nvSpPr>
          <p:cNvPr id="9" name="TextBox 8"/>
          <p:cNvSpPr txBox="1"/>
          <p:nvPr/>
        </p:nvSpPr>
        <p:spPr>
          <a:xfrm>
            <a:off x="914400" y="5257800"/>
            <a:ext cx="8229600" cy="430887"/>
          </a:xfrm>
          <a:prstGeom prst="rect">
            <a:avLst/>
          </a:prstGeom>
          <a:noFill/>
        </p:spPr>
        <p:txBody>
          <a:bodyPr wrap="square" rtlCol="0">
            <a:spAutoFit/>
          </a:bodyPr>
          <a:lstStyle/>
          <a:p>
            <a:r>
              <a:rPr lang="en-US" sz="2200" b="1" dirty="0" smtClean="0">
                <a:solidFill>
                  <a:srgbClr val="0070C0"/>
                </a:solidFill>
              </a:rPr>
              <a:t>5. Warnings on products like alcohol and cigarettes</a:t>
            </a:r>
            <a:endParaRPr lang="en-US" sz="2200" b="1" dirty="0">
              <a:solidFill>
                <a:srgbClr val="0070C0"/>
              </a:solidFill>
            </a:endParaRPr>
          </a:p>
        </p:txBody>
      </p:sp>
      <p:sp>
        <p:nvSpPr>
          <p:cNvPr id="10" name="TextBox 9"/>
          <p:cNvSpPr txBox="1"/>
          <p:nvPr/>
        </p:nvSpPr>
        <p:spPr>
          <a:xfrm>
            <a:off x="914400" y="5791200"/>
            <a:ext cx="8229600" cy="430887"/>
          </a:xfrm>
          <a:prstGeom prst="rect">
            <a:avLst/>
          </a:prstGeom>
          <a:noFill/>
        </p:spPr>
        <p:txBody>
          <a:bodyPr wrap="square" rtlCol="0">
            <a:spAutoFit/>
          </a:bodyPr>
          <a:lstStyle/>
          <a:p>
            <a:r>
              <a:rPr lang="en-US" sz="2200" b="1" dirty="0" smtClean="0">
                <a:solidFill>
                  <a:srgbClr val="0070C0"/>
                </a:solidFill>
              </a:rPr>
              <a:t>6. How to care for clothes</a:t>
            </a:r>
            <a:endParaRPr lang="en-US" sz="2200" b="1"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20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xEl>
                                              <p:pRg st="0" end="0"/>
                                            </p:txEl>
                                          </p:spTgt>
                                        </p:tgtEl>
                                        <p:attrNameLst>
                                          <p:attrName>style.visibility</p:attrName>
                                        </p:attrNameLst>
                                      </p:cBhvr>
                                      <p:to>
                                        <p:strVal val="visible"/>
                                      </p:to>
                                    </p:set>
                                    <p:animEffect transition="in" filter="fade">
                                      <p:cBhvr>
                                        <p:cTn id="17" dur="2000"/>
                                        <p:tgtEl>
                                          <p:spTgt spid="6">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xEl>
                                              <p:pRg st="0" end="0"/>
                                            </p:txEl>
                                          </p:spTgt>
                                        </p:tgtEl>
                                        <p:attrNameLst>
                                          <p:attrName>style.visibility</p:attrName>
                                        </p:attrNameLst>
                                      </p:cBhvr>
                                      <p:to>
                                        <p:strVal val="visible"/>
                                      </p:to>
                                    </p:set>
                                    <p:animEffect transition="in" filter="fade">
                                      <p:cBhvr>
                                        <p:cTn id="22" dur="2000"/>
                                        <p:tgtEl>
                                          <p:spTgt spid="8">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
                                            <p:txEl>
                                              <p:pRg st="0" end="0"/>
                                            </p:txEl>
                                          </p:spTgt>
                                        </p:tgtEl>
                                        <p:attrNameLst>
                                          <p:attrName>style.visibility</p:attrName>
                                        </p:attrNameLst>
                                      </p:cBhvr>
                                      <p:to>
                                        <p:strVal val="visible"/>
                                      </p:to>
                                    </p:set>
                                    <p:animEffect transition="in" filter="fade">
                                      <p:cBhvr>
                                        <p:cTn id="27" dur="2000"/>
                                        <p:tgtEl>
                                          <p:spTgt spid="9">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0">
                                            <p:txEl>
                                              <p:pRg st="0" end="0"/>
                                            </p:txEl>
                                          </p:spTgt>
                                        </p:tgtEl>
                                        <p:attrNameLst>
                                          <p:attrName>style.visibility</p:attrName>
                                        </p:attrNameLst>
                                      </p:cBhvr>
                                      <p:to>
                                        <p:strVal val="visible"/>
                                      </p:to>
                                    </p:set>
                                    <p:animEffect transition="in" filter="fade">
                                      <p:cBhvr>
                                        <p:cTn id="32" dur="2000"/>
                                        <p:tgtEl>
                                          <p:spTgt spid="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p:bldP spid="5" grpId="0" build="allAtOnce"/>
      <p:bldP spid="6" grpId="0" build="allAtOnce"/>
      <p:bldP spid="8" grpId="0" build="allAtOnce"/>
      <p:bldP spid="9" grpId="0" build="allAtOnce"/>
      <p:bldP spid="10" grpId="0" build="allAtOnce"/>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0070C0"/>
                </a:solidFill>
              </a:rPr>
              <a:t>Ethical Considerations in Product Packaging</a:t>
            </a:r>
            <a:endParaRPr lang="en-US" dirty="0"/>
          </a:p>
        </p:txBody>
      </p:sp>
      <p:sp>
        <p:nvSpPr>
          <p:cNvPr id="3" name="Content Placeholder 2"/>
          <p:cNvSpPr>
            <a:spLocks noGrp="1"/>
          </p:cNvSpPr>
          <p:nvPr>
            <p:ph idx="1"/>
          </p:nvPr>
        </p:nvSpPr>
        <p:spPr/>
        <p:txBody>
          <a:bodyPr/>
          <a:lstStyle/>
          <a:p>
            <a:r>
              <a:rPr lang="en-US" dirty="0" smtClean="0">
                <a:solidFill>
                  <a:srgbClr val="0070C0"/>
                </a:solidFill>
              </a:rPr>
              <a:t>In order for a product to say recycled it must show proof that it is retrieved a certain amount of scraps.</a:t>
            </a:r>
          </a:p>
          <a:p>
            <a:endParaRPr lang="en-US" dirty="0" smtClean="0">
              <a:solidFill>
                <a:srgbClr val="0070C0"/>
              </a:solidFill>
            </a:endParaRPr>
          </a:p>
          <a:p>
            <a:r>
              <a:rPr lang="en-US" dirty="0" smtClean="0">
                <a:solidFill>
                  <a:srgbClr val="0070C0"/>
                </a:solidFill>
              </a:rPr>
              <a:t>For a food to be organic it must meet certain standards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0070C0"/>
                </a:solidFill>
              </a:rPr>
              <a:t>Ethical Considerations in Product Packaging</a:t>
            </a:r>
            <a:endParaRPr lang="en-US" dirty="0"/>
          </a:p>
        </p:txBody>
      </p:sp>
      <p:sp>
        <p:nvSpPr>
          <p:cNvPr id="3" name="Content Placeholder 2"/>
          <p:cNvSpPr>
            <a:spLocks noGrp="1"/>
          </p:cNvSpPr>
          <p:nvPr>
            <p:ph idx="1"/>
          </p:nvPr>
        </p:nvSpPr>
        <p:spPr>
          <a:xfrm>
            <a:off x="457200" y="1600201"/>
            <a:ext cx="8229600" cy="1219200"/>
          </a:xfrm>
        </p:spPr>
        <p:txBody>
          <a:bodyPr/>
          <a:lstStyle/>
          <a:p>
            <a:r>
              <a:rPr lang="en-US" dirty="0" smtClean="0">
                <a:solidFill>
                  <a:srgbClr val="0070C0"/>
                </a:solidFill>
              </a:rPr>
              <a:t>What happens when a company fails to inform customers about product risks?</a:t>
            </a:r>
            <a:endParaRPr lang="en-US" dirty="0">
              <a:solidFill>
                <a:srgbClr val="0070C0"/>
              </a:solidFill>
            </a:endParaRPr>
          </a:p>
        </p:txBody>
      </p:sp>
      <p:sp>
        <p:nvSpPr>
          <p:cNvPr id="4" name="TextBox 3"/>
          <p:cNvSpPr txBox="1"/>
          <p:nvPr/>
        </p:nvSpPr>
        <p:spPr>
          <a:xfrm>
            <a:off x="914400" y="2743200"/>
            <a:ext cx="8229600" cy="769441"/>
          </a:xfrm>
          <a:prstGeom prst="rect">
            <a:avLst/>
          </a:prstGeom>
          <a:noFill/>
        </p:spPr>
        <p:txBody>
          <a:bodyPr wrap="square" rtlCol="0">
            <a:spAutoFit/>
          </a:bodyPr>
          <a:lstStyle/>
          <a:p>
            <a:pPr marL="342900" indent="-342900">
              <a:buAutoNum type="arabicPeriod"/>
            </a:pPr>
            <a:r>
              <a:rPr lang="en-US" sz="2200" b="1" dirty="0" smtClean="0">
                <a:solidFill>
                  <a:srgbClr val="0070C0"/>
                </a:solidFill>
              </a:rPr>
              <a:t>Company can get sued</a:t>
            </a:r>
          </a:p>
          <a:p>
            <a:pPr marL="342900" indent="-342900">
              <a:buAutoNum type="arabicPeriod"/>
            </a:pPr>
            <a:r>
              <a:rPr lang="en-US" sz="2200" b="1" dirty="0" smtClean="0">
                <a:solidFill>
                  <a:srgbClr val="0070C0"/>
                </a:solidFill>
              </a:rPr>
              <a:t>Harm to customer</a:t>
            </a:r>
            <a:endParaRPr lang="en-US" sz="2200" b="1" dirty="0">
              <a:solidFill>
                <a:srgbClr val="0070C0"/>
              </a:solidFill>
            </a:endParaRPr>
          </a:p>
        </p:txBody>
      </p:sp>
      <p:sp>
        <p:nvSpPr>
          <p:cNvPr id="5" name="TextBox 4"/>
          <p:cNvSpPr txBox="1"/>
          <p:nvPr/>
        </p:nvSpPr>
        <p:spPr>
          <a:xfrm>
            <a:off x="457200" y="3657600"/>
            <a:ext cx="8229600" cy="584775"/>
          </a:xfrm>
          <a:prstGeom prst="rect">
            <a:avLst/>
          </a:prstGeom>
          <a:noFill/>
        </p:spPr>
        <p:txBody>
          <a:bodyPr wrap="square" rtlCol="0">
            <a:spAutoFit/>
          </a:bodyPr>
          <a:lstStyle/>
          <a:p>
            <a:pPr>
              <a:buFont typeface="Arial" pitchFamily="34" charset="0"/>
              <a:buChar char="•"/>
            </a:pPr>
            <a:r>
              <a:rPr lang="en-US" sz="3200" dirty="0" smtClean="0">
                <a:solidFill>
                  <a:srgbClr val="0070C0"/>
                </a:solidFill>
              </a:rPr>
              <a:t>  What is Planned Obsolescence?</a:t>
            </a:r>
            <a:endParaRPr lang="en-US" sz="3200" dirty="0">
              <a:solidFill>
                <a:srgbClr val="0070C0"/>
              </a:solidFill>
            </a:endParaRPr>
          </a:p>
        </p:txBody>
      </p:sp>
      <p:sp>
        <p:nvSpPr>
          <p:cNvPr id="6" name="TextBox 5"/>
          <p:cNvSpPr txBox="1"/>
          <p:nvPr/>
        </p:nvSpPr>
        <p:spPr>
          <a:xfrm>
            <a:off x="914400" y="4267200"/>
            <a:ext cx="8229600" cy="2000548"/>
          </a:xfrm>
          <a:prstGeom prst="rect">
            <a:avLst/>
          </a:prstGeom>
          <a:noFill/>
        </p:spPr>
        <p:txBody>
          <a:bodyPr wrap="square" rtlCol="0">
            <a:spAutoFit/>
          </a:bodyPr>
          <a:lstStyle/>
          <a:p>
            <a:pPr>
              <a:buFont typeface="Calibri" pitchFamily="34" charset="0"/>
              <a:buChar char="–"/>
            </a:pPr>
            <a:r>
              <a:rPr lang="en-US" sz="2200" b="1" dirty="0" smtClean="0">
                <a:solidFill>
                  <a:srgbClr val="0070C0"/>
                </a:solidFill>
              </a:rPr>
              <a:t> Making products that are known to not last long, or change, so that people will need to replace them</a:t>
            </a:r>
          </a:p>
          <a:p>
            <a:pPr>
              <a:buFont typeface="Calibri" pitchFamily="34" charset="0"/>
              <a:buChar char="–"/>
            </a:pPr>
            <a:endParaRPr lang="en-US" sz="2200" b="1" dirty="0" smtClean="0">
              <a:solidFill>
                <a:srgbClr val="0070C0"/>
              </a:solidFill>
            </a:endParaRPr>
          </a:p>
          <a:p>
            <a:pPr lvl="1">
              <a:buFont typeface="Calibri" pitchFamily="34" charset="0"/>
              <a:buChar char="–"/>
            </a:pPr>
            <a:r>
              <a:rPr lang="en-US" b="1" dirty="0" smtClean="0">
                <a:solidFill>
                  <a:srgbClr val="0070C0"/>
                </a:solidFill>
              </a:rPr>
              <a:t>Example: Cell phones are always coming out with newer functions and it  makes consumers want to purchase the new and improved cell phone</a:t>
            </a:r>
          </a:p>
          <a:p>
            <a:pPr lvl="1">
              <a:buFont typeface="Calibri" pitchFamily="34" charset="0"/>
              <a:buChar char="–"/>
            </a:pPr>
            <a:endParaRPr lang="en-US" sz="2200" b="1"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2000"/>
                                        <p:tgtEl>
                                          <p:spTgt spid="4">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fade">
                                      <p:cBhvr>
                                        <p:cTn id="10" dur="20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Activities</a:t>
            </a:r>
            <a:endParaRPr lang="en-US" dirty="0"/>
          </a:p>
        </p:txBody>
      </p:sp>
      <p:sp>
        <p:nvSpPr>
          <p:cNvPr id="3" name="Content Placeholder 2"/>
          <p:cNvSpPr>
            <a:spLocks noGrp="1"/>
          </p:cNvSpPr>
          <p:nvPr>
            <p:ph idx="1"/>
          </p:nvPr>
        </p:nvSpPr>
        <p:spPr/>
        <p:txBody>
          <a:bodyPr/>
          <a:lstStyle/>
          <a:p>
            <a:r>
              <a:rPr lang="en-US" dirty="0" smtClean="0"/>
              <a:t>Choose One</a:t>
            </a:r>
          </a:p>
          <a:p>
            <a:pPr lvl="1"/>
            <a:r>
              <a:rPr lang="en-US" dirty="0" smtClean="0"/>
              <a:t>Debate: The development of a new product that will result in huge profits, but its production will result in hazardous wastes. Divide class – Pros- why company should move forward- Cons- why company should not move on</a:t>
            </a:r>
          </a:p>
          <a:p>
            <a:pPr lvl="1"/>
            <a:r>
              <a:rPr lang="en-US" dirty="0" smtClean="0"/>
              <a:t>Students should find 2 articles about false labeling or packaging. Read and summarize. </a:t>
            </a:r>
            <a:endParaRPr lang="en-US" dirty="0"/>
          </a:p>
        </p:txBody>
      </p:sp>
    </p:spTree>
  </p:cSld>
  <p:clrMapOvr>
    <a:masterClrMapping/>
  </p:clrMapOvr>
</p:sld>
</file>

<file path=ppt/theme/theme1.xml><?xml version="1.0" encoding="utf-8"?>
<a:theme xmlns:a="http://schemas.openxmlformats.org/drawingml/2006/main" name="Office Theme">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215</TotalTime>
  <Words>398</Words>
  <Application>Microsoft Office PowerPoint</Application>
  <PresentationFormat>On-screen Show (4:3)</PresentationFormat>
  <Paragraphs>59</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Wednesday, September 12th Unit 2 – Product Service Mgmt</vt:lpstr>
      <vt:lpstr>Thursday, September 13th Unit 2 – Product Service Mgmt</vt:lpstr>
      <vt:lpstr>3.01-D</vt:lpstr>
      <vt:lpstr>Ethical Considerations in Product Packaging </vt:lpstr>
      <vt:lpstr>  Ethical Considerations in Product Packaging</vt:lpstr>
      <vt:lpstr>Ethical Considerations in Product Packaging</vt:lpstr>
      <vt:lpstr>Ethical Considerations in Product Packaging</vt:lpstr>
      <vt:lpstr>Ethical Considerations in Product Packaging</vt:lpstr>
      <vt:lpstr>Activities</vt:lpstr>
      <vt:lpstr>Ethical Considerations in Product Packaging</vt:lpstr>
    </vt:vector>
  </TitlesOfParts>
  <Company>Clinton City Schools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CCS</dc:creator>
  <cp:lastModifiedBy>abehar</cp:lastModifiedBy>
  <cp:revision>25</cp:revision>
  <dcterms:created xsi:type="dcterms:W3CDTF">2011-09-14T13:22:34Z</dcterms:created>
  <dcterms:modified xsi:type="dcterms:W3CDTF">2012-09-13T11:17:03Z</dcterms:modified>
</cp:coreProperties>
</file>