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3" r:id="rId3"/>
    <p:sldId id="257" r:id="rId4"/>
    <p:sldId id="277" r:id="rId5"/>
    <p:sldId id="258" r:id="rId6"/>
    <p:sldId id="278" r:id="rId7"/>
    <p:sldId id="259" r:id="rId8"/>
    <p:sldId id="279" r:id="rId9"/>
    <p:sldId id="280" r:id="rId10"/>
    <p:sldId id="260" r:id="rId11"/>
    <p:sldId id="281" r:id="rId12"/>
    <p:sldId id="276" r:id="rId13"/>
    <p:sldId id="261" r:id="rId14"/>
    <p:sldId id="282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ECD7799-1E94-4FF1-B561-622EFB4FC7DF}" type="datetimeFigureOut">
              <a:rPr lang="en-US" smtClean="0"/>
              <a:pPr/>
              <a:t>10/9/2012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949EC53-5C98-4F4C-9790-88CDE33CDF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D7799-1E94-4FF1-B561-622EFB4FC7DF}" type="datetimeFigureOut">
              <a:rPr lang="en-US" smtClean="0"/>
              <a:pPr/>
              <a:t>10/9/2012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9EC53-5C98-4F4C-9790-88CDE33CDF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D7799-1E94-4FF1-B561-622EFB4FC7DF}" type="datetimeFigureOut">
              <a:rPr lang="en-US" smtClean="0"/>
              <a:pPr/>
              <a:t>10/9/2012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9EC53-5C98-4F4C-9790-88CDE33CDF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ECD7799-1E94-4FF1-B561-622EFB4FC7DF}" type="datetimeFigureOut">
              <a:rPr lang="en-US" smtClean="0"/>
              <a:pPr/>
              <a:t>10/9/2012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949EC53-5C98-4F4C-9790-88CDE33CDF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ECD7799-1E94-4FF1-B561-622EFB4FC7DF}" type="datetimeFigureOut">
              <a:rPr lang="en-US" smtClean="0"/>
              <a:pPr/>
              <a:t>10/9/2012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949EC53-5C98-4F4C-9790-88CDE33CDF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D7799-1E94-4FF1-B561-622EFB4FC7DF}" type="datetimeFigureOut">
              <a:rPr lang="en-US" smtClean="0"/>
              <a:pPr/>
              <a:t>10/9/2012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9EC53-5C98-4F4C-9790-88CDE33CDF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D7799-1E94-4FF1-B561-622EFB4FC7DF}" type="datetimeFigureOut">
              <a:rPr lang="en-US" smtClean="0"/>
              <a:pPr/>
              <a:t>10/9/2012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9EC53-5C98-4F4C-9790-88CDE33CDF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ECD7799-1E94-4FF1-B561-622EFB4FC7DF}" type="datetimeFigureOut">
              <a:rPr lang="en-US" smtClean="0"/>
              <a:pPr/>
              <a:t>10/9/2012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949EC53-5C98-4F4C-9790-88CDE33CDF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D7799-1E94-4FF1-B561-622EFB4FC7DF}" type="datetimeFigureOut">
              <a:rPr lang="en-US" smtClean="0"/>
              <a:pPr/>
              <a:t>10/9/2012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9EC53-5C98-4F4C-9790-88CDE33CDF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ECD7799-1E94-4FF1-B561-622EFB4FC7DF}" type="datetimeFigureOut">
              <a:rPr lang="en-US" smtClean="0"/>
              <a:pPr/>
              <a:t>10/9/2012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949EC53-5C98-4F4C-9790-88CDE33CDF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ECD7799-1E94-4FF1-B561-622EFB4FC7DF}" type="datetimeFigureOut">
              <a:rPr lang="en-US" smtClean="0"/>
              <a:pPr/>
              <a:t>10/9/2012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949EC53-5C98-4F4C-9790-88CDE33CDF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ECD7799-1E94-4FF1-B561-622EFB4FC7DF}" type="datetimeFigureOut">
              <a:rPr lang="en-US" smtClean="0"/>
              <a:pPr/>
              <a:t>10/9/2012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949EC53-5C98-4F4C-9790-88CDE33CDF6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1"/>
            <a:ext cx="7772400" cy="2457450"/>
          </a:xfrm>
        </p:spPr>
        <p:txBody>
          <a:bodyPr>
            <a:normAutofit/>
          </a:bodyPr>
          <a:lstStyle/>
          <a:p>
            <a:r>
              <a:rPr lang="en-US" dirty="0" smtClean="0"/>
              <a:t>4.12  </a:t>
            </a:r>
            <a:r>
              <a:rPr lang="en-US" dirty="0"/>
              <a:t>Understand data-collection methods to evaluate their appropriateness for the research problem/issue.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Unit 3 – Marketing Information Management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Ways </a:t>
            </a:r>
            <a:r>
              <a:rPr lang="en-US" sz="3200" dirty="0"/>
              <a:t>to use the </a:t>
            </a:r>
            <a:r>
              <a:rPr lang="en-US" sz="3200" b="1" i="1" dirty="0"/>
              <a:t>Internet</a:t>
            </a:r>
            <a:r>
              <a:rPr lang="en-US" sz="3200" dirty="0"/>
              <a:t> to collect data</a:t>
            </a:r>
            <a:r>
              <a:rPr lang="en-US" sz="3200" dirty="0" smtClean="0"/>
              <a:t>.</a:t>
            </a:r>
          </a:p>
          <a:p>
            <a:pPr lvl="1"/>
            <a:r>
              <a:rPr lang="en-US" sz="2800" dirty="0" smtClean="0"/>
              <a:t>Online surveys (send the customer a link)</a:t>
            </a:r>
          </a:p>
          <a:p>
            <a:pPr lvl="1"/>
            <a:r>
              <a:rPr lang="en-US" sz="2800" dirty="0" smtClean="0"/>
              <a:t>Simulations (where the customer play s a game or works through a simulation)</a:t>
            </a:r>
            <a:endParaRPr lang="en-US" sz="2800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advantages/disadvantages </a:t>
            </a:r>
            <a:r>
              <a:rPr lang="en-US" sz="3200" dirty="0"/>
              <a:t>associated with using the I</a:t>
            </a:r>
            <a:r>
              <a:rPr lang="en-US" sz="3200" b="1" i="1" dirty="0"/>
              <a:t>nternet</a:t>
            </a:r>
            <a:r>
              <a:rPr lang="en-US" sz="3200" dirty="0"/>
              <a:t> as a data-collection method</a:t>
            </a:r>
            <a:r>
              <a:rPr lang="en-US" sz="3200" dirty="0" smtClean="0"/>
              <a:t>.</a:t>
            </a:r>
          </a:p>
          <a:p>
            <a:pPr lvl="1"/>
            <a:r>
              <a:rPr lang="en-US" sz="2800" dirty="0" smtClean="0"/>
              <a:t>Advantage: Engaging surveys (color, motion, video), online surveys eliminate interviewer bias or error </a:t>
            </a:r>
          </a:p>
          <a:p>
            <a:pPr lvl="1"/>
            <a:r>
              <a:rPr lang="en-US" sz="2800" dirty="0" smtClean="0"/>
              <a:t>Disadvantage: Impersonal, can’t ready body language</a:t>
            </a:r>
          </a:p>
          <a:p>
            <a:r>
              <a:rPr lang="en-US" sz="1800" dirty="0" smtClean="0"/>
              <a:t>http://www.surveybounty.com/articles/surveyadvantages.html</a:t>
            </a:r>
          </a:p>
          <a:p>
            <a:pPr lvl="1"/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905000"/>
            <a:ext cx="7467600" cy="4568952"/>
          </a:xfrm>
        </p:spPr>
        <p:txBody>
          <a:bodyPr/>
          <a:lstStyle/>
          <a:p>
            <a:r>
              <a:rPr lang="en-US" sz="3200" dirty="0" smtClean="0"/>
              <a:t>advantages/disadvantages of using </a:t>
            </a:r>
            <a:r>
              <a:rPr lang="en-US" sz="3200" b="1" i="1" dirty="0" smtClean="0"/>
              <a:t>discussion groups</a:t>
            </a:r>
            <a:r>
              <a:rPr lang="en-US" sz="3200" dirty="0" smtClean="0"/>
              <a:t> to collect data.</a:t>
            </a:r>
          </a:p>
          <a:p>
            <a:pPr lvl="1"/>
            <a:r>
              <a:rPr lang="en-US" sz="2800" dirty="0" smtClean="0"/>
              <a:t>A: Multiple opinions can be collected at once, simultaneously test individual thoughts and group opinions</a:t>
            </a:r>
          </a:p>
          <a:p>
            <a:pPr lvl="1"/>
            <a:r>
              <a:rPr lang="en-US" sz="2800" dirty="0" smtClean="0"/>
              <a:t>D: The group can influence the opinions and answers of individuals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advantages/disadvantages </a:t>
            </a:r>
            <a:r>
              <a:rPr lang="en-US" sz="3200" dirty="0"/>
              <a:t>associated with using </a:t>
            </a:r>
            <a:r>
              <a:rPr lang="en-US" sz="3200" b="1" i="1" dirty="0"/>
              <a:t>interviews </a:t>
            </a:r>
            <a:r>
              <a:rPr lang="en-US" sz="3200" dirty="0"/>
              <a:t>to collect data</a:t>
            </a:r>
            <a:r>
              <a:rPr lang="en-US" sz="3200" dirty="0" smtClean="0"/>
              <a:t>.</a:t>
            </a:r>
          </a:p>
          <a:p>
            <a:pPr lvl="1"/>
            <a:r>
              <a:rPr lang="en-US" sz="2800" dirty="0" smtClean="0"/>
              <a:t>A: Can clarify questions, read body language</a:t>
            </a:r>
          </a:p>
          <a:p>
            <a:pPr lvl="1"/>
            <a:r>
              <a:rPr lang="en-US" sz="2800" dirty="0" smtClean="0"/>
              <a:t>D: Might influence the responder, time pressure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advantages/disadvantages </a:t>
            </a:r>
            <a:r>
              <a:rPr lang="en-US" sz="3200" dirty="0"/>
              <a:t>associated with using </a:t>
            </a:r>
            <a:r>
              <a:rPr lang="en-US" sz="3200" b="1" i="1" dirty="0"/>
              <a:t>scanners</a:t>
            </a:r>
            <a:r>
              <a:rPr lang="en-US" sz="3200" dirty="0"/>
              <a:t> to collect </a:t>
            </a:r>
            <a:r>
              <a:rPr lang="en-US" sz="3200" dirty="0" smtClean="0"/>
              <a:t>data.</a:t>
            </a:r>
          </a:p>
          <a:p>
            <a:pPr lvl="1"/>
            <a:r>
              <a:rPr lang="en-US" sz="2800" dirty="0" smtClean="0"/>
              <a:t>A: Quick tabulation of responses, limited chance for transcription errors</a:t>
            </a:r>
          </a:p>
          <a:p>
            <a:pPr lvl="1"/>
            <a:r>
              <a:rPr lang="en-US" sz="2800" dirty="0" smtClean="0"/>
              <a:t>D: Answers are limited to pre-selected options, miss-marked responses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Tuesday, October 9th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Warm up</a:t>
            </a:r>
          </a:p>
          <a:p>
            <a:pPr lvl="1"/>
            <a:r>
              <a:rPr lang="en-US" dirty="0" smtClean="0"/>
              <a:t>Review Technology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Why do we have a variety </a:t>
            </a:r>
            <a:r>
              <a:rPr lang="en-US" sz="3200" dirty="0"/>
              <a:t>of data-collection </a:t>
            </a:r>
            <a:r>
              <a:rPr lang="en-US" sz="3200" dirty="0" smtClean="0"/>
              <a:t>methods?</a:t>
            </a:r>
          </a:p>
          <a:p>
            <a:pPr lvl="1"/>
            <a:r>
              <a:rPr lang="en-US" sz="2800" dirty="0" smtClean="0"/>
              <a:t>Some people are more likely to respond to specific formats</a:t>
            </a:r>
          </a:p>
          <a:p>
            <a:pPr lvl="1"/>
            <a:r>
              <a:rPr lang="en-US" sz="2800" dirty="0" smtClean="0"/>
              <a:t>Some formats allow more in-depth questioning</a:t>
            </a:r>
          </a:p>
          <a:p>
            <a:pPr lvl="1"/>
            <a:r>
              <a:rPr lang="en-US" sz="2800" dirty="0" smtClean="0"/>
              <a:t>Different formats work better in different situations/circumstances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smtClean="0"/>
              <a:t>Forms </a:t>
            </a:r>
            <a:r>
              <a:rPr lang="en-US" sz="3200" dirty="0"/>
              <a:t>of </a:t>
            </a:r>
            <a:r>
              <a:rPr lang="en-US" sz="3200" b="1" i="1" dirty="0"/>
              <a:t>quantitative</a:t>
            </a:r>
            <a:r>
              <a:rPr lang="en-US" sz="3200" dirty="0"/>
              <a:t> data </a:t>
            </a:r>
            <a:r>
              <a:rPr lang="en-US" sz="3200" dirty="0" smtClean="0"/>
              <a:t>collection</a:t>
            </a:r>
          </a:p>
          <a:p>
            <a:pPr lvl="1"/>
            <a:r>
              <a:rPr lang="en-US" sz="2800" dirty="0" smtClean="0"/>
              <a:t>Quantitative means we can count the results</a:t>
            </a:r>
          </a:p>
          <a:p>
            <a:pPr lvl="1"/>
            <a:r>
              <a:rPr lang="en-US" sz="2800" dirty="0"/>
              <a:t>Quantitative inquiries use numerical and statistical processes to answer </a:t>
            </a:r>
            <a:r>
              <a:rPr lang="en-US" sz="2800" dirty="0" smtClean="0"/>
              <a:t>specific questions.</a:t>
            </a:r>
          </a:p>
          <a:p>
            <a:pPr lvl="1"/>
            <a:r>
              <a:rPr lang="en-US" sz="2800" dirty="0" smtClean="0"/>
              <a:t>Examples include:</a:t>
            </a:r>
          </a:p>
          <a:p>
            <a:pPr lvl="2"/>
            <a:r>
              <a:rPr lang="en-US" sz="2400" dirty="0" smtClean="0"/>
              <a:t> surveys, </a:t>
            </a:r>
          </a:p>
          <a:p>
            <a:pPr lvl="2"/>
            <a:r>
              <a:rPr lang="en-US" sz="2400" dirty="0" smtClean="0"/>
              <a:t>tracking, </a:t>
            </a:r>
          </a:p>
          <a:p>
            <a:pPr lvl="2"/>
            <a:r>
              <a:rPr lang="en-US" sz="2400" dirty="0" smtClean="0"/>
              <a:t>experiments</a:t>
            </a:r>
            <a:endParaRPr lang="en-US" sz="2400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Forms of </a:t>
            </a:r>
            <a:r>
              <a:rPr lang="en-US" sz="3600" b="1" i="1" dirty="0" smtClean="0"/>
              <a:t>qualitative</a:t>
            </a:r>
            <a:r>
              <a:rPr lang="en-US" sz="3600" dirty="0" smtClean="0"/>
              <a:t> data collection</a:t>
            </a:r>
          </a:p>
          <a:p>
            <a:pPr lvl="1"/>
            <a:r>
              <a:rPr lang="en-US" sz="3200" dirty="0" smtClean="0"/>
              <a:t>Looking for opinions, judgment, feelings</a:t>
            </a:r>
          </a:p>
          <a:p>
            <a:pPr lvl="1"/>
            <a:r>
              <a:rPr lang="en-US" sz="3200" dirty="0" smtClean="0"/>
              <a:t>Examples include:</a:t>
            </a:r>
          </a:p>
          <a:p>
            <a:pPr lvl="2"/>
            <a:r>
              <a:rPr lang="en-US" sz="2800" dirty="0" smtClean="0"/>
              <a:t>personal interviews, </a:t>
            </a:r>
          </a:p>
          <a:p>
            <a:pPr lvl="2"/>
            <a:r>
              <a:rPr lang="en-US" sz="2800" dirty="0" smtClean="0"/>
              <a:t>focus groups, </a:t>
            </a:r>
          </a:p>
          <a:p>
            <a:pPr lvl="2"/>
            <a:r>
              <a:rPr lang="en-US" sz="2800" dirty="0" smtClean="0"/>
              <a:t>observational research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Limitations </a:t>
            </a:r>
            <a:r>
              <a:rPr lang="en-US" sz="3200" dirty="0"/>
              <a:t>associated with </a:t>
            </a:r>
            <a:r>
              <a:rPr lang="en-US" sz="3200" b="1" dirty="0"/>
              <a:t>qualitative</a:t>
            </a:r>
            <a:r>
              <a:rPr lang="en-US" sz="3200" dirty="0"/>
              <a:t> </a:t>
            </a:r>
            <a:r>
              <a:rPr lang="en-US" sz="3200" dirty="0" smtClean="0"/>
              <a:t>research.</a:t>
            </a:r>
          </a:p>
          <a:p>
            <a:pPr lvl="1"/>
            <a:r>
              <a:rPr lang="en-US" sz="2800" dirty="0" smtClean="0"/>
              <a:t>Qualitative is based on feelings and interpretations </a:t>
            </a:r>
          </a:p>
          <a:p>
            <a:pPr lvl="1"/>
            <a:r>
              <a:rPr lang="en-US" sz="2800" dirty="0" smtClean="0"/>
              <a:t>While numbers can be assigned, they tend to be estimates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Data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8229600" cy="5334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advantages/disadvantages </a:t>
            </a:r>
            <a:r>
              <a:rPr lang="en-US" sz="3200" dirty="0"/>
              <a:t>with using </a:t>
            </a:r>
            <a:r>
              <a:rPr lang="en-US" sz="3200" b="1" i="1" dirty="0"/>
              <a:t>observational techniques </a:t>
            </a:r>
            <a:r>
              <a:rPr lang="en-US" sz="3200" dirty="0"/>
              <a:t>to collect marketing data</a:t>
            </a:r>
            <a:r>
              <a:rPr lang="en-US" sz="3200" dirty="0" smtClean="0"/>
              <a:t>.</a:t>
            </a:r>
          </a:p>
          <a:p>
            <a:pPr lvl="1"/>
            <a:r>
              <a:rPr lang="en-US" sz="2800" dirty="0" smtClean="0"/>
              <a:t>Advantages (A): Limits introduction of bias, customer isn’t being interfered with by the observer</a:t>
            </a:r>
          </a:p>
          <a:p>
            <a:pPr lvl="1"/>
            <a:r>
              <a:rPr lang="en-US" sz="2800" dirty="0" smtClean="0"/>
              <a:t>Disadvantages (D): The observer doesn’t know why the customer has made the choice, no option for clarification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Data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8229600" cy="5334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advantages/disadvantages </a:t>
            </a:r>
            <a:r>
              <a:rPr lang="en-US" sz="3200" dirty="0"/>
              <a:t>associated with using </a:t>
            </a:r>
            <a:r>
              <a:rPr lang="en-US" sz="3200" b="1" i="1" dirty="0"/>
              <a:t>mail techniques </a:t>
            </a:r>
            <a:r>
              <a:rPr lang="en-US" sz="3200" dirty="0"/>
              <a:t>to collect marketing data</a:t>
            </a:r>
            <a:r>
              <a:rPr lang="en-US" sz="3200" dirty="0" smtClean="0"/>
              <a:t>.</a:t>
            </a:r>
          </a:p>
          <a:p>
            <a:pPr lvl="1"/>
            <a:r>
              <a:rPr lang="en-US" sz="2800" dirty="0" smtClean="0"/>
              <a:t>A: Cheap, cover lots of customers, can be thorough</a:t>
            </a:r>
          </a:p>
          <a:p>
            <a:pPr lvl="1"/>
            <a:r>
              <a:rPr lang="en-US" sz="2800" dirty="0" smtClean="0"/>
              <a:t>D: Poor return rate, customer can’t ask for clarification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Data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8229600" cy="5334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advantages/disadvantages </a:t>
            </a:r>
            <a:r>
              <a:rPr lang="en-US" sz="3200" dirty="0"/>
              <a:t>associated with using </a:t>
            </a:r>
            <a:r>
              <a:rPr lang="en-US" sz="3200" b="1" i="1" dirty="0"/>
              <a:t>telephone data-collection </a:t>
            </a:r>
            <a:r>
              <a:rPr lang="en-US" sz="3200" b="1" i="1" dirty="0" smtClean="0"/>
              <a:t>methods.</a:t>
            </a:r>
          </a:p>
          <a:p>
            <a:pPr lvl="1"/>
            <a:r>
              <a:rPr lang="en-US" sz="2800" dirty="0" smtClean="0"/>
              <a:t>A: Cheap, can ask for clarification to an answer</a:t>
            </a:r>
          </a:p>
          <a:p>
            <a:pPr lvl="1"/>
            <a:r>
              <a:rPr lang="en-US" sz="2800" dirty="0" smtClean="0"/>
              <a:t>D: People often won’t participate, can’t read body language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294</TotalTime>
  <Words>445</Words>
  <Application>Microsoft Office PowerPoint</Application>
  <PresentationFormat>On-screen Show (4:3)</PresentationFormat>
  <Paragraphs>62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Oriel</vt:lpstr>
      <vt:lpstr>4.12  Understand data-collection methods to evaluate their appropriateness for the research problem/issue.</vt:lpstr>
      <vt:lpstr>Tuesday, October 9th</vt:lpstr>
      <vt:lpstr>Data Collection</vt:lpstr>
      <vt:lpstr>Data Collection</vt:lpstr>
      <vt:lpstr>Data Collection</vt:lpstr>
      <vt:lpstr>Data Collection</vt:lpstr>
      <vt:lpstr>Data Collection</vt:lpstr>
      <vt:lpstr>Data Collection</vt:lpstr>
      <vt:lpstr>Data Collection</vt:lpstr>
      <vt:lpstr>Data Collection</vt:lpstr>
      <vt:lpstr>Data Collection</vt:lpstr>
      <vt:lpstr>Data Collection</vt:lpstr>
      <vt:lpstr>Data Collection</vt:lpstr>
      <vt:lpstr>Data Collection</vt:lpstr>
    </vt:vector>
  </TitlesOfParts>
  <Company>Guilford County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4.06  Understand data-collection methods to evaluate their appropriateness for the research problem/issue.</dc:title>
  <dc:creator>art.close</dc:creator>
  <cp:lastModifiedBy>abehar</cp:lastModifiedBy>
  <cp:revision>37</cp:revision>
  <dcterms:created xsi:type="dcterms:W3CDTF">2011-12-09T13:25:04Z</dcterms:created>
  <dcterms:modified xsi:type="dcterms:W3CDTF">2012-10-09T13:22:07Z</dcterms:modified>
</cp:coreProperties>
</file>