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66" r:id="rId3"/>
    <p:sldId id="265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045DBD0-AB78-44C4-A617-28E35AA1F5DA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0B08208-D0A0-4647-8E5D-83900A0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DBD0-AB78-44C4-A617-28E35AA1F5DA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08208-D0A0-4647-8E5D-83900A0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DBD0-AB78-44C4-A617-28E35AA1F5DA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08208-D0A0-4647-8E5D-83900A0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045DBD0-AB78-44C4-A617-28E35AA1F5DA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0B08208-D0A0-4647-8E5D-83900A04E1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045DBD0-AB78-44C4-A617-28E35AA1F5DA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0B08208-D0A0-4647-8E5D-83900A0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DBD0-AB78-44C4-A617-28E35AA1F5DA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08208-D0A0-4647-8E5D-83900A04E1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DBD0-AB78-44C4-A617-28E35AA1F5DA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08208-D0A0-4647-8E5D-83900A04E1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045DBD0-AB78-44C4-A617-28E35AA1F5DA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0B08208-D0A0-4647-8E5D-83900A04E1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DBD0-AB78-44C4-A617-28E35AA1F5DA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08208-D0A0-4647-8E5D-83900A0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045DBD0-AB78-44C4-A617-28E35AA1F5DA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0B08208-D0A0-4647-8E5D-83900A04E1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045DBD0-AB78-44C4-A617-28E35AA1F5DA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0B08208-D0A0-4647-8E5D-83900A04E1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045DBD0-AB78-44C4-A617-28E35AA1F5DA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B08208-D0A0-4647-8E5D-83900A0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Wednesday, October 10th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Warm up –</a:t>
            </a:r>
          </a:p>
          <a:p>
            <a:pPr lvl="1"/>
            <a:r>
              <a:rPr lang="en-US" sz="2800" dirty="0" smtClean="0"/>
              <a:t> Complete Surveys</a:t>
            </a:r>
          </a:p>
          <a:p>
            <a:pPr lvl="1"/>
            <a:r>
              <a:rPr lang="en-US" sz="2800" dirty="0" smtClean="0"/>
              <a:t>Obj. 4.12</a:t>
            </a:r>
          </a:p>
          <a:p>
            <a:pPr lvl="2"/>
            <a:r>
              <a:rPr lang="en-US" sz="2400" dirty="0" smtClean="0"/>
              <a:t>Review</a:t>
            </a:r>
          </a:p>
          <a:p>
            <a:pPr lvl="1"/>
            <a:r>
              <a:rPr lang="en-US" sz="2800" dirty="0" smtClean="0"/>
              <a:t>Obj. 4.13 (A&amp;B)</a:t>
            </a:r>
          </a:p>
          <a:p>
            <a:pPr lvl="2"/>
            <a:r>
              <a:rPr lang="en-US" sz="2400" dirty="0" smtClean="0"/>
              <a:t>Slideshows/Notes </a:t>
            </a:r>
          </a:p>
          <a:p>
            <a:pPr lvl="1"/>
            <a:r>
              <a:rPr lang="en-US" sz="2700" dirty="0" smtClean="0"/>
              <a:t>Activity</a:t>
            </a:r>
          </a:p>
          <a:p>
            <a:pPr lvl="2"/>
            <a:r>
              <a:rPr lang="en-US" sz="2400" dirty="0" smtClean="0"/>
              <a:t>Design Observational Survey you can conduct during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period tomorrow OR</a:t>
            </a:r>
          </a:p>
          <a:p>
            <a:pPr lvl="2"/>
            <a:r>
              <a:rPr lang="en-US" sz="2400" dirty="0" smtClean="0"/>
              <a:t>Design Interview Survey you can conduct during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</a:t>
            </a:r>
            <a:r>
              <a:rPr lang="en-US" sz="2400" smtClean="0"/>
              <a:t>period tomorrow!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Considerations </a:t>
            </a:r>
            <a:r>
              <a:rPr lang="en-US" sz="3200" dirty="0"/>
              <a:t>for collecting data online</a:t>
            </a:r>
            <a:r>
              <a:rPr lang="en-US" sz="3200" dirty="0" smtClean="0"/>
              <a:t>.</a:t>
            </a:r>
          </a:p>
          <a:p>
            <a:pPr lvl="1"/>
            <a:r>
              <a:rPr lang="en-US" sz="2800" dirty="0" smtClean="0"/>
              <a:t>Security,</a:t>
            </a:r>
          </a:p>
          <a:p>
            <a:pPr lvl="1"/>
            <a:r>
              <a:rPr lang="en-US" sz="2800" dirty="0" smtClean="0"/>
              <a:t>supplemental information,</a:t>
            </a:r>
          </a:p>
          <a:p>
            <a:pPr lvl="1"/>
            <a:r>
              <a:rPr lang="en-US" sz="2800" dirty="0" smtClean="0"/>
              <a:t>collating and analyzing the data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Considerations </a:t>
            </a:r>
            <a:r>
              <a:rPr lang="en-US" sz="3200" dirty="0"/>
              <a:t>in using a pre-existing data collection instrument</a:t>
            </a:r>
            <a:r>
              <a:rPr lang="en-US" sz="3200" dirty="0" smtClean="0"/>
              <a:t>.</a:t>
            </a:r>
          </a:p>
          <a:p>
            <a:pPr lvl="1"/>
            <a:r>
              <a:rPr lang="en-US" sz="2800" dirty="0" smtClean="0"/>
              <a:t>Does it address the information needed for your specific problem/issue?</a:t>
            </a:r>
          </a:p>
          <a:p>
            <a:pPr lvl="1"/>
            <a:r>
              <a:rPr lang="en-US" sz="2800" dirty="0" smtClean="0"/>
              <a:t>Does it work with your customers?</a:t>
            </a:r>
            <a:endParaRPr lang="en-US" sz="28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Have students create surveys after we complete 4.13B</a:t>
            </a:r>
          </a:p>
          <a:p>
            <a:r>
              <a:rPr lang="en-US" dirty="0" smtClean="0"/>
              <a:t>Find online survey for them to </a:t>
            </a:r>
            <a:r>
              <a:rPr lang="en-US" smtClean="0"/>
              <a:t>take before they do notes on 4.12-4.13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Thursday, </a:t>
            </a:r>
            <a:r>
              <a:rPr lang="en-US" dirty="0" smtClean="0"/>
              <a:t>October </a:t>
            </a:r>
            <a:r>
              <a:rPr lang="en-US" dirty="0" smtClean="0"/>
              <a:t>11th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Warm up –</a:t>
            </a:r>
          </a:p>
          <a:p>
            <a:pPr lvl="1"/>
            <a:r>
              <a:rPr lang="en-US" sz="2800" dirty="0" smtClean="0"/>
              <a:t> </a:t>
            </a:r>
            <a:r>
              <a:rPr lang="en-US" sz="2800" dirty="0" smtClean="0"/>
              <a:t>Conduct Observational or Interview survey you created yesterday</a:t>
            </a:r>
          </a:p>
          <a:p>
            <a:pPr lvl="1"/>
            <a:r>
              <a:rPr lang="en-US" sz="2800" dirty="0" smtClean="0"/>
              <a:t>Distribute Copies of survey you created for others to take.</a:t>
            </a:r>
          </a:p>
          <a:p>
            <a:pPr lvl="1"/>
            <a:r>
              <a:rPr lang="en-US" sz="2800" dirty="0" smtClean="0"/>
              <a:t>Take survey</a:t>
            </a:r>
          </a:p>
          <a:p>
            <a:pPr lvl="1"/>
            <a:r>
              <a:rPr lang="en-US" sz="2800" dirty="0" smtClean="0"/>
              <a:t>Compile results of your survey</a:t>
            </a:r>
          </a:p>
          <a:p>
            <a:pPr lvl="1"/>
            <a:r>
              <a:rPr lang="en-US" sz="2800" dirty="0" smtClean="0"/>
              <a:t>Analyze results</a:t>
            </a:r>
          </a:p>
          <a:p>
            <a:pPr lvl="1"/>
            <a:r>
              <a:rPr lang="en-US" sz="2800" dirty="0" smtClean="0"/>
              <a:t>Draw Conclusions</a:t>
            </a:r>
          </a:p>
          <a:p>
            <a:pPr lvl="1"/>
            <a:r>
              <a:rPr lang="en-US" sz="2800" dirty="0" smtClean="0"/>
              <a:t>Write up results and turn in!</a:t>
            </a:r>
            <a:endParaRPr lang="en-US" sz="2800" dirty="0" smtClean="0"/>
          </a:p>
          <a:p>
            <a:pPr lvl="1"/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4.13a – Explain characteristics of effective data collection instruments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3 – Marketing Information Management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Why must data-collection </a:t>
            </a:r>
            <a:r>
              <a:rPr lang="en-US" sz="2800" dirty="0"/>
              <a:t>instruments </a:t>
            </a:r>
            <a:r>
              <a:rPr lang="en-US" sz="2800" dirty="0" smtClean="0"/>
              <a:t>be </a:t>
            </a:r>
            <a:r>
              <a:rPr lang="en-US" sz="2800" dirty="0"/>
              <a:t>carefully designed and </a:t>
            </a:r>
            <a:r>
              <a:rPr lang="en-US" sz="2800" dirty="0" smtClean="0"/>
              <a:t>administered?</a:t>
            </a:r>
          </a:p>
          <a:p>
            <a:pPr lvl="1"/>
            <a:r>
              <a:rPr lang="en-US" sz="2400" dirty="0" smtClean="0"/>
              <a:t>Must be designed to find the required information</a:t>
            </a:r>
          </a:p>
          <a:p>
            <a:pPr lvl="1"/>
            <a:r>
              <a:rPr lang="en-US" sz="2400" dirty="0" smtClean="0"/>
              <a:t>Must engage the responder so s/he takes the time to read and thoughtfully answer</a:t>
            </a:r>
          </a:p>
          <a:p>
            <a:pPr lvl="1"/>
            <a:r>
              <a:rPr lang="en-US" sz="2400" dirty="0" smtClean="0"/>
              <a:t>Must be clear as to what is being asked, easy to understand</a:t>
            </a:r>
          </a:p>
          <a:p>
            <a:pPr lvl="1"/>
            <a:r>
              <a:rPr lang="en-US" sz="2400" dirty="0" smtClean="0"/>
              <a:t>Easy to answer so there aren’t any transcription errors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challenges in developing effective data-collection instruments:</a:t>
            </a:r>
          </a:p>
          <a:p>
            <a:pPr lvl="1"/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cultural differences between researcher and source</a:t>
            </a:r>
            <a:r>
              <a:rPr lang="en-US" sz="2800" dirty="0" smtClean="0"/>
              <a:t>,</a:t>
            </a:r>
          </a:p>
          <a:p>
            <a:pPr lvl="1"/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resources required for the study</a:t>
            </a:r>
            <a:r>
              <a:rPr lang="en-US" sz="2800" dirty="0" smtClean="0"/>
              <a:t>, </a:t>
            </a:r>
          </a:p>
          <a:p>
            <a:pPr lvl="1"/>
            <a:r>
              <a:rPr lang="en-US" sz="2800" dirty="0" smtClean="0">
                <a:solidFill>
                  <a:srgbClr val="00B050"/>
                </a:solidFill>
              </a:rPr>
              <a:t>intangible nature of some types of information</a:t>
            </a:r>
            <a:r>
              <a:rPr lang="en-US" sz="2800" dirty="0" smtClean="0"/>
              <a:t>,</a:t>
            </a:r>
          </a:p>
          <a:p>
            <a:pPr lvl="1"/>
            <a:r>
              <a:rPr lang="en-US" sz="2800" dirty="0" smtClean="0">
                <a:solidFill>
                  <a:srgbClr val="7030A0"/>
                </a:solidFill>
              </a:rPr>
              <a:t>difficulty accessing some sources of information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Elements </a:t>
            </a:r>
            <a:r>
              <a:rPr lang="en-US" sz="2800" dirty="0"/>
              <a:t>of </a:t>
            </a:r>
            <a:r>
              <a:rPr lang="en-US" sz="2800" dirty="0" smtClean="0"/>
              <a:t>surveys:</a:t>
            </a:r>
          </a:p>
          <a:p>
            <a:pPr lvl="1"/>
            <a:r>
              <a:rPr lang="en-US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statement to respondents about how information will be used and why it is valuable</a:t>
            </a:r>
            <a:r>
              <a:rPr lang="en-US" sz="2400" dirty="0"/>
              <a:t>; </a:t>
            </a:r>
            <a:endParaRPr lang="en-US" sz="2400" dirty="0" smtClean="0"/>
          </a:p>
          <a:p>
            <a:pPr lvl="1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clear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instructions, including for any skip patterns</a:t>
            </a:r>
            <a:r>
              <a:rPr lang="en-US" sz="2400" dirty="0" smtClean="0"/>
              <a:t>;</a:t>
            </a:r>
          </a:p>
          <a:p>
            <a:pPr lvl="1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appealing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format</a:t>
            </a:r>
            <a:r>
              <a:rPr lang="en-US" sz="2400" dirty="0"/>
              <a:t>; </a:t>
            </a:r>
            <a:endParaRPr lang="en-US" sz="2400" dirty="0" smtClean="0"/>
          </a:p>
          <a:p>
            <a:pPr lvl="1"/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logical 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sequence of questions</a:t>
            </a:r>
            <a:r>
              <a:rPr lang="en-US" sz="2400" dirty="0"/>
              <a:t>; </a:t>
            </a:r>
            <a:endParaRPr lang="en-US" sz="2400" dirty="0" smtClean="0"/>
          </a:p>
          <a:p>
            <a:pPr lvl="1"/>
            <a:r>
              <a:rPr lang="en-US" sz="2400" dirty="0" smtClean="0">
                <a:solidFill>
                  <a:srgbClr val="7030A0"/>
                </a:solidFill>
              </a:rPr>
              <a:t>consideration </a:t>
            </a:r>
            <a:r>
              <a:rPr lang="en-US" sz="2400" dirty="0">
                <a:solidFill>
                  <a:srgbClr val="7030A0"/>
                </a:solidFill>
              </a:rPr>
              <a:t>of how answers to previous items might affect later items</a:t>
            </a:r>
            <a:r>
              <a:rPr lang="en-US" sz="2400" dirty="0" smtClean="0"/>
              <a:t>).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Qualities of a good survey item:</a:t>
            </a:r>
          </a:p>
          <a:p>
            <a:pPr lvl="1"/>
            <a:r>
              <a:rPr lang="en-US" sz="2800" dirty="0" smtClean="0">
                <a:solidFill>
                  <a:srgbClr val="7030A0"/>
                </a:solidFill>
              </a:rPr>
              <a:t>clear questions</a:t>
            </a:r>
            <a:r>
              <a:rPr lang="en-US" sz="2800" dirty="0" smtClean="0"/>
              <a:t>, </a:t>
            </a:r>
          </a:p>
          <a:p>
            <a:pPr lvl="1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single focus for each question</a:t>
            </a:r>
            <a:r>
              <a:rPr lang="en-US" sz="2800" dirty="0" smtClean="0"/>
              <a:t>, </a:t>
            </a:r>
          </a:p>
          <a:p>
            <a:pPr lvl="1"/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neutral questions</a:t>
            </a:r>
            <a:r>
              <a:rPr lang="en-US" sz="2800" dirty="0" smtClean="0"/>
              <a:t>,</a:t>
            </a:r>
          </a:p>
          <a:p>
            <a:pPr lvl="1"/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balanced questions</a:t>
            </a:r>
            <a:r>
              <a:rPr lang="en-US" sz="2800" dirty="0" smtClean="0"/>
              <a:t>, </a:t>
            </a:r>
          </a:p>
          <a:p>
            <a:pPr lvl="1"/>
            <a:r>
              <a:rPr lang="en-US" sz="2800" dirty="0" smtClean="0">
                <a:solidFill>
                  <a:srgbClr val="C00000"/>
                </a:solidFill>
              </a:rPr>
              <a:t>appropriate language for the intended respondent</a:t>
            </a:r>
            <a:r>
              <a:rPr lang="en-US" sz="2800" dirty="0" smtClean="0"/>
              <a:t>, </a:t>
            </a:r>
          </a:p>
          <a:p>
            <a:pPr lvl="1"/>
            <a:r>
              <a:rPr lang="en-US" sz="2800" dirty="0" smtClean="0">
                <a:solidFill>
                  <a:srgbClr val="00B050"/>
                </a:solidFill>
              </a:rPr>
              <a:t>appropriately broad or narrow in scope</a:t>
            </a:r>
            <a:r>
              <a:rPr lang="en-US" sz="28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How do you </a:t>
            </a:r>
            <a:r>
              <a:rPr lang="en-US" sz="3200" dirty="0"/>
              <a:t>ensure the quality of </a:t>
            </a:r>
            <a:r>
              <a:rPr lang="en-US" sz="3200" dirty="0" smtClean="0"/>
              <a:t>observations?</a:t>
            </a:r>
          </a:p>
          <a:p>
            <a:pPr lvl="1"/>
            <a:r>
              <a:rPr lang="en-US" sz="2800" dirty="0" smtClean="0"/>
              <a:t>Set the parameters for what is included and excluded</a:t>
            </a:r>
          </a:p>
          <a:p>
            <a:pPr lvl="1"/>
            <a:r>
              <a:rPr lang="en-US" sz="2800" dirty="0" smtClean="0"/>
              <a:t>Clear view without interfering</a:t>
            </a:r>
          </a:p>
          <a:p>
            <a:pPr lvl="1"/>
            <a:r>
              <a:rPr lang="en-US" sz="2800" dirty="0" smtClean="0"/>
              <a:t>Training and practice </a:t>
            </a: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</TotalTime>
  <Words>376</Words>
  <Application>Microsoft Office PowerPoint</Application>
  <PresentationFormat>On-screen Show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Wednesday, October 10th</vt:lpstr>
      <vt:lpstr>Next time</vt:lpstr>
      <vt:lpstr>Thursday, October 11th</vt:lpstr>
      <vt:lpstr>4.13a – Explain characteristics of effective data collection instruments</vt:lpstr>
      <vt:lpstr>Observations</vt:lpstr>
      <vt:lpstr>Observations</vt:lpstr>
      <vt:lpstr>Observations</vt:lpstr>
      <vt:lpstr>Observations</vt:lpstr>
      <vt:lpstr>Observations</vt:lpstr>
      <vt:lpstr>Observations</vt:lpstr>
      <vt:lpstr>Observations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4.13a – Explain characteristics of effective data collection instruments</dc:title>
  <dc:creator>abehar</dc:creator>
  <cp:lastModifiedBy>abehar</cp:lastModifiedBy>
  <cp:revision>5</cp:revision>
  <dcterms:created xsi:type="dcterms:W3CDTF">2012-10-08T18:23:41Z</dcterms:created>
  <dcterms:modified xsi:type="dcterms:W3CDTF">2012-10-10T18:13:17Z</dcterms:modified>
</cp:coreProperties>
</file>