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AF339AD-F06A-439B-8C39-FED21AB5EA1E}" type="datetimeFigureOut">
              <a:rPr lang="en-US" smtClean="0"/>
              <a:t>10/8/2012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ADDD0D-E8C3-4280-9475-5C79DDC5F8B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looksvivek/scalin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ideshare.net/mehtabmr/lecture-07-249848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3 – Marketing Information Management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4.13b – Describe types of scales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Rating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924800" cy="5330952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Multi-Dimensional</a:t>
            </a:r>
            <a:r>
              <a:rPr lang="en-US" dirty="0" smtClean="0"/>
              <a:t> </a:t>
            </a:r>
            <a:r>
              <a:rPr lang="en-US" dirty="0" smtClean="0"/>
              <a:t>– used when difficult to measure attitude based on only one attribute. Used when it is impossible to capture the complete picture with one overall question. </a:t>
            </a:r>
          </a:p>
          <a:p>
            <a:pPr lvl="2"/>
            <a:r>
              <a:rPr lang="en-US" dirty="0" smtClean="0"/>
              <a:t>The major attributes of a given class of products perceived by the consumers in considering the product and by which they compare the different ranks. </a:t>
            </a:r>
          </a:p>
          <a:p>
            <a:pPr lvl="2"/>
            <a:r>
              <a:rPr lang="en-US" dirty="0" smtClean="0"/>
              <a:t>To study which brand competes most directly with each other. </a:t>
            </a:r>
          </a:p>
          <a:p>
            <a:pPr lvl="2"/>
            <a:r>
              <a:rPr lang="en-US" dirty="0" smtClean="0"/>
              <a:t>To find out whether the consumers would like a new brand with a combination of characteristics not found in the market. </a:t>
            </a:r>
          </a:p>
          <a:p>
            <a:pPr lvl="2"/>
            <a:r>
              <a:rPr lang="en-US" dirty="0" smtClean="0"/>
              <a:t>What would be the consumers ideal combination of product attributes. </a:t>
            </a:r>
          </a:p>
          <a:p>
            <a:pPr lvl="2"/>
            <a:r>
              <a:rPr lang="en-US" dirty="0" smtClean="0"/>
              <a:t>What sales and advertising messages are compatible with consumers brand perceptions.</a:t>
            </a:r>
          </a:p>
          <a:p>
            <a:pPr lvl="1">
              <a:buNone/>
            </a:pPr>
            <a:r>
              <a:rPr lang="en-US" dirty="0" smtClean="0">
                <a:hlinkClick r:id="rId2"/>
              </a:rPr>
              <a:t>http://www.slideshare.net/looksvivek/scaling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advantages/disadvantages </a:t>
            </a:r>
            <a:r>
              <a:rPr lang="en-US" sz="2800" dirty="0"/>
              <a:t>of the types of itemized rating scales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A: Itemized rating scales give the responders a choice of ranking. Allows the responder room to explain who much s/he feels positively or negatively.</a:t>
            </a:r>
          </a:p>
          <a:p>
            <a:pPr lvl="1"/>
            <a:r>
              <a:rPr lang="en-US" sz="2400" dirty="0" smtClean="0"/>
              <a:t>D: Responders aren’t likely to be consistent in their ratings. A lot of room for interpretation on the part of the responder and the surveyor.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types </a:t>
            </a:r>
            <a:r>
              <a:rPr lang="en-US" dirty="0" smtClean="0"/>
              <a:t>of ranking scales (i.e., paired comparison, forced choice, and comparative scale).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Paired Comparison </a:t>
            </a:r>
            <a:r>
              <a:rPr lang="en-US" dirty="0" smtClean="0"/>
              <a:t>– respondents are asked to choose between two objects at a time (small number of objects) Too many will result in respondent fatigue.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Forced Choice </a:t>
            </a:r>
            <a:r>
              <a:rPr lang="en-US" dirty="0" smtClean="0"/>
              <a:t>– respondents rank objects relative to one another. Don’t offer too many choices.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Comparative Scale </a:t>
            </a:r>
            <a:r>
              <a:rPr lang="en-US" dirty="0" smtClean="0"/>
              <a:t>– provides a benchmark or point of reference to assess attitudes toward the object under study</a:t>
            </a:r>
          </a:p>
          <a:p>
            <a:pPr lvl="1">
              <a:buNone/>
            </a:pPr>
            <a:r>
              <a:rPr lang="en-US" dirty="0" smtClean="0">
                <a:hlinkClick r:id="rId2"/>
              </a:rPr>
              <a:t>http://www.slideshare.net/mehtabmr/lecture-07-2498485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</a:t>
            </a:r>
            <a:r>
              <a:rPr lang="en-US" dirty="0" smtClean="0"/>
              <a:t>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What is </a:t>
            </a:r>
            <a:r>
              <a:rPr lang="en-US" sz="3200" dirty="0"/>
              <a:t>the use of scaling in marketing </a:t>
            </a:r>
            <a:r>
              <a:rPr lang="en-US" sz="3200" dirty="0" smtClean="0"/>
              <a:t>research?</a:t>
            </a:r>
            <a:endParaRPr lang="en-US" sz="3200" dirty="0" smtClean="0"/>
          </a:p>
          <a:p>
            <a:pPr lvl="1"/>
            <a:r>
              <a:rPr lang="en-US" sz="2800" dirty="0" smtClean="0"/>
              <a:t>How items are rated, ranked or scored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</a:t>
            </a:r>
            <a:r>
              <a:rPr lang="en-US" dirty="0" smtClean="0"/>
              <a:t>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What is the difference </a:t>
            </a:r>
            <a:r>
              <a:rPr lang="en-US" sz="3200" dirty="0"/>
              <a:t>between rating and ranking </a:t>
            </a:r>
            <a:r>
              <a:rPr lang="en-US" sz="3200" dirty="0" smtClean="0"/>
              <a:t>scales?</a:t>
            </a:r>
            <a:endParaRPr lang="en-US" sz="3200" dirty="0" smtClean="0"/>
          </a:p>
          <a:p>
            <a:pPr lvl="1"/>
            <a:r>
              <a:rPr lang="en-US" sz="2800" dirty="0" smtClean="0"/>
              <a:t>Rating sets a scale for an individual item</a:t>
            </a:r>
          </a:p>
          <a:p>
            <a:pPr lvl="1"/>
            <a:r>
              <a:rPr lang="en-US" sz="2800" dirty="0" smtClean="0"/>
              <a:t>Ranking compares different items</a:t>
            </a:r>
            <a:endParaRPr lang="en-US" sz="2800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</a:t>
            </a:r>
            <a:r>
              <a:rPr lang="en-US" dirty="0" smtClean="0"/>
              <a:t>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What’s the difference </a:t>
            </a:r>
            <a:r>
              <a:rPr lang="en-US" sz="3200" dirty="0"/>
              <a:t>between nominal data and ordinal </a:t>
            </a:r>
            <a:r>
              <a:rPr lang="en-US" sz="3200" dirty="0" smtClean="0"/>
              <a:t>scales?</a:t>
            </a:r>
            <a:endParaRPr lang="en-US" sz="3200" dirty="0" smtClean="0"/>
          </a:p>
          <a:p>
            <a:pPr lvl="1"/>
            <a:r>
              <a:rPr lang="en-US" sz="2800" dirty="0" smtClean="0"/>
              <a:t>Nominal – mutually exclusive answers with no implied ranking</a:t>
            </a:r>
          </a:p>
          <a:p>
            <a:pPr lvl="1"/>
            <a:r>
              <a:rPr lang="en-US" sz="2800" dirty="0" smtClean="0"/>
              <a:t>Ordinal – involve ranking of answers, relative position (not magnitude)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When are ordinal </a:t>
            </a:r>
            <a:r>
              <a:rPr lang="en-US" sz="3200" dirty="0"/>
              <a:t>scales are </a:t>
            </a:r>
            <a:r>
              <a:rPr lang="en-US" sz="3200" dirty="0" smtClean="0"/>
              <a:t>used?</a:t>
            </a:r>
            <a:endParaRPr lang="en-US" sz="3200" dirty="0" smtClean="0"/>
          </a:p>
          <a:p>
            <a:pPr lvl="1"/>
            <a:r>
              <a:rPr lang="en-US" sz="2800" dirty="0" smtClean="0"/>
              <a:t>Used to measure relative attitudes, opinions, perceptions and preferences</a:t>
            </a:r>
          </a:p>
          <a:p>
            <a:pPr lvl="1"/>
            <a:r>
              <a:rPr lang="en-US" sz="2800" dirty="0" smtClean="0"/>
              <a:t>“Which is more important to you?” Implied ordered sequence (e.g. the first item is greater than the second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Describe </a:t>
            </a:r>
            <a:r>
              <a:rPr lang="en-US" sz="3200" dirty="0"/>
              <a:t>characteristics of interval rating scales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Shows order and distance (how far apart are the two or more objects?)</a:t>
            </a:r>
          </a:p>
          <a:p>
            <a:pPr lvl="1"/>
            <a:r>
              <a:rPr lang="en-US" sz="2800" dirty="0" smtClean="0"/>
              <a:t>Do not allow comparisons of absolute magnitude</a:t>
            </a:r>
          </a:p>
          <a:p>
            <a:pPr lvl="1"/>
            <a:r>
              <a:rPr lang="en-US" sz="2800" dirty="0" smtClean="0"/>
              <a:t>Cannot say that an assigned 6 is twice an assigned 3 when using an interval scale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419600"/>
          </a:xfrm>
        </p:spPr>
        <p:txBody>
          <a:bodyPr/>
          <a:lstStyle/>
          <a:p>
            <a:r>
              <a:rPr lang="en-US" sz="3200" dirty="0" smtClean="0"/>
              <a:t>Distinguish between interval and ratio scales.</a:t>
            </a:r>
          </a:p>
          <a:p>
            <a:pPr lvl="1"/>
            <a:r>
              <a:rPr lang="en-US" sz="2800" dirty="0" smtClean="0"/>
              <a:t>Ratio scales possess order, distance </a:t>
            </a:r>
            <a:r>
              <a:rPr lang="en-US" sz="2800" b="1" u="sng" dirty="0" smtClean="0"/>
              <a:t>and</a:t>
            </a:r>
            <a:r>
              <a:rPr lang="en-US" sz="2800" dirty="0" smtClean="0"/>
              <a:t> a unique origin (can be absolute - zero point or natural starting point)</a:t>
            </a:r>
          </a:p>
          <a:p>
            <a:pPr lvl="1"/>
            <a:r>
              <a:rPr lang="en-US" sz="2800" dirty="0" smtClean="0"/>
              <a:t>Can say that an assigned 6 is twice an assigned 3 when working on a ratio scale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Distinguish between continuous and itemized rating scales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Continuous: Respondent makes a mark at the appropriate position on a line, no comparison standard it given</a:t>
            </a:r>
          </a:p>
          <a:p>
            <a:pPr lvl="1"/>
            <a:r>
              <a:rPr lang="en-US" sz="2400" dirty="0" smtClean="0"/>
              <a:t>Itemized: scale has a number or brief description associated with each category. Categories are ordered and respondent is required to select the category that best describes the object being ranked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r>
              <a:rPr lang="en-US" dirty="0" smtClean="0"/>
              <a:t>Rating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Types </a:t>
            </a:r>
            <a:r>
              <a:rPr lang="en-US" sz="2800" dirty="0" smtClean="0"/>
              <a:t>of itemized rating </a:t>
            </a:r>
            <a:r>
              <a:rPr lang="en-US" sz="2800" dirty="0" smtClean="0"/>
              <a:t>scales</a:t>
            </a:r>
            <a:endParaRPr lang="en-US" sz="2800" dirty="0" smtClean="0"/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Likert</a:t>
            </a:r>
            <a:r>
              <a:rPr lang="en-US" sz="2800" dirty="0" smtClean="0"/>
              <a:t> – numerical values associated with each possible answer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Semantic Differential Scale </a:t>
            </a:r>
            <a:r>
              <a:rPr lang="en-US" sz="2800" dirty="0" smtClean="0"/>
              <a:t>– uses bipolar adjectival phrases to describe a person’s beliefs. The respondent marks a category along the rating continuum (usually 1 to 7</a:t>
            </a:r>
            <a:r>
              <a:rPr lang="en-US" sz="2800" dirty="0" smtClean="0"/>
              <a:t>)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Staple Scale </a:t>
            </a:r>
            <a:r>
              <a:rPr lang="en-US" sz="2800" dirty="0" smtClean="0"/>
              <a:t>– differs from semantic by using just one term and then sets a scale for rating the appropriateness of that term (usually -5 to +5 with no </a:t>
            </a:r>
            <a:r>
              <a:rPr lang="en-US" sz="2800" dirty="0" smtClean="0"/>
              <a:t>zero</a:t>
            </a:r>
            <a:r>
              <a:rPr lang="en-US" sz="2800" dirty="0" smtClean="0"/>
              <a:t>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635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4.13b – Describe types of scales   </vt:lpstr>
      <vt:lpstr>Rating Scales</vt:lpstr>
      <vt:lpstr>Rating Scales</vt:lpstr>
      <vt:lpstr>Rating Scales</vt:lpstr>
      <vt:lpstr>Rating Scales</vt:lpstr>
      <vt:lpstr>Rating Scales</vt:lpstr>
      <vt:lpstr>Rating Scales</vt:lpstr>
      <vt:lpstr>Rating Scales</vt:lpstr>
      <vt:lpstr>Rating Scales</vt:lpstr>
      <vt:lpstr>Rating Scales</vt:lpstr>
      <vt:lpstr>Rating Scales</vt:lpstr>
      <vt:lpstr>Rating Scales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4.13b – Describe types of scales   </dc:title>
  <dc:creator>abehar</dc:creator>
  <cp:lastModifiedBy>abehar</cp:lastModifiedBy>
  <cp:revision>1</cp:revision>
  <dcterms:created xsi:type="dcterms:W3CDTF">2012-10-08T18:25:58Z</dcterms:created>
  <dcterms:modified xsi:type="dcterms:W3CDTF">2012-10-08T18:29:00Z</dcterms:modified>
</cp:coreProperties>
</file>