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72577F4E-33F4-402D-8B52-C129CC628DA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54DD9-B289-4051-B358-41843BED07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977B3-319F-4142-8E18-BFD2173CDD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FD73F-BB62-4D96-BB78-F3A54492A9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C37A1-D7F1-4BF9-8989-F8AE618EB0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53C35-3738-434D-B2D3-7808C938DB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452A8-31C8-426E-833D-134EB4C527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BA41F-B1AA-4CA3-907C-0EB01518EF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7B17A-C74A-45E8-AFAB-472C5C3E50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E24EF-F345-433A-AA25-E113FBC422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9158A5-DED6-4A42-9616-365586BE06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409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0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76933073-1C4A-43B0-B577-625317BDEBC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Explain Business Ethics in Selling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Performance Indicator </a:t>
            </a:r>
            <a:r>
              <a:rPr lang="en-US" dirty="0" smtClean="0"/>
              <a:t>4.15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Coworker-oriented ethical issues in sales: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 employee-to-employee relationships, a salesperson might be tempted to behave in an overly competitive way by: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Manipulating sales contests for personal gain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Declaring sales totals completed for a previous month as completed at the beginning of the month.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Encouraging other coworkers to behave unethically.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YOUR personal code of ethics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Your ethical standard is your personal code of ethics.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Ethical sales behavior comes from this code.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What you do in ethical situations in your personal life determines what you’ll do in sales situations.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1"/>
                </a:solidFill>
              </a:rPr>
              <a:t>Match </a:t>
            </a:r>
            <a:r>
              <a:rPr lang="en-US" sz="4400" dirty="0">
                <a:solidFill>
                  <a:schemeClr val="tx1"/>
                </a:solidFill>
              </a:rPr>
              <a:t>the letter of the descriptor with the situation it describes.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Illegal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 = Questionable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Requiring reciprocity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 2. Giving gifts to customers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 3. Misrepresenting the truth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Making price deals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 5. Giving valuable samples to customers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 6. Tying-in sales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 7. Participating in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bribery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Neglecting to provide accurate information to customers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 9. Breaking a confidence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December 3</a:t>
            </a:r>
            <a:r>
              <a:rPr lang="en-US" baseline="30000" dirty="0" smtClean="0"/>
              <a:t>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6 - Selling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</a:t>
            </a:r>
          </a:p>
          <a:p>
            <a:pPr lvl="1"/>
            <a:r>
              <a:rPr lang="en-US" dirty="0" smtClean="0"/>
              <a:t>Review Selling Policies</a:t>
            </a:r>
          </a:p>
          <a:p>
            <a:pPr lvl="1"/>
            <a:r>
              <a:rPr lang="en-US" dirty="0" smtClean="0"/>
              <a:t>Dealing with Difficult Customers T/F Worksheet</a:t>
            </a:r>
          </a:p>
          <a:p>
            <a:pPr lvl="1"/>
            <a:r>
              <a:rPr lang="en-US" dirty="0" smtClean="0"/>
              <a:t>Write your definition of ethics!!</a:t>
            </a:r>
          </a:p>
          <a:p>
            <a:r>
              <a:rPr lang="en-US" dirty="0" smtClean="0"/>
              <a:t>Obj. 4.15 – Business Ethics in Selling</a:t>
            </a:r>
          </a:p>
          <a:p>
            <a:pPr lvl="1"/>
            <a:r>
              <a:rPr lang="en-US" dirty="0" smtClean="0"/>
              <a:t>Slide Show/Notes</a:t>
            </a:r>
          </a:p>
          <a:p>
            <a:pPr lvl="1"/>
            <a:r>
              <a:rPr lang="en-US" dirty="0" smtClean="0"/>
              <a:t>Questions</a:t>
            </a:r>
          </a:p>
          <a:p>
            <a:r>
              <a:rPr lang="en-US" dirty="0" smtClean="0"/>
              <a:t>TUESDAY – REVIEW</a:t>
            </a:r>
          </a:p>
          <a:p>
            <a:r>
              <a:rPr lang="en-US" smtClean="0"/>
              <a:t>WEDNESDAY – UNIT 6 TEST – SELLING!!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924800" cy="914400"/>
          </a:xfrm>
        </p:spPr>
        <p:txBody>
          <a:bodyPr/>
          <a:lstStyle/>
          <a:p>
            <a:r>
              <a:rPr lang="en-US" sz="3200" dirty="0" smtClean="0"/>
              <a:t>Why are ethics important </a:t>
            </a:r>
            <a:r>
              <a:rPr lang="en-US" sz="3200" dirty="0"/>
              <a:t>in </a:t>
            </a:r>
            <a:r>
              <a:rPr lang="en-US" sz="3200" dirty="0" smtClean="0"/>
              <a:t>selling?</a:t>
            </a:r>
            <a:endParaRPr 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Ethics are the basic principles that govern behavior.</a:t>
            </a:r>
          </a:p>
          <a:p>
            <a:r>
              <a:rPr lang="en-US" dirty="0"/>
              <a:t>Ethics are NOT laws because they are not enforced by governmental statutes.</a:t>
            </a:r>
          </a:p>
          <a:p>
            <a:r>
              <a:rPr lang="en-US" dirty="0"/>
              <a:t>Ethics go </a:t>
            </a:r>
            <a:r>
              <a:rPr lang="en-US" i="1" dirty="0"/>
              <a:t>beyond</a:t>
            </a:r>
            <a:r>
              <a:rPr lang="en-US" dirty="0"/>
              <a:t> the law.</a:t>
            </a:r>
          </a:p>
          <a:p>
            <a:r>
              <a:rPr lang="en-US" dirty="0"/>
              <a:t>A high level of ethics will compel you to behave in  a truthful way.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The importance of business ethics in selling.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Ethics are highly valued because salespeople are the </a:t>
            </a:r>
            <a:r>
              <a:rPr lang="en-US" b="1" i="1" dirty="0"/>
              <a:t>face</a:t>
            </a:r>
            <a:r>
              <a:rPr lang="en-US" dirty="0"/>
              <a:t> of the company.</a:t>
            </a:r>
          </a:p>
          <a:p>
            <a:r>
              <a:rPr lang="en-US" dirty="0" smtClean="0"/>
              <a:t>Customers </a:t>
            </a:r>
            <a:r>
              <a:rPr lang="en-US" dirty="0"/>
              <a:t>evaluate the company’s ethical </a:t>
            </a:r>
            <a:r>
              <a:rPr lang="en-US" dirty="0" smtClean="0"/>
              <a:t>standards based on their interactions with salespeople. </a:t>
            </a:r>
            <a:endParaRPr lang="en-US" dirty="0"/>
          </a:p>
          <a:p>
            <a:r>
              <a:rPr lang="en-US" dirty="0"/>
              <a:t>Salespeople should acknowledge that </a:t>
            </a:r>
            <a:r>
              <a:rPr lang="en-US" b="1" dirty="0"/>
              <a:t>trust</a:t>
            </a:r>
            <a:r>
              <a:rPr lang="en-US" dirty="0"/>
              <a:t> is the foundation of customer relationships.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What happens when there is a low level of selling ethics?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77200" cy="419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The business can experience legal issues.</a:t>
            </a:r>
          </a:p>
          <a:p>
            <a:pPr>
              <a:lnSpc>
                <a:spcPct val="80000"/>
              </a:lnSpc>
            </a:pPr>
            <a:r>
              <a:rPr lang="en-US" dirty="0"/>
              <a:t>Customers may become distrustful of the company and stop purchasing its products.</a:t>
            </a:r>
          </a:p>
          <a:p>
            <a:pPr>
              <a:lnSpc>
                <a:spcPct val="80000"/>
              </a:lnSpc>
            </a:pPr>
            <a:r>
              <a:rPr lang="en-US" dirty="0"/>
              <a:t>The company’s profits can decrease.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NOTE: The unethical behavior of just </a:t>
            </a:r>
            <a:r>
              <a:rPr lang="en-US" b="1" i="1" dirty="0"/>
              <a:t>one </a:t>
            </a:r>
            <a:r>
              <a:rPr lang="en-US" dirty="0"/>
              <a:t>salesperson can undermine the whole company!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You need to know WHERE the line is drawn before you determine how close to the line you want to position yourself.</a:t>
            </a:r>
            <a:endParaRPr lang="en-US" b="1" i="1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Illegal selling activities – Crossing the line!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77200" cy="37242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Misrepresenting the truth (bold-faced lie)</a:t>
            </a:r>
          </a:p>
          <a:p>
            <a:pPr>
              <a:lnSpc>
                <a:spcPct val="80000"/>
              </a:lnSpc>
            </a:pPr>
            <a:r>
              <a:rPr lang="en-US" dirty="0"/>
              <a:t>Saying something unfair or untrue about another business or product.</a:t>
            </a:r>
          </a:p>
          <a:p>
            <a:pPr>
              <a:lnSpc>
                <a:spcPct val="80000"/>
              </a:lnSpc>
            </a:pPr>
            <a:r>
              <a:rPr lang="en-US" dirty="0"/>
              <a:t>Participating in bribery.</a:t>
            </a:r>
          </a:p>
          <a:p>
            <a:pPr>
              <a:lnSpc>
                <a:spcPct val="80000"/>
              </a:lnSpc>
            </a:pPr>
            <a:r>
              <a:rPr lang="en-US" dirty="0"/>
              <a:t>Neglecting to provide accurate information to the customers.</a:t>
            </a:r>
          </a:p>
          <a:p>
            <a:pPr>
              <a:lnSpc>
                <a:spcPct val="80000"/>
              </a:lnSpc>
            </a:pPr>
            <a:r>
              <a:rPr lang="en-US" dirty="0"/>
              <a:t>Unfairly competing within the marketplace such as: making price deals, requiring exclusive dealership, tying-in sales (making the purchase of another product mandatory), requiring reciprocity (doing business only with those who buy from you.)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1143000"/>
          </a:xfrm>
        </p:spPr>
        <p:txBody>
          <a:bodyPr/>
          <a:lstStyle/>
          <a:p>
            <a:r>
              <a:rPr lang="en-US" sz="2800" dirty="0"/>
              <a:t>Customer-oriented ethical issues in sales: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8382000" cy="419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While working with customers salespersons must be cautious with: </a:t>
            </a:r>
          </a:p>
          <a:p>
            <a:pPr>
              <a:lnSpc>
                <a:spcPct val="80000"/>
              </a:lnSpc>
            </a:pPr>
            <a:endParaRPr lang="en-US" sz="1200" dirty="0"/>
          </a:p>
          <a:p>
            <a:pPr lvl="1">
              <a:lnSpc>
                <a:spcPct val="80000"/>
              </a:lnSpc>
            </a:pPr>
            <a:r>
              <a:rPr lang="en-US" dirty="0"/>
              <a:t>Gift-giving: One of the most widely disputed issues. Bribe versus gift?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>
              <a:lnSpc>
                <a:spcPct val="80000"/>
              </a:lnSpc>
            </a:pPr>
            <a:r>
              <a:rPr lang="en-US" dirty="0"/>
              <a:t>Entertaining: can be viewed as favoritism or bribery.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>
              <a:lnSpc>
                <a:spcPct val="80000"/>
              </a:lnSpc>
            </a:pPr>
            <a:r>
              <a:rPr lang="en-US" dirty="0"/>
              <a:t>Answering questions -  without really knowing the answers could lead to legal issues of misrepresentation.</a:t>
            </a:r>
          </a:p>
          <a:p>
            <a:pPr lvl="1">
              <a:lnSpc>
                <a:spcPct val="80000"/>
              </a:lnSpc>
            </a:pPr>
            <a:endParaRPr lang="en-US" sz="1400" dirty="0"/>
          </a:p>
          <a:p>
            <a:pPr lvl="1">
              <a:lnSpc>
                <a:spcPct val="80000"/>
              </a:lnSpc>
            </a:pPr>
            <a:r>
              <a:rPr lang="en-US" dirty="0"/>
              <a:t>Communicating product information – some salespeople are tempted to without negative product information OR exaggerate its performance.</a:t>
            </a:r>
          </a:p>
          <a:p>
            <a:pPr lvl="2">
              <a:lnSpc>
                <a:spcPct val="80000"/>
              </a:lnSpc>
              <a:buFont typeface="Wingdings" pitchFamily="2" charset="2"/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Competitor-oriented ethical issues in sales: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salespeople are tempted to “do what it takes” to hurt their competitors.</a:t>
            </a:r>
          </a:p>
          <a:p>
            <a:pPr>
              <a:buFont typeface="Wingdings" pitchFamily="2" charset="2"/>
              <a:buNone/>
            </a:pPr>
            <a:endParaRPr lang="en-US" sz="1800" dirty="0"/>
          </a:p>
          <a:p>
            <a:pPr lvl="1"/>
            <a:r>
              <a:rPr lang="en-US" sz="2800" dirty="0"/>
              <a:t>Tampering with or hiding competitor’s products.</a:t>
            </a:r>
          </a:p>
          <a:p>
            <a:pPr lvl="1">
              <a:buFontTx/>
              <a:buNone/>
            </a:pPr>
            <a:endParaRPr lang="en-US" sz="2800" dirty="0"/>
          </a:p>
          <a:p>
            <a:pPr lvl="1"/>
            <a:r>
              <a:rPr lang="en-US" sz="2800" dirty="0"/>
              <a:t>Belittling competitor’s products or questioning reliability</a:t>
            </a:r>
            <a:r>
              <a:rPr lang="en-US" sz="2000" dirty="0"/>
              <a:t>.</a:t>
            </a:r>
          </a:p>
          <a:p>
            <a:pPr lvl="1">
              <a:buFontTx/>
              <a:buNone/>
            </a:pPr>
            <a:endParaRPr lang="en-US" sz="1600" dirty="0"/>
          </a:p>
          <a:p>
            <a:pPr lvl="1"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Employer-oriented ethical issues in sales: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924800" cy="4191000"/>
          </a:xfrm>
        </p:spPr>
        <p:txBody>
          <a:bodyPr/>
          <a:lstStyle/>
          <a:p>
            <a:r>
              <a:rPr lang="en-US" sz="2000" dirty="0"/>
              <a:t>Questionable activities that employers might participate in are as follows:</a:t>
            </a:r>
          </a:p>
          <a:p>
            <a:pPr lvl="1"/>
            <a:r>
              <a:rPr lang="en-US" dirty="0"/>
              <a:t>Putting unreasonable pressure on salespeople like setting unrealistic sales quotas, etc.</a:t>
            </a:r>
          </a:p>
          <a:p>
            <a:pPr lvl="1">
              <a:buFontTx/>
              <a:buNone/>
            </a:pPr>
            <a:endParaRPr lang="en-US" sz="1200" dirty="0"/>
          </a:p>
          <a:p>
            <a:pPr lvl="1"/>
            <a:r>
              <a:rPr lang="en-US" dirty="0"/>
              <a:t>Neglecting to pay commission due when a territory is split and distributed among other sales personnel.</a:t>
            </a:r>
          </a:p>
          <a:p>
            <a:pPr lvl="1">
              <a:buFontTx/>
              <a:buNone/>
            </a:pPr>
            <a:endParaRPr lang="en-US" sz="1200" dirty="0"/>
          </a:p>
          <a:p>
            <a:pPr lvl="1"/>
            <a:r>
              <a:rPr lang="en-US" dirty="0"/>
              <a:t>Being a poor role model for ethical behavior.</a:t>
            </a:r>
          </a:p>
          <a:p>
            <a:pPr lvl="1">
              <a:buFontTx/>
              <a:buNone/>
            </a:pPr>
            <a:endParaRPr lang="en-US" sz="1200" dirty="0"/>
          </a:p>
          <a:p>
            <a:pPr lvl="1"/>
            <a:r>
              <a:rPr lang="en-US" dirty="0"/>
              <a:t>Looking the other way when staff members behave unethically.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138</TotalTime>
  <Words>609</Words>
  <Application>Microsoft Office PowerPoint</Application>
  <PresentationFormat>On-screen Show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Wingdings</vt:lpstr>
      <vt:lpstr>Times New Roman</vt:lpstr>
      <vt:lpstr>Capsules</vt:lpstr>
      <vt:lpstr>Explain Business Ethics in Selling</vt:lpstr>
      <vt:lpstr>Monday, December 3rd Unit 6 - Selling </vt:lpstr>
      <vt:lpstr>Why are ethics important in selling?</vt:lpstr>
      <vt:lpstr>The importance of business ethics in selling.</vt:lpstr>
      <vt:lpstr>What happens when there is a low level of selling ethics?</vt:lpstr>
      <vt:lpstr>Illegal selling activities – Crossing the line!</vt:lpstr>
      <vt:lpstr>Customer-oriented ethical issues in sales:</vt:lpstr>
      <vt:lpstr>Competitor-oriented ethical issues in sales:</vt:lpstr>
      <vt:lpstr>Employer-oriented ethical issues in sales:</vt:lpstr>
      <vt:lpstr>Coworker-oriented ethical issues in sales:</vt:lpstr>
      <vt:lpstr>YOUR personal code of ethics</vt:lpstr>
      <vt:lpstr>Match the letter of the descriptor with the situation it describes.</vt:lpstr>
      <vt:lpstr>Slide 13</vt:lpstr>
      <vt:lpstr>Slide 14</vt:lpstr>
    </vt:vector>
  </TitlesOfParts>
  <Company>Davie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Explain Business Ethics in Selling</dc:title>
  <dc:creator>barnesj</dc:creator>
  <cp:lastModifiedBy>Behar, Ann</cp:lastModifiedBy>
  <cp:revision>8</cp:revision>
  <dcterms:created xsi:type="dcterms:W3CDTF">2011-11-02T17:48:50Z</dcterms:created>
  <dcterms:modified xsi:type="dcterms:W3CDTF">2012-12-02T23:42:21Z</dcterms:modified>
</cp:coreProperties>
</file>