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4"/>
  </p:notesMasterIdLst>
  <p:sldIdLst>
    <p:sldId id="262" r:id="rId2"/>
    <p:sldId id="266" r:id="rId3"/>
    <p:sldId id="256" r:id="rId4"/>
    <p:sldId id="257" r:id="rId5"/>
    <p:sldId id="261" r:id="rId6"/>
    <p:sldId id="260" r:id="rId7"/>
    <p:sldId id="259" r:id="rId8"/>
    <p:sldId id="265" r:id="rId9"/>
    <p:sldId id="267" r:id="rId10"/>
    <p:sldId id="268" r:id="rId11"/>
    <p:sldId id="269" r:id="rId12"/>
    <p:sldId id="270" r:id="rId1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40" autoAdjust="0"/>
    <p:restoredTop sz="94728" autoAdjust="0"/>
  </p:normalViewPr>
  <p:slideViewPr>
    <p:cSldViewPr>
      <p:cViewPr varScale="1">
        <p:scale>
          <a:sx n="70" d="100"/>
          <a:sy n="70" d="100"/>
        </p:scale>
        <p:origin x="-51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0B062006-A6CB-4821-9CB9-7FC710C52700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062006-A6CB-4821-9CB9-7FC710C52700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91534DA-96CC-4979-8E26-0523F156C4BD}" type="slidenum">
              <a:rPr lang="en-US"/>
              <a:pPr/>
              <a:t>3</a:t>
            </a:fld>
            <a:endParaRPr lang="en-US"/>
          </a:p>
        </p:txBody>
      </p:sp>
      <p:sp>
        <p:nvSpPr>
          <p:cNvPr id="11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E622D62-C746-497E-8060-01F17105E9A2}" type="slidenum">
              <a:rPr lang="en-US"/>
              <a:pPr/>
              <a:t>4</a:t>
            </a:fld>
            <a:endParaRPr lang="en-US"/>
          </a:p>
        </p:txBody>
      </p:sp>
      <p:sp>
        <p:nvSpPr>
          <p:cNvPr id="122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1224DBF-0FC0-4935-8AA9-3756EBE4F9FE}" type="slidenum">
              <a:rPr lang="en-US"/>
              <a:pPr/>
              <a:t>5</a:t>
            </a:fld>
            <a:endParaRPr lang="en-US"/>
          </a:p>
        </p:txBody>
      </p:sp>
      <p:sp>
        <p:nvSpPr>
          <p:cNvPr id="133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BE8FCD5-7A37-4527-8790-CE267D22A8E1}" type="slidenum">
              <a:rPr lang="en-US"/>
              <a:pPr/>
              <a:t>6</a:t>
            </a:fld>
            <a:endParaRPr lang="en-US"/>
          </a:p>
        </p:txBody>
      </p:sp>
      <p:sp>
        <p:nvSpPr>
          <p:cNvPr id="143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467BD50-B962-47EC-BBE5-9DEA28BF9725}" type="slidenum">
              <a:rPr lang="en-US"/>
              <a:pPr/>
              <a:t>7</a:t>
            </a:fld>
            <a:endParaRPr lang="en-US"/>
          </a:p>
        </p:txBody>
      </p:sp>
      <p:sp>
        <p:nvSpPr>
          <p:cNvPr id="15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1224DBF-0FC0-4935-8AA9-3756EBE4F9FE}" type="slidenum">
              <a:rPr lang="en-US"/>
              <a:pPr/>
              <a:t>8</a:t>
            </a:fld>
            <a:endParaRPr lang="en-US"/>
          </a:p>
        </p:txBody>
      </p:sp>
      <p:sp>
        <p:nvSpPr>
          <p:cNvPr id="133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82D122EB-A8C4-47AA-827B-8268D9001C4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1BD7E35-986D-4AF9-848F-7419A46A7FF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E6E2619-2203-4856-A0E1-5D11545434E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2E45451-0D8C-4885-AE70-814D034D004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5253911-E534-44B7-87C5-38707873E13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757747D-D155-4BC6-AF8A-D6D07FC2A41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FC7DF0E-BCEE-4B2E-8529-DD9D0468C2E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72A8319-77E4-41C2-8AF1-4407E799F05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ABE2620-3DC9-4D6C-8BC1-E30F3E52A95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EC3B1DE-9792-4F30-AC8B-DE48F639476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432851C-036F-4D3A-8D33-AB025D0649D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B8370CED-E03E-47C0-9B77-AB71FEF86A77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Monday, May 3</a:t>
            </a:r>
            <a:r>
              <a:rPr lang="en-US" baseline="30000" dirty="0" smtClean="0">
                <a:solidFill>
                  <a:schemeClr val="bg1"/>
                </a:solidFill>
              </a:rPr>
              <a:t>rd</a:t>
            </a:r>
            <a:r>
              <a:rPr lang="en-US" dirty="0" smtClean="0">
                <a:solidFill>
                  <a:schemeClr val="bg1"/>
                </a:solidFill>
              </a:rPr>
              <a:t/>
            </a:r>
            <a:br>
              <a:rPr lang="en-US" dirty="0" smtClean="0">
                <a:solidFill>
                  <a:schemeClr val="bg1"/>
                </a:solidFill>
              </a:rPr>
            </a:br>
            <a:r>
              <a:rPr lang="en-US" dirty="0" smtClean="0">
                <a:solidFill>
                  <a:schemeClr val="bg1"/>
                </a:solidFill>
              </a:rPr>
              <a:t>Unit E9 – Analyze Pricing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4000" dirty="0" smtClean="0">
                <a:solidFill>
                  <a:schemeClr val="bg1"/>
                </a:solidFill>
              </a:rPr>
              <a:t>Warm up – Unit E8 Test – </a:t>
            </a:r>
            <a:r>
              <a:rPr lang="en-US" sz="4000" dirty="0" err="1" smtClean="0">
                <a:solidFill>
                  <a:schemeClr val="bg1"/>
                </a:solidFill>
              </a:rPr>
              <a:t>Quia</a:t>
            </a:r>
            <a:endParaRPr lang="en-US" sz="4000" dirty="0" smtClean="0">
              <a:solidFill>
                <a:schemeClr val="bg1"/>
              </a:solidFill>
            </a:endParaRPr>
          </a:p>
          <a:p>
            <a:r>
              <a:rPr lang="en-US" sz="4000" dirty="0" smtClean="0">
                <a:solidFill>
                  <a:schemeClr val="bg1"/>
                </a:solidFill>
              </a:rPr>
              <a:t>Unit E9 – Vocabulary – Write Terms and Definitions</a:t>
            </a:r>
          </a:p>
          <a:p>
            <a:r>
              <a:rPr lang="en-US" sz="4000" dirty="0" smtClean="0">
                <a:solidFill>
                  <a:schemeClr val="bg1"/>
                </a:solidFill>
              </a:rPr>
              <a:t>Complete Coke paper if needed</a:t>
            </a:r>
          </a:p>
          <a:p>
            <a:r>
              <a:rPr lang="en-US" sz="4000" dirty="0" smtClean="0">
                <a:solidFill>
                  <a:schemeClr val="bg1"/>
                </a:solidFill>
              </a:rPr>
              <a:t>Obj. E9.01 – Foundations of Pricing</a:t>
            </a:r>
          </a:p>
          <a:p>
            <a:pPr lvl="1"/>
            <a:r>
              <a:rPr lang="en-US" sz="3600" dirty="0" smtClean="0">
                <a:solidFill>
                  <a:schemeClr val="bg1"/>
                </a:solidFill>
              </a:rPr>
              <a:t>Slide Show/Notes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E45451-0D8C-4885-AE70-814D034D0041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Price Range Acceptance Activity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How much would you pay for a steak dinner?</a:t>
            </a:r>
          </a:p>
          <a:p>
            <a:pPr lvl="1"/>
            <a:r>
              <a:rPr lang="en-US" dirty="0" smtClean="0">
                <a:solidFill>
                  <a:schemeClr val="bg1"/>
                </a:solidFill>
              </a:rPr>
              <a:t>A. at a cafeteria style restaurant?</a:t>
            </a:r>
          </a:p>
          <a:p>
            <a:pPr lvl="1"/>
            <a:r>
              <a:rPr lang="en-US" dirty="0" smtClean="0">
                <a:solidFill>
                  <a:schemeClr val="bg1"/>
                </a:solidFill>
              </a:rPr>
              <a:t>B. at an elegant restaurant?</a:t>
            </a:r>
          </a:p>
          <a:p>
            <a:pPr lvl="1"/>
            <a:r>
              <a:rPr lang="en-US" dirty="0" smtClean="0">
                <a:solidFill>
                  <a:schemeClr val="bg1"/>
                </a:solidFill>
              </a:rPr>
              <a:t>C. at a charity benefit dinner?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E45451-0D8C-4885-AE70-814D034D0041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Price Range Acceptance Activity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How much would you pay to have a flat tire repaired?</a:t>
            </a:r>
          </a:p>
          <a:p>
            <a:pPr lvl="1"/>
            <a:r>
              <a:rPr lang="en-US" dirty="0" smtClean="0">
                <a:solidFill>
                  <a:schemeClr val="bg1"/>
                </a:solidFill>
              </a:rPr>
              <a:t>A. On a lonely stretch of highway?</a:t>
            </a:r>
          </a:p>
          <a:p>
            <a:pPr lvl="1"/>
            <a:r>
              <a:rPr lang="en-US" dirty="0" smtClean="0">
                <a:solidFill>
                  <a:schemeClr val="bg1"/>
                </a:solidFill>
              </a:rPr>
              <a:t>B. In a town where public transportation is readily available?</a:t>
            </a:r>
          </a:p>
          <a:p>
            <a:pPr lvl="1"/>
            <a:r>
              <a:rPr lang="en-US" dirty="0" smtClean="0">
                <a:solidFill>
                  <a:schemeClr val="bg1"/>
                </a:solidFill>
              </a:rPr>
              <a:t>C. When schools and stores are within walking distance?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E45451-0D8C-4885-AE70-814D034D0041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Price Range Acceptance Activity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How much would you pay for a duplicate car key?</a:t>
            </a:r>
          </a:p>
          <a:p>
            <a:pPr lvl="1"/>
            <a:r>
              <a:rPr lang="en-US" dirty="0" smtClean="0">
                <a:solidFill>
                  <a:schemeClr val="bg1"/>
                </a:solidFill>
              </a:rPr>
              <a:t>A. Just to have an extra key around?</a:t>
            </a:r>
          </a:p>
          <a:p>
            <a:pPr lvl="1"/>
            <a:r>
              <a:rPr lang="en-US" dirty="0" smtClean="0">
                <a:solidFill>
                  <a:schemeClr val="bg1"/>
                </a:solidFill>
              </a:rPr>
              <a:t>B. At night in a mall parking lot when your keys are locked in your car?</a:t>
            </a:r>
          </a:p>
          <a:p>
            <a:pPr lvl="1"/>
            <a:r>
              <a:rPr lang="en-US" dirty="0" smtClean="0">
                <a:solidFill>
                  <a:schemeClr val="bg1"/>
                </a:solidFill>
              </a:rPr>
              <a:t>C. When your </a:t>
            </a:r>
            <a:r>
              <a:rPr lang="en-US" smtClean="0">
                <a:solidFill>
                  <a:schemeClr val="bg1"/>
                </a:solidFill>
              </a:rPr>
              <a:t>nonrefundable airline </a:t>
            </a:r>
            <a:r>
              <a:rPr lang="en-US" dirty="0" smtClean="0">
                <a:solidFill>
                  <a:schemeClr val="bg1"/>
                </a:solidFill>
              </a:rPr>
              <a:t>ticket is in your locked car, and your flight leaves in 30 minutes, and your car keys are lost?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E45451-0D8C-4885-AE70-814D034D0041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</a:rPr>
              <a:t>Tuesday, May </a:t>
            </a:r>
            <a:r>
              <a:rPr lang="en-US" b="1" dirty="0" smtClean="0">
                <a:solidFill>
                  <a:schemeClr val="bg1"/>
                </a:solidFill>
              </a:rPr>
              <a:t>3rd</a:t>
            </a:r>
            <a:r>
              <a:rPr lang="en-US" b="1" dirty="0" smtClean="0">
                <a:solidFill>
                  <a:schemeClr val="bg1"/>
                </a:solidFill>
              </a:rPr>
              <a:t/>
            </a:r>
            <a:br>
              <a:rPr lang="en-US" b="1" dirty="0" smtClean="0">
                <a:solidFill>
                  <a:schemeClr val="bg1"/>
                </a:solidFill>
              </a:rPr>
            </a:br>
            <a:r>
              <a:rPr lang="en-US" b="1" dirty="0" smtClean="0">
                <a:solidFill>
                  <a:schemeClr val="bg1"/>
                </a:solidFill>
              </a:rPr>
              <a:t>Unit E9 – Analyze Pricing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Review </a:t>
            </a:r>
            <a:r>
              <a:rPr lang="en-US" dirty="0" smtClean="0">
                <a:solidFill>
                  <a:schemeClr val="bg1"/>
                </a:solidFill>
              </a:rPr>
              <a:t>Unit E8 Test Results</a:t>
            </a:r>
          </a:p>
          <a:p>
            <a:r>
              <a:rPr lang="en-US" sz="3600" dirty="0" smtClean="0">
                <a:solidFill>
                  <a:schemeClr val="bg1"/>
                </a:solidFill>
              </a:rPr>
              <a:t>Obj. E9.01 – Foundations of Pricing</a:t>
            </a:r>
          </a:p>
          <a:p>
            <a:pPr lvl="1"/>
            <a:r>
              <a:rPr lang="en-US" sz="3200" dirty="0" smtClean="0">
                <a:solidFill>
                  <a:schemeClr val="bg1"/>
                </a:solidFill>
              </a:rPr>
              <a:t>Review Slide </a:t>
            </a:r>
            <a:r>
              <a:rPr lang="en-US" sz="3200" dirty="0" smtClean="0">
                <a:solidFill>
                  <a:schemeClr val="bg1"/>
                </a:solidFill>
              </a:rPr>
              <a:t>Show/Notes</a:t>
            </a:r>
          </a:p>
          <a:p>
            <a:pPr lvl="1"/>
            <a:r>
              <a:rPr lang="en-US" sz="3200" dirty="0" smtClean="0">
                <a:solidFill>
                  <a:schemeClr val="bg1"/>
                </a:solidFill>
              </a:rPr>
              <a:t>Activity – Price Range Acceptance</a:t>
            </a:r>
          </a:p>
          <a:p>
            <a:r>
              <a:rPr lang="en-US" sz="3600" dirty="0" smtClean="0">
                <a:solidFill>
                  <a:schemeClr val="bg1"/>
                </a:solidFill>
              </a:rPr>
              <a:t>Obj. E9.02 – Exemplify Pricing</a:t>
            </a:r>
          </a:p>
          <a:p>
            <a:pPr lvl="1"/>
            <a:r>
              <a:rPr lang="en-US" sz="3200" dirty="0" smtClean="0">
                <a:solidFill>
                  <a:schemeClr val="bg1"/>
                </a:solidFill>
              </a:rPr>
              <a:t>Slide Show/Notes</a:t>
            </a:r>
          </a:p>
          <a:p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E45451-0D8C-4885-AE70-814D034D0041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066800" y="2667000"/>
            <a:ext cx="6781800" cy="1143000"/>
          </a:xfrm>
        </p:spPr>
        <p:txBody>
          <a:bodyPr/>
          <a:lstStyle/>
          <a:p>
            <a:r>
              <a:rPr lang="en-US" sz="4000" b="1">
                <a:solidFill>
                  <a:schemeClr val="bg1"/>
                </a:solidFill>
              </a:rPr>
              <a:t>UNIT E</a:t>
            </a:r>
            <a:br>
              <a:rPr lang="en-US" sz="4000" b="1">
                <a:solidFill>
                  <a:schemeClr val="bg1"/>
                </a:solidFill>
              </a:rPr>
            </a:br>
            <a:r>
              <a:rPr lang="en-US" sz="4000" b="1">
                <a:solidFill>
                  <a:schemeClr val="bg1"/>
                </a:solidFill>
              </a:rPr>
              <a:t>PRODUCT/SERVICE MANAGEMENT AND PRICING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219200" y="5105400"/>
            <a:ext cx="6400800" cy="1219200"/>
          </a:xfrm>
        </p:spPr>
        <p:txBody>
          <a:bodyPr/>
          <a:lstStyle/>
          <a:p>
            <a:r>
              <a:rPr lang="en-US" b="1">
                <a:solidFill>
                  <a:schemeClr val="bg1"/>
                </a:solidFill>
              </a:rPr>
              <a:t>9.01  Understand the foundations of pricing.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D845F-DE81-4B45-ACAC-791116256E92}" type="slidenum">
              <a:rPr lang="en-US"/>
              <a:pPr/>
              <a:t>4</a:t>
            </a:fld>
            <a:endParaRPr lang="en-US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0"/>
            <a:ext cx="7772400" cy="838200"/>
          </a:xfrm>
        </p:spPr>
        <p:txBody>
          <a:bodyPr/>
          <a:lstStyle/>
          <a:p>
            <a:r>
              <a:rPr lang="en-US" b="1">
                <a:solidFill>
                  <a:schemeClr val="bg1"/>
                </a:solidFill>
              </a:rPr>
              <a:t>Price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19200"/>
            <a:ext cx="7772400" cy="1219200"/>
          </a:xfrm>
        </p:spPr>
        <p:txBody>
          <a:bodyPr/>
          <a:lstStyle/>
          <a:p>
            <a:r>
              <a:rPr lang="en-US" b="1" i="1">
                <a:solidFill>
                  <a:schemeClr val="bg1"/>
                </a:solidFill>
              </a:rPr>
              <a:t>The dollar value (or its equivalent) placed on a good or service.</a:t>
            </a:r>
          </a:p>
        </p:txBody>
      </p:sp>
      <p:sp>
        <p:nvSpPr>
          <p:cNvPr id="5124" name="Text Box 4"/>
          <p:cNvSpPr txBox="1">
            <a:spLocks noChangeArrowheads="1"/>
          </p:cNvSpPr>
          <p:nvPr/>
        </p:nvSpPr>
        <p:spPr bwMode="auto">
          <a:xfrm>
            <a:off x="5105400" y="1981200"/>
            <a:ext cx="2667000" cy="423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>
              <a:spcBef>
                <a:spcPct val="50000"/>
              </a:spcBef>
              <a:buFont typeface="Times New Roman" pitchFamily="18" charset="0"/>
              <a:buChar char="$"/>
            </a:pPr>
            <a:r>
              <a:rPr lang="en-US" sz="3200" b="1">
                <a:solidFill>
                  <a:schemeClr val="bg1"/>
                </a:solidFill>
              </a:rPr>
              <a:t>Rent</a:t>
            </a:r>
          </a:p>
          <a:p>
            <a:pPr marL="457200" indent="-457200">
              <a:spcBef>
                <a:spcPct val="50000"/>
              </a:spcBef>
              <a:buFont typeface="Times New Roman" pitchFamily="18" charset="0"/>
              <a:buChar char="$"/>
            </a:pPr>
            <a:r>
              <a:rPr lang="en-US" sz="3200" b="1">
                <a:solidFill>
                  <a:schemeClr val="bg1"/>
                </a:solidFill>
              </a:rPr>
              <a:t>Fee</a:t>
            </a:r>
          </a:p>
          <a:p>
            <a:pPr marL="457200" indent="-457200">
              <a:spcBef>
                <a:spcPct val="50000"/>
              </a:spcBef>
              <a:buFont typeface="Times New Roman" pitchFamily="18" charset="0"/>
              <a:buChar char="$"/>
            </a:pPr>
            <a:r>
              <a:rPr lang="en-US" sz="3200" b="1">
                <a:solidFill>
                  <a:schemeClr val="bg1"/>
                </a:solidFill>
              </a:rPr>
              <a:t>Premium</a:t>
            </a:r>
          </a:p>
          <a:p>
            <a:pPr marL="457200" indent="-457200">
              <a:spcBef>
                <a:spcPct val="50000"/>
              </a:spcBef>
              <a:buFont typeface="Times New Roman" pitchFamily="18" charset="0"/>
              <a:buChar char="$"/>
            </a:pPr>
            <a:r>
              <a:rPr lang="en-US" sz="3200" b="1">
                <a:solidFill>
                  <a:schemeClr val="bg1"/>
                </a:solidFill>
              </a:rPr>
              <a:t>Toll</a:t>
            </a:r>
          </a:p>
          <a:p>
            <a:pPr marL="457200" indent="-457200">
              <a:spcBef>
                <a:spcPct val="50000"/>
              </a:spcBef>
              <a:buFont typeface="Times New Roman" pitchFamily="18" charset="0"/>
              <a:buChar char="$"/>
            </a:pPr>
            <a:r>
              <a:rPr lang="en-US" sz="3200" b="1">
                <a:solidFill>
                  <a:schemeClr val="bg1"/>
                </a:solidFill>
              </a:rPr>
              <a:t>Fine</a:t>
            </a:r>
          </a:p>
          <a:p>
            <a:pPr marL="457200" indent="-457200">
              <a:spcBef>
                <a:spcPct val="50000"/>
              </a:spcBef>
              <a:buFont typeface="Times New Roman" pitchFamily="18" charset="0"/>
              <a:buChar char="$"/>
            </a:pPr>
            <a:r>
              <a:rPr lang="en-US" sz="3200" b="1">
                <a:solidFill>
                  <a:schemeClr val="bg1"/>
                </a:solidFill>
              </a:rPr>
              <a:t>Tuition</a:t>
            </a:r>
          </a:p>
        </p:txBody>
      </p:sp>
      <p:pic>
        <p:nvPicPr>
          <p:cNvPr id="5125" name="Picture 5" descr="MCj03080320000[1]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19200" y="3200400"/>
            <a:ext cx="3201988" cy="214153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3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5" dur="1" fill="hold"/>
                                        <p:tgtEl>
                                          <p:spTgt spid="512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0" dur="1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2" grpId="0"/>
      <p:bldP spid="5123" grpId="0" build="p"/>
      <p:bldP spid="512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953383-D003-41FA-832A-7ADA61C0B29F}" type="slidenum">
              <a:rPr lang="en-US"/>
              <a:pPr/>
              <a:t>5</a:t>
            </a:fld>
            <a:endParaRPr lang="en-US"/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0"/>
            <a:ext cx="7772400" cy="838200"/>
          </a:xfrm>
        </p:spPr>
        <p:txBody>
          <a:bodyPr/>
          <a:lstStyle/>
          <a:p>
            <a:r>
              <a:rPr lang="en-US" b="1">
                <a:solidFill>
                  <a:schemeClr val="bg1"/>
                </a:solidFill>
              </a:rPr>
              <a:t>Importance of Price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295400"/>
            <a:ext cx="8610600" cy="4191000"/>
          </a:xfrm>
        </p:spPr>
        <p:txBody>
          <a:bodyPr/>
          <a:lstStyle/>
          <a:p>
            <a:pPr marL="515938" indent="-515938"/>
            <a:r>
              <a:rPr lang="en-US" sz="4400" b="1" dirty="0">
                <a:solidFill>
                  <a:schemeClr val="bg1"/>
                </a:solidFill>
              </a:rPr>
              <a:t>A critical marketing mix </a:t>
            </a:r>
            <a:r>
              <a:rPr lang="en-US" sz="4400" b="1" dirty="0" smtClean="0">
                <a:solidFill>
                  <a:schemeClr val="bg1"/>
                </a:solidFill>
              </a:rPr>
              <a:t>element</a:t>
            </a:r>
          </a:p>
          <a:p>
            <a:pPr marL="915988" lvl="1" indent="-515938"/>
            <a:r>
              <a:rPr lang="en-US" sz="3600" b="1" dirty="0" smtClean="0">
                <a:solidFill>
                  <a:schemeClr val="bg1"/>
                </a:solidFill>
              </a:rPr>
              <a:t>Most clearly establishes / identifies company’s image in the minds of potential customers</a:t>
            </a:r>
          </a:p>
          <a:p>
            <a:pPr marL="915988" lvl="1" indent="-515938"/>
            <a:r>
              <a:rPr lang="en-US" sz="3600" b="1" dirty="0" smtClean="0">
                <a:solidFill>
                  <a:schemeClr val="bg1"/>
                </a:solidFill>
              </a:rPr>
              <a:t>Has great impact on company’s </a:t>
            </a:r>
          </a:p>
          <a:p>
            <a:pPr marL="1316038" lvl="2" indent="-515938"/>
            <a:r>
              <a:rPr lang="en-US" sz="3200" b="1" dirty="0" smtClean="0">
                <a:solidFill>
                  <a:schemeClr val="bg1"/>
                </a:solidFill>
              </a:rPr>
              <a:t>Competitive edge</a:t>
            </a:r>
          </a:p>
          <a:p>
            <a:pPr marL="1316038" lvl="2" indent="-515938"/>
            <a:r>
              <a:rPr lang="en-US" sz="3200" b="1" dirty="0" smtClean="0">
                <a:solidFill>
                  <a:schemeClr val="bg1"/>
                </a:solidFill>
              </a:rPr>
              <a:t>profit</a:t>
            </a:r>
            <a:endParaRPr lang="en-US" sz="32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3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5" dur="1" fill="hold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6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8" dur="1" fill="hold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9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1" dur="1" fill="hold"/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2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4" dur="1" fill="hold"/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2" grpId="0"/>
      <p:bldP spid="1024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198C5-CEE6-4358-B692-13736E9864A5}" type="slidenum">
              <a:rPr lang="en-US"/>
              <a:pPr/>
              <a:t>6</a:t>
            </a:fld>
            <a:endParaRPr lang="en-US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1371600" y="0"/>
            <a:ext cx="7772400" cy="1143000"/>
          </a:xfrm>
        </p:spPr>
        <p:txBody>
          <a:bodyPr/>
          <a:lstStyle/>
          <a:p>
            <a:r>
              <a:rPr lang="en-US" b="1">
                <a:solidFill>
                  <a:schemeClr val="bg1"/>
                </a:solidFill>
              </a:rPr>
              <a:t>Price is a measure of quality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295400"/>
            <a:ext cx="7772400" cy="2514600"/>
          </a:xfrm>
        </p:spPr>
        <p:txBody>
          <a:bodyPr/>
          <a:lstStyle/>
          <a:p>
            <a:r>
              <a:rPr lang="en-US" b="1">
                <a:solidFill>
                  <a:schemeClr val="bg1"/>
                </a:solidFill>
              </a:rPr>
              <a:t>If an item is priced too low, customers perceive that the quality is low.</a:t>
            </a:r>
          </a:p>
          <a:p>
            <a:r>
              <a:rPr lang="en-US" b="1">
                <a:solidFill>
                  <a:schemeClr val="bg1"/>
                </a:solidFill>
              </a:rPr>
              <a:t>Customers expect certain items to cost more.</a:t>
            </a:r>
          </a:p>
        </p:txBody>
      </p:sp>
      <p:pic>
        <p:nvPicPr>
          <p:cNvPr id="9220" name="Picture 4" descr="rolex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6000" y="3352800"/>
            <a:ext cx="5105400" cy="31305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8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0" dur="1" fill="hold"/>
                                        <p:tgtEl>
                                          <p:spTgt spid="922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8" grpId="0"/>
      <p:bldP spid="9219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21888-1439-4D33-BDA2-F71262E758DB}" type="slidenum">
              <a:rPr lang="en-US"/>
              <a:pPr/>
              <a:t>7</a:t>
            </a:fld>
            <a:endParaRPr lang="en-US"/>
          </a:p>
        </p:txBody>
      </p:sp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1371600" y="0"/>
            <a:ext cx="7772400" cy="1143000"/>
          </a:xfrm>
        </p:spPr>
        <p:txBody>
          <a:bodyPr/>
          <a:lstStyle/>
          <a:p>
            <a:r>
              <a:rPr lang="en-US" b="1">
                <a:solidFill>
                  <a:schemeClr val="bg1"/>
                </a:solidFill>
              </a:rPr>
              <a:t>Price is a form of competition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3581400" cy="4953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b="1">
                <a:solidFill>
                  <a:schemeClr val="bg1"/>
                </a:solidFill>
              </a:rPr>
              <a:t>Business prices must be competitive or the customer will buy elsewhere.</a:t>
            </a:r>
          </a:p>
          <a:p>
            <a:pPr>
              <a:lnSpc>
                <a:spcPct val="90000"/>
              </a:lnSpc>
            </a:pPr>
            <a:r>
              <a:rPr lang="en-US" b="1">
                <a:solidFill>
                  <a:schemeClr val="bg1"/>
                </a:solidFill>
              </a:rPr>
              <a:t>Businesses sometimes price items below cost to match competitors.</a:t>
            </a:r>
          </a:p>
        </p:txBody>
      </p:sp>
      <p:pic>
        <p:nvPicPr>
          <p:cNvPr id="7172" name="Picture 4" descr="value menu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191000" y="1219200"/>
            <a:ext cx="4452938" cy="3484563"/>
          </a:xfrm>
          <a:prstGeom prst="rect">
            <a:avLst/>
          </a:prstGeom>
          <a:noFill/>
        </p:spPr>
      </p:pic>
      <p:pic>
        <p:nvPicPr>
          <p:cNvPr id="7173" name="Picture 5" descr="priced to sell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038600" y="4876800"/>
            <a:ext cx="4762500" cy="13144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3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5" dur="1" fill="hold"/>
                                        <p:tgtEl>
                                          <p:spTgt spid="717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0" grpId="0"/>
      <p:bldP spid="7171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953383-D003-41FA-832A-7ADA61C0B29F}" type="slidenum">
              <a:rPr lang="en-US"/>
              <a:pPr/>
              <a:t>8</a:t>
            </a:fld>
            <a:endParaRPr lang="en-US"/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0"/>
            <a:ext cx="7772400" cy="838200"/>
          </a:xfrm>
        </p:spPr>
        <p:txBody>
          <a:bodyPr/>
          <a:lstStyle/>
          <a:p>
            <a:r>
              <a:rPr lang="en-US" b="1">
                <a:solidFill>
                  <a:schemeClr val="bg1"/>
                </a:solidFill>
              </a:rPr>
              <a:t>Importance of Price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600200"/>
            <a:ext cx="9144000" cy="3886200"/>
          </a:xfrm>
        </p:spPr>
        <p:txBody>
          <a:bodyPr/>
          <a:lstStyle/>
          <a:p>
            <a:pPr marL="515938" indent="-515938"/>
            <a:r>
              <a:rPr lang="en-US" sz="4400" b="1" dirty="0" smtClean="0">
                <a:solidFill>
                  <a:schemeClr val="bg1"/>
                </a:solidFill>
              </a:rPr>
              <a:t>A </a:t>
            </a:r>
            <a:r>
              <a:rPr lang="en-US" sz="4400" b="1" dirty="0">
                <a:solidFill>
                  <a:schemeClr val="bg1"/>
                </a:solidFill>
              </a:rPr>
              <a:t>factor in the customer’s assessment of product value in meeting a </a:t>
            </a:r>
            <a:r>
              <a:rPr lang="en-US" sz="4400" b="1" dirty="0" smtClean="0">
                <a:solidFill>
                  <a:schemeClr val="bg1"/>
                </a:solidFill>
              </a:rPr>
              <a:t>need/desire</a:t>
            </a:r>
          </a:p>
          <a:p>
            <a:pPr marL="915988" lvl="1" indent="-515938"/>
            <a:r>
              <a:rPr lang="en-US" sz="3200" b="1" dirty="0" smtClean="0">
                <a:solidFill>
                  <a:schemeClr val="bg1"/>
                </a:solidFill>
              </a:rPr>
              <a:t>Customer determines usefulness of available products, then choose which to purchase based on assessment of relationship between the price of the product and its suitability for their purpose</a:t>
            </a:r>
            <a:endParaRPr lang="en-US" sz="32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3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5" dur="1" fill="hold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2" grpId="0"/>
      <p:bldP spid="1024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Price Range Acceptance Activity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How much would you pay for a 12oz soft drink?</a:t>
            </a:r>
          </a:p>
          <a:p>
            <a:pPr lvl="1"/>
            <a:r>
              <a:rPr lang="en-US" dirty="0" smtClean="0">
                <a:solidFill>
                  <a:schemeClr val="bg1"/>
                </a:solidFill>
              </a:rPr>
              <a:t>A. From a Vending Machine?</a:t>
            </a:r>
          </a:p>
          <a:p>
            <a:pPr lvl="1"/>
            <a:r>
              <a:rPr lang="en-US" dirty="0" smtClean="0">
                <a:solidFill>
                  <a:schemeClr val="bg1"/>
                </a:solidFill>
              </a:rPr>
              <a:t>B. At the Movie Theatre?</a:t>
            </a:r>
          </a:p>
          <a:p>
            <a:pPr lvl="1"/>
            <a:r>
              <a:rPr lang="en-US" dirty="0" smtClean="0">
                <a:solidFill>
                  <a:schemeClr val="bg1"/>
                </a:solidFill>
              </a:rPr>
              <a:t>C. In  a Restaurant?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E45451-0D8C-4885-AE70-814D034D0041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383</TotalTime>
  <Words>439</Words>
  <Application>Microsoft Office PowerPoint</Application>
  <PresentationFormat>On-screen Show (4:3)</PresentationFormat>
  <Paragraphs>76</Paragraphs>
  <Slides>12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Default Design</vt:lpstr>
      <vt:lpstr>Monday, May 3rd Unit E9 – Analyze Pricing</vt:lpstr>
      <vt:lpstr>Tuesday, May 3rd Unit E9 – Analyze Pricing</vt:lpstr>
      <vt:lpstr>UNIT E PRODUCT/SERVICE MANAGEMENT AND PRICING</vt:lpstr>
      <vt:lpstr>Price</vt:lpstr>
      <vt:lpstr>Importance of Price</vt:lpstr>
      <vt:lpstr>Price is a measure of quality</vt:lpstr>
      <vt:lpstr>Price is a form of competition</vt:lpstr>
      <vt:lpstr>Importance of Price</vt:lpstr>
      <vt:lpstr>Price Range Acceptance Activity</vt:lpstr>
      <vt:lpstr>Price Range Acceptance Activity</vt:lpstr>
      <vt:lpstr>Price Range Acceptance Activity</vt:lpstr>
      <vt:lpstr>Price Range Acceptance Activity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 E PRODUCT/SERVICE MANAGEMENT AND PRICING</dc:title>
  <dc:creator>Ann</dc:creator>
  <cp:lastModifiedBy>abehar</cp:lastModifiedBy>
  <cp:revision>17</cp:revision>
  <dcterms:created xsi:type="dcterms:W3CDTF">2001-07-03T22:00:07Z</dcterms:created>
  <dcterms:modified xsi:type="dcterms:W3CDTF">2011-05-03T11:16:09Z</dcterms:modified>
</cp:coreProperties>
</file>