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93" r:id="rId3"/>
    <p:sldId id="294" r:id="rId4"/>
    <p:sldId id="256" r:id="rId5"/>
    <p:sldId id="257" r:id="rId6"/>
    <p:sldId id="287" r:id="rId7"/>
    <p:sldId id="259" r:id="rId8"/>
    <p:sldId id="288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89" r:id="rId22"/>
    <p:sldId id="272" r:id="rId23"/>
    <p:sldId id="295" r:id="rId24"/>
    <p:sldId id="273" r:id="rId25"/>
    <p:sldId id="274" r:id="rId26"/>
    <p:sldId id="278" r:id="rId27"/>
    <p:sldId id="275" r:id="rId28"/>
    <p:sldId id="277" r:id="rId29"/>
    <p:sldId id="276" r:id="rId30"/>
    <p:sldId id="283" r:id="rId31"/>
    <p:sldId id="282" r:id="rId32"/>
    <p:sldId id="281" r:id="rId33"/>
    <p:sldId id="284" r:id="rId34"/>
    <p:sldId id="280" r:id="rId35"/>
    <p:sldId id="279" r:id="rId36"/>
    <p:sldId id="286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94737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5B9DB-AED0-4B65-9E49-7EBE1317FFBD}" type="datetimeFigureOut">
              <a:rPr lang="en-US"/>
              <a:pPr>
                <a:defRPr/>
              </a:pPr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CC8D9-05C5-4F8E-8976-DDE4FDE415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C3EE5-B542-4D2C-A1E9-11469450C953}" type="datetimeFigureOut">
              <a:rPr lang="en-US"/>
              <a:pPr>
                <a:defRPr/>
              </a:pPr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172DA-834E-4A68-9C42-000B7BC151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6810C-C100-4EA9-AF3E-557B53F6BF08}" type="datetimeFigureOut">
              <a:rPr lang="en-US"/>
              <a:pPr>
                <a:defRPr/>
              </a:pPr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0C3B0-7542-42B2-AD3D-9478779C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31B57-6E4F-4315-A86E-E0EA31C30018}" type="datetimeFigureOut">
              <a:rPr lang="en-US"/>
              <a:pPr>
                <a:defRPr/>
              </a:pPr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6948A-1D3B-4FBB-BADC-5C188B138E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5D3F6-2A8A-4129-8F7A-AD1CE534D14C}" type="datetimeFigureOut">
              <a:rPr lang="en-US"/>
              <a:pPr>
                <a:defRPr/>
              </a:pPr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7A783-907D-49D0-9EA3-D2E56C8D1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55B6-77D2-4D09-8AF7-7783278FD33D}" type="datetimeFigureOut">
              <a:rPr lang="en-US"/>
              <a:pPr>
                <a:defRPr/>
              </a:pPr>
              <a:t>1/26/2012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87836-5E7A-40E4-9697-BF0FF90E4B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4FDEA-D591-42F1-9EC8-D9724C3806B3}" type="datetimeFigureOut">
              <a:rPr lang="en-US"/>
              <a:pPr>
                <a:defRPr/>
              </a:pPr>
              <a:t>1/26/2012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5CAC2-10A8-45AA-9144-175DF0A09C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1BF95-DC89-4B5F-BF13-33D0C3600F26}" type="datetimeFigureOut">
              <a:rPr lang="en-US"/>
              <a:pPr>
                <a:defRPr/>
              </a:pPr>
              <a:t>1/26/2012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7BB28-0FA1-4BF7-86C0-999F80BA3F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37A60-F777-4E58-97AA-F06E3B1ADD66}" type="datetimeFigureOut">
              <a:rPr lang="en-US"/>
              <a:pPr>
                <a:defRPr/>
              </a:pPr>
              <a:t>1/26/2012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AA99A-94A1-4C44-9F35-A186435FC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E5FAA-DDE5-4888-8D5D-CF62D26A212C}" type="datetimeFigureOut">
              <a:rPr lang="en-US"/>
              <a:pPr>
                <a:defRPr/>
              </a:pPr>
              <a:t>1/26/2012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D70A7-8D54-4F69-8425-605383DD7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15E7E-1253-47BA-AFCF-B54DF33F7E93}" type="datetimeFigureOut">
              <a:rPr lang="en-US"/>
              <a:pPr>
                <a:defRPr/>
              </a:pPr>
              <a:t>1/26/2012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2F221-D72B-477B-BA1B-D32561A6D7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F19D7E3-EE1D-4235-ACFE-D8EB4CA4D32E}" type="datetimeFigureOut">
              <a:rPr lang="en-US"/>
              <a:pPr>
                <a:defRPr/>
              </a:pPr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8D961E-5B0E-4EBB-A687-9C7BDE159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Wednesday, January 25</a:t>
            </a:r>
            <a:r>
              <a:rPr lang="en-US" baseline="30000" dirty="0" smtClean="0"/>
              <a:t>th</a:t>
            </a:r>
            <a:r>
              <a:rPr lang="en-US" dirty="0" smtClean="0"/>
              <a:t> – 1st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Warm up – MM 1.01 Quiz</a:t>
            </a:r>
          </a:p>
          <a:p>
            <a:r>
              <a:rPr lang="en-US" dirty="0" smtClean="0"/>
              <a:t>MM 1.02 – Foundational Knowledge of customer/client/business behavior to understand what motivates decision-making</a:t>
            </a:r>
          </a:p>
          <a:p>
            <a:r>
              <a:rPr lang="en-US" dirty="0" smtClean="0"/>
              <a:t>Slide Show/Guided Notes</a:t>
            </a:r>
          </a:p>
          <a:p>
            <a:r>
              <a:rPr lang="en-US" dirty="0" smtClean="0"/>
              <a:t>Activity</a:t>
            </a:r>
          </a:p>
          <a:p>
            <a:r>
              <a:rPr lang="en-US" b="1" i="1" dirty="0" smtClean="0">
                <a:solidFill>
                  <a:srgbClr val="FF0000"/>
                </a:solidFill>
              </a:rPr>
              <a:t>Warning – LOTS of NOTES today! – </a:t>
            </a:r>
          </a:p>
          <a:p>
            <a:r>
              <a:rPr lang="en-US" b="1" i="1" dirty="0" smtClean="0">
                <a:solidFill>
                  <a:srgbClr val="FF0000"/>
                </a:solidFill>
              </a:rPr>
              <a:t>TEST on FRIDAY!!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Selective processes contd.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/>
            <a:r>
              <a:rPr lang="en-US" dirty="0" smtClean="0"/>
              <a:t>There are 4-levels of purchase decisions:</a:t>
            </a:r>
          </a:p>
          <a:p>
            <a:pPr lvl="1" eaLnBrk="1" hangingPunct="1"/>
            <a:r>
              <a:rPr lang="en-US" b="1" i="1" dirty="0" smtClean="0"/>
              <a:t>Impulse</a:t>
            </a:r>
            <a:r>
              <a:rPr lang="en-US" dirty="0" smtClean="0"/>
              <a:t> – made with no prior planning or research (example: soda @ checkout on a hot day)</a:t>
            </a:r>
          </a:p>
          <a:p>
            <a:pPr lvl="1" eaLnBrk="1" hangingPunct="1"/>
            <a:r>
              <a:rPr lang="en-US" b="1" i="1" dirty="0" smtClean="0"/>
              <a:t>Routine </a:t>
            </a:r>
            <a:r>
              <a:rPr lang="en-US" dirty="0" smtClean="0"/>
              <a:t>– made quickly and without much thought (example: purchasing same deodorant)</a:t>
            </a:r>
          </a:p>
          <a:p>
            <a:pPr lvl="1" eaLnBrk="1" hangingPunct="1"/>
            <a:r>
              <a:rPr lang="en-US" b="1" i="1" dirty="0" smtClean="0"/>
              <a:t>Limited </a:t>
            </a:r>
            <a:r>
              <a:rPr lang="en-US" dirty="0" smtClean="0"/>
              <a:t>– made with some research and planning (example: checking reviews &amp; </a:t>
            </a:r>
            <a:r>
              <a:rPr lang="en-US" i="1" dirty="0" smtClean="0"/>
              <a:t>Consumer Reports</a:t>
            </a:r>
            <a:r>
              <a:rPr lang="en-US" dirty="0" smtClean="0"/>
              <a:t> before purchasing a new laptop)</a:t>
            </a:r>
          </a:p>
          <a:p>
            <a:pPr lvl="1" eaLnBrk="1" hangingPunct="1"/>
            <a:r>
              <a:rPr lang="en-US" b="1" i="1" dirty="0" smtClean="0"/>
              <a:t>Extensive</a:t>
            </a:r>
            <a:r>
              <a:rPr lang="en-US" dirty="0" smtClean="0"/>
              <a:t> – involves a great deal of research and planning (example: purchasing your first car)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Attitudes </a:t>
            </a:r>
            <a:r>
              <a:rPr lang="en-US" dirty="0" err="1" smtClean="0"/>
              <a:t>vs</a:t>
            </a:r>
            <a:r>
              <a:rPr lang="en-US" dirty="0" smtClean="0"/>
              <a:t> Beliefs</a:t>
            </a:r>
            <a:endParaRPr lang="en-US" dirty="0"/>
          </a:p>
        </p:txBody>
      </p:sp>
      <p:sp>
        <p:nvSpPr>
          <p:cNvPr id="19458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0070C0"/>
                </a:solidFill>
              </a:rPr>
              <a:t>Attitudes</a:t>
            </a:r>
          </a:p>
          <a:p>
            <a:pPr lvl="1" eaLnBrk="1" hangingPunct="1"/>
            <a:r>
              <a:rPr lang="en-US" sz="2800" dirty="0" smtClean="0"/>
              <a:t>Are more subjective</a:t>
            </a:r>
          </a:p>
          <a:p>
            <a:pPr lvl="1" eaLnBrk="1" hangingPunct="1"/>
            <a:r>
              <a:rPr lang="en-US" sz="2800" dirty="0" smtClean="0"/>
              <a:t>Can change from person to person</a:t>
            </a:r>
          </a:p>
          <a:p>
            <a:pPr lvl="1" eaLnBrk="1" hangingPunct="1"/>
            <a:r>
              <a:rPr lang="en-US" sz="2800" dirty="0" smtClean="0"/>
              <a:t>A state of mind</a:t>
            </a:r>
          </a:p>
          <a:p>
            <a:pPr lvl="1" eaLnBrk="1" hangingPunct="1"/>
            <a:r>
              <a:rPr lang="en-US" sz="2800" dirty="0" smtClean="0"/>
              <a:t>An opinion</a:t>
            </a:r>
          </a:p>
          <a:p>
            <a:pPr lvl="1" eaLnBrk="1" hangingPunct="1"/>
            <a:endParaRPr lang="en-US" dirty="0" smtClean="0"/>
          </a:p>
        </p:txBody>
      </p:sp>
      <p:sp>
        <p:nvSpPr>
          <p:cNvPr id="19459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67200" cy="4525963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0070C0"/>
                </a:solidFill>
              </a:rPr>
              <a:t>Beliefs</a:t>
            </a:r>
          </a:p>
          <a:p>
            <a:pPr lvl="1" eaLnBrk="1" hangingPunct="1"/>
            <a:r>
              <a:rPr lang="en-US" sz="2800" dirty="0" smtClean="0"/>
              <a:t>What we think the facts are</a:t>
            </a:r>
          </a:p>
          <a:p>
            <a:pPr lvl="1" eaLnBrk="1" hangingPunct="1"/>
            <a:r>
              <a:rPr lang="en-US" sz="2800" dirty="0" smtClean="0"/>
              <a:t>What you take to be true</a:t>
            </a:r>
          </a:p>
          <a:p>
            <a:pPr lvl="1" eaLnBrk="1" hangingPunct="1"/>
            <a:r>
              <a:rPr lang="en-US" sz="2800" dirty="0" smtClean="0"/>
              <a:t>Beliefs can be mistaken</a:t>
            </a:r>
          </a:p>
          <a:p>
            <a:pPr lvl="1" eaLnBrk="1" hangingPunct="1"/>
            <a:r>
              <a:rPr lang="en-US" sz="2800" dirty="0" smtClean="0"/>
              <a:t>Beliefs can change over time</a:t>
            </a:r>
          </a:p>
          <a:p>
            <a:pPr lvl="1" eaLnBrk="1" hangingPunct="1"/>
            <a:r>
              <a:rPr lang="en-US" sz="2800" dirty="0" smtClean="0"/>
              <a:t>Most will defend their beliefs to the end</a:t>
            </a:r>
          </a:p>
          <a:p>
            <a:pPr lvl="1" eaLnBrk="1" hangingPunct="1">
              <a:buFont typeface="Arial" charset="0"/>
              <a:buNone/>
            </a:pPr>
            <a:endParaRPr lang="en-US" dirty="0" smtClean="0"/>
          </a:p>
        </p:txBody>
      </p:sp>
      <p:pic>
        <p:nvPicPr>
          <p:cNvPr id="3075" name="Picture 3" descr="C:\Documents and Settings\a.english\Local Settings\Temporary Internet Files\Content.IE5\46MHTLNC\MP90043053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4800600"/>
            <a:ext cx="2856829" cy="190380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Cultural influences on buying behavior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ethnic group that you grew up in: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provides you with an initial set of values, beliefs, and behaviors.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Provides you with attitudes toward products, buying, credit, and shopping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May also affect your ideas of what is appropriate to buy, wear, and do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Don’t just think of ethnic cultures…. There is a teenage culture, California, a Southern, East Coast, Corporate,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Social influences on buying behavior</a:t>
            </a:r>
            <a:endParaRPr lang="en-US" dirty="0"/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Social class – the ranking of people based on wealth, education, ancestry, and power</a:t>
            </a:r>
          </a:p>
          <a:p>
            <a:pPr eaLnBrk="1" hangingPunct="1"/>
            <a:r>
              <a:rPr lang="en-US" smtClean="0"/>
              <a:t>Conveyed through your family, friends (peer pressure), classmates, and other social or professional groups.  Also includes TV and movies</a:t>
            </a:r>
          </a:p>
        </p:txBody>
      </p:sp>
      <p:pic>
        <p:nvPicPr>
          <p:cNvPr id="21507" name="Picture 3" descr="C:\Documents and Settings\a.english\Local Settings\Temporary Internet Files\Content.IE5\A8D6553Q\MP90043943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4419600"/>
            <a:ext cx="2667000" cy="178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Person’s individual differences impact consumer behavior</a:t>
            </a:r>
            <a:endParaRPr lang="en-US" dirty="0"/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Age – life stage</a:t>
            </a:r>
          </a:p>
          <a:p>
            <a:pPr eaLnBrk="1" hangingPunct="1"/>
            <a:r>
              <a:rPr lang="en-US" sz="4000" dirty="0" smtClean="0"/>
              <a:t>Occupation</a:t>
            </a:r>
          </a:p>
          <a:p>
            <a:pPr eaLnBrk="1" hangingPunct="1"/>
            <a:r>
              <a:rPr lang="en-US" sz="4000" dirty="0" smtClean="0"/>
              <a:t>Economic situation</a:t>
            </a:r>
          </a:p>
          <a:p>
            <a:pPr eaLnBrk="1" hangingPunct="1"/>
            <a:r>
              <a:rPr lang="en-US" sz="4000" dirty="0" smtClean="0"/>
              <a:t>Lifestyle</a:t>
            </a:r>
          </a:p>
          <a:p>
            <a:pPr eaLnBrk="1" hangingPunct="1"/>
            <a:r>
              <a:rPr lang="en-US" sz="4000" dirty="0" smtClean="0"/>
              <a:t>Personality</a:t>
            </a:r>
          </a:p>
          <a:p>
            <a:pPr eaLnBrk="1" hangingPunct="1"/>
            <a:r>
              <a:rPr lang="en-US" sz="4000" dirty="0" smtClean="0"/>
              <a:t>Self-conception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  <p:pic>
        <p:nvPicPr>
          <p:cNvPr id="22531" name="Picture 2" descr="C:\Documents and Settings\a.english\Local Settings\Temporary Internet Files\Content.IE5\W3NW21HP\MP90044861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914400"/>
            <a:ext cx="1905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 descr="C:\Documents and Settings\a.english\Local Settings\Temporary Internet Files\Content.IE5\46MHTLNC\MP900400074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4038600"/>
            <a:ext cx="2786063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5" descr="C:\Documents and Settings\a.english\Local Settings\Temporary Internet Files\Content.IE5\W3NW21HP\MP90040094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1600200"/>
            <a:ext cx="1676400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Psychological influences impact consumer behavior</a:t>
            </a:r>
            <a:endParaRPr lang="en-US" dirty="0"/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Influences that come from within a person</a:t>
            </a:r>
          </a:p>
          <a:p>
            <a:pPr eaLnBrk="1" hangingPunct="1"/>
            <a:r>
              <a:rPr lang="en-US" sz="3600" dirty="0" smtClean="0"/>
              <a:t>According to psychologists our needs are responsible for many of our purchases</a:t>
            </a:r>
          </a:p>
          <a:p>
            <a:pPr eaLnBrk="1" hangingPunct="1"/>
            <a:r>
              <a:rPr lang="en-US" sz="3600" dirty="0" smtClean="0"/>
              <a:t>A need is a </a:t>
            </a:r>
            <a:r>
              <a:rPr lang="en-US" sz="3600" i="1" dirty="0" smtClean="0"/>
              <a:t>lack</a:t>
            </a:r>
            <a:r>
              <a:rPr lang="en-US" sz="3600" dirty="0" smtClean="0"/>
              <a:t> from within.  If the need is not satisfied, it turns into a </a:t>
            </a:r>
            <a:r>
              <a:rPr lang="en-US" sz="3600" i="1" dirty="0" smtClean="0"/>
              <a:t>drive</a:t>
            </a:r>
            <a:endParaRPr lang="en-US" sz="3600" dirty="0" smtClean="0"/>
          </a:p>
          <a:p>
            <a:pPr eaLnBrk="1" hangingPunct="1"/>
            <a:r>
              <a:rPr lang="en-US" sz="3600" dirty="0" smtClean="0"/>
              <a:t>Think of Maslow’s Hierarchy of needs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Situational influences that impact consumer behavior</a:t>
            </a:r>
            <a:endParaRPr lang="en-US" dirty="0"/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Influences that come from the environment</a:t>
            </a:r>
          </a:p>
          <a:p>
            <a:pPr eaLnBrk="1" hangingPunct="1"/>
            <a:r>
              <a:rPr lang="en-US" sz="3600" dirty="0" smtClean="0"/>
              <a:t>Weather, physical location of the store</a:t>
            </a:r>
          </a:p>
          <a:p>
            <a:pPr eaLnBrk="1" hangingPunct="1"/>
            <a:r>
              <a:rPr lang="en-US" sz="3600" dirty="0" smtClean="0"/>
              <a:t>Time of day </a:t>
            </a:r>
          </a:p>
          <a:p>
            <a:pPr eaLnBrk="1" hangingPunct="1"/>
            <a:r>
              <a:rPr lang="en-US" sz="3600" dirty="0" smtClean="0"/>
              <a:t>Visibility of advertising and other promotions</a:t>
            </a:r>
          </a:p>
          <a:p>
            <a:pPr eaLnBrk="1" hangingPunct="1"/>
            <a:r>
              <a:rPr lang="en-US" sz="3600" dirty="0" smtClean="0"/>
              <a:t>The buyer’s mood, physical condition, and financial condition at the time </a:t>
            </a:r>
          </a:p>
        </p:txBody>
      </p:sp>
      <p:pic>
        <p:nvPicPr>
          <p:cNvPr id="24579" name="Picture 2" descr="C:\Program Files\Microsoft Office\MEDIA\CAGCAT10\j029382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209800"/>
            <a:ext cx="8001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3" descr="C:\Documents and Settings\a.english\Local Settings\Temporary Internet Files\Content.IE5\NV18ODJ7\MC9004127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12237">
            <a:off x="3324225" y="2814638"/>
            <a:ext cx="47307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4" descr="C:\Documents and Settings\a.english\Local Settings\Temporary Internet Files\Content.IE5\3AENSPA7\MC90018753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0" y="4191000"/>
            <a:ext cx="1284288" cy="129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7921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Consumer vs. business buying behavior</a:t>
            </a:r>
            <a:endParaRPr lang="en-US" dirty="0"/>
          </a:p>
        </p:txBody>
      </p:sp>
      <p:sp>
        <p:nvSpPr>
          <p:cNvPr id="25602" name="Text Placeholder 3"/>
          <p:cNvSpPr>
            <a:spLocks noGrp="1"/>
          </p:cNvSpPr>
          <p:nvPr>
            <p:ph type="body" idx="1"/>
          </p:nvPr>
        </p:nvSpPr>
        <p:spPr>
          <a:xfrm>
            <a:off x="457200" y="1143001"/>
            <a:ext cx="4040188" cy="6096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0070C0"/>
                </a:solidFill>
              </a:rPr>
              <a:t>Consumer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752600"/>
            <a:ext cx="4040188" cy="43735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Major influences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External – groups, culture, situation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Marketing – 4Ps and service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Internal – perception, attitude, knowledge, personality, lifestyle, roles, and involvement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Impulse buying is prevalent</a:t>
            </a:r>
            <a:endParaRPr lang="en-US" dirty="0"/>
          </a:p>
        </p:txBody>
      </p:sp>
      <p:sp>
        <p:nvSpPr>
          <p:cNvPr id="25604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066801"/>
            <a:ext cx="4041775" cy="6096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0070C0"/>
                </a:solidFill>
              </a:rPr>
              <a:t>Business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752600"/>
            <a:ext cx="4041775" cy="43735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Major influences: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How decisions are made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Existence of experienced purchasers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Time needed to make a decision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Size of purchases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Number of buyers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Type of promotional effort needed to reach the buyer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Decisions can take weeks, months, years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How do environmental influences affect business customers’ behavior?</a:t>
            </a:r>
          </a:p>
        </p:txBody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Economic trends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Hybrid vehicles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Going “green”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Supply conditions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Fewer but larger customers geographically concentrated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Demand fluctuates more due to consumer purchases (increase/decrease)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Technological, political, and competitive changes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Bidding process between competitors offer similar products/services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dirty="0" smtClean="0"/>
              <a:t>Culture and customs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How do organizational influences affect business customers’ behavior?</a:t>
            </a:r>
          </a:p>
        </p:txBody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  <a:p>
            <a:pPr eaLnBrk="1" hangingPunct="1"/>
            <a:r>
              <a:rPr lang="en-US" smtClean="0"/>
              <a:t>Policies</a:t>
            </a:r>
          </a:p>
          <a:p>
            <a:pPr eaLnBrk="1" hangingPunct="1"/>
            <a:r>
              <a:rPr lang="en-US" smtClean="0"/>
              <a:t>Procedures</a:t>
            </a:r>
          </a:p>
          <a:p>
            <a:pPr eaLnBrk="1" hangingPunct="1"/>
            <a:r>
              <a:rPr lang="en-US" smtClean="0"/>
              <a:t>Organizational Structure</a:t>
            </a:r>
          </a:p>
          <a:p>
            <a:pPr eaLnBrk="1" hangingPunct="1"/>
            <a:r>
              <a:rPr lang="en-US" smtClean="0"/>
              <a:t>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Wednesday, January 25</a:t>
            </a:r>
            <a:r>
              <a:rPr lang="en-US" baseline="30000" dirty="0" smtClean="0"/>
              <a:t>th</a:t>
            </a:r>
            <a:r>
              <a:rPr lang="en-US" dirty="0" smtClean="0"/>
              <a:t> – 2nd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Warm up – Review MM 1.01 Quiz Results</a:t>
            </a:r>
          </a:p>
          <a:p>
            <a:r>
              <a:rPr lang="en-US" dirty="0" smtClean="0"/>
              <a:t>MM 1.02 – Foundational Knowledge of customer/client/business behavior to understand what motivates decision-making</a:t>
            </a:r>
          </a:p>
          <a:p>
            <a:pPr lvl="1"/>
            <a:r>
              <a:rPr lang="en-US" dirty="0" smtClean="0"/>
              <a:t>Slide Show/Guided Notes</a:t>
            </a:r>
          </a:p>
          <a:p>
            <a:pPr lvl="1"/>
            <a:r>
              <a:rPr lang="en-US" smtClean="0"/>
              <a:t>Activity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b="1" i="1" dirty="0" smtClean="0">
                <a:solidFill>
                  <a:srgbClr val="FF0000"/>
                </a:solidFill>
              </a:rPr>
              <a:t>Warning – LOTS of NOTES today! – </a:t>
            </a:r>
          </a:p>
          <a:p>
            <a:r>
              <a:rPr lang="en-US" b="1" i="1" dirty="0" smtClean="0">
                <a:solidFill>
                  <a:srgbClr val="FF0000"/>
                </a:solidFill>
              </a:rPr>
              <a:t>TEST on FRIDAY!!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782762"/>
          </a:xfrm>
        </p:spPr>
        <p:txBody>
          <a:bodyPr/>
          <a:lstStyle/>
          <a:p>
            <a:pPr eaLnBrk="1" hangingPunct="1"/>
            <a:r>
              <a:rPr lang="en-US" sz="4000" dirty="0" smtClean="0"/>
              <a:t>Why do marketers attempt to satisfy both a company’s needs and those of individuals when working with business customers?</a:t>
            </a:r>
          </a:p>
        </p:txBody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>
          <a:xfrm>
            <a:off x="457200" y="2667000"/>
            <a:ext cx="8229600" cy="3886200"/>
          </a:xfrm>
        </p:spPr>
        <p:txBody>
          <a:bodyPr/>
          <a:lstStyle/>
          <a:p>
            <a:pPr eaLnBrk="1" hangingPunct="1"/>
            <a:r>
              <a:rPr lang="en-US" dirty="0" smtClean="0"/>
              <a:t>If don’t satisfy and persuade the individual at a business, won’t be able to work with the business.</a:t>
            </a:r>
          </a:p>
          <a:p>
            <a:pPr eaLnBrk="1" hangingPunct="1"/>
            <a:r>
              <a:rPr lang="en-US" dirty="0" smtClean="0"/>
              <a:t>Must appeal to authority and status of individual while being empathetic to their situation at their business.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What actions can companies take to contribute to their success?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/>
              <a:t>Align all company activities and strategies with business goals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Provide proper training for employees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Protect business’s reputation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Communicate honestly and clearly within and outside business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Provide excellent customer service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Utilize touch points to reinforce company image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Utilize both rational and emotional motivation to convince customers to buy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Demonstrate corporate responsibility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r>
              <a:rPr lang="en-US" sz="4000" smtClean="0"/>
              <a:t>The importance of aligning company activities and strategies with business goals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>
          <a:xfrm>
            <a:off x="457200" y="2103438"/>
            <a:ext cx="8229600" cy="4525962"/>
          </a:xfrm>
        </p:spPr>
        <p:txBody>
          <a:bodyPr/>
          <a:lstStyle/>
          <a:p>
            <a:r>
              <a:rPr lang="en-US" smtClean="0"/>
              <a:t>Outline a clear set of goals and objectives</a:t>
            </a:r>
          </a:p>
          <a:p>
            <a:r>
              <a:rPr lang="en-US" smtClean="0"/>
              <a:t>Must have a PLAN to reach those goals and then STICK to the plan</a:t>
            </a:r>
          </a:p>
          <a:p>
            <a:r>
              <a:rPr lang="en-US" smtClean="0"/>
              <a:t>The plan MUST encompass all of the company’s activities and strategies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The need for businesses to provide proper employee training</a:t>
            </a:r>
          </a:p>
        </p:txBody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mtClean="0"/>
              <a:t>Employees need time to adjust to new jobs and work environments</a:t>
            </a:r>
          </a:p>
          <a:p>
            <a:r>
              <a:rPr lang="en-US" smtClean="0"/>
              <a:t>Each company is unique and has specific processes and procedures that employees must learn</a:t>
            </a:r>
          </a:p>
          <a:p>
            <a:r>
              <a:rPr lang="en-US" smtClean="0"/>
              <a:t>Successful companies take the time and spend the money to provide proper training and ongoing professional development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The importance of protecting the business’s reputation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lang="en-US" sz="3600" dirty="0" smtClean="0"/>
              <a:t>Once ruined, hard to recreate or get back to what it was</a:t>
            </a:r>
          </a:p>
          <a:p>
            <a:r>
              <a:rPr lang="en-US" sz="3600" dirty="0" smtClean="0"/>
              <a:t>If steps aren’t taken to protect it, it can be destroyed</a:t>
            </a:r>
          </a:p>
          <a:p>
            <a:r>
              <a:rPr lang="en-US" sz="3600" dirty="0" smtClean="0"/>
              <a:t>Must put controls in place to stop mistakes</a:t>
            </a:r>
          </a:p>
          <a:p>
            <a:pPr lvl="1"/>
            <a:r>
              <a:rPr lang="en-US" sz="3200" dirty="0" smtClean="0"/>
              <a:t>IF mistakes happen, be honest and apologize ASAP</a:t>
            </a:r>
          </a:p>
          <a:p>
            <a:pPr lvl="1"/>
            <a:r>
              <a:rPr lang="en-US" sz="3200" dirty="0" smtClean="0"/>
              <a:t>FIX IT ASAP!!!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325562"/>
          </a:xfrm>
        </p:spPr>
        <p:txBody>
          <a:bodyPr/>
          <a:lstStyle/>
          <a:p>
            <a:r>
              <a:rPr lang="en-US" sz="4000" smtClean="0"/>
              <a:t>The importance of honest, clear communication within and outside the business</a:t>
            </a:r>
          </a:p>
        </p:txBody>
      </p:sp>
      <p:sp>
        <p:nvSpPr>
          <p:cNvPr id="33794" name="Rectangle 3"/>
          <p:cNvSpPr>
            <a:spLocks noGrp="1"/>
          </p:cNvSpPr>
          <p:nvPr>
            <p:ph type="body" idx="1"/>
          </p:nvPr>
        </p:nvSpPr>
        <p:spPr>
          <a:xfrm>
            <a:off x="457200" y="2179638"/>
            <a:ext cx="8229600" cy="4525962"/>
          </a:xfrm>
        </p:spPr>
        <p:txBody>
          <a:bodyPr/>
          <a:lstStyle/>
          <a:p>
            <a:r>
              <a:rPr lang="en-US" sz="3600" dirty="0" smtClean="0"/>
              <a:t>Must have this to build a great reputation</a:t>
            </a:r>
          </a:p>
          <a:p>
            <a:r>
              <a:rPr lang="en-US" sz="3600" dirty="0" smtClean="0"/>
              <a:t>Must be honest and straightforward with customers AND employees</a:t>
            </a:r>
          </a:p>
          <a:p>
            <a:r>
              <a:rPr lang="en-US" sz="3600" dirty="0" smtClean="0"/>
              <a:t>No one wants to do business with a dishonest company or one that sends an unclear message</a:t>
            </a:r>
          </a:p>
          <a:p>
            <a:pPr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The need to provide excellent customer service for business success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/>
              <a:t>Success is only possible with a STRONG emphasis on great customer service</a:t>
            </a:r>
          </a:p>
          <a:p>
            <a:r>
              <a:rPr lang="en-US" sz="3600" dirty="0" smtClean="0"/>
              <a:t>Must provide friendly, helpful advice, AND support BEFORE, DURING, and AFTER the sale</a:t>
            </a:r>
          </a:p>
          <a:p>
            <a:r>
              <a:rPr lang="en-US" sz="3600" dirty="0" smtClean="0"/>
              <a:t>Must provide customer service by utilizing technology WITHOUT losing the human touch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Touch point situations can contribute to business success</a:t>
            </a:r>
          </a:p>
        </p:txBody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lang="en-US" sz="3600" dirty="0" smtClean="0"/>
              <a:t>Touch point is a chance for company to connect with potential or existing customers</a:t>
            </a:r>
          </a:p>
          <a:p>
            <a:r>
              <a:rPr lang="en-US" sz="3600" dirty="0" smtClean="0"/>
              <a:t>Use touch points to reinforce desired image to the public</a:t>
            </a:r>
          </a:p>
          <a:p>
            <a:pPr lvl="1"/>
            <a:r>
              <a:rPr lang="en-US" sz="3200" dirty="0" smtClean="0"/>
              <a:t>Ex:  When you walk into a Verizon store with a friend</a:t>
            </a:r>
          </a:p>
          <a:p>
            <a:pPr lvl="1"/>
            <a:r>
              <a:rPr lang="en-US" sz="3200" dirty="0" smtClean="0"/>
              <a:t>Ex:  A bill comes to your home in the mail</a:t>
            </a:r>
          </a:p>
          <a:p>
            <a:pPr lvl="1"/>
            <a:r>
              <a:rPr lang="en-US" sz="3200" dirty="0" smtClean="0"/>
              <a:t>Ex:  You hear a radio ad on the way to schoo</a:t>
            </a:r>
            <a:r>
              <a:rPr lang="en-US" dirty="0" smtClean="0"/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Thursday, January 26th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Warm up – Slide show on Touch Points</a:t>
            </a:r>
          </a:p>
          <a:p>
            <a:r>
              <a:rPr lang="en-US" dirty="0" smtClean="0"/>
              <a:t>MM 1.02 – Foundational Knowledge of customer/client/business behavior to understand what motivates decision-making</a:t>
            </a:r>
          </a:p>
          <a:p>
            <a:pPr lvl="1"/>
            <a:r>
              <a:rPr lang="en-US" dirty="0" smtClean="0"/>
              <a:t>Slide Show/Guided Notes – complete Slide show</a:t>
            </a:r>
          </a:p>
          <a:p>
            <a:pPr lvl="1"/>
            <a:r>
              <a:rPr lang="en-US" dirty="0" smtClean="0"/>
              <a:t>Activity – Take Action Worksheet</a:t>
            </a:r>
            <a:endParaRPr lang="en-US" dirty="0" smtClean="0"/>
          </a:p>
          <a:p>
            <a:pPr lvl="1"/>
            <a:r>
              <a:rPr lang="en-US" dirty="0" smtClean="0"/>
              <a:t>Review for Unit test – </a:t>
            </a:r>
            <a:r>
              <a:rPr lang="en-US" dirty="0" err="1" smtClean="0"/>
              <a:t>Quia</a:t>
            </a:r>
            <a:r>
              <a:rPr lang="en-US" dirty="0" smtClean="0"/>
              <a:t> Activities</a:t>
            </a:r>
          </a:p>
          <a:p>
            <a:pPr lvl="1"/>
            <a:endParaRPr lang="en-US" dirty="0" smtClean="0"/>
          </a:p>
          <a:p>
            <a:r>
              <a:rPr lang="en-US" b="1" i="1" dirty="0" smtClean="0">
                <a:solidFill>
                  <a:srgbClr val="FF0000"/>
                </a:solidFill>
              </a:rPr>
              <a:t>TEST on FRIDAY!!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Why use both rational and emotional motivation to close sales?</a:t>
            </a:r>
          </a:p>
        </p:txBody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/>
              <a:t>A combination (but not an equal one) will finally convince customers to make the purchase</a:t>
            </a:r>
          </a:p>
          <a:p>
            <a:r>
              <a:rPr lang="en-US" sz="3600" dirty="0" smtClean="0"/>
              <a:t>Rational motives appeal to the customers’ sense of logic/judgment</a:t>
            </a:r>
          </a:p>
          <a:p>
            <a:r>
              <a:rPr lang="en-US" sz="3600" dirty="0" smtClean="0"/>
              <a:t>Emotional motives appeal to the customers’ feelings (</a:t>
            </a:r>
            <a:r>
              <a:rPr lang="en-US" sz="3600" dirty="0" err="1" smtClean="0"/>
              <a:t>ie</a:t>
            </a:r>
            <a:r>
              <a:rPr lang="en-US" sz="3600" dirty="0" smtClean="0"/>
              <a:t> trust)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249362"/>
          </a:xfrm>
        </p:spPr>
        <p:txBody>
          <a:bodyPr/>
          <a:lstStyle/>
          <a:p>
            <a:r>
              <a:rPr lang="en-US" sz="4000" smtClean="0"/>
              <a:t>Demonstrating corporate responsibility contributes to company success</a:t>
            </a:r>
          </a:p>
        </p:txBody>
      </p:sp>
      <p:sp>
        <p:nvSpPr>
          <p:cNvPr id="37890" name="Rectangle 3"/>
          <p:cNvSpPr>
            <a:spLocks noGrp="1"/>
          </p:cNvSpPr>
          <p:nvPr>
            <p:ph type="body" idx="1"/>
          </p:nvPr>
        </p:nvSpPr>
        <p:spPr>
          <a:xfrm>
            <a:off x="228600" y="1600200"/>
            <a:ext cx="8686800" cy="4876800"/>
          </a:xfrm>
        </p:spPr>
        <p:txBody>
          <a:bodyPr/>
          <a:lstStyle/>
          <a:p>
            <a:r>
              <a:rPr lang="en-US" sz="3600" dirty="0" smtClean="0"/>
              <a:t>Businesses are part of society, which include certain interests and obligations</a:t>
            </a:r>
          </a:p>
          <a:p>
            <a:r>
              <a:rPr lang="en-US" sz="3600" dirty="0" smtClean="0"/>
              <a:t>Businesses have an impact on the communities around them…it’s up to the business to see that it is a positive impact</a:t>
            </a:r>
          </a:p>
          <a:p>
            <a:r>
              <a:rPr lang="en-US" sz="3600" dirty="0" smtClean="0"/>
              <a:t>Responding to customer issues and concerns</a:t>
            </a:r>
          </a:p>
          <a:p>
            <a:r>
              <a:rPr lang="en-US" sz="3600" dirty="0" smtClean="0"/>
              <a:t>Must do more than just comply with government rules and regulations</a:t>
            </a:r>
          </a:p>
          <a:p>
            <a:pPr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Ways can businesses demonstrate corporate responsibility</a:t>
            </a:r>
          </a:p>
        </p:txBody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sz="3600" dirty="0" smtClean="0"/>
              <a:t>Sponsor a little league team</a:t>
            </a:r>
          </a:p>
          <a:p>
            <a:r>
              <a:rPr lang="en-US" sz="3600" dirty="0" smtClean="0"/>
              <a:t>Accept toys for the Toys for Tots program</a:t>
            </a:r>
          </a:p>
          <a:p>
            <a:r>
              <a:rPr lang="en-US" sz="3600" dirty="0" smtClean="0"/>
              <a:t>Offering healthier options on a restaurant menu</a:t>
            </a:r>
          </a:p>
          <a:p>
            <a:r>
              <a:rPr lang="en-US" sz="3600" dirty="0" smtClean="0"/>
              <a:t>Accommodating employees’ modern lifestyles with flexible hours, onsite workout facilities or childcare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Results businesses may achieve from taking positive actions</a:t>
            </a:r>
          </a:p>
        </p:txBody>
      </p:sp>
      <p:sp>
        <p:nvSpPr>
          <p:cNvPr id="3993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/>
              <a:t>Increased efficiency</a:t>
            </a:r>
          </a:p>
          <a:p>
            <a:r>
              <a:rPr lang="en-US" sz="3600" dirty="0" smtClean="0"/>
              <a:t>Increased brand value</a:t>
            </a:r>
          </a:p>
          <a:p>
            <a:r>
              <a:rPr lang="en-US" sz="3600" dirty="0" smtClean="0"/>
              <a:t>Increased market share</a:t>
            </a:r>
          </a:p>
          <a:p>
            <a:r>
              <a:rPr lang="en-US" sz="3600" dirty="0" smtClean="0"/>
              <a:t>Excellent business reputation</a:t>
            </a:r>
          </a:p>
          <a:p>
            <a:r>
              <a:rPr lang="en-US" sz="3600" dirty="0" smtClean="0"/>
              <a:t>Increased customer loyalty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Negative company actions that businesses should strive to avoid</a:t>
            </a:r>
          </a:p>
        </p:txBody>
      </p:sp>
      <p:sp>
        <p:nvSpPr>
          <p:cNvPr id="40962" name="Rectangle 3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en-US" sz="3600" dirty="0" smtClean="0"/>
              <a:t>Not keeping promises</a:t>
            </a:r>
          </a:p>
          <a:p>
            <a:r>
              <a:rPr lang="en-US" sz="3600" dirty="0" smtClean="0"/>
              <a:t>Delivering low-quality goods and services</a:t>
            </a:r>
          </a:p>
          <a:p>
            <a:r>
              <a:rPr lang="en-US" sz="3600" dirty="0" smtClean="0"/>
              <a:t>Using high pressure sales techniques</a:t>
            </a:r>
          </a:p>
          <a:p>
            <a:r>
              <a:rPr lang="en-US" sz="3600" dirty="0" smtClean="0"/>
              <a:t>Acting unethically</a:t>
            </a:r>
          </a:p>
          <a:p>
            <a:r>
              <a:rPr lang="en-US" sz="3600" dirty="0" smtClean="0"/>
              <a:t>Responding inappropriately to crises</a:t>
            </a:r>
          </a:p>
          <a:p>
            <a:r>
              <a:rPr lang="en-US" sz="3600" dirty="0" smtClean="0"/>
              <a:t>Failing to provide what customers want</a:t>
            </a:r>
            <a:endParaRPr lang="en-US" dirty="0" smtClean="0"/>
          </a:p>
          <a:p>
            <a:pPr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r>
              <a:rPr lang="en-US" sz="4000" smtClean="0"/>
              <a:t>Negative consequences that may result from businesses’ negative actions</a:t>
            </a:r>
          </a:p>
        </p:txBody>
      </p:sp>
      <p:sp>
        <p:nvSpPr>
          <p:cNvPr id="4198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/>
              <a:t>Poor business reputation and brand value</a:t>
            </a:r>
          </a:p>
          <a:p>
            <a:r>
              <a:rPr lang="en-US" sz="3600" dirty="0" smtClean="0"/>
              <a:t>Decreased efficiency</a:t>
            </a:r>
          </a:p>
          <a:p>
            <a:r>
              <a:rPr lang="en-US" sz="3600" dirty="0" smtClean="0"/>
              <a:t>High employee turnover</a:t>
            </a:r>
          </a:p>
          <a:p>
            <a:r>
              <a:rPr lang="en-US" sz="3600" dirty="0" smtClean="0"/>
              <a:t>Decreased sales and market share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401762"/>
          </a:xfrm>
        </p:spPr>
        <p:txBody>
          <a:bodyPr/>
          <a:lstStyle/>
          <a:p>
            <a:r>
              <a:rPr lang="en-US" sz="4000" smtClean="0"/>
              <a:t>The difference between customer satisfaction and customer loyalty</a:t>
            </a:r>
          </a:p>
        </p:txBody>
      </p:sp>
      <p:sp>
        <p:nvSpPr>
          <p:cNvPr id="4301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/>
              <a:t>Customer satisfaction is a measure of how well your business or product meets or exceeds customer expectations.</a:t>
            </a:r>
          </a:p>
          <a:p>
            <a:pPr lvl="1"/>
            <a:r>
              <a:rPr lang="en-US" sz="3200" dirty="0" smtClean="0"/>
              <a:t>How HAPPY is the customer?</a:t>
            </a:r>
          </a:p>
          <a:p>
            <a:r>
              <a:rPr lang="en-US" sz="3600" dirty="0" smtClean="0"/>
              <a:t>Customer loyalty is a customer’s preference to a business.</a:t>
            </a:r>
          </a:p>
          <a:p>
            <a:pPr lvl="1"/>
            <a:r>
              <a:rPr lang="en-US" sz="3200" dirty="0" smtClean="0"/>
              <a:t>Do you prefer Lowe’s Foods or Food Lion?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3352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Indicator 1.02 </a:t>
            </a:r>
            <a:br>
              <a:rPr lang="en-US" dirty="0" smtClean="0"/>
            </a:br>
            <a:r>
              <a:rPr lang="en-US" dirty="0" smtClean="0"/>
              <a:t>Acquire foundational knowledge of customer/client/business behavior to understand what motivates decision-making</a:t>
            </a:r>
            <a:endParaRPr lang="en-US" dirty="0"/>
          </a:p>
        </p:txBody>
      </p:sp>
      <p:pic>
        <p:nvPicPr>
          <p:cNvPr id="13314" name="Picture 2" descr="C:\Documents and Settings\a.english\Local Settings\Temporary Internet Files\Content.IE5\3AENSPA7\MP9003420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429000"/>
            <a:ext cx="195738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/>
          <a:lstStyle/>
          <a:p>
            <a:pPr eaLnBrk="1" hangingPunct="1"/>
            <a:r>
              <a:rPr lang="en-US" sz="4000" smtClean="0"/>
              <a:t>Definitions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b="1" i="1" dirty="0" smtClean="0">
                <a:solidFill>
                  <a:srgbClr val="0070C0"/>
                </a:solidFill>
              </a:rPr>
              <a:t>Behavior </a:t>
            </a:r>
            <a:r>
              <a:rPr lang="en-US" sz="2800" dirty="0" smtClean="0"/>
              <a:t>– a response of an individual or group to action, environment, person, or stimulus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b="1" i="1" dirty="0" smtClean="0">
                <a:solidFill>
                  <a:srgbClr val="0070C0"/>
                </a:solidFill>
              </a:rPr>
              <a:t>Perception</a:t>
            </a:r>
            <a:r>
              <a:rPr lang="en-US" sz="2800" dirty="0" smtClean="0"/>
              <a:t> - The process by which people translate sensory impressions into a coherent and unified view of the world around them. 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b="1" i="1" dirty="0" smtClean="0">
                <a:solidFill>
                  <a:srgbClr val="0070C0"/>
                </a:solidFill>
              </a:rPr>
              <a:t>Drive </a:t>
            </a:r>
            <a:r>
              <a:rPr lang="en-US" sz="2800" dirty="0" smtClean="0"/>
              <a:t>– an internal force that results in action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b="1" i="1" dirty="0" smtClean="0">
                <a:solidFill>
                  <a:srgbClr val="0070C0"/>
                </a:solidFill>
              </a:rPr>
              <a:t>Cues</a:t>
            </a:r>
            <a:r>
              <a:rPr lang="en-US" sz="2800" dirty="0" smtClean="0"/>
              <a:t> – something that happens or is said which makes something start happening</a:t>
            </a:r>
          </a:p>
          <a:p>
            <a:pPr eaLnBrk="1" hangingPunct="1">
              <a:lnSpc>
                <a:spcPct val="90000"/>
              </a:lnSpc>
            </a:pPr>
            <a:endParaRPr lang="en-US" sz="2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/>
          <a:lstStyle/>
          <a:p>
            <a:pPr eaLnBrk="1" hangingPunct="1"/>
            <a:r>
              <a:rPr lang="en-US" sz="4000" smtClean="0"/>
              <a:t>Definitions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4906963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b="1" i="1" dirty="0" smtClean="0">
                <a:solidFill>
                  <a:srgbClr val="0070C0"/>
                </a:solidFill>
              </a:rPr>
              <a:t>Attitudes</a:t>
            </a:r>
            <a:r>
              <a:rPr lang="en-US" dirty="0" smtClean="0"/>
              <a:t> –evaluations, feelings, and tendencies toward an object or idea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dirty="0" smtClean="0"/>
              <a:t>Learned through experience and interactions </a:t>
            </a:r>
          </a:p>
          <a:p>
            <a:pPr lvl="1" eaLnBrk="1" hangingPunct="1">
              <a:lnSpc>
                <a:spcPct val="90000"/>
              </a:lnSpc>
            </a:pPr>
            <a:endParaRPr lang="en-US" sz="3200" dirty="0" smtClean="0"/>
          </a:p>
          <a:p>
            <a:pPr eaLnBrk="1" hangingPunct="1">
              <a:lnSpc>
                <a:spcPct val="90000"/>
              </a:lnSpc>
            </a:pPr>
            <a:r>
              <a:rPr lang="en-US" b="1" i="1" dirty="0" smtClean="0">
                <a:solidFill>
                  <a:srgbClr val="0070C0"/>
                </a:solidFill>
              </a:rPr>
              <a:t>Beliefs</a:t>
            </a:r>
            <a:r>
              <a:rPr lang="en-US" dirty="0" smtClean="0"/>
              <a:t> – a descriptive thought about a brand or service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b="1" i="1" dirty="0" smtClean="0">
                <a:solidFill>
                  <a:srgbClr val="0070C0"/>
                </a:solidFill>
              </a:rPr>
              <a:t>Expectations</a:t>
            </a:r>
            <a:r>
              <a:rPr lang="en-US" dirty="0" smtClean="0"/>
              <a:t> – what people think will happen/want to happen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Role of Needs and Wants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839200" cy="5791200"/>
          </a:xfrm>
        </p:spPr>
        <p:txBody>
          <a:bodyPr/>
          <a:lstStyle/>
          <a:p>
            <a:pPr eaLnBrk="1" hangingPunct="1"/>
            <a:r>
              <a:rPr lang="en-US" dirty="0" smtClean="0"/>
              <a:t>Want is a conscious desire for something learned during life…based on personal experience, culture, or education</a:t>
            </a:r>
          </a:p>
          <a:p>
            <a:pPr eaLnBrk="1" hangingPunct="1"/>
            <a:r>
              <a:rPr lang="en-US" dirty="0" smtClean="0"/>
              <a:t>Customers may not shop for particular product</a:t>
            </a:r>
          </a:p>
          <a:p>
            <a:pPr lvl="1" eaLnBrk="1" hangingPunct="1"/>
            <a:r>
              <a:rPr lang="en-US" sz="3200" dirty="0" smtClean="0"/>
              <a:t>Ex:  Most people transform hunger into want for a certain food.  They shop for need satisfying qualities of product.</a:t>
            </a:r>
          </a:p>
          <a:p>
            <a:pPr lvl="1" eaLnBrk="1" hangingPunct="1"/>
            <a:r>
              <a:rPr lang="en-US" sz="3200" dirty="0" smtClean="0"/>
              <a:t>Need satisfying quality often referred to as a benefit.  </a:t>
            </a:r>
          </a:p>
          <a:p>
            <a:pPr eaLnBrk="1" hangingPunct="1"/>
            <a:r>
              <a:rPr lang="en-US" dirty="0" smtClean="0"/>
              <a:t>Sometimes you are not aware of your needs, just your wants.</a:t>
            </a:r>
            <a:r>
              <a:rPr lang="en-US" sz="2400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Role of Needs and Wants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839200" cy="57912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Marketers can use understanding of customers’ need to develop products and marketing mixes that satisfy unconscious needs as well as conscious wants.  </a:t>
            </a:r>
          </a:p>
          <a:p>
            <a:pPr eaLnBrk="1" hangingPunct="1"/>
            <a:r>
              <a:rPr lang="en-US" sz="3600" dirty="0" smtClean="0"/>
              <a:t>Can have needs that will be developed with invention of new products</a:t>
            </a:r>
          </a:p>
          <a:p>
            <a:pPr lvl="1" eaLnBrk="1" hangingPunct="1"/>
            <a:r>
              <a:rPr lang="en-US" sz="3600" dirty="0" smtClean="0"/>
              <a:t>When customers perceive a need, feel a drive, or have a want, they seek a way to satisfy it.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Selective processes consumers use to respond to stimuli</a:t>
            </a:r>
            <a:endParaRPr lang="en-US" dirty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Marketers believe consumers follow at 6-step decision making process:</a:t>
            </a:r>
          </a:p>
          <a:p>
            <a:pPr lvl="1" eaLnBrk="1" hangingPunct="1"/>
            <a:r>
              <a:rPr lang="en-US" smtClean="0"/>
              <a:t>Awareness of need or problem</a:t>
            </a:r>
          </a:p>
          <a:p>
            <a:pPr lvl="1" eaLnBrk="1" hangingPunct="1"/>
            <a:r>
              <a:rPr lang="en-US" smtClean="0"/>
              <a:t>Information search</a:t>
            </a:r>
          </a:p>
          <a:p>
            <a:pPr lvl="1" eaLnBrk="1" hangingPunct="1"/>
            <a:r>
              <a:rPr lang="en-US" smtClean="0"/>
              <a:t>Evaluation of options</a:t>
            </a:r>
          </a:p>
          <a:p>
            <a:pPr lvl="1" eaLnBrk="1" hangingPunct="1"/>
            <a:r>
              <a:rPr lang="en-US" smtClean="0"/>
              <a:t>Decision to buy</a:t>
            </a:r>
          </a:p>
          <a:p>
            <a:pPr lvl="1" eaLnBrk="1" hangingPunct="1"/>
            <a:r>
              <a:rPr lang="en-US" smtClean="0"/>
              <a:t>Purchase</a:t>
            </a:r>
          </a:p>
          <a:p>
            <a:pPr lvl="1" eaLnBrk="1" hangingPunct="1"/>
            <a:r>
              <a:rPr lang="en-US" smtClean="0"/>
              <a:t>Post-purchase evaluation</a:t>
            </a:r>
          </a:p>
        </p:txBody>
      </p:sp>
      <p:pic>
        <p:nvPicPr>
          <p:cNvPr id="17411" name="Picture 2" descr="C:\Documents and Settings\a.english\Local Settings\Temporary Internet Files\Content.IE5\TWU30VPQ\MP90038638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2133600"/>
            <a:ext cx="2414588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1641</Words>
  <Application>Microsoft Office PowerPoint</Application>
  <PresentationFormat>On-screen Show (4:3)</PresentationFormat>
  <Paragraphs>216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Wednesday, January 25th – 1st</vt:lpstr>
      <vt:lpstr>Wednesday, January 25th – 2nd</vt:lpstr>
      <vt:lpstr>Thursday, January 26th </vt:lpstr>
      <vt:lpstr>Indicator 1.02  Acquire foundational knowledge of customer/client/business behavior to understand what motivates decision-making</vt:lpstr>
      <vt:lpstr>Definitions</vt:lpstr>
      <vt:lpstr>Definitions</vt:lpstr>
      <vt:lpstr>Role of Needs and Wants</vt:lpstr>
      <vt:lpstr>Role of Needs and Wants</vt:lpstr>
      <vt:lpstr>Selective processes consumers use to respond to stimuli</vt:lpstr>
      <vt:lpstr>Selective processes contd.</vt:lpstr>
      <vt:lpstr>Attitudes vs Beliefs</vt:lpstr>
      <vt:lpstr>Cultural influences on buying behavior</vt:lpstr>
      <vt:lpstr>Social influences on buying behavior</vt:lpstr>
      <vt:lpstr>Person’s individual differences impact consumer behavior</vt:lpstr>
      <vt:lpstr>Psychological influences impact consumer behavior</vt:lpstr>
      <vt:lpstr>Situational influences that impact consumer behavior</vt:lpstr>
      <vt:lpstr>Consumer vs. business buying behavior</vt:lpstr>
      <vt:lpstr>How do environmental influences affect business customers’ behavior?</vt:lpstr>
      <vt:lpstr>How do organizational influences affect business customers’ behavior?</vt:lpstr>
      <vt:lpstr>Why do marketers attempt to satisfy both a company’s needs and those of individuals when working with business customers?</vt:lpstr>
      <vt:lpstr>Slide 21</vt:lpstr>
      <vt:lpstr>What actions can companies take to contribute to their success?</vt:lpstr>
      <vt:lpstr>Slide 23</vt:lpstr>
      <vt:lpstr>The importance of aligning company activities and strategies with business goals</vt:lpstr>
      <vt:lpstr>The need for businesses to provide proper employee training</vt:lpstr>
      <vt:lpstr>The importance of protecting the business’s reputation</vt:lpstr>
      <vt:lpstr>The importance of honest, clear communication within and outside the business</vt:lpstr>
      <vt:lpstr>The need to provide excellent customer service for business success</vt:lpstr>
      <vt:lpstr>Touch point situations can contribute to business success</vt:lpstr>
      <vt:lpstr>Why use both rational and emotional motivation to close sales?</vt:lpstr>
      <vt:lpstr>Demonstrating corporate responsibility contributes to company success</vt:lpstr>
      <vt:lpstr>Ways can businesses demonstrate corporate responsibility</vt:lpstr>
      <vt:lpstr>Results businesses may achieve from taking positive actions</vt:lpstr>
      <vt:lpstr>Negative company actions that businesses should strive to avoid</vt:lpstr>
      <vt:lpstr>Negative consequences that may result from businesses’ negative actions</vt:lpstr>
      <vt:lpstr>The difference between customer satisfaction and customer loyalty</vt:lpstr>
    </vt:vector>
  </TitlesOfParts>
  <Company>Charlotte-Mecklenburg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A </dc:title>
  <dc:creator>a.english</dc:creator>
  <cp:lastModifiedBy>abehar</cp:lastModifiedBy>
  <cp:revision>57</cp:revision>
  <dcterms:created xsi:type="dcterms:W3CDTF">2011-08-18T16:05:53Z</dcterms:created>
  <dcterms:modified xsi:type="dcterms:W3CDTF">2012-01-26T16:10:14Z</dcterms:modified>
</cp:coreProperties>
</file>