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4" r:id="rId9"/>
    <p:sldId id="266" r:id="rId10"/>
    <p:sldId id="263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81098-B52F-42AA-93EF-68ECD74309DF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ED4FF-F68D-440F-8C6D-E1EE69068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95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5BB2284-5EA3-40FA-85BD-04342931BA6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1D83F8A-7C94-4AB7-B6D8-3D097D2B01A6}" type="datetimeFigureOut">
              <a:rPr lang="en-US" smtClean="0"/>
              <a:t>8/24/2011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 Management Indicator 1.03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Employ marketing-information to develop a marketing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45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/>
          <a:lstStyle/>
          <a:p>
            <a:r>
              <a:rPr lang="en-US" dirty="0" smtClean="0"/>
              <a:t>Factors affecting Sales Forecasts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Sales Fluctuations</a:t>
            </a:r>
          </a:p>
          <a:p>
            <a:pPr lvl="1"/>
            <a:r>
              <a:rPr lang="en-US" dirty="0" smtClean="0"/>
              <a:t>Who are customers?</a:t>
            </a:r>
          </a:p>
          <a:p>
            <a:pPr lvl="1"/>
            <a:r>
              <a:rPr lang="en-US" dirty="0" smtClean="0"/>
              <a:t>Number of customers?</a:t>
            </a:r>
          </a:p>
          <a:p>
            <a:pPr lvl="1"/>
            <a:r>
              <a:rPr lang="en-US" dirty="0" smtClean="0"/>
              <a:t>Diversity of customers?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New Products</a:t>
            </a:r>
          </a:p>
          <a:p>
            <a:pPr lvl="1"/>
            <a:r>
              <a:rPr lang="en-US" dirty="0" smtClean="0"/>
              <a:t>Very new?</a:t>
            </a:r>
          </a:p>
          <a:p>
            <a:pPr lvl="1"/>
            <a:r>
              <a:rPr lang="en-US" dirty="0" smtClean="0"/>
              <a:t>Not similar to other items or services?</a:t>
            </a:r>
          </a:p>
          <a:p>
            <a:pPr lvl="1"/>
            <a:endParaRPr lang="en-US" dirty="0"/>
          </a:p>
          <a:p>
            <a:r>
              <a:rPr lang="en-US" dirty="0" smtClean="0"/>
              <a:t>Market Conditions</a:t>
            </a:r>
          </a:p>
          <a:p>
            <a:pPr lvl="1"/>
            <a:r>
              <a:rPr lang="en-US" dirty="0" smtClean="0"/>
              <a:t>Change for NUMEROUS reasons</a:t>
            </a:r>
          </a:p>
          <a:p>
            <a:pPr lvl="2"/>
            <a:r>
              <a:rPr lang="en-US" dirty="0" smtClean="0"/>
              <a:t>Ex:  Quick jump in fuel prices</a:t>
            </a:r>
          </a:p>
          <a:p>
            <a:pPr lvl="3"/>
            <a:r>
              <a:rPr lang="en-US" dirty="0" smtClean="0"/>
              <a:t>People stop driving unnecessarily</a:t>
            </a:r>
          </a:p>
          <a:p>
            <a:pPr lvl="3"/>
            <a:r>
              <a:rPr lang="en-US" dirty="0" smtClean="0"/>
              <a:t>People buy less gas</a:t>
            </a:r>
          </a:p>
          <a:p>
            <a:pPr lvl="2"/>
            <a:r>
              <a:rPr lang="en-US" dirty="0" smtClean="0"/>
              <a:t>Ex:  Release of new technology</a:t>
            </a:r>
          </a:p>
          <a:p>
            <a:pPr lvl="3"/>
            <a:r>
              <a:rPr lang="en-US" dirty="0" smtClean="0"/>
              <a:t>Makes previous technology obsolete (Smart Phones replaced Palm Pilots and cell phones)</a:t>
            </a:r>
          </a:p>
        </p:txBody>
      </p:sp>
    </p:spTree>
    <p:extLst>
      <p:ext uri="{BB962C8B-B14F-4D97-AF65-F5344CB8AC3E}">
        <p14:creationId xmlns:p14="http://schemas.microsoft.com/office/powerpoint/2010/main" val="506058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610600" cy="1096962"/>
          </a:xfrm>
        </p:spPr>
        <p:txBody>
          <a:bodyPr/>
          <a:lstStyle/>
          <a:p>
            <a:pPr algn="ctr"/>
            <a:r>
              <a:rPr lang="en-US" sz="4000" dirty="0" smtClean="0"/>
              <a:t>Business Activities which use Sales Forecast Information as a Planning Tool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Volume of attainable sales </a:t>
            </a:r>
          </a:p>
          <a:p>
            <a:r>
              <a:rPr lang="en-US" dirty="0" smtClean="0"/>
              <a:t>Material costs</a:t>
            </a:r>
          </a:p>
          <a:p>
            <a:r>
              <a:rPr lang="en-US" dirty="0" smtClean="0"/>
              <a:t>Labor costs</a:t>
            </a:r>
          </a:p>
          <a:p>
            <a:r>
              <a:rPr lang="en-US" dirty="0" smtClean="0"/>
              <a:t>Equipment costs</a:t>
            </a:r>
          </a:p>
          <a:p>
            <a:r>
              <a:rPr lang="en-US" dirty="0" smtClean="0"/>
              <a:t>Markets for products</a:t>
            </a:r>
          </a:p>
          <a:p>
            <a:r>
              <a:rPr lang="en-US" dirty="0" smtClean="0"/>
              <a:t>Plans corporate strategy</a:t>
            </a:r>
          </a:p>
          <a:p>
            <a:r>
              <a:rPr lang="en-US" dirty="0" smtClean="0"/>
              <a:t>Develops sales quotas</a:t>
            </a:r>
          </a:p>
          <a:p>
            <a:r>
              <a:rPr lang="en-US" dirty="0" smtClean="0"/>
              <a:t>Determines the number and allocation of salespeople</a:t>
            </a:r>
          </a:p>
          <a:p>
            <a:r>
              <a:rPr lang="en-US" dirty="0" smtClean="0"/>
              <a:t>Decide distribution channels</a:t>
            </a:r>
          </a:p>
          <a:p>
            <a:r>
              <a:rPr lang="en-US" dirty="0" smtClean="0"/>
              <a:t>Prices products or services</a:t>
            </a:r>
          </a:p>
          <a:p>
            <a:r>
              <a:rPr lang="en-US" dirty="0" smtClean="0"/>
              <a:t>Analyzes products and product potential in different markets</a:t>
            </a:r>
          </a:p>
          <a:p>
            <a:r>
              <a:rPr lang="en-US" dirty="0" smtClean="0"/>
              <a:t>Decides on product features</a:t>
            </a:r>
          </a:p>
          <a:p>
            <a:r>
              <a:rPr lang="en-US" dirty="0" smtClean="0"/>
              <a:t>Determines profit and sales potential for different products</a:t>
            </a:r>
          </a:p>
          <a:p>
            <a:r>
              <a:rPr lang="en-US" dirty="0" smtClean="0"/>
              <a:t>Constructs advertising budgets</a:t>
            </a:r>
          </a:p>
          <a:p>
            <a:r>
              <a:rPr lang="en-US" dirty="0" smtClean="0"/>
              <a:t>Determines the potential benefits of sales promotion programs</a:t>
            </a:r>
          </a:p>
          <a:p>
            <a:r>
              <a:rPr lang="en-US" dirty="0" smtClean="0"/>
              <a:t>Decides on the use of various elements of the marketing mix</a:t>
            </a:r>
          </a:p>
          <a:p>
            <a:r>
              <a:rPr lang="en-US" dirty="0" smtClean="0"/>
              <a:t>Sets production volume and standards</a:t>
            </a:r>
          </a:p>
          <a:p>
            <a:r>
              <a:rPr lang="en-US" dirty="0" smtClean="0"/>
              <a:t>Chooses suppliers</a:t>
            </a:r>
          </a:p>
          <a:p>
            <a:r>
              <a:rPr lang="en-US" dirty="0" smtClean="0"/>
              <a:t>Defines financing needs</a:t>
            </a:r>
          </a:p>
          <a:p>
            <a:r>
              <a:rPr lang="en-US" dirty="0" smtClean="0"/>
              <a:t>Determines inventory standards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708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43000"/>
          </a:xfrm>
        </p:spPr>
        <p:txBody>
          <a:bodyPr/>
          <a:lstStyle/>
          <a:p>
            <a:r>
              <a:rPr lang="en-US" dirty="0" smtClean="0"/>
              <a:t>Why not all businesses use sales forecasts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Forces decisions to be based on facts rather than hunches.</a:t>
            </a:r>
          </a:p>
          <a:p>
            <a:pPr lvl="1"/>
            <a:r>
              <a:rPr lang="en-US" dirty="0" smtClean="0"/>
              <a:t>Don’t want to look for historical information (there are no past sales)</a:t>
            </a:r>
          </a:p>
          <a:p>
            <a:r>
              <a:rPr lang="en-US" dirty="0" smtClean="0"/>
              <a:t>It is a difficult and hard process</a:t>
            </a:r>
          </a:p>
          <a:p>
            <a:pPr lvl="1"/>
            <a:r>
              <a:rPr lang="en-US" dirty="0" smtClean="0"/>
              <a:t>Some do not want to put forth the effort and energy</a:t>
            </a:r>
          </a:p>
          <a:p>
            <a:pPr lvl="1"/>
            <a:r>
              <a:rPr lang="en-US" dirty="0" smtClean="0"/>
              <a:t>Doing it correctly is the key to understanding your </a:t>
            </a:r>
            <a:r>
              <a:rPr lang="en-US" smtClean="0"/>
              <a:t>business’s future.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60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600200"/>
          </a:xfrm>
        </p:spPr>
        <p:txBody>
          <a:bodyPr/>
          <a:lstStyle/>
          <a:p>
            <a:r>
              <a:rPr lang="en-US" dirty="0" smtClean="0"/>
              <a:t>Benefits associated with having a marketing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Understand past marketing decisions and outcomes better</a:t>
            </a:r>
          </a:p>
          <a:p>
            <a:pPr lvl="1"/>
            <a:r>
              <a:rPr lang="en-US" dirty="0" smtClean="0"/>
              <a:t>Allows the opportunity to look back and see what strategies worked well—and didn’t</a:t>
            </a:r>
          </a:p>
          <a:p>
            <a:r>
              <a:rPr lang="en-US" dirty="0" smtClean="0"/>
              <a:t>Understand target market(s) better</a:t>
            </a:r>
          </a:p>
          <a:p>
            <a:pPr lvl="1"/>
            <a:r>
              <a:rPr lang="en-US" dirty="0" smtClean="0"/>
              <a:t>No success unless the customers’ needs and wants are met.</a:t>
            </a:r>
          </a:p>
          <a:p>
            <a:r>
              <a:rPr lang="en-US" dirty="0" smtClean="0"/>
              <a:t>Setting goals</a:t>
            </a:r>
          </a:p>
          <a:p>
            <a:pPr lvl="1"/>
            <a:r>
              <a:rPr lang="en-US" dirty="0" smtClean="0"/>
              <a:t>Set goals are easier to remember, stick to, measure, and achieve.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Planning marketing strategies with more precision</a:t>
            </a:r>
          </a:p>
          <a:p>
            <a:pPr lvl="1"/>
            <a:r>
              <a:rPr lang="en-US" dirty="0" smtClean="0"/>
              <a:t>Provides clear guidance on what strategies will be used and when.</a:t>
            </a:r>
          </a:p>
          <a:p>
            <a:r>
              <a:rPr lang="en-US" dirty="0" smtClean="0"/>
              <a:t>Obtain funding</a:t>
            </a:r>
          </a:p>
          <a:p>
            <a:pPr lvl="1"/>
            <a:r>
              <a:rPr lang="en-US" dirty="0" smtClean="0"/>
              <a:t>Potential investors will want to see a plan before putting money into a business.</a:t>
            </a:r>
          </a:p>
          <a:p>
            <a:r>
              <a:rPr lang="en-US" dirty="0" smtClean="0"/>
              <a:t>Provide direction in organization</a:t>
            </a:r>
          </a:p>
          <a:p>
            <a:pPr lvl="1"/>
            <a:r>
              <a:rPr lang="en-US" dirty="0" smtClean="0"/>
              <a:t>Clear direction is provided for everyone</a:t>
            </a:r>
          </a:p>
          <a:p>
            <a:r>
              <a:rPr lang="en-US" dirty="0" smtClean="0"/>
              <a:t>Tracking progress more effectively</a:t>
            </a:r>
          </a:p>
          <a:p>
            <a:pPr lvl="1"/>
            <a:r>
              <a:rPr lang="en-US" dirty="0" smtClean="0"/>
              <a:t>Can track progress in a measurable way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5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 marketing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Executive summary</a:t>
            </a:r>
          </a:p>
          <a:p>
            <a:r>
              <a:rPr lang="en-US" dirty="0" smtClean="0"/>
              <a:t>Situation/SWOT analysis</a:t>
            </a:r>
          </a:p>
          <a:p>
            <a:r>
              <a:rPr lang="en-US" dirty="0" smtClean="0"/>
              <a:t>Desired target market</a:t>
            </a:r>
          </a:p>
          <a:p>
            <a:r>
              <a:rPr lang="en-US" dirty="0" smtClean="0"/>
              <a:t>Marketing objectives</a:t>
            </a:r>
          </a:p>
          <a:p>
            <a:r>
              <a:rPr lang="en-US" dirty="0" smtClean="0"/>
              <a:t>Marketing strategies and programs</a:t>
            </a:r>
          </a:p>
          <a:p>
            <a:r>
              <a:rPr lang="en-US" dirty="0" smtClean="0"/>
              <a:t>Financial plans</a:t>
            </a:r>
          </a:p>
          <a:p>
            <a:r>
              <a:rPr lang="en-US" dirty="0" smtClean="0"/>
              <a:t>Performance and implementation</a:t>
            </a:r>
          </a:p>
          <a:p>
            <a:r>
              <a:rPr lang="en-US" dirty="0" smtClean="0"/>
              <a:t>Appendix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4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600200"/>
          </a:xfrm>
        </p:spPr>
        <p:txBody>
          <a:bodyPr/>
          <a:lstStyle/>
          <a:p>
            <a:r>
              <a:rPr lang="en-US" dirty="0" smtClean="0"/>
              <a:t>Purpose of marketing plan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Executive </a:t>
            </a:r>
            <a:r>
              <a:rPr lang="en-US" dirty="0" smtClean="0"/>
              <a:t>summary</a:t>
            </a:r>
          </a:p>
          <a:p>
            <a:pPr lvl="1"/>
            <a:r>
              <a:rPr lang="en-US" dirty="0" smtClean="0"/>
              <a:t>Serves as an introduction to the marketing plan</a:t>
            </a:r>
          </a:p>
          <a:p>
            <a:pPr lvl="1"/>
            <a:r>
              <a:rPr lang="en-US" dirty="0" smtClean="0"/>
              <a:t>Allows the reader to understand the purpose of the marketing plan</a:t>
            </a:r>
            <a:endParaRPr lang="en-US" dirty="0"/>
          </a:p>
          <a:p>
            <a:r>
              <a:rPr lang="en-US" dirty="0"/>
              <a:t>Situation/SWOT </a:t>
            </a:r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Determines firm’s current marketing situation</a:t>
            </a:r>
          </a:p>
          <a:p>
            <a:pPr lvl="1"/>
            <a:r>
              <a:rPr lang="en-US" dirty="0" smtClean="0"/>
              <a:t>Answers the basic question of “How are things now?”</a:t>
            </a:r>
          </a:p>
          <a:p>
            <a:pPr lvl="1"/>
            <a:r>
              <a:rPr lang="en-US" dirty="0" smtClean="0"/>
              <a:t>Serves as a snapshot of the business’s current state of affairs as related to marketing</a:t>
            </a:r>
            <a:endParaRPr lang="en-US" dirty="0"/>
          </a:p>
          <a:p>
            <a:r>
              <a:rPr lang="en-US" dirty="0"/>
              <a:t>Desired target </a:t>
            </a:r>
            <a:r>
              <a:rPr lang="en-US" dirty="0" smtClean="0"/>
              <a:t>market</a:t>
            </a:r>
          </a:p>
          <a:p>
            <a:pPr lvl="1"/>
            <a:r>
              <a:rPr lang="en-US" dirty="0" smtClean="0"/>
              <a:t>Information on the target market the company desired to reach</a:t>
            </a:r>
          </a:p>
          <a:p>
            <a:pPr lvl="1"/>
            <a:r>
              <a:rPr lang="en-US" dirty="0" smtClean="0"/>
              <a:t>If NOT for a new target market/product, may be skipped</a:t>
            </a:r>
            <a:endParaRPr lang="en-US" dirty="0"/>
          </a:p>
          <a:p>
            <a:r>
              <a:rPr lang="en-US" dirty="0"/>
              <a:t>Marketing </a:t>
            </a:r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Outlines the specific marketing objectives that the company wants to achieve</a:t>
            </a:r>
          </a:p>
          <a:p>
            <a:pPr lvl="1"/>
            <a:r>
              <a:rPr lang="en-US" dirty="0" smtClean="0"/>
              <a:t>Serve as a foundation for achieving sales and overall financial objectives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44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600200"/>
          </a:xfrm>
        </p:spPr>
        <p:txBody>
          <a:bodyPr/>
          <a:lstStyle/>
          <a:p>
            <a:r>
              <a:rPr lang="en-US" dirty="0" smtClean="0"/>
              <a:t>Purpose of marketing plan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</a:t>
            </a:r>
            <a:r>
              <a:rPr lang="en-US" dirty="0"/>
              <a:t>strategies and </a:t>
            </a:r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Heart of the marketing plan</a:t>
            </a:r>
          </a:p>
          <a:p>
            <a:pPr lvl="1"/>
            <a:r>
              <a:rPr lang="en-US" dirty="0" smtClean="0"/>
              <a:t>Identifies the general marketing strategy (growth, stability, market exit)</a:t>
            </a:r>
            <a:endParaRPr lang="en-US" dirty="0"/>
          </a:p>
          <a:p>
            <a:r>
              <a:rPr lang="en-US" dirty="0"/>
              <a:t>Financial </a:t>
            </a:r>
            <a:r>
              <a:rPr lang="en-US" dirty="0" smtClean="0"/>
              <a:t>plans</a:t>
            </a:r>
          </a:p>
          <a:p>
            <a:pPr lvl="1"/>
            <a:r>
              <a:rPr lang="en-US" dirty="0" smtClean="0"/>
              <a:t>Provides details on the expected expenses and profits of a plan’s program</a:t>
            </a:r>
          </a:p>
          <a:p>
            <a:r>
              <a:rPr lang="en-US" dirty="0" smtClean="0"/>
              <a:t>Performance </a:t>
            </a:r>
            <a:r>
              <a:rPr lang="en-US" dirty="0"/>
              <a:t>and </a:t>
            </a:r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Give expected results and indicates how the plans’ progress will be measured</a:t>
            </a:r>
            <a:endParaRPr lang="en-US" dirty="0"/>
          </a:p>
          <a:p>
            <a:r>
              <a:rPr lang="en-US" dirty="0" smtClean="0"/>
              <a:t>Appendix</a:t>
            </a:r>
          </a:p>
          <a:p>
            <a:pPr lvl="1"/>
            <a:r>
              <a:rPr lang="en-US" dirty="0" smtClean="0"/>
              <a:t>Holds charts, graphs, or miscellaneous materials related to the plan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99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382000" cy="1143000"/>
          </a:xfrm>
        </p:spPr>
        <p:txBody>
          <a:bodyPr/>
          <a:lstStyle/>
          <a:p>
            <a:r>
              <a:rPr lang="en-US" dirty="0" smtClean="0"/>
              <a:t>Items/Factors that use Sales Forecasts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New product decisions</a:t>
            </a:r>
          </a:p>
          <a:p>
            <a:r>
              <a:rPr lang="en-US" sz="4000" dirty="0" smtClean="0"/>
              <a:t>Product scheduling</a:t>
            </a:r>
          </a:p>
          <a:p>
            <a:r>
              <a:rPr lang="en-US" sz="4000" dirty="0" smtClean="0"/>
              <a:t>Financial planning</a:t>
            </a:r>
          </a:p>
          <a:p>
            <a:r>
              <a:rPr lang="en-US" sz="4000" dirty="0" smtClean="0"/>
              <a:t>Inventory planning and procurement</a:t>
            </a:r>
          </a:p>
          <a:p>
            <a:r>
              <a:rPr lang="en-US" sz="4000" dirty="0" smtClean="0"/>
              <a:t>Distribution</a:t>
            </a:r>
          </a:p>
          <a:p>
            <a:r>
              <a:rPr lang="en-US" sz="4000" dirty="0" smtClean="0"/>
              <a:t>Human resource 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947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382000" cy="1143000"/>
          </a:xfrm>
        </p:spPr>
        <p:txBody>
          <a:bodyPr/>
          <a:lstStyle/>
          <a:p>
            <a:r>
              <a:rPr lang="en-US" dirty="0" smtClean="0"/>
              <a:t>The Time Frame of Sales Forecasts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Short-range </a:t>
            </a:r>
            <a:r>
              <a:rPr lang="en-US" dirty="0" smtClean="0"/>
              <a:t>forecasts</a:t>
            </a:r>
          </a:p>
          <a:p>
            <a:pPr lvl="1"/>
            <a:r>
              <a:rPr lang="en-US" dirty="0" smtClean="0"/>
              <a:t>Last fewer </a:t>
            </a:r>
            <a:r>
              <a:rPr lang="en-US" dirty="0"/>
              <a:t>than three </a:t>
            </a:r>
            <a:r>
              <a:rPr lang="en-US" dirty="0" smtClean="0"/>
              <a:t>months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/>
              <a:t>Intermediate forecasts </a:t>
            </a:r>
            <a:endParaRPr lang="en-US" dirty="0" smtClean="0"/>
          </a:p>
          <a:p>
            <a:pPr lvl="1"/>
            <a:r>
              <a:rPr lang="en-US" dirty="0" smtClean="0"/>
              <a:t>Last three </a:t>
            </a:r>
            <a:r>
              <a:rPr lang="en-US" dirty="0"/>
              <a:t>months to two </a:t>
            </a:r>
            <a:r>
              <a:rPr lang="en-US" dirty="0" smtClean="0"/>
              <a:t>years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/>
              <a:t>Long-range forecasts </a:t>
            </a:r>
            <a:endParaRPr lang="en-US" dirty="0" smtClean="0"/>
          </a:p>
          <a:p>
            <a:pPr lvl="1"/>
            <a:r>
              <a:rPr lang="en-US" dirty="0" smtClean="0"/>
              <a:t>Last more </a:t>
            </a:r>
            <a:r>
              <a:rPr lang="en-US" dirty="0"/>
              <a:t>than two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440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458200" cy="1265238"/>
          </a:xfrm>
        </p:spPr>
        <p:txBody>
          <a:bodyPr/>
          <a:lstStyle/>
          <a:p>
            <a:r>
              <a:rPr lang="en-US" dirty="0" smtClean="0"/>
              <a:t>Factors which affect how far ahead a business should predict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Continual decisions in planning, scheduling, inventory </a:t>
            </a:r>
            <a:r>
              <a:rPr lang="en-US" dirty="0"/>
              <a:t>and staffing in </a:t>
            </a:r>
            <a:r>
              <a:rPr lang="en-US" dirty="0" smtClean="0"/>
              <a:t>production, procurement </a:t>
            </a:r>
            <a:r>
              <a:rPr lang="en-US" dirty="0"/>
              <a:t>and logistics </a:t>
            </a:r>
            <a:r>
              <a:rPr lang="en-US" dirty="0" smtClean="0"/>
              <a:t>activities are </a:t>
            </a:r>
            <a:r>
              <a:rPr lang="en-US" b="1" dirty="0" smtClean="0"/>
              <a:t>short range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Budgetary </a:t>
            </a:r>
            <a:r>
              <a:rPr lang="en-US" dirty="0"/>
              <a:t>planning, cost control, marketing new products, sales force compensation plans, facility planning, capacity planning and process selection and distribution </a:t>
            </a:r>
            <a:r>
              <a:rPr lang="en-US" dirty="0" smtClean="0"/>
              <a:t>planning are </a:t>
            </a:r>
            <a:r>
              <a:rPr lang="en-US" b="1" dirty="0" smtClean="0"/>
              <a:t>intermediate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Whether </a:t>
            </a:r>
            <a:r>
              <a:rPr lang="en-US" dirty="0"/>
              <a:t>to enter new markets, develop new products or services, expand or create new facilities, or arrange long-term procurement </a:t>
            </a:r>
            <a:r>
              <a:rPr lang="en-US" dirty="0" smtClean="0"/>
              <a:t>contracts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b="1" dirty="0" smtClean="0"/>
              <a:t>long-range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97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</p:spPr>
        <p:txBody>
          <a:bodyPr/>
          <a:lstStyle/>
          <a:p>
            <a:pPr algn="ctr"/>
            <a:r>
              <a:rPr lang="en-US" dirty="0" smtClean="0"/>
              <a:t>Qualitative vs. Quantitative Forecasting Methods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3657600" cy="4373880"/>
          </a:xfrm>
        </p:spPr>
        <p:txBody>
          <a:bodyPr/>
          <a:lstStyle/>
          <a:p>
            <a:pPr marL="114300" indent="0" algn="ctr">
              <a:buNone/>
            </a:pPr>
            <a:r>
              <a:rPr lang="en-US" dirty="0" smtClean="0"/>
              <a:t>Qualitative</a:t>
            </a:r>
          </a:p>
          <a:p>
            <a:r>
              <a:rPr lang="en-US" dirty="0" smtClean="0"/>
              <a:t>Relies on subjective data that reports opinions rather than historical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19600" y="1676400"/>
            <a:ext cx="3657600" cy="4450080"/>
          </a:xfrm>
        </p:spPr>
        <p:txBody>
          <a:bodyPr/>
          <a:lstStyle/>
          <a:p>
            <a:pPr marL="114300" indent="0" algn="ctr">
              <a:buNone/>
            </a:pPr>
            <a:r>
              <a:rPr lang="en-US" dirty="0" smtClean="0"/>
              <a:t>Quantitative</a:t>
            </a:r>
          </a:p>
          <a:p>
            <a:r>
              <a:rPr lang="en-US" dirty="0" smtClean="0"/>
              <a:t>Uses statistical computations such as trend extensions based on past data, computer simulations, and economic models.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199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2">
      <a:dk1>
        <a:sysClr val="windowText" lastClr="000000"/>
      </a:dk1>
      <a:lt1>
        <a:sysClr val="window" lastClr="FFFFFF"/>
      </a:lt1>
      <a:dk2>
        <a:srgbClr val="FFAFD1"/>
      </a:dk2>
      <a:lt2>
        <a:srgbClr val="FFD7E8"/>
      </a:lt2>
      <a:accent1>
        <a:srgbClr val="FFD7E8"/>
      </a:accent1>
      <a:accent2>
        <a:srgbClr val="FFAFD1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575</TotalTime>
  <Words>732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Marketing Management Indicator 1.03</vt:lpstr>
      <vt:lpstr>Benefits associated with having a marketing plan</vt:lpstr>
      <vt:lpstr>Components of a marketing plan</vt:lpstr>
      <vt:lpstr>Purpose of marketing plan components</vt:lpstr>
      <vt:lpstr>Purpose of marketing plan components</vt:lpstr>
      <vt:lpstr>Items/Factors that use Sales Forecasts</vt:lpstr>
      <vt:lpstr>The Time Frame of Sales Forecasts</vt:lpstr>
      <vt:lpstr>Factors which affect how far ahead a business should predict sales</vt:lpstr>
      <vt:lpstr>Qualitative vs. Quantitative Forecasting Methods</vt:lpstr>
      <vt:lpstr>Factors affecting Sales Forecasts</vt:lpstr>
      <vt:lpstr>Business Activities which use Sales Forecast Information as a Planning Tool</vt:lpstr>
      <vt:lpstr>Why not all businesses use sales forecasts</vt:lpstr>
    </vt:vector>
  </TitlesOfParts>
  <Company>NRMPS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Management Indicator 1.03</dc:title>
  <dc:creator>NRMS</dc:creator>
  <cp:lastModifiedBy>NRMS</cp:lastModifiedBy>
  <cp:revision>18</cp:revision>
  <cp:lastPrinted>2011-08-24T16:21:56Z</cp:lastPrinted>
  <dcterms:created xsi:type="dcterms:W3CDTF">2011-08-22T19:59:51Z</dcterms:created>
  <dcterms:modified xsi:type="dcterms:W3CDTF">2011-08-24T22:49:07Z</dcterms:modified>
</cp:coreProperties>
</file>