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3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027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420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1124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820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529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864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356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179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124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888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190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F153D-119E-412F-8F8E-433E4C590AD6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93F13-1E5E-4D3D-8E92-F745AEB1C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614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m/imgres?imgurl=http://o5.aolcdn.com/dims-shared/dims3/PATCH/thumbnail/88x88/crop/88x88+0+0/http://hss-prod.hss.aol.com/hss/storage/patch/7a0a753aadda7af19b5299d6e8aef0ae&amp;imgrefurl=http://livermore.patch.com/police-fire&amp;usg=__BZWvEoA4WdE9DdUtJcO8KwjsH50=&amp;h=88&amp;w=88&amp;sz=8&amp;hl=en&amp;start=14&amp;zoom=1&amp;tbnid=cGfYFAdeHvGw3M:&amp;tbnh=77&amp;tbnw=77&amp;ei=zflUTrOmH5K5tgf4-ZWQAg&amp;prev=/search?q=internal+review+service&amp;hl=en&amp;safe=active&amp;gbv=2&amp;tbm=isch&amp;itbs=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gn.unisg.ch/eurmacro/tutor/circularflow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governmentspending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imgres?imgurl=http://www.allpar.com/squads/photos/north-carolina.jpg&amp;imgrefurl=http://www.allpar.com/squads/police-cars/chargers-in-use.html&amp;usg=__WapLTsjoPi9A40pMH7oXa62dCSM=&amp;h=401&amp;w=808&amp;sz=54&amp;hl=en&amp;start=4&amp;zoom=1&amp;tbnid=Qo6DF_Q07eXZSM:&amp;tbnh=71&amp;tbnw=143&amp;ei=_PhUTrj7AoKftwf5ufCPAg&amp;prev=/search?q=north+carolina+state+trooper&amp;hl=en&amp;safe=active&amp;gbv=2&amp;tbm=isch&amp;itbs=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://www.google.com/imgres?imgurl=http://www.healthygaga.com/wp-content/uploads/2011/05/High-Point-Fire-Department-in-North-Carolina-Violates-Occupational-Safety-and-Health-Act.jpg&amp;imgrefurl=http://www.healthygaga.com/high-point-fire-department-in-north-carolina-violates-occupational-safety-and-health-act/&amp;usg=__YgMuwch8J10wuvj16p-5mlH9z9Y=&amp;h=375&amp;w=290&amp;sz=20&amp;hl=en&amp;start=6&amp;zoom=1&amp;tbnid=BMBLwpM7yLQVjM:&amp;tbnh=122&amp;tbnw=94&amp;ei=RPlUTumqBNK2tgeRt_2PAg&amp;prev=/search?q=north+carolina+fire+fighters&amp;hl=en&amp;safe=active&amp;gbv=2&amp;tbm=isch&amp;itbs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www.lyoninc.com/assets/images/Dudley1.jpg&amp;imgrefurl=http://www.lyoninc.com/html/dudley.html&amp;usg=__nv-kT02zf63iWYTiCnoACRuFIOg=&amp;h=276&amp;w=410&amp;sz=37&amp;hl=en&amp;start=2&amp;zoom=1&amp;tbnid=Wmhvkynl2cXE2M:&amp;tbnh=84&amp;tbnw=125&amp;ei=rPlUTrmGIYyUtwf8hpSYBg&amp;prev=/search?q=dudley+high+school&amp;hl=en&amp;safe=active&amp;gbv=2&amp;tbm=isch&amp;itbs=1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://www.google.com/imgres?imgurl=http://s3-media2.px.yelpcdn.com/bphoto/mdwMCXJCJP5wuuqt0B6t3w/m.jpg&amp;imgrefurl=http://www.yelp.com/biz/suburban-sanitation-charlotte&amp;usg=__fDqVPl5WXvOXtwv1OQmQVn6djxA=&amp;h=100&amp;w=100&amp;sz=4&amp;hl=en&amp;start=4&amp;zoom=1&amp;tbnid=0zQg9Ruu4isLRM:&amp;tbnh=82&amp;tbnw=82&amp;ei=iflUTpjpGtC1tgfXoJSQAg&amp;prev=/search?q=sanitation+services+charlotte,+nc&amp;hl=en&amp;safe=active&amp;gbv=2&amp;tbm=isch&amp;itbs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3 – Economic Trends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Includes objectives: 2.04, 6.01, 6.02, 6.03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Describe tax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Proportional</a:t>
            </a:r>
            <a:r>
              <a:rPr lang="en-US" dirty="0" smtClean="0"/>
              <a:t>: everyone pays the same percentage of income in taxes, regardless of income level.  (Few taxes are completely proportional in nature.)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Progressive: </a:t>
            </a:r>
            <a:r>
              <a:rPr lang="en-US" dirty="0" smtClean="0"/>
              <a:t>those who earn more pay a higher percentage of income taxes.  The Federal Income tax is an example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Regressive:</a:t>
            </a:r>
            <a:r>
              <a:rPr lang="en-US" dirty="0" smtClean="0"/>
              <a:t> those who earn more income pay a lower percentage of income taxes.  Sales and excise taxes are considered regressive.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49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 the role of the 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collect federal income taxes</a:t>
            </a:r>
          </a:p>
          <a:p>
            <a:endParaRPr lang="en-US" dirty="0"/>
          </a:p>
          <a:p>
            <a:r>
              <a:rPr lang="en-US" dirty="0" smtClean="0"/>
              <a:t>To enforce federal revenue law</a:t>
            </a:r>
          </a:p>
          <a:p>
            <a:endParaRPr lang="en-US" dirty="0"/>
          </a:p>
          <a:p>
            <a:r>
              <a:rPr lang="en-US" dirty="0" smtClean="0"/>
              <a:t>To help tax payers with tax law</a:t>
            </a:r>
          </a:p>
          <a:p>
            <a:endParaRPr lang="en-US" dirty="0"/>
          </a:p>
          <a:p>
            <a:r>
              <a:rPr lang="en-US" dirty="0" smtClean="0"/>
              <a:t>To pursue taxpayers who are not in compliance with tax law</a:t>
            </a:r>
            <a:endParaRPr lang="en-US" dirty="0"/>
          </a:p>
        </p:txBody>
      </p:sp>
      <p:pic>
        <p:nvPicPr>
          <p:cNvPr id="7170" name="Picture 2" descr="http://t2.gstatic.com/images?q=tbn:ANd9GcRVqBH9Ig6wACjdPY25RL0UKqMRNPzhOhlnzkBDLK8WIgGcs7lMpROG2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705600" y="1524000"/>
            <a:ext cx="1981200" cy="198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914074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impact of taxation on the circular flow of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circular flow model illustrates the constant movement of product inputs, goods, services, and money in the economy. </a:t>
            </a:r>
          </a:p>
          <a:p>
            <a:r>
              <a:rPr lang="en-US" dirty="0" smtClean="0"/>
              <a:t>See tutorial at </a:t>
            </a:r>
            <a:r>
              <a:rPr lang="en-US" dirty="0" smtClean="0">
                <a:hlinkClick r:id="rId2"/>
              </a:rPr>
              <a:t>http://www.fgn.unisg.ch/eurmacro/tutor/circularflow.html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0643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certain government expenditures are financed through taxes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Roads, highways, and bridges are financed through the gasoline excise tax.  Only those people who purchase gasoline – those who use the transportation system – pay the gasoline tax</a:t>
            </a:r>
          </a:p>
          <a:p>
            <a:r>
              <a:rPr lang="en-US" dirty="0" smtClean="0"/>
              <a:t>The Social Security system, which provides income to retired workers, receives its monies from retirement taxes</a:t>
            </a:r>
            <a:endParaRPr lang="en-US" dirty="0"/>
          </a:p>
        </p:txBody>
      </p:sp>
      <p:pic>
        <p:nvPicPr>
          <p:cNvPr id="5121" name="Picture 1" descr="C:\Documents and Settings\a.english\Local Settings\Temporary Internet Files\Content.IE5\NV18ODJ7\MP90040094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3048000"/>
            <a:ext cx="912813" cy="1368552"/>
          </a:xfrm>
          <a:prstGeom prst="rect">
            <a:avLst/>
          </a:prstGeom>
          <a:noFill/>
        </p:spPr>
      </p:pic>
      <p:pic>
        <p:nvPicPr>
          <p:cNvPr id="5122" name="Picture 2" descr="C:\Documents and Settings\a.english\Local Settings\Temporary Internet Files\Content.IE5\46MHTLNC\MP90044237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5257800"/>
            <a:ext cx="1828800" cy="12156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5497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be the government!!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US" sz="4000" dirty="0" smtClean="0">
                <a:hlinkClick r:id="rId2"/>
              </a:rPr>
              <a:t>http://www.usgovernmentspending.com</a:t>
            </a:r>
            <a:endParaRPr lang="en-US" sz="4000" dirty="0" smtClean="0"/>
          </a:p>
          <a:p>
            <a:r>
              <a:rPr lang="en-US" sz="4000" dirty="0" smtClean="0"/>
              <a:t>Look at government Spending for 2010.</a:t>
            </a:r>
          </a:p>
          <a:p>
            <a:r>
              <a:rPr lang="en-US" sz="4000" dirty="0" smtClean="0"/>
              <a:t>How would you fix it??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Monday, February 6th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Review 3.01 &amp; 3.08 Test Results</a:t>
            </a:r>
          </a:p>
          <a:p>
            <a:r>
              <a:rPr lang="en-US" dirty="0" smtClean="0"/>
              <a:t>Unit 3 – Economic Trends</a:t>
            </a:r>
          </a:p>
          <a:p>
            <a:pPr lvl="1"/>
            <a:r>
              <a:rPr lang="en-US" dirty="0" smtClean="0"/>
              <a:t>Obj. 2.04  - Impact of Government</a:t>
            </a:r>
          </a:p>
          <a:p>
            <a:pPr lvl="1"/>
            <a:r>
              <a:rPr lang="en-US" dirty="0" smtClean="0"/>
              <a:t>Slide Show/notes</a:t>
            </a:r>
          </a:p>
          <a:p>
            <a:pPr lvl="1"/>
            <a:r>
              <a:rPr lang="en-US" dirty="0" smtClean="0"/>
              <a:t>Video – </a:t>
            </a:r>
            <a:r>
              <a:rPr lang="en-US" smtClean="0"/>
              <a:t>economic cycle!</a:t>
            </a:r>
            <a:endParaRPr lang="en-US" dirty="0" smtClean="0"/>
          </a:p>
          <a:p>
            <a:r>
              <a:rPr lang="en-US" dirty="0" smtClean="0"/>
              <a:t>Class work – Which Government Program should be cut – and why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66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2.04 Acquire knowledge of the impact of government on business activities to make informed economic decisions</a:t>
            </a:r>
            <a:endParaRPr lang="en-US" dirty="0"/>
          </a:p>
        </p:txBody>
      </p:sp>
      <p:pic>
        <p:nvPicPr>
          <p:cNvPr id="1026" name="Picture 2" descr="C:\Documents and Settings\a.english\Local Settings\Temporary Internet Files\Content.IE5\46MHTLNC\MM900395692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580342"/>
            <a:ext cx="4572000" cy="2603500"/>
          </a:xfrm>
          <a:prstGeom prst="rect">
            <a:avLst/>
          </a:prstGeom>
          <a:noFill/>
          <a:scene3d>
            <a:camera prst="isometricRightUp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xmlns="" val="154051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Tax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– legally mandated payment to the government that is not made in exchange for a good or service.  </a:t>
            </a:r>
            <a:r>
              <a:rPr lang="en-US" i="1" dirty="0" smtClean="0"/>
              <a:t>Taxes are used to fund projects that benefit society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Revenue</a:t>
            </a:r>
            <a:r>
              <a:rPr lang="en-US" dirty="0" smtClean="0"/>
              <a:t> – Income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Expenditure</a:t>
            </a:r>
            <a:r>
              <a:rPr lang="en-US" dirty="0" smtClean="0"/>
              <a:t> – money paid out; spending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Excise tax </a:t>
            </a:r>
            <a:r>
              <a:rPr lang="en-US" dirty="0" smtClean="0"/>
              <a:t>– tax placed on a specific good.  Examples = gasoline, cigarette, beer, liquor</a:t>
            </a:r>
            <a:endParaRPr lang="en-US" dirty="0"/>
          </a:p>
        </p:txBody>
      </p:sp>
      <p:pic>
        <p:nvPicPr>
          <p:cNvPr id="2050" name="Picture 2" descr="C:\Documents and Settings\a.english\Local Settings\Temporary Internet Files\Content.IE5\WSFGXZ40\MP90031686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381000"/>
            <a:ext cx="1905000" cy="1266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7217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a.english\Local Settings\Temporary Internet Files\Content.IE5\W3NW21HP\MP90034178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4648200"/>
            <a:ext cx="1141476" cy="1600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Income tax </a:t>
            </a:r>
            <a:r>
              <a:rPr lang="en-US" dirty="0" smtClean="0"/>
              <a:t>– tax that is based on the amount of money a person earns or receives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Property tax </a:t>
            </a:r>
            <a:r>
              <a:rPr lang="en-US" dirty="0" smtClean="0"/>
              <a:t>– tax placed on real estate, and in some cases, on personal possessions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Sales tax </a:t>
            </a:r>
            <a:r>
              <a:rPr lang="en-US" dirty="0" smtClean="0"/>
              <a:t>– tax placed on the retail sale of almost all goods purchased.  Certain types of good (i.e. food, medicine) are sometimes excluded from sales tax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178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Importance of taxes in a market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Taxes are the primary source of revenue for the government sector</a:t>
            </a:r>
          </a:p>
          <a:p>
            <a:r>
              <a:rPr lang="en-US" dirty="0" smtClean="0"/>
              <a:t>Some services such as national defense, roads, and education can be more efficiently produced by the government instead of private individuals</a:t>
            </a:r>
          </a:p>
          <a:p>
            <a:r>
              <a:rPr lang="en-US" dirty="0" smtClean="0"/>
              <a:t>The government is responsible for creating the infrastructure necessary for commerce</a:t>
            </a:r>
          </a:p>
          <a:p>
            <a:r>
              <a:rPr lang="en-US" dirty="0" smtClean="0"/>
              <a:t>Without taxes, these services would likely not exist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26888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tax monies paid to different levels of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Government</a:t>
            </a:r>
          </a:p>
          <a:p>
            <a:pPr lvl="1"/>
            <a:r>
              <a:rPr lang="en-US" dirty="0" smtClean="0"/>
              <a:t>Sources of Tax Monies: Income taxes, Excise taxes</a:t>
            </a:r>
          </a:p>
          <a:p>
            <a:pPr lvl="1"/>
            <a:r>
              <a:rPr lang="en-US" dirty="0" smtClean="0"/>
              <a:t>Expenditures: National defense, Education, Transportation systems, Judicial system, Social Security and Medicare, Medicaid, Veterans services, etc.</a:t>
            </a:r>
            <a:endParaRPr lang="en-US" dirty="0"/>
          </a:p>
        </p:txBody>
      </p:sp>
      <p:pic>
        <p:nvPicPr>
          <p:cNvPr id="1026" name="Picture 2" descr="C:\Program Files (x86)\Microsoft Office\MEDIA\CAGCAT10\j018332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267200"/>
            <a:ext cx="1805940" cy="1814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Program Files (x86)\Microsoft Office\MEDIA\CAGCAT10\j031544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95800"/>
            <a:ext cx="1304544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Documents and Settings\a.english\Local Settings\Temporary Internet Files\Content.IE5\IQGNGFW0\MC90006034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4724400"/>
            <a:ext cx="1783080" cy="12774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5367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tax monies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Governments</a:t>
            </a:r>
          </a:p>
          <a:p>
            <a:pPr lvl="1"/>
            <a:r>
              <a:rPr lang="en-US" dirty="0" smtClean="0"/>
              <a:t>Sources of Tax Monies: Income taxes, Sales taxes, Excise taxes</a:t>
            </a:r>
          </a:p>
          <a:p>
            <a:pPr lvl="1"/>
            <a:r>
              <a:rPr lang="en-US" dirty="0" smtClean="0"/>
              <a:t>Expenditures: State police protection, Education, Operation of state government, etc.</a:t>
            </a:r>
          </a:p>
        </p:txBody>
      </p:sp>
      <p:pic>
        <p:nvPicPr>
          <p:cNvPr id="10242" name="Picture 2" descr="http://t0.gstatic.com/images?q=tbn:ANd9GcQmKjbYoatbSDQ7SDNIIofN9tQEaxmsekZRsSu16GKKJNbtUCcjHk39e9Y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4724400"/>
            <a:ext cx="2461874" cy="1222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16320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tax monies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Governments:</a:t>
            </a:r>
          </a:p>
          <a:p>
            <a:pPr lvl="1"/>
            <a:r>
              <a:rPr lang="en-US" dirty="0" smtClean="0"/>
              <a:t>Sources of Tax Monies: Property taxes, Sales taxes, Income taxes</a:t>
            </a:r>
          </a:p>
          <a:p>
            <a:pPr lvl="1"/>
            <a:r>
              <a:rPr lang="en-US" dirty="0" smtClean="0"/>
              <a:t>Expenditures: Education, Public health and safety (local fire and police protection), Sanitation, etc.</a:t>
            </a:r>
          </a:p>
        </p:txBody>
      </p:sp>
      <p:pic>
        <p:nvPicPr>
          <p:cNvPr id="9218" name="Picture 2" descr="http://t2.gstatic.com/images?q=tbn:ANd9GcRxSBiWZRu0wV0pYli2Sb52FYzAFsXB6LyUZFTRn07732aAx4eIJ5NOf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191000"/>
            <a:ext cx="1905000" cy="2472446"/>
          </a:xfrm>
          <a:prstGeom prst="rect">
            <a:avLst/>
          </a:prstGeom>
          <a:noFill/>
        </p:spPr>
      </p:pic>
      <p:pic>
        <p:nvPicPr>
          <p:cNvPr id="9220" name="Picture 4" descr="http://t0.gstatic.com/images?q=tbn:ANd9GcSkEY4gIPNlOAv2hEnrsmaE7ZbPmcagcTfPY_NaKkIVO9F8sIEaMR6Qz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4114800"/>
            <a:ext cx="1009650" cy="1009651"/>
          </a:xfrm>
          <a:prstGeom prst="rect">
            <a:avLst/>
          </a:prstGeom>
          <a:noFill/>
        </p:spPr>
      </p:pic>
      <p:pic>
        <p:nvPicPr>
          <p:cNvPr id="9222" name="Picture 6" descr="http://t2.gstatic.com/images?q=tbn:ANd9GcS-2yiEmuGR9YYSzTh2ZPMADkfNK3vuOSLKYYtERk_aBSrG2xfKqcsvn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31318" y="4419600"/>
            <a:ext cx="2041071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20281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612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Unit 3 – Economic Trends</vt:lpstr>
      <vt:lpstr>Monday, February 6th</vt:lpstr>
      <vt:lpstr>2.04 Acquire knowledge of the impact of government on business activities to make informed economic decisions</vt:lpstr>
      <vt:lpstr>Definitions</vt:lpstr>
      <vt:lpstr>Definitions contd.</vt:lpstr>
      <vt:lpstr>Importance of taxes in a market economy</vt:lpstr>
      <vt:lpstr>Sources of tax monies paid to different levels of government</vt:lpstr>
      <vt:lpstr>Sources of tax monies contd.</vt:lpstr>
      <vt:lpstr>Sources of tax monies contd.</vt:lpstr>
      <vt:lpstr>Describe tax structures</vt:lpstr>
      <vt:lpstr>Explain the role of the IRS</vt:lpstr>
      <vt:lpstr>The impact of taxation on the circular flow of income</vt:lpstr>
      <vt:lpstr>How certain government expenditures are financed through taxes</vt:lpstr>
      <vt:lpstr>You be the government!!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Indicator 2.04 Describe the nature of taxes</dc:title>
  <dc:creator>English4</dc:creator>
  <cp:lastModifiedBy>Lenovo User</cp:lastModifiedBy>
  <cp:revision>13</cp:revision>
  <dcterms:created xsi:type="dcterms:W3CDTF">2011-08-24T02:03:59Z</dcterms:created>
  <dcterms:modified xsi:type="dcterms:W3CDTF">2012-02-07T02:12:03Z</dcterms:modified>
</cp:coreProperties>
</file>