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4" r:id="rId2"/>
    <p:sldId id="285" r:id="rId3"/>
    <p:sldId id="293" r:id="rId4"/>
    <p:sldId id="294" r:id="rId5"/>
    <p:sldId id="297" r:id="rId6"/>
    <p:sldId id="298" r:id="rId7"/>
    <p:sldId id="256" r:id="rId8"/>
    <p:sldId id="258" r:id="rId9"/>
    <p:sldId id="279" r:id="rId10"/>
    <p:sldId id="280" r:id="rId11"/>
    <p:sldId id="259" r:id="rId12"/>
    <p:sldId id="260" r:id="rId13"/>
    <p:sldId id="261" r:id="rId14"/>
    <p:sldId id="262" r:id="rId15"/>
    <p:sldId id="276" r:id="rId16"/>
    <p:sldId id="277" r:id="rId17"/>
    <p:sldId id="263" r:id="rId18"/>
    <p:sldId id="264" r:id="rId19"/>
    <p:sldId id="265" r:id="rId20"/>
    <p:sldId id="266" r:id="rId21"/>
    <p:sldId id="286" r:id="rId22"/>
    <p:sldId id="287" r:id="rId23"/>
    <p:sldId id="288" r:id="rId24"/>
    <p:sldId id="289" r:id="rId25"/>
    <p:sldId id="278" r:id="rId26"/>
    <p:sldId id="290" r:id="rId27"/>
    <p:sldId id="291" r:id="rId28"/>
    <p:sldId id="292" r:id="rId29"/>
    <p:sldId id="283" r:id="rId30"/>
    <p:sldId id="267" r:id="rId31"/>
    <p:sldId id="268" r:id="rId32"/>
    <p:sldId id="295" r:id="rId33"/>
    <p:sldId id="296" r:id="rId34"/>
    <p:sldId id="269" r:id="rId35"/>
    <p:sldId id="270" r:id="rId36"/>
    <p:sldId id="282" r:id="rId37"/>
    <p:sldId id="271"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BD3B14-7A70-48C4-9C91-14D6BD1E166F}" type="datetimeFigureOut">
              <a:rPr lang="en-US" smtClean="0"/>
              <a:pPr/>
              <a:t>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BA5216-72C8-441A-BD8B-BA357EF51D38}" type="slidenum">
              <a:rPr lang="en-US" smtClean="0"/>
              <a:pPr/>
              <a:t>‹#›</a:t>
            </a:fld>
            <a:endParaRPr lang="en-US"/>
          </a:p>
        </p:txBody>
      </p:sp>
    </p:spTree>
    <p:extLst>
      <p:ext uri="{BB962C8B-B14F-4D97-AF65-F5344CB8AC3E}">
        <p14:creationId xmlns="" xmlns:p14="http://schemas.microsoft.com/office/powerpoint/2010/main" val="2740066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BD3B14-7A70-48C4-9C91-14D6BD1E166F}" type="datetimeFigureOut">
              <a:rPr lang="en-US" smtClean="0"/>
              <a:pPr/>
              <a:t>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BA5216-72C8-441A-BD8B-BA357EF51D38}" type="slidenum">
              <a:rPr lang="en-US" smtClean="0"/>
              <a:pPr/>
              <a:t>‹#›</a:t>
            </a:fld>
            <a:endParaRPr lang="en-US"/>
          </a:p>
        </p:txBody>
      </p:sp>
    </p:spTree>
    <p:extLst>
      <p:ext uri="{BB962C8B-B14F-4D97-AF65-F5344CB8AC3E}">
        <p14:creationId xmlns="" xmlns:p14="http://schemas.microsoft.com/office/powerpoint/2010/main" val="801791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BD3B14-7A70-48C4-9C91-14D6BD1E166F}" type="datetimeFigureOut">
              <a:rPr lang="en-US" smtClean="0"/>
              <a:pPr/>
              <a:t>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BA5216-72C8-441A-BD8B-BA357EF51D38}" type="slidenum">
              <a:rPr lang="en-US" smtClean="0"/>
              <a:pPr/>
              <a:t>‹#›</a:t>
            </a:fld>
            <a:endParaRPr lang="en-US"/>
          </a:p>
        </p:txBody>
      </p:sp>
    </p:spTree>
    <p:extLst>
      <p:ext uri="{BB962C8B-B14F-4D97-AF65-F5344CB8AC3E}">
        <p14:creationId xmlns="" xmlns:p14="http://schemas.microsoft.com/office/powerpoint/2010/main" val="2218573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BD3B14-7A70-48C4-9C91-14D6BD1E166F}" type="datetimeFigureOut">
              <a:rPr lang="en-US" smtClean="0"/>
              <a:pPr/>
              <a:t>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BA5216-72C8-441A-BD8B-BA357EF51D38}" type="slidenum">
              <a:rPr lang="en-US" smtClean="0"/>
              <a:pPr/>
              <a:t>‹#›</a:t>
            </a:fld>
            <a:endParaRPr lang="en-US"/>
          </a:p>
        </p:txBody>
      </p:sp>
    </p:spTree>
    <p:extLst>
      <p:ext uri="{BB962C8B-B14F-4D97-AF65-F5344CB8AC3E}">
        <p14:creationId xmlns="" xmlns:p14="http://schemas.microsoft.com/office/powerpoint/2010/main" val="927525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BD3B14-7A70-48C4-9C91-14D6BD1E166F}" type="datetimeFigureOut">
              <a:rPr lang="en-US" smtClean="0"/>
              <a:pPr/>
              <a:t>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BA5216-72C8-441A-BD8B-BA357EF51D38}" type="slidenum">
              <a:rPr lang="en-US" smtClean="0"/>
              <a:pPr/>
              <a:t>‹#›</a:t>
            </a:fld>
            <a:endParaRPr lang="en-US"/>
          </a:p>
        </p:txBody>
      </p:sp>
    </p:spTree>
    <p:extLst>
      <p:ext uri="{BB962C8B-B14F-4D97-AF65-F5344CB8AC3E}">
        <p14:creationId xmlns="" xmlns:p14="http://schemas.microsoft.com/office/powerpoint/2010/main" val="3590044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BD3B14-7A70-48C4-9C91-14D6BD1E166F}" type="datetimeFigureOut">
              <a:rPr lang="en-US" smtClean="0"/>
              <a:pPr/>
              <a:t>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BA5216-72C8-441A-BD8B-BA357EF51D38}" type="slidenum">
              <a:rPr lang="en-US" smtClean="0"/>
              <a:pPr/>
              <a:t>‹#›</a:t>
            </a:fld>
            <a:endParaRPr lang="en-US"/>
          </a:p>
        </p:txBody>
      </p:sp>
    </p:spTree>
    <p:extLst>
      <p:ext uri="{BB962C8B-B14F-4D97-AF65-F5344CB8AC3E}">
        <p14:creationId xmlns="" xmlns:p14="http://schemas.microsoft.com/office/powerpoint/2010/main" val="1236913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BD3B14-7A70-48C4-9C91-14D6BD1E166F}" type="datetimeFigureOut">
              <a:rPr lang="en-US" smtClean="0"/>
              <a:pPr/>
              <a:t>2/1/2012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BA5216-72C8-441A-BD8B-BA357EF51D38}" type="slidenum">
              <a:rPr lang="en-US" smtClean="0"/>
              <a:pPr/>
              <a:t>‹#›</a:t>
            </a:fld>
            <a:endParaRPr lang="en-US"/>
          </a:p>
        </p:txBody>
      </p:sp>
    </p:spTree>
    <p:extLst>
      <p:ext uri="{BB962C8B-B14F-4D97-AF65-F5344CB8AC3E}">
        <p14:creationId xmlns="" xmlns:p14="http://schemas.microsoft.com/office/powerpoint/2010/main" val="2897481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BD3B14-7A70-48C4-9C91-14D6BD1E166F}" type="datetimeFigureOut">
              <a:rPr lang="en-US" smtClean="0"/>
              <a:pPr/>
              <a:t>2/1/2012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BA5216-72C8-441A-BD8B-BA357EF51D38}" type="slidenum">
              <a:rPr lang="en-US" smtClean="0"/>
              <a:pPr/>
              <a:t>‹#›</a:t>
            </a:fld>
            <a:endParaRPr lang="en-US"/>
          </a:p>
        </p:txBody>
      </p:sp>
    </p:spTree>
    <p:extLst>
      <p:ext uri="{BB962C8B-B14F-4D97-AF65-F5344CB8AC3E}">
        <p14:creationId xmlns="" xmlns:p14="http://schemas.microsoft.com/office/powerpoint/2010/main" val="1806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BD3B14-7A70-48C4-9C91-14D6BD1E166F}" type="datetimeFigureOut">
              <a:rPr lang="en-US" smtClean="0"/>
              <a:pPr/>
              <a:t>2/1/2012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BA5216-72C8-441A-BD8B-BA357EF51D38}" type="slidenum">
              <a:rPr lang="en-US" smtClean="0"/>
              <a:pPr/>
              <a:t>‹#›</a:t>
            </a:fld>
            <a:endParaRPr lang="en-US"/>
          </a:p>
        </p:txBody>
      </p:sp>
    </p:spTree>
    <p:extLst>
      <p:ext uri="{BB962C8B-B14F-4D97-AF65-F5344CB8AC3E}">
        <p14:creationId xmlns="" xmlns:p14="http://schemas.microsoft.com/office/powerpoint/2010/main" val="2084238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BD3B14-7A70-48C4-9C91-14D6BD1E166F}" type="datetimeFigureOut">
              <a:rPr lang="en-US" smtClean="0"/>
              <a:pPr/>
              <a:t>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BA5216-72C8-441A-BD8B-BA357EF51D38}" type="slidenum">
              <a:rPr lang="en-US" smtClean="0"/>
              <a:pPr/>
              <a:t>‹#›</a:t>
            </a:fld>
            <a:endParaRPr lang="en-US"/>
          </a:p>
        </p:txBody>
      </p:sp>
    </p:spTree>
    <p:extLst>
      <p:ext uri="{BB962C8B-B14F-4D97-AF65-F5344CB8AC3E}">
        <p14:creationId xmlns="" xmlns:p14="http://schemas.microsoft.com/office/powerpoint/2010/main" val="591614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BD3B14-7A70-48C4-9C91-14D6BD1E166F}" type="datetimeFigureOut">
              <a:rPr lang="en-US" smtClean="0"/>
              <a:pPr/>
              <a:t>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BA5216-72C8-441A-BD8B-BA357EF51D38}" type="slidenum">
              <a:rPr lang="en-US" smtClean="0"/>
              <a:pPr/>
              <a:t>‹#›</a:t>
            </a:fld>
            <a:endParaRPr lang="en-US"/>
          </a:p>
        </p:txBody>
      </p:sp>
    </p:spTree>
    <p:extLst>
      <p:ext uri="{BB962C8B-B14F-4D97-AF65-F5344CB8AC3E}">
        <p14:creationId xmlns="" xmlns:p14="http://schemas.microsoft.com/office/powerpoint/2010/main" val="3298777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BD3B14-7A70-48C4-9C91-14D6BD1E166F}" type="datetimeFigureOut">
              <a:rPr lang="en-US" smtClean="0"/>
              <a:pPr/>
              <a:t>2/1/2012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BA5216-72C8-441A-BD8B-BA357EF51D38}" type="slidenum">
              <a:rPr lang="en-US" smtClean="0"/>
              <a:pPr/>
              <a:t>‹#›</a:t>
            </a:fld>
            <a:endParaRPr lang="en-US"/>
          </a:p>
        </p:txBody>
      </p:sp>
    </p:spTree>
    <p:extLst>
      <p:ext uri="{BB962C8B-B14F-4D97-AF65-F5344CB8AC3E}">
        <p14:creationId xmlns="" xmlns:p14="http://schemas.microsoft.com/office/powerpoint/2010/main" val="10159167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Friday, January 28th</a:t>
            </a:r>
            <a:endParaRPr lang="en-US" dirty="0"/>
          </a:p>
        </p:txBody>
      </p:sp>
      <p:sp>
        <p:nvSpPr>
          <p:cNvPr id="3" name="Content Placeholder 2"/>
          <p:cNvSpPr>
            <a:spLocks noGrp="1"/>
          </p:cNvSpPr>
          <p:nvPr>
            <p:ph idx="1"/>
          </p:nvPr>
        </p:nvSpPr>
        <p:spPr/>
        <p:txBody>
          <a:bodyPr/>
          <a:lstStyle/>
          <a:p>
            <a:r>
              <a:rPr lang="en-US" dirty="0" smtClean="0"/>
              <a:t>Warm up – </a:t>
            </a:r>
          </a:p>
          <a:p>
            <a:pPr lvl="1"/>
            <a:r>
              <a:rPr lang="en-US" dirty="0" smtClean="0"/>
              <a:t>Unit 1 Test</a:t>
            </a:r>
          </a:p>
          <a:p>
            <a:pPr lvl="1"/>
            <a:r>
              <a:rPr lang="en-US" dirty="0" smtClean="0"/>
              <a:t>Current Event</a:t>
            </a:r>
          </a:p>
          <a:p>
            <a:pPr lvl="1"/>
            <a:r>
              <a:rPr lang="en-US" dirty="0" err="1" smtClean="0"/>
              <a:t>Obj</a:t>
            </a:r>
            <a:r>
              <a:rPr lang="en-US" dirty="0" smtClean="0"/>
              <a:t> 3.01 Vocabulary – write terms and definitions.</a:t>
            </a:r>
          </a:p>
          <a:p>
            <a:r>
              <a:rPr lang="en-US" dirty="0" smtClean="0"/>
              <a:t>MM 3.01 - Generate product ideas to contribute to ongoing business success</a:t>
            </a:r>
          </a:p>
          <a:p>
            <a:pPr lvl="1"/>
            <a:r>
              <a:rPr lang="en-US" dirty="0" smtClean="0"/>
              <a:t>Slide Show/Notes</a:t>
            </a:r>
          </a:p>
          <a:p>
            <a:pPr lvl="1"/>
            <a:r>
              <a:rPr lang="en-US" dirty="0" smtClean="0"/>
              <a:t>Activity </a:t>
            </a:r>
            <a:r>
              <a:rPr lang="en-US" smtClean="0"/>
              <a:t>- Worksheet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200" dirty="0"/>
              <a:t>Sketching and Doodling:  techniques for putting ideas on paper very quickly. </a:t>
            </a:r>
            <a:endParaRPr lang="en-US" sz="2200" dirty="0" smtClean="0"/>
          </a:p>
          <a:p>
            <a:pPr lvl="1"/>
            <a:r>
              <a:rPr lang="en-US" sz="1800" dirty="0" smtClean="0"/>
              <a:t>Sketching </a:t>
            </a:r>
            <a:r>
              <a:rPr lang="en-US" sz="1800" dirty="0"/>
              <a:t>is freehand drawing which follows the rules for technical drawings. It includes techniques for orthographic and pictorial drawing, including isometrics. </a:t>
            </a:r>
            <a:endParaRPr lang="en-US" sz="1800" dirty="0" smtClean="0"/>
          </a:p>
          <a:p>
            <a:pPr lvl="1"/>
            <a:r>
              <a:rPr lang="en-US" sz="1800" dirty="0" smtClean="0"/>
              <a:t>Doodling </a:t>
            </a:r>
            <a:r>
              <a:rPr lang="en-US" sz="1800" dirty="0"/>
              <a:t>tends to be more freeform, but it can include sketching techniques. </a:t>
            </a:r>
            <a:endParaRPr lang="en-US" sz="1800" dirty="0" smtClean="0"/>
          </a:p>
          <a:p>
            <a:endParaRPr lang="en-US" sz="2200" dirty="0"/>
          </a:p>
          <a:p>
            <a:r>
              <a:rPr lang="en-US" sz="2200" dirty="0"/>
              <a:t>Forced Questioning:  uses basic question starters to develop original questions to ask and answer about the product opportunity.</a:t>
            </a:r>
          </a:p>
          <a:p>
            <a:endParaRPr lang="en-US" sz="2200" dirty="0"/>
          </a:p>
          <a:p>
            <a:r>
              <a:rPr lang="en-US" sz="2200" dirty="0"/>
              <a:t>Morphological Analysis:</a:t>
            </a:r>
            <a:r>
              <a:rPr lang="en-US" sz="2200" b="1" dirty="0"/>
              <a:t>  </a:t>
            </a:r>
            <a:r>
              <a:rPr lang="en-US" sz="2200" dirty="0"/>
              <a:t>uses the same basic technique, but is used to create a new product by mixing components in a new way</a:t>
            </a:r>
          </a:p>
          <a:p>
            <a:endParaRPr lang="en-US" dirty="0"/>
          </a:p>
        </p:txBody>
      </p:sp>
    </p:spTree>
    <p:extLst>
      <p:ext uri="{BB962C8B-B14F-4D97-AF65-F5344CB8AC3E}">
        <p14:creationId xmlns="" xmlns:p14="http://schemas.microsoft.com/office/powerpoint/2010/main" val="25849571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Explain the role of criticism in idea creation</a:t>
            </a:r>
            <a:endParaRPr lang="en-US" dirty="0"/>
          </a:p>
        </p:txBody>
      </p:sp>
      <p:sp>
        <p:nvSpPr>
          <p:cNvPr id="3" name="Content Placeholder 2"/>
          <p:cNvSpPr>
            <a:spLocks noGrp="1"/>
          </p:cNvSpPr>
          <p:nvPr>
            <p:ph idx="1"/>
          </p:nvPr>
        </p:nvSpPr>
        <p:spPr/>
        <p:txBody>
          <a:bodyPr>
            <a:normAutofit lnSpcReduction="10000"/>
          </a:bodyPr>
          <a:lstStyle/>
          <a:p>
            <a:r>
              <a:rPr lang="en-US" dirty="0" smtClean="0"/>
              <a:t>Due to criticism, many business professionals hold back when generating new product ideas.  </a:t>
            </a:r>
            <a:endParaRPr lang="en-US" dirty="0"/>
          </a:p>
          <a:p>
            <a:r>
              <a:rPr lang="en-US" dirty="0" smtClean="0"/>
              <a:t>They do not want to be ridiculed from their co-workers and supervisors.  </a:t>
            </a:r>
          </a:p>
          <a:p>
            <a:r>
              <a:rPr lang="en-US" dirty="0" smtClean="0"/>
              <a:t>As a result, there are many missed opportunities for ideas as every idea not spoken or shared is a potential product not realized.</a:t>
            </a:r>
            <a:endParaRPr lang="en-US" dirty="0"/>
          </a:p>
        </p:txBody>
      </p:sp>
    </p:spTree>
    <p:extLst>
      <p:ext uri="{BB962C8B-B14F-4D97-AF65-F5344CB8AC3E}">
        <p14:creationId xmlns="" xmlns:p14="http://schemas.microsoft.com/office/powerpoint/2010/main" val="24394347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t>
            </a:r>
            <a:r>
              <a:rPr lang="en-US" dirty="0" smtClean="0"/>
              <a:t>ypes of Brainstorming </a:t>
            </a:r>
            <a:r>
              <a:rPr lang="en-US" dirty="0"/>
              <a:t>T</a:t>
            </a:r>
            <a:r>
              <a:rPr lang="en-US" dirty="0" smtClean="0"/>
              <a:t>echniques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Relay Brainstorming</a:t>
            </a:r>
          </a:p>
          <a:p>
            <a:pPr lvl="1"/>
            <a:r>
              <a:rPr lang="en-US" dirty="0" smtClean="0"/>
              <a:t>As its name implies, it is similar to a relay race.</a:t>
            </a:r>
          </a:p>
          <a:p>
            <a:pPr lvl="1"/>
            <a:r>
              <a:rPr lang="en-US" dirty="0" smtClean="0"/>
              <a:t>Multiple individuals from opposing teams respond in a certain order with no assistance from his/her team.</a:t>
            </a:r>
          </a:p>
          <a:p>
            <a:r>
              <a:rPr lang="en-US" dirty="0" smtClean="0"/>
              <a:t>Round Robin Brainstorming</a:t>
            </a:r>
          </a:p>
          <a:p>
            <a:pPr lvl="1"/>
            <a:r>
              <a:rPr lang="en-US" dirty="0" smtClean="0"/>
              <a:t>Does not involve teams</a:t>
            </a:r>
          </a:p>
          <a:p>
            <a:pPr lvl="1"/>
            <a:r>
              <a:rPr lang="en-US" dirty="0" smtClean="0"/>
              <a:t>Participants respond quickly when it is their turn.</a:t>
            </a:r>
          </a:p>
          <a:p>
            <a:r>
              <a:rPr lang="en-US" dirty="0" err="1"/>
              <a:t>Starbursting</a:t>
            </a:r>
            <a:endParaRPr lang="en-US" dirty="0"/>
          </a:p>
          <a:p>
            <a:pPr lvl="1"/>
            <a:r>
              <a:rPr lang="en-US" dirty="0"/>
              <a:t>Participants draw a 6 point star with the product written in the middle.</a:t>
            </a:r>
          </a:p>
          <a:p>
            <a:pPr lvl="1"/>
            <a:r>
              <a:rPr lang="en-US" dirty="0"/>
              <a:t>On each tip of the star, write:  who? What? Why? Where? When? How?</a:t>
            </a:r>
          </a:p>
          <a:p>
            <a:pPr lvl="1"/>
            <a:r>
              <a:rPr lang="en-US" dirty="0"/>
              <a:t>These questions help to develop ideas</a:t>
            </a:r>
            <a:endParaRPr lang="en-US" dirty="0" smtClean="0"/>
          </a:p>
          <a:p>
            <a:pPr marL="457200" lvl="1" indent="0">
              <a:buNone/>
            </a:pPr>
            <a:endParaRPr lang="en-US" dirty="0"/>
          </a:p>
        </p:txBody>
      </p:sp>
    </p:spTree>
    <p:extLst>
      <p:ext uri="{BB962C8B-B14F-4D97-AF65-F5344CB8AC3E}">
        <p14:creationId xmlns="" xmlns:p14="http://schemas.microsoft.com/office/powerpoint/2010/main" val="15139807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noAutofit/>
          </a:bodyPr>
          <a:lstStyle/>
          <a:p>
            <a:r>
              <a:rPr lang="en-US" sz="3200" dirty="0" smtClean="0"/>
              <a:t>Distinguish among free association techniques, forced relations techniques, and analytical techniques used to generate business/product ideas.</a:t>
            </a:r>
            <a:endParaRPr lang="en-US" sz="3200" dirty="0"/>
          </a:p>
        </p:txBody>
      </p:sp>
      <p:sp>
        <p:nvSpPr>
          <p:cNvPr id="3" name="Content Placeholder 2"/>
          <p:cNvSpPr>
            <a:spLocks noGrp="1"/>
          </p:cNvSpPr>
          <p:nvPr>
            <p:ph idx="1"/>
          </p:nvPr>
        </p:nvSpPr>
        <p:spPr>
          <a:xfrm>
            <a:off x="457200" y="2209800"/>
            <a:ext cx="8229600" cy="4297363"/>
          </a:xfrm>
        </p:spPr>
        <p:txBody>
          <a:bodyPr/>
          <a:lstStyle/>
          <a:p>
            <a:pPr lvl="1"/>
            <a:r>
              <a:rPr lang="en-US" sz="2200" dirty="0" smtClean="0"/>
              <a:t>Lateral Thinking</a:t>
            </a:r>
          </a:p>
          <a:p>
            <a:pPr lvl="2"/>
            <a:r>
              <a:rPr lang="en-US" sz="2200" dirty="0" smtClean="0"/>
              <a:t>Approaching the issue from new illogical directions and using illogical methods to develop new ideas.</a:t>
            </a:r>
          </a:p>
          <a:p>
            <a:pPr lvl="2"/>
            <a:r>
              <a:rPr lang="en-US" sz="2200" dirty="0" smtClean="0"/>
              <a:t>Ex.  Free association and forced relation techniques</a:t>
            </a:r>
          </a:p>
          <a:p>
            <a:pPr marL="914400" lvl="2" indent="0">
              <a:buNone/>
            </a:pPr>
            <a:endParaRPr lang="en-US" sz="2200" dirty="0" smtClean="0"/>
          </a:p>
          <a:p>
            <a:pPr lvl="1"/>
            <a:r>
              <a:rPr lang="en-US" sz="2200" dirty="0" smtClean="0"/>
              <a:t>Programmed Thinking</a:t>
            </a:r>
          </a:p>
          <a:p>
            <a:pPr lvl="2"/>
            <a:r>
              <a:rPr lang="en-US" sz="2200" dirty="0" smtClean="0"/>
              <a:t>Techniques are logical and analytical</a:t>
            </a:r>
          </a:p>
          <a:p>
            <a:pPr lvl="2"/>
            <a:r>
              <a:rPr lang="en-US" sz="2200" dirty="0" smtClean="0"/>
              <a:t>Structured, organized ways to develop new ideas and products.</a:t>
            </a:r>
            <a:endParaRPr lang="en-US" sz="2200" dirty="0"/>
          </a:p>
          <a:p>
            <a:endParaRPr lang="en-US" dirty="0"/>
          </a:p>
        </p:txBody>
      </p:sp>
    </p:spTree>
    <p:extLst>
      <p:ext uri="{BB962C8B-B14F-4D97-AF65-F5344CB8AC3E}">
        <p14:creationId xmlns="" xmlns:p14="http://schemas.microsoft.com/office/powerpoint/2010/main" val="40406261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t>
            </a:r>
            <a:r>
              <a:rPr lang="en-US" dirty="0" smtClean="0"/>
              <a:t>ources of Business/Product </a:t>
            </a:r>
            <a:r>
              <a:rPr lang="en-US" dirty="0"/>
              <a:t>I</a:t>
            </a:r>
            <a:r>
              <a:rPr lang="en-US" dirty="0" smtClean="0"/>
              <a:t>deas</a:t>
            </a:r>
            <a:endParaRPr lang="en-US" dirty="0"/>
          </a:p>
        </p:txBody>
      </p:sp>
      <p:sp>
        <p:nvSpPr>
          <p:cNvPr id="3" name="Content Placeholder 2"/>
          <p:cNvSpPr>
            <a:spLocks noGrp="1"/>
          </p:cNvSpPr>
          <p:nvPr>
            <p:ph idx="1"/>
          </p:nvPr>
        </p:nvSpPr>
        <p:spPr/>
        <p:txBody>
          <a:bodyPr/>
          <a:lstStyle/>
          <a:p>
            <a:r>
              <a:rPr lang="en-US" dirty="0" smtClean="0"/>
              <a:t>Trends</a:t>
            </a:r>
          </a:p>
          <a:p>
            <a:pPr lvl="1"/>
            <a:r>
              <a:rPr lang="en-US" dirty="0" smtClean="0"/>
              <a:t>Fashion, television shows, music</a:t>
            </a:r>
            <a:endParaRPr lang="en-US" dirty="0"/>
          </a:p>
          <a:p>
            <a:pPr lvl="1"/>
            <a:r>
              <a:rPr lang="en-US" dirty="0" smtClean="0"/>
              <a:t>Health and fitness</a:t>
            </a:r>
          </a:p>
          <a:p>
            <a:pPr lvl="2"/>
            <a:r>
              <a:rPr lang="en-US" dirty="0" smtClean="0"/>
              <a:t>Video games</a:t>
            </a:r>
          </a:p>
          <a:p>
            <a:pPr lvl="2"/>
            <a:r>
              <a:rPr lang="en-US" dirty="0" smtClean="0"/>
              <a:t>Fitness apps for smart phones</a:t>
            </a:r>
          </a:p>
          <a:p>
            <a:pPr lvl="2"/>
            <a:r>
              <a:rPr lang="en-US" dirty="0" smtClean="0"/>
              <a:t>Dance workout classes</a:t>
            </a:r>
          </a:p>
          <a:p>
            <a:pPr lvl="1"/>
            <a:r>
              <a:rPr lang="en-US" dirty="0" smtClean="0"/>
              <a:t>Age of Population</a:t>
            </a:r>
          </a:p>
          <a:p>
            <a:pPr lvl="2"/>
            <a:r>
              <a:rPr lang="en-US" dirty="0" smtClean="0"/>
              <a:t>Baby boomers – largest segment of the population</a:t>
            </a:r>
          </a:p>
        </p:txBody>
      </p:sp>
    </p:spTree>
    <p:extLst>
      <p:ext uri="{BB962C8B-B14F-4D97-AF65-F5344CB8AC3E}">
        <p14:creationId xmlns="" xmlns:p14="http://schemas.microsoft.com/office/powerpoint/2010/main" val="25560298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 of Business/Product Ideas</a:t>
            </a:r>
            <a:endParaRPr lang="en-US" dirty="0"/>
          </a:p>
        </p:txBody>
      </p:sp>
      <p:sp>
        <p:nvSpPr>
          <p:cNvPr id="3" name="Content Placeholder 2"/>
          <p:cNvSpPr>
            <a:spLocks noGrp="1"/>
          </p:cNvSpPr>
          <p:nvPr>
            <p:ph idx="1"/>
          </p:nvPr>
        </p:nvSpPr>
        <p:spPr/>
        <p:txBody>
          <a:bodyPr/>
          <a:lstStyle/>
          <a:p>
            <a:r>
              <a:rPr lang="en-US" dirty="0" smtClean="0"/>
              <a:t>Customers</a:t>
            </a:r>
          </a:p>
          <a:p>
            <a:pPr lvl="1"/>
            <a:r>
              <a:rPr lang="en-US" dirty="0" smtClean="0"/>
              <a:t>Who better to tell you ideas than the customers who buy your products?</a:t>
            </a:r>
          </a:p>
          <a:p>
            <a:pPr lvl="1"/>
            <a:r>
              <a:rPr lang="en-US" dirty="0" smtClean="0"/>
              <a:t>Marketers must be observant; watch their customers; notice problems</a:t>
            </a:r>
          </a:p>
          <a:p>
            <a:pPr lvl="1"/>
            <a:r>
              <a:rPr lang="en-US" dirty="0" smtClean="0"/>
              <a:t>Marketers should use formal/informal  methods such as focus groups, surveys, comment cards.</a:t>
            </a:r>
          </a:p>
          <a:p>
            <a:pPr lvl="1"/>
            <a:r>
              <a:rPr lang="en-US" dirty="0" smtClean="0"/>
              <a:t>Marketers should talk with other professionals who interact with customers regularly.</a:t>
            </a:r>
            <a:endParaRPr lang="en-US" dirty="0"/>
          </a:p>
        </p:txBody>
      </p:sp>
    </p:spTree>
    <p:extLst>
      <p:ext uri="{BB962C8B-B14F-4D97-AF65-F5344CB8AC3E}">
        <p14:creationId xmlns="" xmlns:p14="http://schemas.microsoft.com/office/powerpoint/2010/main" val="24813488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 of Business/Product Ideas</a:t>
            </a:r>
            <a:endParaRPr lang="en-US" dirty="0"/>
          </a:p>
        </p:txBody>
      </p:sp>
      <p:sp>
        <p:nvSpPr>
          <p:cNvPr id="3" name="Content Placeholder 2"/>
          <p:cNvSpPr>
            <a:spLocks noGrp="1"/>
          </p:cNvSpPr>
          <p:nvPr>
            <p:ph idx="1"/>
          </p:nvPr>
        </p:nvSpPr>
        <p:spPr/>
        <p:txBody>
          <a:bodyPr>
            <a:normAutofit lnSpcReduction="10000"/>
          </a:bodyPr>
          <a:lstStyle/>
          <a:p>
            <a:r>
              <a:rPr lang="en-US" dirty="0" smtClean="0"/>
              <a:t>Existing Products</a:t>
            </a:r>
          </a:p>
          <a:p>
            <a:pPr lvl="1"/>
            <a:r>
              <a:rPr lang="en-US" dirty="0" smtClean="0"/>
              <a:t>Existing complaints about products</a:t>
            </a:r>
          </a:p>
          <a:p>
            <a:pPr lvl="1"/>
            <a:r>
              <a:rPr lang="en-US" dirty="0" smtClean="0"/>
              <a:t>Look for ways to improve your goods/services even when there are no problems.</a:t>
            </a:r>
          </a:p>
          <a:p>
            <a:r>
              <a:rPr lang="en-US" dirty="0" smtClean="0"/>
              <a:t>Complementary Products</a:t>
            </a:r>
          </a:p>
          <a:p>
            <a:pPr lvl="1"/>
            <a:r>
              <a:rPr lang="en-US" dirty="0" smtClean="0"/>
              <a:t>Those that go along with something else that already exists.</a:t>
            </a:r>
          </a:p>
          <a:p>
            <a:r>
              <a:rPr lang="en-US" dirty="0" smtClean="0"/>
              <a:t>Substitute</a:t>
            </a:r>
          </a:p>
          <a:p>
            <a:pPr lvl="1"/>
            <a:r>
              <a:rPr lang="en-US" dirty="0" smtClean="0"/>
              <a:t>A product that takes the place of another product.</a:t>
            </a:r>
            <a:endParaRPr lang="en-US" dirty="0"/>
          </a:p>
        </p:txBody>
      </p:sp>
    </p:spTree>
    <p:extLst>
      <p:ext uri="{BB962C8B-B14F-4D97-AF65-F5344CB8AC3E}">
        <p14:creationId xmlns="" xmlns:p14="http://schemas.microsoft.com/office/powerpoint/2010/main" val="42459453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Importance of evaluating a business owner’s strengths when generating business/product ideas</a:t>
            </a:r>
            <a:endParaRPr lang="en-US" sz="3200" dirty="0"/>
          </a:p>
        </p:txBody>
      </p:sp>
      <p:sp>
        <p:nvSpPr>
          <p:cNvPr id="3" name="Content Placeholder 2"/>
          <p:cNvSpPr>
            <a:spLocks noGrp="1"/>
          </p:cNvSpPr>
          <p:nvPr>
            <p:ph idx="1"/>
          </p:nvPr>
        </p:nvSpPr>
        <p:spPr>
          <a:xfrm>
            <a:off x="457200" y="2310266"/>
            <a:ext cx="8229600" cy="4525963"/>
          </a:xfrm>
        </p:spPr>
        <p:txBody>
          <a:bodyPr/>
          <a:lstStyle/>
          <a:p>
            <a:r>
              <a:rPr lang="en-US" dirty="0" smtClean="0"/>
              <a:t>A business owner knows his/her own company’s strengths.  </a:t>
            </a:r>
          </a:p>
          <a:p>
            <a:r>
              <a:rPr lang="en-US" dirty="0" smtClean="0"/>
              <a:t>When generating business/product ideas, think about what the company does best.  </a:t>
            </a:r>
          </a:p>
          <a:p>
            <a:r>
              <a:rPr lang="en-US" dirty="0" smtClean="0"/>
              <a:t>How can you turn those strengths into successful products?</a:t>
            </a:r>
            <a:endParaRPr lang="en-US" sz="2400" dirty="0" smtClean="0"/>
          </a:p>
          <a:p>
            <a:pPr marL="0" indent="0">
              <a:buNone/>
            </a:pPr>
            <a:endParaRPr lang="en-US" dirty="0"/>
          </a:p>
        </p:txBody>
      </p:sp>
    </p:spTree>
    <p:extLst>
      <p:ext uri="{BB962C8B-B14F-4D97-AF65-F5344CB8AC3E}">
        <p14:creationId xmlns="" xmlns:p14="http://schemas.microsoft.com/office/powerpoint/2010/main" val="41747025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Pitfalls to idea identification</a:t>
            </a:r>
            <a:endParaRPr lang="en-US" dirty="0"/>
          </a:p>
        </p:txBody>
      </p:sp>
      <p:sp>
        <p:nvSpPr>
          <p:cNvPr id="3" name="Content Placeholder 2"/>
          <p:cNvSpPr>
            <a:spLocks noGrp="1"/>
          </p:cNvSpPr>
          <p:nvPr>
            <p:ph idx="1"/>
          </p:nvPr>
        </p:nvSpPr>
        <p:spPr>
          <a:xfrm>
            <a:off x="228600" y="1600200"/>
            <a:ext cx="8686800" cy="4525963"/>
          </a:xfrm>
        </p:spPr>
        <p:txBody>
          <a:bodyPr/>
          <a:lstStyle/>
          <a:p>
            <a:r>
              <a:rPr lang="en-US" dirty="0" smtClean="0"/>
              <a:t>The fear of the unknown</a:t>
            </a:r>
          </a:p>
          <a:p>
            <a:r>
              <a:rPr lang="en-US" dirty="0" smtClean="0"/>
              <a:t>Risks associated with a new product</a:t>
            </a:r>
          </a:p>
          <a:p>
            <a:r>
              <a:rPr lang="en-US" dirty="0" smtClean="0"/>
              <a:t>Criticism or ridicule from co-workers/supervisor</a:t>
            </a:r>
          </a:p>
          <a:p>
            <a:r>
              <a:rPr lang="en-US" dirty="0" smtClean="0"/>
              <a:t>Not being able to “think outside the box”</a:t>
            </a:r>
          </a:p>
          <a:p>
            <a:pPr marL="0" indent="0">
              <a:buNone/>
            </a:pPr>
            <a:endParaRPr lang="en-US" dirty="0" smtClean="0"/>
          </a:p>
          <a:p>
            <a:pPr marL="0" indent="0">
              <a:buNone/>
            </a:pPr>
            <a:endParaRPr lang="en-US" dirty="0"/>
          </a:p>
        </p:txBody>
      </p:sp>
    </p:spTree>
    <p:extLst>
      <p:ext uri="{BB962C8B-B14F-4D97-AF65-F5344CB8AC3E}">
        <p14:creationId xmlns="" xmlns:p14="http://schemas.microsoft.com/office/powerpoint/2010/main" val="35951783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Importance of generating business/product ideas</a:t>
            </a:r>
            <a:endParaRPr lang="en-US" dirty="0"/>
          </a:p>
        </p:txBody>
      </p:sp>
      <p:sp>
        <p:nvSpPr>
          <p:cNvPr id="3" name="Content Placeholder 2"/>
          <p:cNvSpPr>
            <a:spLocks noGrp="1"/>
          </p:cNvSpPr>
          <p:nvPr>
            <p:ph idx="1"/>
          </p:nvPr>
        </p:nvSpPr>
        <p:spPr/>
        <p:txBody>
          <a:bodyPr/>
          <a:lstStyle/>
          <a:p>
            <a:r>
              <a:rPr lang="en-US" dirty="0" smtClean="0"/>
              <a:t>Helps determine the long term survival, profitability, and success of a business.</a:t>
            </a:r>
          </a:p>
          <a:p>
            <a:r>
              <a:rPr lang="en-US" dirty="0" smtClean="0"/>
              <a:t>Change in the market is constant; therefore, businesses must respond to or even anticipate those changes.  If not, customers look to the competition.</a:t>
            </a:r>
          </a:p>
          <a:p>
            <a:r>
              <a:rPr lang="en-US" dirty="0" smtClean="0"/>
              <a:t>To stay ahead of the competition.</a:t>
            </a:r>
          </a:p>
          <a:p>
            <a:r>
              <a:rPr lang="en-US" dirty="0" smtClean="0"/>
              <a:t>Product life cycles are shorter.  </a:t>
            </a:r>
            <a:endParaRPr lang="en-US" dirty="0"/>
          </a:p>
        </p:txBody>
      </p:sp>
    </p:spTree>
    <p:extLst>
      <p:ext uri="{BB962C8B-B14F-4D97-AF65-F5344CB8AC3E}">
        <p14:creationId xmlns="" xmlns:p14="http://schemas.microsoft.com/office/powerpoint/2010/main" val="7922448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Event</a:t>
            </a:r>
            <a:endParaRPr lang="en-US" dirty="0"/>
          </a:p>
        </p:txBody>
      </p:sp>
      <p:sp>
        <p:nvSpPr>
          <p:cNvPr id="3" name="Content Placeholder 2"/>
          <p:cNvSpPr>
            <a:spLocks noGrp="1"/>
          </p:cNvSpPr>
          <p:nvPr>
            <p:ph idx="1"/>
          </p:nvPr>
        </p:nvSpPr>
        <p:spPr>
          <a:xfrm>
            <a:off x="457200" y="1600200"/>
            <a:ext cx="8229600" cy="4724400"/>
          </a:xfrm>
        </p:spPr>
        <p:txBody>
          <a:bodyPr>
            <a:normAutofit fontScale="92500" lnSpcReduction="10000"/>
          </a:bodyPr>
          <a:lstStyle/>
          <a:p>
            <a:r>
              <a:rPr lang="en-US" dirty="0" smtClean="0"/>
              <a:t>3 paragraphs on something in the news!</a:t>
            </a:r>
          </a:p>
          <a:p>
            <a:pPr lvl="1"/>
            <a:r>
              <a:rPr lang="en-US" dirty="0" smtClean="0"/>
              <a:t>1</a:t>
            </a:r>
            <a:r>
              <a:rPr lang="en-US" baseline="30000" dirty="0" smtClean="0"/>
              <a:t>st</a:t>
            </a:r>
            <a:r>
              <a:rPr lang="en-US" dirty="0" smtClean="0"/>
              <a:t> paragraph – Summarize the event</a:t>
            </a:r>
          </a:p>
          <a:p>
            <a:pPr lvl="1"/>
            <a:r>
              <a:rPr lang="en-US" dirty="0" smtClean="0"/>
              <a:t>2</a:t>
            </a:r>
            <a:r>
              <a:rPr lang="en-US" baseline="30000" dirty="0" smtClean="0"/>
              <a:t>nd</a:t>
            </a:r>
            <a:r>
              <a:rPr lang="en-US" dirty="0" smtClean="0"/>
              <a:t> paragraph – Relate the event to business – what are the business implications of the event?</a:t>
            </a:r>
          </a:p>
          <a:p>
            <a:pPr lvl="1"/>
            <a:r>
              <a:rPr lang="en-US" dirty="0" smtClean="0"/>
              <a:t>3</a:t>
            </a:r>
            <a:r>
              <a:rPr lang="en-US" baseline="30000" dirty="0" smtClean="0"/>
              <a:t>rd</a:t>
            </a:r>
            <a:r>
              <a:rPr lang="en-US" dirty="0" smtClean="0"/>
              <a:t> – relate it to Vance Co.  How will this event be felt in Vance County?</a:t>
            </a:r>
          </a:p>
          <a:p>
            <a:r>
              <a:rPr lang="en-US" dirty="0" smtClean="0"/>
              <a:t> Make sure you select an article/event that is news worthy – not trashy!</a:t>
            </a:r>
          </a:p>
          <a:p>
            <a:r>
              <a:rPr lang="en-US" dirty="0" smtClean="0"/>
              <a:t>May be handwritten (legibly!) or typed.  Less than one page please!</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Methods/techniques used to identify business/product ideas</a:t>
            </a:r>
            <a:endParaRPr lang="en-US" dirty="0"/>
          </a:p>
        </p:txBody>
      </p:sp>
      <p:sp>
        <p:nvSpPr>
          <p:cNvPr id="3" name="Content Placeholder 2"/>
          <p:cNvSpPr>
            <a:spLocks noGrp="1"/>
          </p:cNvSpPr>
          <p:nvPr>
            <p:ph idx="1"/>
          </p:nvPr>
        </p:nvSpPr>
        <p:spPr/>
        <p:txBody>
          <a:bodyPr>
            <a:normAutofit fontScale="70000" lnSpcReduction="20000"/>
          </a:bodyPr>
          <a:lstStyle/>
          <a:p>
            <a:r>
              <a:rPr lang="en-US" sz="5100" dirty="0"/>
              <a:t>Mind Mapping</a:t>
            </a:r>
          </a:p>
          <a:p>
            <a:r>
              <a:rPr lang="en-US" sz="5100" dirty="0" err="1" smtClean="0"/>
              <a:t>Braindrawing</a:t>
            </a:r>
            <a:endParaRPr lang="en-US" sz="5100" dirty="0"/>
          </a:p>
          <a:p>
            <a:r>
              <a:rPr lang="en-US" sz="5100" dirty="0" smtClean="0"/>
              <a:t>Free Association</a:t>
            </a:r>
            <a:endParaRPr lang="en-US" sz="5100" dirty="0"/>
          </a:p>
          <a:p>
            <a:r>
              <a:rPr lang="en-US" sz="5100" dirty="0"/>
              <a:t>Forced </a:t>
            </a:r>
            <a:r>
              <a:rPr lang="en-US" sz="5100" dirty="0" smtClean="0"/>
              <a:t>Questioning</a:t>
            </a:r>
          </a:p>
          <a:p>
            <a:r>
              <a:rPr lang="en-US" sz="5100" dirty="0" err="1" smtClean="0"/>
              <a:t>Synectics</a:t>
            </a:r>
            <a:endParaRPr lang="en-US" sz="5100" dirty="0" smtClean="0"/>
          </a:p>
          <a:p>
            <a:r>
              <a:rPr lang="en-US" sz="5100" dirty="0" smtClean="0"/>
              <a:t>Forced Relations</a:t>
            </a:r>
          </a:p>
          <a:p>
            <a:r>
              <a:rPr lang="en-US" sz="5100" dirty="0" smtClean="0"/>
              <a:t>Forced associations</a:t>
            </a:r>
          </a:p>
          <a:p>
            <a:r>
              <a:rPr lang="en-US" sz="5100" dirty="0" smtClean="0"/>
              <a:t>Forced Analogies</a:t>
            </a:r>
          </a:p>
          <a:p>
            <a:endParaRPr lang="en-US" sz="6400" dirty="0" smtClean="0"/>
          </a:p>
          <a:p>
            <a:endParaRPr lang="en-US" sz="6400" dirty="0"/>
          </a:p>
          <a:p>
            <a:pPr lvl="1"/>
            <a:endParaRPr lang="en-US" dirty="0"/>
          </a:p>
          <a:p>
            <a:endParaRPr lang="en-US" dirty="0"/>
          </a:p>
        </p:txBody>
      </p:sp>
    </p:spTree>
    <p:extLst>
      <p:ext uri="{BB962C8B-B14F-4D97-AF65-F5344CB8AC3E}">
        <p14:creationId xmlns="" xmlns:p14="http://schemas.microsoft.com/office/powerpoint/2010/main" val="27185588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Methods/techniques used to identify business/product ideas</a:t>
            </a:r>
            <a:endParaRPr lang="en-US" dirty="0"/>
          </a:p>
        </p:txBody>
      </p:sp>
      <p:sp>
        <p:nvSpPr>
          <p:cNvPr id="3" name="Content Placeholder 2"/>
          <p:cNvSpPr>
            <a:spLocks noGrp="1"/>
          </p:cNvSpPr>
          <p:nvPr>
            <p:ph idx="1"/>
          </p:nvPr>
        </p:nvSpPr>
        <p:spPr/>
        <p:txBody>
          <a:bodyPr>
            <a:normAutofit fontScale="62500" lnSpcReduction="20000"/>
          </a:bodyPr>
          <a:lstStyle/>
          <a:p>
            <a:r>
              <a:rPr lang="en-US" sz="6400" dirty="0"/>
              <a:t>Mind Mapping</a:t>
            </a:r>
          </a:p>
          <a:p>
            <a:pPr lvl="1"/>
            <a:r>
              <a:rPr lang="en-US" sz="6400" dirty="0"/>
              <a:t>A visual creative thinking technique.</a:t>
            </a:r>
          </a:p>
          <a:p>
            <a:pPr lvl="1"/>
            <a:r>
              <a:rPr lang="en-US" sz="6400" dirty="0"/>
              <a:t>Generate ideas by making associations.</a:t>
            </a:r>
          </a:p>
          <a:p>
            <a:pPr lvl="1"/>
            <a:r>
              <a:rPr lang="en-US" sz="6400" dirty="0"/>
              <a:t>Expands thinking and generates many ideas in a short amount of time.  </a:t>
            </a:r>
          </a:p>
          <a:p>
            <a:endParaRPr lang="en-US" sz="6400" dirty="0"/>
          </a:p>
          <a:p>
            <a:pPr lvl="1"/>
            <a:endParaRPr lang="en-US" dirty="0"/>
          </a:p>
          <a:p>
            <a:endParaRPr lang="en-US" dirty="0"/>
          </a:p>
        </p:txBody>
      </p:sp>
    </p:spTree>
    <p:extLst>
      <p:ext uri="{BB962C8B-B14F-4D97-AF65-F5344CB8AC3E}">
        <p14:creationId xmlns="" xmlns:p14="http://schemas.microsoft.com/office/powerpoint/2010/main" val="27185588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Methods/techniques used to identify business/product ideas</a:t>
            </a:r>
            <a:endParaRPr lang="en-US" dirty="0"/>
          </a:p>
        </p:txBody>
      </p:sp>
      <p:sp>
        <p:nvSpPr>
          <p:cNvPr id="3" name="Content Placeholder 2"/>
          <p:cNvSpPr>
            <a:spLocks noGrp="1"/>
          </p:cNvSpPr>
          <p:nvPr>
            <p:ph idx="1"/>
          </p:nvPr>
        </p:nvSpPr>
        <p:spPr/>
        <p:txBody>
          <a:bodyPr>
            <a:normAutofit fontScale="62500" lnSpcReduction="20000"/>
          </a:bodyPr>
          <a:lstStyle/>
          <a:p>
            <a:r>
              <a:rPr lang="en-US" sz="6400" dirty="0" err="1" smtClean="0"/>
              <a:t>Braindrawing</a:t>
            </a:r>
            <a:endParaRPr lang="en-US" sz="6400" dirty="0"/>
          </a:p>
          <a:p>
            <a:pPr lvl="1"/>
            <a:r>
              <a:rPr lang="en-US" sz="6400" dirty="0"/>
              <a:t>Taking turns sketching or doodling</a:t>
            </a:r>
          </a:p>
          <a:p>
            <a:pPr lvl="1"/>
            <a:r>
              <a:rPr lang="en-US" sz="6400" dirty="0"/>
              <a:t>Builds on the other’s drawings</a:t>
            </a:r>
          </a:p>
          <a:p>
            <a:pPr lvl="1"/>
            <a:r>
              <a:rPr lang="en-US" sz="6400" dirty="0"/>
              <a:t>Study the doodles</a:t>
            </a:r>
          </a:p>
          <a:p>
            <a:pPr lvl="1"/>
            <a:r>
              <a:rPr lang="en-US" sz="6400" dirty="0"/>
              <a:t>Determine how the shapes can be related to their product opportunity.</a:t>
            </a:r>
          </a:p>
          <a:p>
            <a:endParaRPr lang="en-US" sz="6400" dirty="0"/>
          </a:p>
          <a:p>
            <a:pPr lvl="1"/>
            <a:endParaRPr lang="en-US" dirty="0"/>
          </a:p>
          <a:p>
            <a:endParaRPr lang="en-US" dirty="0"/>
          </a:p>
        </p:txBody>
      </p:sp>
    </p:spTree>
    <p:extLst>
      <p:ext uri="{BB962C8B-B14F-4D97-AF65-F5344CB8AC3E}">
        <p14:creationId xmlns="" xmlns:p14="http://schemas.microsoft.com/office/powerpoint/2010/main" val="27185588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Methods/techniques used to identify business/product ideas</a:t>
            </a:r>
            <a:endParaRPr lang="en-US" dirty="0"/>
          </a:p>
        </p:txBody>
      </p:sp>
      <p:sp>
        <p:nvSpPr>
          <p:cNvPr id="3" name="Content Placeholder 2"/>
          <p:cNvSpPr>
            <a:spLocks noGrp="1"/>
          </p:cNvSpPr>
          <p:nvPr>
            <p:ph idx="1"/>
          </p:nvPr>
        </p:nvSpPr>
        <p:spPr/>
        <p:txBody>
          <a:bodyPr>
            <a:normAutofit fontScale="70000" lnSpcReduction="20000"/>
          </a:bodyPr>
          <a:lstStyle/>
          <a:p>
            <a:r>
              <a:rPr lang="en-US" sz="6400" dirty="0" smtClean="0"/>
              <a:t>Free </a:t>
            </a:r>
            <a:r>
              <a:rPr lang="en-US" sz="6400" dirty="0"/>
              <a:t>Association</a:t>
            </a:r>
          </a:p>
          <a:p>
            <a:pPr lvl="1"/>
            <a:r>
              <a:rPr lang="en-US" sz="6400" dirty="0"/>
              <a:t>Allow the mind to wander</a:t>
            </a:r>
          </a:p>
          <a:p>
            <a:pPr lvl="1"/>
            <a:r>
              <a:rPr lang="en-US" sz="6400" dirty="0"/>
              <a:t>Identify the first thing that comes to mind</a:t>
            </a:r>
          </a:p>
          <a:p>
            <a:pPr lvl="1"/>
            <a:r>
              <a:rPr lang="en-US" sz="6400" dirty="0"/>
              <a:t>Record the flow of ideas</a:t>
            </a:r>
          </a:p>
          <a:p>
            <a:pPr lvl="1"/>
            <a:r>
              <a:rPr lang="en-US" sz="6400" dirty="0"/>
              <a:t>Continue the process until a connection</a:t>
            </a:r>
          </a:p>
          <a:p>
            <a:endParaRPr lang="en-US" sz="6400" dirty="0"/>
          </a:p>
          <a:p>
            <a:pPr lvl="1"/>
            <a:endParaRPr lang="en-US" dirty="0"/>
          </a:p>
          <a:p>
            <a:endParaRPr lang="en-US" dirty="0"/>
          </a:p>
        </p:txBody>
      </p:sp>
    </p:spTree>
    <p:extLst>
      <p:ext uri="{BB962C8B-B14F-4D97-AF65-F5344CB8AC3E}">
        <p14:creationId xmlns="" xmlns:p14="http://schemas.microsoft.com/office/powerpoint/2010/main" val="27185588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Methods/techniques used to identify business/product ideas</a:t>
            </a:r>
            <a:endParaRPr lang="en-US" dirty="0"/>
          </a:p>
        </p:txBody>
      </p:sp>
      <p:sp>
        <p:nvSpPr>
          <p:cNvPr id="3" name="Content Placeholder 2"/>
          <p:cNvSpPr>
            <a:spLocks noGrp="1"/>
          </p:cNvSpPr>
          <p:nvPr>
            <p:ph idx="1"/>
          </p:nvPr>
        </p:nvSpPr>
        <p:spPr/>
        <p:txBody>
          <a:bodyPr>
            <a:normAutofit fontScale="70000" lnSpcReduction="20000"/>
          </a:bodyPr>
          <a:lstStyle/>
          <a:p>
            <a:r>
              <a:rPr lang="en-US" sz="6400" dirty="0" smtClean="0"/>
              <a:t>Forced </a:t>
            </a:r>
            <a:r>
              <a:rPr lang="en-US" sz="6400" dirty="0"/>
              <a:t>Questioning</a:t>
            </a:r>
          </a:p>
          <a:p>
            <a:pPr lvl="1"/>
            <a:r>
              <a:rPr lang="en-US" sz="6400" dirty="0"/>
              <a:t>Similar to </a:t>
            </a:r>
            <a:r>
              <a:rPr lang="en-US" sz="6400" dirty="0" err="1"/>
              <a:t>starbursting</a:t>
            </a:r>
            <a:endParaRPr lang="en-US" sz="6400" dirty="0"/>
          </a:p>
          <a:p>
            <a:pPr lvl="1"/>
            <a:r>
              <a:rPr lang="en-US" sz="6400" dirty="0"/>
              <a:t>Basic questions develop into product opportunity questions</a:t>
            </a:r>
          </a:p>
          <a:p>
            <a:pPr lvl="1"/>
            <a:r>
              <a:rPr lang="en-US" sz="6400" dirty="0"/>
              <a:t>Includes more than the 5 W’s</a:t>
            </a:r>
          </a:p>
          <a:p>
            <a:pPr lvl="1"/>
            <a:r>
              <a:rPr lang="en-US" sz="6400" dirty="0"/>
              <a:t>More situational wording such as might, would, could</a:t>
            </a:r>
          </a:p>
          <a:p>
            <a:pPr lvl="1"/>
            <a:endParaRPr lang="en-US" dirty="0"/>
          </a:p>
          <a:p>
            <a:endParaRPr lang="en-US" dirty="0"/>
          </a:p>
        </p:txBody>
      </p:sp>
    </p:spTree>
    <p:extLst>
      <p:ext uri="{BB962C8B-B14F-4D97-AF65-F5344CB8AC3E}">
        <p14:creationId xmlns="" xmlns:p14="http://schemas.microsoft.com/office/powerpoint/2010/main" val="27185588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Methods/techniques used to identify business/product ideas</a:t>
            </a:r>
          </a:p>
        </p:txBody>
      </p:sp>
      <p:sp>
        <p:nvSpPr>
          <p:cNvPr id="3" name="Content Placeholder 2"/>
          <p:cNvSpPr>
            <a:spLocks noGrp="1"/>
          </p:cNvSpPr>
          <p:nvPr>
            <p:ph idx="1"/>
          </p:nvPr>
        </p:nvSpPr>
        <p:spPr/>
        <p:txBody>
          <a:bodyPr>
            <a:normAutofit/>
          </a:bodyPr>
          <a:lstStyle/>
          <a:p>
            <a:r>
              <a:rPr lang="en-US" dirty="0" err="1"/>
              <a:t>Synectics</a:t>
            </a:r>
            <a:endParaRPr lang="en-US" dirty="0"/>
          </a:p>
          <a:p>
            <a:pPr lvl="1"/>
            <a:r>
              <a:rPr lang="en-US" dirty="0"/>
              <a:t>Derived from a Greek word meaning “bringing forth together”</a:t>
            </a:r>
          </a:p>
          <a:p>
            <a:pPr lvl="1"/>
            <a:r>
              <a:rPr lang="en-US" dirty="0"/>
              <a:t>Making connections through forced relations.</a:t>
            </a:r>
          </a:p>
          <a:p>
            <a:pPr lvl="1"/>
            <a:r>
              <a:rPr lang="en-US" dirty="0"/>
              <a:t>Time consuming but rewarding</a:t>
            </a:r>
          </a:p>
          <a:p>
            <a:pPr lvl="1"/>
            <a:r>
              <a:rPr lang="en-US" dirty="0"/>
              <a:t>Excellent tool when other methods fail</a:t>
            </a:r>
          </a:p>
          <a:p>
            <a:pPr marL="457200" lvl="1" indent="0">
              <a:buNone/>
            </a:pPr>
            <a:endParaRPr lang="en-US" dirty="0"/>
          </a:p>
          <a:p>
            <a:endParaRPr lang="en-US" dirty="0"/>
          </a:p>
        </p:txBody>
      </p:sp>
    </p:spTree>
    <p:extLst>
      <p:ext uri="{BB962C8B-B14F-4D97-AF65-F5344CB8AC3E}">
        <p14:creationId xmlns="" xmlns:p14="http://schemas.microsoft.com/office/powerpoint/2010/main" val="386760353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Methods/techniques used to identify business/product ideas</a:t>
            </a:r>
          </a:p>
        </p:txBody>
      </p:sp>
      <p:sp>
        <p:nvSpPr>
          <p:cNvPr id="3" name="Content Placeholder 2"/>
          <p:cNvSpPr>
            <a:spLocks noGrp="1"/>
          </p:cNvSpPr>
          <p:nvPr>
            <p:ph idx="1"/>
          </p:nvPr>
        </p:nvSpPr>
        <p:spPr/>
        <p:txBody>
          <a:bodyPr>
            <a:normAutofit/>
          </a:bodyPr>
          <a:lstStyle/>
          <a:p>
            <a:r>
              <a:rPr lang="en-US" dirty="0" smtClean="0"/>
              <a:t>Forced </a:t>
            </a:r>
            <a:r>
              <a:rPr lang="en-US" dirty="0"/>
              <a:t>Relations</a:t>
            </a:r>
          </a:p>
          <a:p>
            <a:pPr lvl="1"/>
            <a:r>
              <a:rPr lang="en-US" dirty="0"/>
              <a:t>Connecting two items or ideas that seem unrelated</a:t>
            </a:r>
          </a:p>
          <a:p>
            <a:endParaRPr lang="en-US" dirty="0"/>
          </a:p>
          <a:p>
            <a:pPr marL="457200" lvl="1" indent="0">
              <a:buNone/>
            </a:pPr>
            <a:endParaRPr lang="en-US" dirty="0"/>
          </a:p>
          <a:p>
            <a:endParaRPr lang="en-US" dirty="0"/>
          </a:p>
        </p:txBody>
      </p:sp>
    </p:spTree>
    <p:extLst>
      <p:ext uri="{BB962C8B-B14F-4D97-AF65-F5344CB8AC3E}">
        <p14:creationId xmlns="" xmlns:p14="http://schemas.microsoft.com/office/powerpoint/2010/main" val="38676035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Methods/techniques used to identify business/product ideas</a:t>
            </a:r>
          </a:p>
        </p:txBody>
      </p:sp>
      <p:sp>
        <p:nvSpPr>
          <p:cNvPr id="3" name="Content Placeholder 2"/>
          <p:cNvSpPr>
            <a:spLocks noGrp="1"/>
          </p:cNvSpPr>
          <p:nvPr>
            <p:ph idx="1"/>
          </p:nvPr>
        </p:nvSpPr>
        <p:spPr/>
        <p:txBody>
          <a:bodyPr>
            <a:normAutofit/>
          </a:bodyPr>
          <a:lstStyle/>
          <a:p>
            <a:r>
              <a:rPr lang="en-US" dirty="0" smtClean="0"/>
              <a:t>Forced </a:t>
            </a:r>
            <a:r>
              <a:rPr lang="en-US" dirty="0"/>
              <a:t>associations</a:t>
            </a:r>
          </a:p>
          <a:p>
            <a:pPr lvl="1"/>
            <a:r>
              <a:rPr lang="en-US" dirty="0"/>
              <a:t>Forcing random words into associations about your issue.  </a:t>
            </a:r>
          </a:p>
          <a:p>
            <a:pPr lvl="1"/>
            <a:r>
              <a:rPr lang="en-US" dirty="0"/>
              <a:t>Similar to free association; however, makes connection between the random word and the product opportunity</a:t>
            </a:r>
          </a:p>
          <a:p>
            <a:pPr lvl="1"/>
            <a:r>
              <a:rPr lang="en-US" dirty="0"/>
              <a:t>No mind drifting</a:t>
            </a:r>
          </a:p>
          <a:p>
            <a:pPr marL="457200" lvl="1" indent="0">
              <a:buNone/>
            </a:pPr>
            <a:endParaRPr lang="en-US" dirty="0"/>
          </a:p>
          <a:p>
            <a:endParaRPr lang="en-US" dirty="0"/>
          </a:p>
        </p:txBody>
      </p:sp>
    </p:spTree>
    <p:extLst>
      <p:ext uri="{BB962C8B-B14F-4D97-AF65-F5344CB8AC3E}">
        <p14:creationId xmlns="" xmlns:p14="http://schemas.microsoft.com/office/powerpoint/2010/main" val="386760353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Methods/techniques used to identify business/product ideas</a:t>
            </a:r>
          </a:p>
        </p:txBody>
      </p:sp>
      <p:sp>
        <p:nvSpPr>
          <p:cNvPr id="3" name="Content Placeholder 2"/>
          <p:cNvSpPr>
            <a:spLocks noGrp="1"/>
          </p:cNvSpPr>
          <p:nvPr>
            <p:ph idx="1"/>
          </p:nvPr>
        </p:nvSpPr>
        <p:spPr/>
        <p:txBody>
          <a:bodyPr>
            <a:normAutofit/>
          </a:bodyPr>
          <a:lstStyle/>
          <a:p>
            <a:r>
              <a:rPr lang="en-US" dirty="0" smtClean="0"/>
              <a:t>Forced </a:t>
            </a:r>
            <a:r>
              <a:rPr lang="en-US" dirty="0"/>
              <a:t>Analogies</a:t>
            </a:r>
          </a:p>
          <a:p>
            <a:pPr lvl="1"/>
            <a:r>
              <a:rPr lang="en-US" dirty="0"/>
              <a:t>Uses metaphors and similes to create connections.</a:t>
            </a:r>
          </a:p>
          <a:p>
            <a:pPr lvl="1"/>
            <a:r>
              <a:rPr lang="en-US" dirty="0"/>
              <a:t>These connections may seem very different than your situation.</a:t>
            </a:r>
          </a:p>
          <a:p>
            <a:pPr marL="457200" lvl="1" indent="0">
              <a:buNone/>
            </a:pPr>
            <a:endParaRPr lang="en-US" dirty="0"/>
          </a:p>
          <a:p>
            <a:endParaRPr lang="en-US" dirty="0"/>
          </a:p>
        </p:txBody>
      </p:sp>
    </p:spTree>
    <p:extLst>
      <p:ext uri="{BB962C8B-B14F-4D97-AF65-F5344CB8AC3E}">
        <p14:creationId xmlns="" xmlns:p14="http://schemas.microsoft.com/office/powerpoint/2010/main" val="386760353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Marketing 3.01</a:t>
            </a:r>
            <a:endParaRPr lang="en-US" dirty="0"/>
          </a:p>
        </p:txBody>
      </p:sp>
      <p:sp>
        <p:nvSpPr>
          <p:cNvPr id="3" name="Content Placeholder 2"/>
          <p:cNvSpPr>
            <a:spLocks noGrp="1"/>
          </p:cNvSpPr>
          <p:nvPr>
            <p:ph idx="1"/>
          </p:nvPr>
        </p:nvSpPr>
        <p:spPr/>
        <p:txBody>
          <a:bodyPr/>
          <a:lstStyle/>
          <a:p>
            <a:pPr marL="0" indent="0" algn="ctr">
              <a:buNone/>
            </a:pPr>
            <a:r>
              <a:rPr lang="en-US" dirty="0" smtClean="0"/>
              <a:t>Generate product ideas to contribute to ongoing business success.</a:t>
            </a:r>
          </a:p>
          <a:p>
            <a:pPr algn="ctr"/>
            <a:endParaRPr lang="en-US" dirty="0"/>
          </a:p>
          <a:p>
            <a:pPr marL="0" indent="0" algn="ctr">
              <a:buNone/>
            </a:pPr>
            <a:r>
              <a:rPr lang="en-US" dirty="0" smtClean="0"/>
              <a:t>Performance Indicator:</a:t>
            </a:r>
          </a:p>
          <a:p>
            <a:pPr marL="0" indent="0" algn="ctr">
              <a:buNone/>
            </a:pPr>
            <a:r>
              <a:rPr lang="en-US" dirty="0" smtClean="0"/>
              <a:t>Generate product ideas</a:t>
            </a:r>
            <a:endParaRPr lang="en-US" dirty="0"/>
          </a:p>
        </p:txBody>
      </p:sp>
    </p:spTree>
    <p:extLst>
      <p:ext uri="{BB962C8B-B14F-4D97-AF65-F5344CB8AC3E}">
        <p14:creationId xmlns="" xmlns:p14="http://schemas.microsoft.com/office/powerpoint/2010/main" val="31520909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Monday, January 30th</a:t>
            </a:r>
            <a:endParaRPr lang="en-US" dirty="0"/>
          </a:p>
        </p:txBody>
      </p:sp>
      <p:sp>
        <p:nvSpPr>
          <p:cNvPr id="3" name="Content Placeholder 2"/>
          <p:cNvSpPr>
            <a:spLocks noGrp="1"/>
          </p:cNvSpPr>
          <p:nvPr>
            <p:ph idx="1"/>
          </p:nvPr>
        </p:nvSpPr>
        <p:spPr/>
        <p:txBody>
          <a:bodyPr>
            <a:normAutofit lnSpcReduction="10000"/>
          </a:bodyPr>
          <a:lstStyle/>
          <a:p>
            <a:r>
              <a:rPr lang="en-US" dirty="0" smtClean="0"/>
              <a:t>Warm up – </a:t>
            </a:r>
          </a:p>
          <a:p>
            <a:pPr lvl="1"/>
            <a:r>
              <a:rPr lang="en-US" dirty="0" smtClean="0"/>
              <a:t> Review Unit 1 Test Results</a:t>
            </a:r>
          </a:p>
          <a:p>
            <a:pPr lvl="1"/>
            <a:r>
              <a:rPr lang="en-US" dirty="0" smtClean="0"/>
              <a:t> Complete </a:t>
            </a:r>
            <a:r>
              <a:rPr lang="en-US" dirty="0" err="1" smtClean="0"/>
              <a:t>Obj</a:t>
            </a:r>
            <a:r>
              <a:rPr lang="en-US" dirty="0" smtClean="0"/>
              <a:t> 3.01 Vocabulary – write terms and definitions.</a:t>
            </a:r>
          </a:p>
          <a:p>
            <a:r>
              <a:rPr lang="en-US" dirty="0" smtClean="0"/>
              <a:t>MM 3.01 - Generate product ideas to contribute to ongoing business success</a:t>
            </a:r>
          </a:p>
          <a:p>
            <a:pPr lvl="1"/>
            <a:r>
              <a:rPr lang="en-US" dirty="0" smtClean="0"/>
              <a:t>Slide Show/Notes</a:t>
            </a:r>
          </a:p>
          <a:p>
            <a:pPr lvl="1"/>
            <a:r>
              <a:rPr lang="en-US" dirty="0" smtClean="0"/>
              <a:t>Activity – Worksheet</a:t>
            </a:r>
          </a:p>
          <a:p>
            <a:pPr lvl="1"/>
            <a:r>
              <a:rPr lang="en-US" dirty="0" smtClean="0"/>
              <a:t>Slide Show/Notes</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Purposes of idea-generating methods/techniques</a:t>
            </a:r>
            <a:endParaRPr lang="en-US" dirty="0"/>
          </a:p>
        </p:txBody>
      </p:sp>
      <p:sp>
        <p:nvSpPr>
          <p:cNvPr id="3" name="Content Placeholder 2"/>
          <p:cNvSpPr>
            <a:spLocks noGrp="1"/>
          </p:cNvSpPr>
          <p:nvPr>
            <p:ph idx="1"/>
          </p:nvPr>
        </p:nvSpPr>
        <p:spPr/>
        <p:txBody>
          <a:bodyPr/>
          <a:lstStyle/>
          <a:p>
            <a:r>
              <a:rPr lang="en-US" dirty="0" smtClean="0"/>
              <a:t>Ideation process is how many great product ideas originate.  </a:t>
            </a:r>
          </a:p>
          <a:p>
            <a:r>
              <a:rPr lang="en-US" dirty="0" smtClean="0"/>
              <a:t>Ideation is the process of generating and developing new ideas.  </a:t>
            </a:r>
          </a:p>
          <a:p>
            <a:r>
              <a:rPr lang="en-US" dirty="0" smtClean="0"/>
              <a:t>New ideas help determine a business’ long term success and profitability.</a:t>
            </a:r>
          </a:p>
          <a:p>
            <a:r>
              <a:rPr lang="en-US" dirty="0" smtClean="0"/>
              <a:t>Customers’ needs/wants are constantly changing.  </a:t>
            </a:r>
            <a:endParaRPr lang="en-US" dirty="0"/>
          </a:p>
        </p:txBody>
      </p:sp>
    </p:spTree>
    <p:extLst>
      <p:ext uri="{BB962C8B-B14F-4D97-AF65-F5344CB8AC3E}">
        <p14:creationId xmlns="" xmlns:p14="http://schemas.microsoft.com/office/powerpoint/2010/main" val="46299322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Advantages/disadvantages of idea-generating methods/techniques</a:t>
            </a:r>
            <a:endParaRPr lang="en-US" dirty="0"/>
          </a:p>
        </p:txBody>
      </p:sp>
      <p:sp>
        <p:nvSpPr>
          <p:cNvPr id="3" name="Content Placeholder 2"/>
          <p:cNvSpPr>
            <a:spLocks noGrp="1"/>
          </p:cNvSpPr>
          <p:nvPr>
            <p:ph idx="1"/>
          </p:nvPr>
        </p:nvSpPr>
        <p:spPr/>
        <p:txBody>
          <a:bodyPr>
            <a:normAutofit/>
          </a:bodyPr>
          <a:lstStyle/>
          <a:p>
            <a:r>
              <a:rPr lang="en-US" b="1" dirty="0" smtClean="0"/>
              <a:t>Benefits</a:t>
            </a:r>
            <a:endParaRPr lang="en-US" b="1" dirty="0"/>
          </a:p>
          <a:p>
            <a:pPr lvl="1"/>
            <a:r>
              <a:rPr lang="en-US" dirty="0"/>
              <a:t>Many ideas can be generated in a short time. </a:t>
            </a:r>
          </a:p>
          <a:p>
            <a:pPr lvl="1"/>
            <a:r>
              <a:rPr lang="en-US" dirty="0"/>
              <a:t>Requires few material resources. </a:t>
            </a:r>
          </a:p>
          <a:p>
            <a:pPr lvl="1"/>
            <a:r>
              <a:rPr lang="en-US" dirty="0"/>
              <a:t>The results can be used immediately or "preserved" for possible use in other projects. </a:t>
            </a:r>
          </a:p>
          <a:p>
            <a:endParaRPr lang="en-US" dirty="0"/>
          </a:p>
          <a:p>
            <a:endParaRPr lang="en-US" dirty="0"/>
          </a:p>
        </p:txBody>
      </p:sp>
    </p:spTree>
    <p:extLst>
      <p:ext uri="{BB962C8B-B14F-4D97-AF65-F5344CB8AC3E}">
        <p14:creationId xmlns="" xmlns:p14="http://schemas.microsoft.com/office/powerpoint/2010/main" val="13051301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Advantages/disadvantages of idea-generating methods/techniques</a:t>
            </a:r>
            <a:endParaRPr lang="en-US" dirty="0"/>
          </a:p>
        </p:txBody>
      </p:sp>
      <p:sp>
        <p:nvSpPr>
          <p:cNvPr id="3" name="Content Placeholder 2"/>
          <p:cNvSpPr>
            <a:spLocks noGrp="1"/>
          </p:cNvSpPr>
          <p:nvPr>
            <p:ph idx="1"/>
          </p:nvPr>
        </p:nvSpPr>
        <p:spPr/>
        <p:txBody>
          <a:bodyPr>
            <a:normAutofit/>
          </a:bodyPr>
          <a:lstStyle/>
          <a:p>
            <a:r>
              <a:rPr lang="en-US" b="1" dirty="0" smtClean="0"/>
              <a:t>Advantages</a:t>
            </a:r>
            <a:endParaRPr lang="en-US" b="1" dirty="0"/>
          </a:p>
          <a:p>
            <a:pPr lvl="1"/>
            <a:r>
              <a:rPr lang="en-US" dirty="0"/>
              <a:t>Is a "democratic" way of generating ideas (assuming a good facilitator). </a:t>
            </a:r>
          </a:p>
          <a:p>
            <a:pPr lvl="1"/>
            <a:r>
              <a:rPr lang="en-US" dirty="0"/>
              <a:t>Is a useful way to get over "design" blocks that are slowing development. </a:t>
            </a:r>
          </a:p>
          <a:p>
            <a:pPr lvl="1"/>
            <a:r>
              <a:rPr lang="en-US" dirty="0"/>
              <a:t>The concept of brainstorming is easy to understand. </a:t>
            </a:r>
          </a:p>
          <a:p>
            <a:endParaRPr lang="en-US" dirty="0"/>
          </a:p>
        </p:txBody>
      </p:sp>
    </p:spTree>
    <p:extLst>
      <p:ext uri="{BB962C8B-B14F-4D97-AF65-F5344CB8AC3E}">
        <p14:creationId xmlns="" xmlns:p14="http://schemas.microsoft.com/office/powerpoint/2010/main" val="130513011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Advantages/disadvantages of idea-generating methods/techniques</a:t>
            </a:r>
            <a:endParaRPr lang="en-US" dirty="0"/>
          </a:p>
        </p:txBody>
      </p:sp>
      <p:sp>
        <p:nvSpPr>
          <p:cNvPr id="3" name="Content Placeholder 2"/>
          <p:cNvSpPr>
            <a:spLocks noGrp="1"/>
          </p:cNvSpPr>
          <p:nvPr>
            <p:ph idx="1"/>
          </p:nvPr>
        </p:nvSpPr>
        <p:spPr/>
        <p:txBody>
          <a:bodyPr>
            <a:normAutofit/>
          </a:bodyPr>
          <a:lstStyle/>
          <a:p>
            <a:r>
              <a:rPr lang="en-US" b="1" dirty="0" smtClean="0"/>
              <a:t>Disadvantages</a:t>
            </a:r>
            <a:endParaRPr lang="en-US" b="1" dirty="0"/>
          </a:p>
          <a:p>
            <a:pPr lvl="1"/>
            <a:r>
              <a:rPr lang="en-US" dirty="0"/>
              <a:t>Requires an experienced and sensitive facilitator who understands the social psychology of small groups. </a:t>
            </a:r>
          </a:p>
          <a:p>
            <a:pPr lvl="1"/>
            <a:r>
              <a:rPr lang="en-US" dirty="0"/>
              <a:t>Requires a dedication to quantity rather than quality. </a:t>
            </a:r>
          </a:p>
          <a:p>
            <a:pPr lvl="1"/>
            <a:r>
              <a:rPr lang="en-US" dirty="0"/>
              <a:t>Can be chaotic and intimidating to introverts. </a:t>
            </a:r>
          </a:p>
          <a:p>
            <a:pPr lvl="1"/>
            <a:r>
              <a:rPr lang="en-US" dirty="0"/>
              <a:t>May not be appropriate for some business or international cultures. </a:t>
            </a:r>
          </a:p>
          <a:p>
            <a:endParaRPr lang="en-US" dirty="0"/>
          </a:p>
        </p:txBody>
      </p:sp>
    </p:spTree>
    <p:extLst>
      <p:ext uri="{BB962C8B-B14F-4D97-AF65-F5344CB8AC3E}">
        <p14:creationId xmlns="" xmlns:p14="http://schemas.microsoft.com/office/powerpoint/2010/main" val="13051301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normAutofit fontScale="90000"/>
          </a:bodyPr>
          <a:lstStyle/>
          <a:p>
            <a:r>
              <a:rPr lang="en-US" dirty="0" smtClean="0"/>
              <a:t>Role of a facilitator in generating product/business ideas</a:t>
            </a:r>
            <a:endParaRPr lang="en-US" dirty="0"/>
          </a:p>
        </p:txBody>
      </p:sp>
      <p:sp>
        <p:nvSpPr>
          <p:cNvPr id="3" name="Content Placeholder 2"/>
          <p:cNvSpPr>
            <a:spLocks noGrp="1"/>
          </p:cNvSpPr>
          <p:nvPr>
            <p:ph idx="1"/>
          </p:nvPr>
        </p:nvSpPr>
        <p:spPr>
          <a:xfrm>
            <a:off x="381000" y="1447800"/>
            <a:ext cx="8534400" cy="5029200"/>
          </a:xfrm>
        </p:spPr>
        <p:txBody>
          <a:bodyPr>
            <a:normAutofit fontScale="70000" lnSpcReduction="20000"/>
          </a:bodyPr>
          <a:lstStyle/>
          <a:p>
            <a:r>
              <a:rPr lang="en-US" b="1" dirty="0"/>
              <a:t>Who Can Facilitate </a:t>
            </a:r>
          </a:p>
          <a:p>
            <a:r>
              <a:rPr lang="en-US" dirty="0"/>
              <a:t>The basic brainstorming procedure seems simple enough that anyone could facilitate a session, but the social dynamics of product groups are both complex and subtle so facilitators should have some training on how to:</a:t>
            </a:r>
          </a:p>
          <a:p>
            <a:r>
              <a:rPr lang="en-US" dirty="0"/>
              <a:t>Motivate participants. </a:t>
            </a:r>
          </a:p>
          <a:p>
            <a:r>
              <a:rPr lang="en-US" dirty="0"/>
              <a:t>Keep the focus on the topic. </a:t>
            </a:r>
          </a:p>
          <a:p>
            <a:r>
              <a:rPr lang="en-US" dirty="0"/>
              <a:t>Understand the issues that affect small group interaction. </a:t>
            </a:r>
          </a:p>
          <a:p>
            <a:r>
              <a:rPr lang="en-US" dirty="0"/>
              <a:t>A facilitator also needs to understand how to organize and analyze the data from brainstorming sessions</a:t>
            </a:r>
            <a:r>
              <a:rPr lang="en-US" dirty="0" smtClean="0"/>
              <a:t>.</a:t>
            </a:r>
            <a:r>
              <a:rPr lang="en-US" dirty="0"/>
              <a:t> </a:t>
            </a:r>
            <a:endParaRPr lang="en-US" dirty="0" smtClean="0"/>
          </a:p>
          <a:p>
            <a:r>
              <a:rPr lang="en-US" dirty="0" smtClean="0"/>
              <a:t>Facilitators </a:t>
            </a:r>
            <a:r>
              <a:rPr lang="en-US" dirty="0"/>
              <a:t>must not let participants belabor their points or start telling war stories. This can reduce the quantity of items and act as an inhibitor since the stories often include some subtle guidance or implied </a:t>
            </a:r>
            <a:r>
              <a:rPr lang="en-US" dirty="0" smtClean="0"/>
              <a:t>criticism.</a:t>
            </a:r>
          </a:p>
          <a:p>
            <a:r>
              <a:rPr lang="en-US" dirty="0" smtClean="0"/>
              <a:t>Facilitators </a:t>
            </a:r>
            <a:r>
              <a:rPr lang="en-US" dirty="0"/>
              <a:t>should avoid inviting someone that is generally feared by the group since this is likely to reduce the quantity of ideas. </a:t>
            </a:r>
            <a:endParaRPr lang="en-US" dirty="0" smtClean="0"/>
          </a:p>
          <a:p>
            <a:endParaRPr lang="en-US" dirty="0" smtClean="0"/>
          </a:p>
          <a:p>
            <a:endParaRPr lang="en-US" dirty="0">
              <a:effectLst/>
            </a:endParaRPr>
          </a:p>
        </p:txBody>
      </p:sp>
    </p:spTree>
    <p:extLst>
      <p:ext uri="{BB962C8B-B14F-4D97-AF65-F5344CB8AC3E}">
        <p14:creationId xmlns="" xmlns:p14="http://schemas.microsoft.com/office/powerpoint/2010/main" val="8125971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868362"/>
          </a:xfrm>
        </p:spPr>
        <p:txBody>
          <a:bodyPr>
            <a:noAutofit/>
          </a:bodyPr>
          <a:lstStyle/>
          <a:p>
            <a:r>
              <a:rPr lang="en-US" sz="3600" dirty="0" smtClean="0"/>
              <a:t>Questions to ask to facilitate idea generation</a:t>
            </a:r>
            <a:endParaRPr lang="en-US" sz="3600" dirty="0"/>
          </a:p>
        </p:txBody>
      </p:sp>
      <p:sp>
        <p:nvSpPr>
          <p:cNvPr id="3" name="Content Placeholder 2"/>
          <p:cNvSpPr>
            <a:spLocks noGrp="1"/>
          </p:cNvSpPr>
          <p:nvPr>
            <p:ph idx="1"/>
          </p:nvPr>
        </p:nvSpPr>
        <p:spPr>
          <a:xfrm>
            <a:off x="457200" y="1066800"/>
            <a:ext cx="8229600" cy="5059363"/>
          </a:xfrm>
        </p:spPr>
        <p:txBody>
          <a:bodyPr>
            <a:normAutofit fontScale="92500" lnSpcReduction="20000"/>
          </a:bodyPr>
          <a:lstStyle/>
          <a:p>
            <a:r>
              <a:rPr lang="en-US" dirty="0" smtClean="0"/>
              <a:t>A great question should be well-timed and carefully formed to test and pinpoint problem areas. </a:t>
            </a:r>
          </a:p>
          <a:p>
            <a:r>
              <a:rPr lang="en-US" dirty="0" smtClean="0"/>
              <a:t>A great question will start the exploration process and facilitate further investigation and study of the problem. </a:t>
            </a:r>
          </a:p>
          <a:p>
            <a:r>
              <a:rPr lang="en-US" dirty="0" smtClean="0"/>
              <a:t>Great questions will uncover facts.</a:t>
            </a:r>
          </a:p>
          <a:p>
            <a:r>
              <a:rPr lang="en-US" dirty="0" smtClean="0"/>
              <a:t> </a:t>
            </a:r>
            <a:r>
              <a:rPr lang="en-US" dirty="0"/>
              <a:t>Use questioning words such as "What, What if, Where, Why, When, and How", to develop quality </a:t>
            </a:r>
            <a:r>
              <a:rPr lang="en-US" dirty="0" smtClean="0"/>
              <a:t>questions.</a:t>
            </a:r>
          </a:p>
          <a:p>
            <a:r>
              <a:rPr lang="en-US" dirty="0" smtClean="0"/>
              <a:t>Ask </a:t>
            </a:r>
            <a:r>
              <a:rPr lang="en-US" dirty="0"/>
              <a:t>BOTH open-ended and closed-ended questions. </a:t>
            </a:r>
            <a:endParaRPr lang="en-US" dirty="0" smtClean="0"/>
          </a:p>
        </p:txBody>
      </p:sp>
    </p:spTree>
    <p:extLst>
      <p:ext uri="{BB962C8B-B14F-4D97-AF65-F5344CB8AC3E}">
        <p14:creationId xmlns="" xmlns:p14="http://schemas.microsoft.com/office/powerpoint/2010/main" val="423203476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868362"/>
          </a:xfrm>
        </p:spPr>
        <p:txBody>
          <a:bodyPr>
            <a:noAutofit/>
          </a:bodyPr>
          <a:lstStyle/>
          <a:p>
            <a:r>
              <a:rPr lang="en-US" sz="3600" dirty="0" smtClean="0"/>
              <a:t>Questions to ask to facilitate idea generation</a:t>
            </a:r>
            <a:endParaRPr lang="en-US" sz="3600" dirty="0"/>
          </a:p>
        </p:txBody>
      </p:sp>
      <p:sp>
        <p:nvSpPr>
          <p:cNvPr id="3" name="Content Placeholder 2"/>
          <p:cNvSpPr>
            <a:spLocks noGrp="1"/>
          </p:cNvSpPr>
          <p:nvPr>
            <p:ph idx="1"/>
          </p:nvPr>
        </p:nvSpPr>
        <p:spPr>
          <a:xfrm>
            <a:off x="457200" y="1066800"/>
            <a:ext cx="8229600" cy="5059363"/>
          </a:xfrm>
        </p:spPr>
        <p:txBody>
          <a:bodyPr>
            <a:normAutofit fontScale="92500" lnSpcReduction="10000"/>
          </a:bodyPr>
          <a:lstStyle/>
          <a:p>
            <a:r>
              <a:rPr lang="en-US" b="1" dirty="0" smtClean="0"/>
              <a:t>Clarifying </a:t>
            </a:r>
            <a:r>
              <a:rPr lang="en-US" b="1" dirty="0"/>
              <a:t>questions</a:t>
            </a:r>
            <a:r>
              <a:rPr lang="en-US" dirty="0"/>
              <a:t> – those that help ensure a full understanding of topics; essential for all team members to be working with common knowledge for planning problem solving. </a:t>
            </a:r>
          </a:p>
          <a:p>
            <a:r>
              <a:rPr lang="en-US" b="1" dirty="0"/>
              <a:t>Exploratory questions</a:t>
            </a:r>
            <a:r>
              <a:rPr lang="en-US" dirty="0"/>
              <a:t> – emphasize possibilities that have not yet been discussed; enhance teams ability to find creative solutions. </a:t>
            </a:r>
          </a:p>
          <a:p>
            <a:r>
              <a:rPr lang="en-US" b="1" dirty="0"/>
              <a:t>Why questions</a:t>
            </a:r>
            <a:r>
              <a:rPr lang="en-US" dirty="0"/>
              <a:t> – these examine the underlying rationale for actions, processes, or circumstances; useful for problem solving, planning and several other </a:t>
            </a:r>
            <a:r>
              <a:rPr lang="en-US" dirty="0" smtClean="0"/>
              <a:t>purposes</a:t>
            </a:r>
            <a:r>
              <a:rPr lang="en-US" dirty="0"/>
              <a:t>.</a:t>
            </a:r>
            <a:endParaRPr lang="en-US" dirty="0" smtClean="0"/>
          </a:p>
          <a:p>
            <a:endParaRPr lang="en-US" dirty="0" smtClean="0"/>
          </a:p>
          <a:p>
            <a:endParaRPr lang="en-US" dirty="0"/>
          </a:p>
        </p:txBody>
      </p:sp>
    </p:spTree>
    <p:extLst>
      <p:ext uri="{BB962C8B-B14F-4D97-AF65-F5344CB8AC3E}">
        <p14:creationId xmlns="" xmlns:p14="http://schemas.microsoft.com/office/powerpoint/2010/main" val="423203476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Implement methods/techniques to generate product/business ideas</a:t>
            </a:r>
            <a:endParaRPr lang="en-US" dirty="0"/>
          </a:p>
        </p:txBody>
      </p:sp>
      <p:sp>
        <p:nvSpPr>
          <p:cNvPr id="3" name="Content Placeholder 2"/>
          <p:cNvSpPr>
            <a:spLocks noGrp="1"/>
          </p:cNvSpPr>
          <p:nvPr>
            <p:ph idx="1"/>
          </p:nvPr>
        </p:nvSpPr>
        <p:spPr>
          <a:xfrm>
            <a:off x="228600" y="1600200"/>
            <a:ext cx="8763000" cy="4525963"/>
          </a:xfrm>
        </p:spPr>
        <p:txBody>
          <a:bodyPr/>
          <a:lstStyle/>
          <a:p>
            <a:r>
              <a:rPr lang="en-US" dirty="0" smtClean="0"/>
              <a:t>Focus Groups</a:t>
            </a:r>
          </a:p>
          <a:p>
            <a:r>
              <a:rPr lang="en-US" dirty="0" smtClean="0"/>
              <a:t>Brainstorming</a:t>
            </a:r>
          </a:p>
          <a:p>
            <a:r>
              <a:rPr lang="en-US" dirty="0" smtClean="0"/>
              <a:t>Problem inventory analysis</a:t>
            </a:r>
          </a:p>
          <a:p>
            <a:r>
              <a:rPr lang="en-US" dirty="0" smtClean="0"/>
              <a:t>For implementing, reference the article listed in the following web address.</a:t>
            </a:r>
          </a:p>
          <a:p>
            <a:pPr marL="0" indent="0">
              <a:buNone/>
            </a:pPr>
            <a:r>
              <a:rPr lang="en-US" dirty="0"/>
              <a:t>	</a:t>
            </a:r>
            <a:r>
              <a:rPr lang="en-US" sz="2000" dirty="0" smtClean="0"/>
              <a:t>http</a:t>
            </a:r>
            <a:r>
              <a:rPr lang="en-US" sz="2000" dirty="0"/>
              <a:t>://www.innovationtools.com/Articles/EnterpriseDetails.asp?a=77</a:t>
            </a:r>
            <a:endParaRPr lang="en-US" sz="2000" dirty="0" smtClean="0"/>
          </a:p>
        </p:txBody>
      </p:sp>
    </p:spTree>
    <p:extLst>
      <p:ext uri="{BB962C8B-B14F-4D97-AF65-F5344CB8AC3E}">
        <p14:creationId xmlns="" xmlns:p14="http://schemas.microsoft.com/office/powerpoint/2010/main" val="26985793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Tuesday, January 31st</a:t>
            </a:r>
            <a:endParaRPr lang="en-US" dirty="0"/>
          </a:p>
        </p:txBody>
      </p:sp>
      <p:sp>
        <p:nvSpPr>
          <p:cNvPr id="3" name="Content Placeholder 2"/>
          <p:cNvSpPr>
            <a:spLocks noGrp="1"/>
          </p:cNvSpPr>
          <p:nvPr>
            <p:ph idx="1"/>
          </p:nvPr>
        </p:nvSpPr>
        <p:spPr>
          <a:xfrm>
            <a:off x="457200" y="1219200"/>
            <a:ext cx="8229600" cy="5334000"/>
          </a:xfrm>
        </p:spPr>
        <p:txBody>
          <a:bodyPr>
            <a:normAutofit/>
          </a:bodyPr>
          <a:lstStyle/>
          <a:p>
            <a:r>
              <a:rPr lang="en-US" dirty="0" smtClean="0"/>
              <a:t>Warm up – </a:t>
            </a:r>
          </a:p>
          <a:p>
            <a:pPr lvl="1"/>
            <a:r>
              <a:rPr lang="en-US" dirty="0" smtClean="0"/>
              <a:t>Quiz (1</a:t>
            </a:r>
            <a:r>
              <a:rPr lang="en-US" baseline="30000" dirty="0" smtClean="0"/>
              <a:t>st</a:t>
            </a:r>
            <a:r>
              <a:rPr lang="en-US" dirty="0" smtClean="0"/>
              <a:t> Period)</a:t>
            </a:r>
          </a:p>
          <a:p>
            <a:pPr lvl="1"/>
            <a:r>
              <a:rPr lang="en-US" dirty="0" smtClean="0"/>
              <a:t>Complete </a:t>
            </a:r>
            <a:r>
              <a:rPr lang="en-US" dirty="0" err="1" smtClean="0"/>
              <a:t>Obj</a:t>
            </a:r>
            <a:r>
              <a:rPr lang="en-US" dirty="0" smtClean="0"/>
              <a:t> 3.01 Vocabulary – write terms and definitions.</a:t>
            </a:r>
          </a:p>
          <a:p>
            <a:r>
              <a:rPr lang="en-US" dirty="0" smtClean="0"/>
              <a:t>MM 3.01 - Generate product ideas to contribute to ongoing business success</a:t>
            </a:r>
          </a:p>
          <a:p>
            <a:pPr lvl="1"/>
            <a:r>
              <a:rPr lang="en-US" dirty="0" smtClean="0"/>
              <a:t>Slide Show/Notes</a:t>
            </a:r>
          </a:p>
          <a:p>
            <a:pPr lvl="1"/>
            <a:r>
              <a:rPr lang="en-US" dirty="0" smtClean="0"/>
              <a:t>Group Activity – Illustrate concepts</a:t>
            </a:r>
          </a:p>
          <a:p>
            <a:pPr lvl="1"/>
            <a:r>
              <a:rPr lang="en-US" dirty="0" smtClean="0"/>
              <a:t>Slide Show/Notes – Guided Notes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Activity</a:t>
            </a:r>
            <a:endParaRPr lang="en-US" dirty="0"/>
          </a:p>
        </p:txBody>
      </p:sp>
      <p:sp>
        <p:nvSpPr>
          <p:cNvPr id="3" name="Content Placeholder 2"/>
          <p:cNvSpPr>
            <a:spLocks noGrp="1"/>
          </p:cNvSpPr>
          <p:nvPr>
            <p:ph idx="1"/>
          </p:nvPr>
        </p:nvSpPr>
        <p:spPr/>
        <p:txBody>
          <a:bodyPr/>
          <a:lstStyle/>
          <a:p>
            <a:r>
              <a:rPr lang="en-US" dirty="0" smtClean="0"/>
              <a:t>Read article about idea generating method</a:t>
            </a:r>
          </a:p>
          <a:p>
            <a:r>
              <a:rPr lang="en-US" dirty="0" smtClean="0"/>
              <a:t>Share with class</a:t>
            </a:r>
          </a:p>
          <a:p>
            <a:r>
              <a:rPr lang="en-US" dirty="0" smtClean="0"/>
              <a:t>Define </a:t>
            </a:r>
            <a:r>
              <a:rPr lang="en-US" smtClean="0"/>
              <a:t>the method</a:t>
            </a:r>
            <a:endParaRPr lang="en-US" dirty="0" smtClean="0"/>
          </a:p>
          <a:p>
            <a:r>
              <a:rPr lang="en-US" dirty="0" smtClean="0"/>
              <a:t>Find example which illustrates</a:t>
            </a:r>
          </a:p>
          <a:p>
            <a:r>
              <a:rPr lang="en-US" dirty="0" smtClean="0"/>
              <a:t>Tell what you liked about method</a:t>
            </a:r>
          </a:p>
          <a:p>
            <a:r>
              <a:rPr lang="en-US" dirty="0" smtClean="0"/>
              <a:t>What you didn’t like about method</a:t>
            </a:r>
          </a:p>
          <a:p>
            <a:r>
              <a:rPr lang="en-US" dirty="0" smtClean="0"/>
              <a:t>Situation where it would be best used!</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Wednesday, February 1st</a:t>
            </a:r>
            <a:endParaRPr lang="en-US" dirty="0"/>
          </a:p>
        </p:txBody>
      </p:sp>
      <p:sp>
        <p:nvSpPr>
          <p:cNvPr id="3" name="Content Placeholder 2"/>
          <p:cNvSpPr>
            <a:spLocks noGrp="1"/>
          </p:cNvSpPr>
          <p:nvPr>
            <p:ph idx="1"/>
          </p:nvPr>
        </p:nvSpPr>
        <p:spPr>
          <a:xfrm>
            <a:off x="457200" y="1295400"/>
            <a:ext cx="8229600" cy="5257800"/>
          </a:xfrm>
        </p:spPr>
        <p:txBody>
          <a:bodyPr>
            <a:normAutofit lnSpcReduction="10000"/>
          </a:bodyPr>
          <a:lstStyle/>
          <a:p>
            <a:r>
              <a:rPr lang="en-US" sz="4000" dirty="0" smtClean="0"/>
              <a:t>Warm up – </a:t>
            </a:r>
            <a:endParaRPr lang="en-US" sz="4000" dirty="0" smtClean="0"/>
          </a:p>
          <a:p>
            <a:pPr lvl="1"/>
            <a:r>
              <a:rPr lang="en-US" sz="3600" dirty="0" smtClean="0"/>
              <a:t>1</a:t>
            </a:r>
            <a:r>
              <a:rPr lang="en-US" sz="3600" baseline="30000" dirty="0" smtClean="0"/>
              <a:t>st</a:t>
            </a:r>
            <a:r>
              <a:rPr lang="en-US" sz="3600" dirty="0" smtClean="0"/>
              <a:t> pd – </a:t>
            </a:r>
            <a:r>
              <a:rPr lang="en-US" sz="3600" dirty="0" err="1" smtClean="0"/>
              <a:t>Synetics</a:t>
            </a:r>
            <a:r>
              <a:rPr lang="en-US" sz="3600" dirty="0" smtClean="0"/>
              <a:t> Quiz</a:t>
            </a:r>
            <a:endParaRPr lang="en-US" sz="3600" dirty="0" smtClean="0"/>
          </a:p>
          <a:p>
            <a:pPr lvl="1"/>
            <a:r>
              <a:rPr lang="en-US" sz="3600" dirty="0" smtClean="0"/>
              <a:t>Group Presentations</a:t>
            </a:r>
          </a:p>
          <a:p>
            <a:r>
              <a:rPr lang="en-US" sz="4000" dirty="0" smtClean="0"/>
              <a:t>MM 3.01 - Generate product ideas to contribute to ongoing business success</a:t>
            </a:r>
          </a:p>
          <a:p>
            <a:pPr lvl="1"/>
            <a:r>
              <a:rPr lang="en-US" sz="3600" dirty="0" smtClean="0"/>
              <a:t>Slide Show/Notes</a:t>
            </a:r>
          </a:p>
          <a:p>
            <a:pPr lvl="1"/>
            <a:r>
              <a:rPr lang="en-US" sz="3600" dirty="0" smtClean="0"/>
              <a:t>Slide Show/Notes – Guided Notes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1470025"/>
          </a:xfrm>
        </p:spPr>
        <p:txBody>
          <a:bodyPr/>
          <a:lstStyle/>
          <a:p>
            <a:r>
              <a:rPr lang="en-US" dirty="0" smtClean="0"/>
              <a:t>Marketing 3.01</a:t>
            </a:r>
            <a:endParaRPr lang="en-US" dirty="0"/>
          </a:p>
        </p:txBody>
      </p:sp>
      <p:sp>
        <p:nvSpPr>
          <p:cNvPr id="3" name="Subtitle 2"/>
          <p:cNvSpPr>
            <a:spLocks noGrp="1"/>
          </p:cNvSpPr>
          <p:nvPr>
            <p:ph type="subTitle" idx="1"/>
          </p:nvPr>
        </p:nvSpPr>
        <p:spPr>
          <a:xfrm>
            <a:off x="1447800" y="2057400"/>
            <a:ext cx="6400800" cy="1752600"/>
          </a:xfrm>
        </p:spPr>
        <p:txBody>
          <a:bodyPr/>
          <a:lstStyle/>
          <a:p>
            <a:r>
              <a:rPr lang="en-US" dirty="0" smtClean="0"/>
              <a:t>Generate product ideas to contribute to ongoing business success.</a:t>
            </a:r>
            <a:endParaRPr lang="en-US" dirty="0"/>
          </a:p>
        </p:txBody>
      </p:sp>
      <p:sp>
        <p:nvSpPr>
          <p:cNvPr id="4" name="TextBox 3"/>
          <p:cNvSpPr txBox="1"/>
          <p:nvPr/>
        </p:nvSpPr>
        <p:spPr>
          <a:xfrm>
            <a:off x="1219200" y="4495800"/>
            <a:ext cx="7239000" cy="1569660"/>
          </a:xfrm>
          <a:prstGeom prst="rect">
            <a:avLst/>
          </a:prstGeom>
          <a:noFill/>
        </p:spPr>
        <p:txBody>
          <a:bodyPr wrap="square" rtlCol="0">
            <a:spAutoFit/>
          </a:bodyPr>
          <a:lstStyle/>
          <a:p>
            <a:pPr algn="ctr"/>
            <a:r>
              <a:rPr lang="en-US" sz="3200" dirty="0" smtClean="0"/>
              <a:t>Performance Indicator:  </a:t>
            </a:r>
          </a:p>
          <a:p>
            <a:pPr algn="ctr"/>
            <a:r>
              <a:rPr lang="en-US" sz="3200" dirty="0" smtClean="0"/>
              <a:t>Identify methods/techniques to generate a product idea</a:t>
            </a:r>
            <a:r>
              <a:rPr lang="en-US" dirty="0" smtClean="0"/>
              <a:t>.</a:t>
            </a:r>
            <a:endParaRPr lang="en-US" dirty="0"/>
          </a:p>
        </p:txBody>
      </p:sp>
    </p:spTree>
    <p:extLst>
      <p:ext uri="{BB962C8B-B14F-4D97-AF65-F5344CB8AC3E}">
        <p14:creationId xmlns="" xmlns:p14="http://schemas.microsoft.com/office/powerpoint/2010/main" val="3025134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Vocabulary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Attribute listing</a:t>
            </a:r>
          </a:p>
          <a:p>
            <a:r>
              <a:rPr lang="en-US" dirty="0" smtClean="0"/>
              <a:t>Lateral thinking</a:t>
            </a:r>
          </a:p>
          <a:p>
            <a:r>
              <a:rPr lang="en-US" dirty="0" smtClean="0"/>
              <a:t>Analogies</a:t>
            </a:r>
          </a:p>
          <a:p>
            <a:r>
              <a:rPr lang="en-US" dirty="0" smtClean="0"/>
              <a:t>Associations</a:t>
            </a:r>
          </a:p>
          <a:p>
            <a:r>
              <a:rPr lang="en-US" dirty="0" smtClean="0"/>
              <a:t>Brainstorming</a:t>
            </a:r>
          </a:p>
          <a:p>
            <a:r>
              <a:rPr lang="en-US" dirty="0" err="1" smtClean="0"/>
              <a:t>Synectics</a:t>
            </a:r>
            <a:endParaRPr lang="en-US" dirty="0" smtClean="0"/>
          </a:p>
          <a:p>
            <a:r>
              <a:rPr lang="en-US" dirty="0" smtClean="0"/>
              <a:t>Sketching and doodling</a:t>
            </a:r>
          </a:p>
          <a:p>
            <a:r>
              <a:rPr lang="en-US" dirty="0"/>
              <a:t>F</a:t>
            </a:r>
            <a:r>
              <a:rPr lang="en-US" dirty="0" smtClean="0"/>
              <a:t>orced questioning</a:t>
            </a:r>
          </a:p>
          <a:p>
            <a:r>
              <a:rPr lang="en-US" dirty="0" smtClean="0"/>
              <a:t>Morphological analysis</a:t>
            </a:r>
            <a:endParaRPr lang="en-US" dirty="0"/>
          </a:p>
        </p:txBody>
      </p:sp>
    </p:spTree>
    <p:extLst>
      <p:ext uri="{BB962C8B-B14F-4D97-AF65-F5344CB8AC3E}">
        <p14:creationId xmlns="" xmlns:p14="http://schemas.microsoft.com/office/powerpoint/2010/main" val="3731350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70000" lnSpcReduction="20000"/>
          </a:bodyPr>
          <a:lstStyle/>
          <a:p>
            <a:r>
              <a:rPr lang="en-US" dirty="0"/>
              <a:t>Attribute </a:t>
            </a:r>
            <a:r>
              <a:rPr lang="en-US" dirty="0" smtClean="0"/>
              <a:t>Listing: </a:t>
            </a:r>
            <a:r>
              <a:rPr lang="en-US" dirty="0"/>
              <a:t>is breaking the problem down into smaller and smaller bits and seeing what you discover when you do. </a:t>
            </a:r>
            <a:endParaRPr lang="en-US" dirty="0" smtClean="0"/>
          </a:p>
          <a:p>
            <a:pPr marL="0" indent="0">
              <a:buNone/>
            </a:pPr>
            <a:endParaRPr lang="en-US" dirty="0"/>
          </a:p>
          <a:p>
            <a:r>
              <a:rPr lang="en-US" dirty="0"/>
              <a:t>Lateral Thinking:  involves approaching the issue from new illogical directions and using illogical methods to develop new ideas.</a:t>
            </a:r>
          </a:p>
          <a:p>
            <a:endParaRPr lang="en-US" dirty="0"/>
          </a:p>
          <a:p>
            <a:r>
              <a:rPr lang="en-US" dirty="0"/>
              <a:t>Analogies: comparisons between things which have similar features, often used to help explain a principle or idea</a:t>
            </a:r>
          </a:p>
          <a:p>
            <a:endParaRPr lang="en-US" dirty="0"/>
          </a:p>
          <a:p>
            <a:r>
              <a:rPr lang="en-US" dirty="0"/>
              <a:t>Associations: </a:t>
            </a:r>
            <a:r>
              <a:rPr lang="en-US" b="1" dirty="0"/>
              <a:t> </a:t>
            </a:r>
            <a:r>
              <a:rPr lang="en-US" dirty="0"/>
              <a:t>a thought, idea, or feeling that is linked with an event</a:t>
            </a:r>
            <a:endParaRPr lang="en-US" b="1" dirty="0"/>
          </a:p>
          <a:p>
            <a:pPr marL="0" indent="0">
              <a:buNone/>
            </a:pPr>
            <a:endParaRPr lang="en-US" dirty="0"/>
          </a:p>
          <a:p>
            <a:r>
              <a:rPr lang="en-US" dirty="0"/>
              <a:t>Brainstorming:  identifying as many different ideas as possible during a certain time frame.</a:t>
            </a:r>
          </a:p>
          <a:p>
            <a:endParaRPr lang="en-US" dirty="0"/>
          </a:p>
          <a:p>
            <a:r>
              <a:rPr lang="en-US" dirty="0" err="1"/>
              <a:t>Synetics</a:t>
            </a:r>
            <a:r>
              <a:rPr lang="en-US" dirty="0"/>
              <a:t>:  making connections through the use of forced relations</a:t>
            </a:r>
          </a:p>
          <a:p>
            <a:endParaRPr lang="en-US" dirty="0"/>
          </a:p>
          <a:p>
            <a:endParaRPr lang="en-US" dirty="0"/>
          </a:p>
        </p:txBody>
      </p:sp>
    </p:spTree>
    <p:extLst>
      <p:ext uri="{BB962C8B-B14F-4D97-AF65-F5344CB8AC3E}">
        <p14:creationId xmlns="" xmlns:p14="http://schemas.microsoft.com/office/powerpoint/2010/main" val="25755416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1165</TotalTime>
  <Words>1758</Words>
  <Application>Microsoft Office PowerPoint</Application>
  <PresentationFormat>On-screen Show (4:3)</PresentationFormat>
  <Paragraphs>245</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Friday, January 28th</vt:lpstr>
      <vt:lpstr>Current Event</vt:lpstr>
      <vt:lpstr>Monday, January 30th</vt:lpstr>
      <vt:lpstr>Tuesday, January 31st</vt:lpstr>
      <vt:lpstr>Group Activity</vt:lpstr>
      <vt:lpstr>Wednesday, February 1st</vt:lpstr>
      <vt:lpstr>Marketing 3.01</vt:lpstr>
      <vt:lpstr>Vocabulary</vt:lpstr>
      <vt:lpstr>Slide 9</vt:lpstr>
      <vt:lpstr>Slide 10</vt:lpstr>
      <vt:lpstr>Explain the role of criticism in idea creation</vt:lpstr>
      <vt:lpstr>Types of Brainstorming Techniques</vt:lpstr>
      <vt:lpstr>Distinguish among free association techniques, forced relations techniques, and analytical techniques used to generate business/product ideas.</vt:lpstr>
      <vt:lpstr>Sources of Business/Product Ideas</vt:lpstr>
      <vt:lpstr>Sources of Business/Product Ideas</vt:lpstr>
      <vt:lpstr>Sources of Business/Product Ideas</vt:lpstr>
      <vt:lpstr>Importance of evaluating a business owner’s strengths when generating business/product ideas</vt:lpstr>
      <vt:lpstr>Pitfalls to idea identification</vt:lpstr>
      <vt:lpstr>Importance of generating business/product ideas</vt:lpstr>
      <vt:lpstr>Methods/techniques used to identify business/product ideas</vt:lpstr>
      <vt:lpstr>Methods/techniques used to identify business/product ideas</vt:lpstr>
      <vt:lpstr>Methods/techniques used to identify business/product ideas</vt:lpstr>
      <vt:lpstr>Methods/techniques used to identify business/product ideas</vt:lpstr>
      <vt:lpstr>Methods/techniques used to identify business/product ideas</vt:lpstr>
      <vt:lpstr>Methods/techniques used to identify business/product ideas</vt:lpstr>
      <vt:lpstr>Methods/techniques used to identify business/product ideas</vt:lpstr>
      <vt:lpstr>Methods/techniques used to identify business/product ideas</vt:lpstr>
      <vt:lpstr>Methods/techniques used to identify business/product ideas</vt:lpstr>
      <vt:lpstr>Marketing 3.01</vt:lpstr>
      <vt:lpstr>Purposes of idea-generating methods/techniques</vt:lpstr>
      <vt:lpstr>Advantages/disadvantages of idea-generating methods/techniques</vt:lpstr>
      <vt:lpstr>Advantages/disadvantages of idea-generating methods/techniques</vt:lpstr>
      <vt:lpstr>Advantages/disadvantages of idea-generating methods/techniques</vt:lpstr>
      <vt:lpstr>Role of a facilitator in generating product/business ideas</vt:lpstr>
      <vt:lpstr>Questions to ask to facilitate idea generation</vt:lpstr>
      <vt:lpstr>Questions to ask to facilitate idea generation</vt:lpstr>
      <vt:lpstr>Implement methods/techniques to generate product/business ideas</vt:lpstr>
    </vt:vector>
  </TitlesOfParts>
  <Company>NRMPS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Performance Element 3.01</dc:title>
  <dc:creator>NRMS</dc:creator>
  <cp:lastModifiedBy>abehar</cp:lastModifiedBy>
  <cp:revision>30</cp:revision>
  <dcterms:created xsi:type="dcterms:W3CDTF">2011-06-27T17:22:51Z</dcterms:created>
  <dcterms:modified xsi:type="dcterms:W3CDTF">2012-02-01T16:19:20Z</dcterms:modified>
</cp:coreProperties>
</file>