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69" r:id="rId3"/>
    <p:sldId id="268" r:id="rId4"/>
    <p:sldId id="256" r:id="rId5"/>
    <p:sldId id="257" r:id="rId6"/>
    <p:sldId id="258" r:id="rId7"/>
    <p:sldId id="265" r:id="rId8"/>
    <p:sldId id="259" r:id="rId9"/>
    <p:sldId id="264" r:id="rId10"/>
    <p:sldId id="260" r:id="rId11"/>
    <p:sldId id="261" r:id="rId12"/>
    <p:sldId id="262" r:id="rId13"/>
    <p:sldId id="263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6B1B11-530E-4AB4-B956-9F4CFD243C26}" type="datetimeFigureOut">
              <a:rPr lang="en-US" smtClean="0"/>
              <a:pPr/>
              <a:t>2/3/2012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620FF9-2A00-4768-BED6-174C92BB3E3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6B1B11-530E-4AB4-B956-9F4CFD243C26}" type="datetimeFigureOut">
              <a:rPr lang="en-US" smtClean="0"/>
              <a:pPr/>
              <a:t>2/3/2012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620FF9-2A00-4768-BED6-174C92BB3E3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6B1B11-530E-4AB4-B956-9F4CFD243C26}" type="datetimeFigureOut">
              <a:rPr lang="en-US" smtClean="0"/>
              <a:pPr/>
              <a:t>2/3/2012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620FF9-2A00-4768-BED6-174C92BB3E3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6B1B11-530E-4AB4-B956-9F4CFD243C26}" type="datetimeFigureOut">
              <a:rPr lang="en-US" smtClean="0"/>
              <a:pPr/>
              <a:t>2/3/2012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620FF9-2A00-4768-BED6-174C92BB3E3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6B1B11-530E-4AB4-B956-9F4CFD243C26}" type="datetimeFigureOut">
              <a:rPr lang="en-US" smtClean="0"/>
              <a:pPr/>
              <a:t>2/3/2012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620FF9-2A00-4768-BED6-174C92BB3E3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6B1B11-530E-4AB4-B956-9F4CFD243C26}" type="datetimeFigureOut">
              <a:rPr lang="en-US" smtClean="0"/>
              <a:pPr/>
              <a:t>2/3/2012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620FF9-2A00-4768-BED6-174C92BB3E3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6B1B11-530E-4AB4-B956-9F4CFD243C26}" type="datetimeFigureOut">
              <a:rPr lang="en-US" smtClean="0"/>
              <a:pPr/>
              <a:t>2/3/2012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620FF9-2A00-4768-BED6-174C92BB3E3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6B1B11-530E-4AB4-B956-9F4CFD243C26}" type="datetimeFigureOut">
              <a:rPr lang="en-US" smtClean="0"/>
              <a:pPr/>
              <a:t>2/3/2012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620FF9-2A00-4768-BED6-174C92BB3E3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6B1B11-530E-4AB4-B956-9F4CFD243C26}" type="datetimeFigureOut">
              <a:rPr lang="en-US" smtClean="0"/>
              <a:pPr/>
              <a:t>2/3/2012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620FF9-2A00-4768-BED6-174C92BB3E3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6B1B11-530E-4AB4-B956-9F4CFD243C26}" type="datetimeFigureOut">
              <a:rPr lang="en-US" smtClean="0"/>
              <a:pPr/>
              <a:t>2/3/2012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620FF9-2A00-4768-BED6-174C92BB3E3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6B1B11-530E-4AB4-B956-9F4CFD243C26}" type="datetimeFigureOut">
              <a:rPr lang="en-US" smtClean="0"/>
              <a:pPr/>
              <a:t>2/3/2012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620FF9-2A00-4768-BED6-174C92BB3E3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56B1B11-530E-4AB4-B956-9F4CFD243C26}" type="datetimeFigureOut">
              <a:rPr lang="en-US" smtClean="0"/>
              <a:pPr/>
              <a:t>2/3/2012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3620FF9-2A00-4768-BED6-174C92BB3E3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scottmaxwell.wordpress.com/2005/12/03/attenuate-goliaths-bundling-strength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businesscashflowtips.wordpress.com/2010/04/08/price-bundling-and-product-bundling-can-increase-sales-and-cash-flow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articles.mplans.com/product-bundling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/imgres?imgurl=http://img101.imageshack.us/img101/5404/happymeal13.jpg&amp;imgrefurl=http://andrewchenblog.com/2009/11/01/how-social-gaming-offers-create-value-for-everyone-not-just-facebook-and-zynga/&amp;usg=__4odz8fD0-JVNQaB6bw0WUjZehrM=&amp;h=358&amp;w=500&amp;sz=250&amp;hl=en&amp;start=1&amp;zoom=1&amp;tbnid=WrT8P3AdoAV3kM:&amp;tbnh=93&amp;tbnw=130&amp;ei=Y6ONTvDsMtGCtgfRsfGHDA&amp;prev=/search?q=product+bundling&amp;hl=en&amp;safe=active&amp;gbv=2&amp;tbm=isch&amp;itbs=1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articles.mplans.com/product-bundling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eferenceforbusiness.com/management/Bun-Comp/Bundled-Goods-and-Services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articles.mplans.com/product-bundling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usinessknowhow.com/marketing/packaging.ht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Thursday, February 2nd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Obj. 3.08 – Product Mix Strategies</a:t>
            </a:r>
          </a:p>
          <a:p>
            <a:pPr lvl="1"/>
            <a:r>
              <a:rPr lang="en-US" dirty="0" smtClean="0"/>
              <a:t>Slide Show/Notes</a:t>
            </a:r>
          </a:p>
          <a:p>
            <a:pPr lvl="1"/>
            <a:r>
              <a:rPr lang="en-US" dirty="0" smtClean="0"/>
              <a:t>Activity – flyer</a:t>
            </a:r>
          </a:p>
          <a:p>
            <a:r>
              <a:rPr lang="en-US" dirty="0" smtClean="0"/>
              <a:t>Review for Unit Test – Obj. 3.01 &amp; 3.08</a:t>
            </a:r>
          </a:p>
          <a:p>
            <a:pPr lvl="1"/>
            <a:r>
              <a:rPr lang="en-US" dirty="0" err="1" smtClean="0"/>
              <a:t>Quia</a:t>
            </a:r>
            <a:r>
              <a:rPr lang="en-US" dirty="0" smtClean="0"/>
              <a:t> Reviews/Activities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Unit Test – FRIDAY</a:t>
            </a:r>
            <a:r>
              <a:rPr lang="en-US" b="1" i="1" dirty="0" smtClean="0"/>
              <a:t>!!!   </a:t>
            </a:r>
            <a:r>
              <a:rPr lang="en-US" b="1" i="1" dirty="0" smtClean="0">
                <a:solidFill>
                  <a:srgbClr val="FF0000"/>
                </a:solidFill>
              </a:rPr>
              <a:t>TOMORROW!!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Challenges with product bundling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219200"/>
            <a:ext cx="7498080" cy="5334000"/>
          </a:xfrm>
        </p:spPr>
        <p:txBody>
          <a:bodyPr>
            <a:normAutofit fontScale="92500"/>
          </a:bodyPr>
          <a:lstStyle/>
          <a:p>
            <a:r>
              <a:rPr lang="en-US" sz="2800" dirty="0" smtClean="0"/>
              <a:t>Most users will not use the products – sometimes costs and benefits outweigh “free”</a:t>
            </a:r>
          </a:p>
          <a:p>
            <a:r>
              <a:rPr lang="en-US" sz="2800" dirty="0" smtClean="0"/>
              <a:t>Many times large companies lose their focus on the smaller products – lost when included with a company’s larger products</a:t>
            </a:r>
          </a:p>
          <a:p>
            <a:r>
              <a:rPr lang="en-US" sz="2800" dirty="0" smtClean="0"/>
              <a:t>Most of the time, the large company doesn’t understand the true economics of the smaller products</a:t>
            </a:r>
            <a:r>
              <a:rPr lang="en-US" dirty="0" smtClean="0"/>
              <a:t> - </a:t>
            </a:r>
            <a:r>
              <a:rPr lang="en-US" sz="2600" dirty="0" smtClean="0"/>
              <a:t>This makes it difficult for them to make solid business decisions with respect to these products. </a:t>
            </a:r>
          </a:p>
          <a:p>
            <a:r>
              <a:rPr lang="en-US" sz="2800" dirty="0" smtClean="0"/>
              <a:t>The problems that large companies have can result in their products not realizing their full potential</a:t>
            </a:r>
          </a:p>
          <a:p>
            <a:r>
              <a:rPr lang="en-US" sz="1200" dirty="0" smtClean="0">
                <a:hlinkClick r:id="rId2"/>
              </a:rPr>
              <a:t>http://scottmaxwell.wordpress.com/2005/12/03/attenuate-goliaths-bundling-strength/</a:t>
            </a:r>
            <a:r>
              <a:rPr lang="en-US" sz="1200" dirty="0" smtClean="0"/>
              <a:t> 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Ways marketers bundle products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product category – for example toothpaste and dental floss or value meal on a fast food restaurant menu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By customer or application – grouping products that appeal directly to customers’ needs or how products/services will be used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Impact of product bundling on pricing decisions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 all goes according to plan:</a:t>
            </a:r>
          </a:p>
          <a:p>
            <a:pPr lvl="1"/>
            <a:r>
              <a:rPr lang="en-US" dirty="0" smtClean="0"/>
              <a:t>1.) overall sales may go up, </a:t>
            </a:r>
          </a:p>
          <a:p>
            <a:pPr lvl="1"/>
            <a:r>
              <a:rPr lang="en-US" dirty="0" smtClean="0"/>
              <a:t>2.) average sale can go up, </a:t>
            </a:r>
          </a:p>
          <a:p>
            <a:pPr lvl="1"/>
            <a:r>
              <a:rPr lang="en-US" dirty="0" smtClean="0"/>
              <a:t>3.) gross margin dollars should see an increase, </a:t>
            </a:r>
          </a:p>
          <a:p>
            <a:pPr lvl="1"/>
            <a:r>
              <a:rPr lang="en-US" dirty="0" smtClean="0"/>
              <a:t>4.) and potentially your marketing cost could go down. </a:t>
            </a:r>
          </a:p>
          <a:p>
            <a:pPr lvl="1">
              <a:buNone/>
            </a:pPr>
            <a:r>
              <a:rPr lang="en-US" dirty="0" smtClean="0"/>
              <a:t>All good things for your cash flow.</a:t>
            </a:r>
          </a:p>
          <a:p>
            <a:pPr lvl="1">
              <a:buNone/>
            </a:pPr>
            <a:r>
              <a:rPr lang="en-US" sz="1200" dirty="0" smtClean="0">
                <a:hlinkClick r:id="rId2"/>
              </a:rPr>
              <a:t>http://businesscashflowtips.wordpress.com/2010/04/08/price-bundling-and-product-bundling-can-increase-sales-and-cash-flow/</a:t>
            </a:r>
            <a:r>
              <a:rPr lang="en-US" sz="1200" dirty="0" smtClean="0"/>
              <a:t> 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Considerations in developing a bundling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Volume:</a:t>
            </a:r>
            <a:r>
              <a:rPr lang="en-US" dirty="0" smtClean="0"/>
              <a:t> Bundling typically increases unit sales volume.</a:t>
            </a:r>
          </a:p>
          <a:p>
            <a:r>
              <a:rPr lang="en-US" b="1" dirty="0" smtClean="0"/>
              <a:t>Margins:</a:t>
            </a:r>
            <a:r>
              <a:rPr lang="en-US" dirty="0" smtClean="0"/>
              <a:t> Bundling can reduce margins.</a:t>
            </a:r>
          </a:p>
          <a:p>
            <a:r>
              <a:rPr lang="en-US" b="1" dirty="0" smtClean="0"/>
              <a:t>Exposure:</a:t>
            </a:r>
            <a:r>
              <a:rPr lang="en-US" dirty="0" smtClean="0"/>
              <a:t> Bundling may offer new channel opportunities or exposure to new potential customers.</a:t>
            </a:r>
          </a:p>
          <a:p>
            <a:r>
              <a:rPr lang="en-US" b="1" dirty="0" smtClean="0"/>
              <a:t>Risk:</a:t>
            </a:r>
            <a:r>
              <a:rPr lang="en-US" dirty="0" smtClean="0"/>
              <a:t> If executed incorrectly, bundling may cannibalize more profitable sales, resulting in lower contribution margins and potential channel conflict.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300" dirty="0" smtClean="0"/>
              <a:t>Read more: </a:t>
            </a:r>
            <a:r>
              <a:rPr lang="en-US" sz="1300" dirty="0" smtClean="0">
                <a:hlinkClick r:id="rId2"/>
              </a:rPr>
              <a:t>http://articles.mplans.com/product-bundling/#ixzz1a0mSx6gc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Design Valentines’ flyer with bundled products for sale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Event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3 paragraphs on something in the news!</a:t>
            </a:r>
          </a:p>
          <a:p>
            <a:pPr lvl="1"/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paragraph – Summarize the event</a:t>
            </a:r>
          </a:p>
          <a:p>
            <a:pPr lvl="1"/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paragraph – Relate the event to business – what are the business implications of the event?</a:t>
            </a:r>
          </a:p>
          <a:p>
            <a:pPr lvl="1"/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– relate it to Vance Co.  How will this event be felt in Vance County?</a:t>
            </a:r>
          </a:p>
          <a:p>
            <a:r>
              <a:rPr lang="en-US" dirty="0" smtClean="0"/>
              <a:t> Make sure you select an article/event that is news worthy – not trashy!</a:t>
            </a:r>
          </a:p>
          <a:p>
            <a:r>
              <a:rPr lang="en-US" dirty="0" smtClean="0"/>
              <a:t>May be handwritten (legibly!) or typed.  Less than one page please!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Friday, February 3rd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Warm up – </a:t>
            </a:r>
          </a:p>
          <a:p>
            <a:pPr lvl="1"/>
            <a:r>
              <a:rPr lang="en-US" dirty="0" smtClean="0"/>
              <a:t>Marketing </a:t>
            </a:r>
            <a:r>
              <a:rPr lang="en-US" dirty="0" smtClean="0"/>
              <a:t>Management Unit Test</a:t>
            </a:r>
          </a:p>
          <a:p>
            <a:pPr lvl="1"/>
            <a:r>
              <a:rPr lang="en-US" dirty="0" smtClean="0"/>
              <a:t>Current Event</a:t>
            </a:r>
          </a:p>
          <a:p>
            <a:r>
              <a:rPr lang="en-US" b="1" i="1" dirty="0" smtClean="0">
                <a:solidFill>
                  <a:srgbClr val="FF0000"/>
                </a:solidFill>
              </a:rPr>
              <a:t>Progress Report  - Follow Up</a:t>
            </a:r>
          </a:p>
          <a:p>
            <a:pPr lvl="1"/>
            <a:r>
              <a:rPr lang="en-US" dirty="0" smtClean="0"/>
              <a:t>You have until Monday to turn in any/all missing work!</a:t>
            </a:r>
          </a:p>
          <a:p>
            <a:r>
              <a:rPr lang="en-US" dirty="0" smtClean="0"/>
              <a:t>ONLY TIME THIS WILL HAPPEN !!!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3.08 Employ product-mix strategies to meet customer expectations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Performance Indicator: Describe the nature of product bundling</a:t>
            </a:r>
            <a:endParaRPr lang="en-US" dirty="0"/>
          </a:p>
        </p:txBody>
      </p:sp>
      <p:pic>
        <p:nvPicPr>
          <p:cNvPr id="23554" name="Picture 2" descr="http://t1.gstatic.com/images?q=tbn:ANd9GcSVxoQFK6aapMP3XHZ7MhopLfmQjAJSECLoWyi8Z6ViRsB2tD_PWBkW3O2I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31507" y="3352800"/>
            <a:ext cx="2769419" cy="1981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Explain how product bundling 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Product bundling is combining two or more products or services together, creating differentiation, greater value and therefore enhancing the offering to the customer. </a:t>
            </a:r>
          </a:p>
          <a:p>
            <a:r>
              <a:rPr lang="en-US" dirty="0" smtClean="0"/>
              <a:t>Bundling is based on the idea that consumers value the grouped package more than the individual items.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300" dirty="0" smtClean="0">
                <a:hlinkClick r:id="rId2"/>
              </a:rPr>
              <a:t>http://articles.mplans.com/product-bundling/#ixzz1a0OuoUlr</a:t>
            </a:r>
            <a:endParaRPr lang="en-US" sz="1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Occasions when product bundling makes sense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029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Companies may choose to bundle goods for several reasons, including cost efficiency, market opportunities to enhance profits, and competitive strategy.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Bundling is often intended to entice value- and convenience-seeking customers who would otherwise buy from another supplier or multiple suppliers by offering unique or appealing combinations of goods relative to their competitors.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dirty="0" smtClean="0">
                <a:hlinkClick r:id="rId2"/>
              </a:rPr>
              <a:t>Bundled Goods and Services - strategy, system, examples, company, business, system</a:t>
            </a:r>
            <a:r>
              <a:rPr lang="en-US" sz="1200" dirty="0" smtClean="0"/>
              <a:t> </a:t>
            </a:r>
            <a:r>
              <a:rPr lang="en-US" sz="1200" dirty="0" smtClean="0">
                <a:hlinkClick r:id="rId2"/>
              </a:rPr>
              <a:t>http://www.referenceforbusiness.com/management/Bun-Comp/Bundled-Goods-and-Services.html#ixzz1a66mGj48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Computers – mouse, keyboard software packages, etc.</a:t>
            </a:r>
          </a:p>
          <a:p>
            <a:r>
              <a:rPr lang="en-US" dirty="0" smtClean="0"/>
              <a:t>Theater season tickets</a:t>
            </a:r>
          </a:p>
          <a:p>
            <a:r>
              <a:rPr lang="en-US" dirty="0" smtClean="0"/>
              <a:t>Free cell phone with 2-year contract</a:t>
            </a:r>
          </a:p>
          <a:p>
            <a:r>
              <a:rPr lang="en-US" dirty="0" smtClean="0"/>
              <a:t>Luggage sets</a:t>
            </a:r>
          </a:p>
          <a:p>
            <a:r>
              <a:rPr lang="en-US" dirty="0" smtClean="0"/>
              <a:t>Internet/phone/television</a:t>
            </a:r>
          </a:p>
          <a:p>
            <a:r>
              <a:rPr lang="en-US" dirty="0" smtClean="0"/>
              <a:t>Value meals</a:t>
            </a:r>
          </a:p>
          <a:p>
            <a:r>
              <a:rPr lang="en-US" dirty="0" smtClean="0"/>
              <a:t>Hotels – Friday night stay, Saturday morning breakfast</a:t>
            </a:r>
          </a:p>
          <a:p>
            <a:r>
              <a:rPr lang="en-US" dirty="0" smtClean="0"/>
              <a:t>Cross industry bundling – airlines &amp; credit cards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Benefits associated with product bundling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Bundling can enhance an organization’s offering mix while minimizing costs. This is </a:t>
            </a:r>
            <a:r>
              <a:rPr lang="en-US" i="1" u="sng" dirty="0" smtClean="0"/>
              <a:t>attractive to consumers </a:t>
            </a:r>
            <a:r>
              <a:rPr lang="en-US" dirty="0" smtClean="0"/>
              <a:t>who will benefit from a single, value-oriented purchase of complementary offerings. </a:t>
            </a:r>
          </a:p>
          <a:p>
            <a:r>
              <a:rPr lang="en-US" dirty="0" smtClean="0"/>
              <a:t>Bundling is </a:t>
            </a:r>
            <a:r>
              <a:rPr lang="en-US" i="1" u="sng" dirty="0" smtClean="0"/>
              <a:t>attractive to producers </a:t>
            </a:r>
            <a:r>
              <a:rPr lang="en-US" dirty="0" smtClean="0"/>
              <a:t>by increasing efficiencies, such as reducing marketing and distribution costs. It can also encourage customers to look to one single source to offer several solutions.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300" dirty="0" smtClean="0">
                <a:hlinkClick r:id="rId2"/>
              </a:rPr>
              <a:t>http://articles.mplans.com/product-bundling/#ixzz1a0mhIjja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143000"/>
            <a:ext cx="7498080" cy="5105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Gives you the ability to sell slow moving merchandise. </a:t>
            </a:r>
          </a:p>
          <a:p>
            <a:r>
              <a:rPr lang="en-US" dirty="0" smtClean="0"/>
              <a:t>Automatically upsells your customers without having to ask for it. </a:t>
            </a:r>
          </a:p>
          <a:p>
            <a:r>
              <a:rPr lang="en-US" dirty="0" smtClean="0"/>
              <a:t>Lowers your marketing costs because it allows you to move multiple types of products or services through one advertisement. </a:t>
            </a:r>
          </a:p>
          <a:p>
            <a:r>
              <a:rPr lang="en-US" dirty="0" smtClean="0"/>
              <a:t>If you joint venture it exposes your product or service to a new list of prospects. </a:t>
            </a:r>
          </a:p>
          <a:p>
            <a:r>
              <a:rPr lang="en-US" dirty="0" smtClean="0"/>
              <a:t>Promotes a higher perceived value to your customer. </a:t>
            </a:r>
          </a:p>
          <a:p>
            <a:r>
              <a:rPr lang="en-US" sz="1300" dirty="0" smtClean="0">
                <a:hlinkClick r:id="rId2"/>
              </a:rPr>
              <a:t>http://www.businessknowhow.com/marketing/packaging.htm</a:t>
            </a:r>
            <a:r>
              <a:rPr lang="en-US" sz="1300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714</TotalTime>
  <Words>705</Words>
  <Application>Microsoft Office PowerPoint</Application>
  <PresentationFormat>On-screen Show (4:3)</PresentationFormat>
  <Paragraphs>77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Solstice</vt:lpstr>
      <vt:lpstr>Thursday, February 2nd</vt:lpstr>
      <vt:lpstr>Current Event</vt:lpstr>
      <vt:lpstr>Friday, February 3rd</vt:lpstr>
      <vt:lpstr>3.08 Employ product-mix strategies to meet customer expectations</vt:lpstr>
      <vt:lpstr>Explain how product bundling works</vt:lpstr>
      <vt:lpstr>Occasions when product bundling makes sense</vt:lpstr>
      <vt:lpstr>Examples </vt:lpstr>
      <vt:lpstr>Benefits associated with product bundling</vt:lpstr>
      <vt:lpstr>Benefits continued</vt:lpstr>
      <vt:lpstr>Challenges with product bundling</vt:lpstr>
      <vt:lpstr>Ways marketers bundle products</vt:lpstr>
      <vt:lpstr>Impact of product bundling on pricing decisions</vt:lpstr>
      <vt:lpstr>Considerations in developing a bundling strategy</vt:lpstr>
      <vt:lpstr>Activity</vt:lpstr>
    </vt:vector>
  </TitlesOfParts>
  <Company>Charlotte-Mecklenburg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3.07 Employ product-mix strategies to meet customer expectations</dc:title>
  <dc:creator>a.english</dc:creator>
  <cp:lastModifiedBy>abehar</cp:lastModifiedBy>
  <cp:revision>46</cp:revision>
  <dcterms:created xsi:type="dcterms:W3CDTF">2011-10-06T12:45:05Z</dcterms:created>
  <dcterms:modified xsi:type="dcterms:W3CDTF">2012-02-03T16:17:17Z</dcterms:modified>
</cp:coreProperties>
</file>