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sldIdLst>
    <p:sldId id="302" r:id="rId2"/>
    <p:sldId id="311" r:id="rId3"/>
    <p:sldId id="312" r:id="rId4"/>
    <p:sldId id="256" r:id="rId5"/>
    <p:sldId id="257" r:id="rId6"/>
    <p:sldId id="264" r:id="rId7"/>
    <p:sldId id="281" r:id="rId8"/>
    <p:sldId id="260" r:id="rId9"/>
    <p:sldId id="282" r:id="rId10"/>
    <p:sldId id="283" r:id="rId11"/>
    <p:sldId id="284" r:id="rId12"/>
    <p:sldId id="265" r:id="rId13"/>
    <p:sldId id="285" r:id="rId14"/>
    <p:sldId id="286" r:id="rId15"/>
    <p:sldId id="287" r:id="rId16"/>
    <p:sldId id="266" r:id="rId17"/>
    <p:sldId id="288" r:id="rId18"/>
    <p:sldId id="267" r:id="rId19"/>
    <p:sldId id="268" r:id="rId20"/>
    <p:sldId id="289" r:id="rId21"/>
    <p:sldId id="290" r:id="rId22"/>
    <p:sldId id="291" r:id="rId23"/>
    <p:sldId id="292" r:id="rId24"/>
    <p:sldId id="258" r:id="rId25"/>
    <p:sldId id="262" r:id="rId26"/>
    <p:sldId id="269" r:id="rId27"/>
    <p:sldId id="261" r:id="rId28"/>
    <p:sldId id="293" r:id="rId29"/>
    <p:sldId id="294" r:id="rId30"/>
    <p:sldId id="270" r:id="rId31"/>
    <p:sldId id="272" r:id="rId32"/>
    <p:sldId id="295" r:id="rId33"/>
    <p:sldId id="296" r:id="rId34"/>
    <p:sldId id="297" r:id="rId35"/>
    <p:sldId id="298" r:id="rId36"/>
    <p:sldId id="271" r:id="rId37"/>
    <p:sldId id="299" r:id="rId38"/>
    <p:sldId id="273" r:id="rId39"/>
    <p:sldId id="300" r:id="rId40"/>
    <p:sldId id="301" r:id="rId41"/>
    <p:sldId id="259" r:id="rId42"/>
    <p:sldId id="303" r:id="rId43"/>
    <p:sldId id="304" r:id="rId44"/>
    <p:sldId id="305" r:id="rId45"/>
    <p:sldId id="274" r:id="rId46"/>
    <p:sldId id="276" r:id="rId47"/>
    <p:sldId id="275" r:id="rId48"/>
    <p:sldId id="278" r:id="rId49"/>
    <p:sldId id="306" r:id="rId50"/>
    <p:sldId id="263" r:id="rId51"/>
    <p:sldId id="307" r:id="rId52"/>
    <p:sldId id="308" r:id="rId53"/>
    <p:sldId id="309" r:id="rId54"/>
    <p:sldId id="279" r:id="rId55"/>
    <p:sldId id="310" r:id="rId56"/>
    <p:sldId id="280" r:id="rId5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111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B9550412-CDD8-45EB-BE14-EF10643C7941}" type="datetimeFigureOut">
              <a:rPr lang="en-US" smtClean="0"/>
              <a:pPr/>
              <a:t>2/8/2012</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CCEFF46-E4E9-4018-8680-480D95DDC37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9550412-CDD8-45EB-BE14-EF10643C7941}" type="datetimeFigureOut">
              <a:rPr lang="en-US" smtClean="0"/>
              <a:pPr/>
              <a:t>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CEFF46-E4E9-4018-8680-480D95DDC37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9550412-CDD8-45EB-BE14-EF10643C7941}" type="datetimeFigureOut">
              <a:rPr lang="en-US" smtClean="0"/>
              <a:pPr/>
              <a:t>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CEFF46-E4E9-4018-8680-480D95DDC37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B9550412-CDD8-45EB-BE14-EF10643C7941}" type="datetimeFigureOut">
              <a:rPr lang="en-US" smtClean="0"/>
              <a:pPr/>
              <a:t>2/8/2012</a:t>
            </a:fld>
            <a:endParaRPr lang="en-US"/>
          </a:p>
        </p:txBody>
      </p:sp>
      <p:sp>
        <p:nvSpPr>
          <p:cNvPr id="9" name="Slide Number Placeholder 8"/>
          <p:cNvSpPr>
            <a:spLocks noGrp="1"/>
          </p:cNvSpPr>
          <p:nvPr>
            <p:ph type="sldNum" sz="quarter" idx="15"/>
          </p:nvPr>
        </p:nvSpPr>
        <p:spPr/>
        <p:txBody>
          <a:bodyPr rtlCol="0"/>
          <a:lstStyle/>
          <a:p>
            <a:fld id="{BCCEFF46-E4E9-4018-8680-480D95DDC379}"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B9550412-CDD8-45EB-BE14-EF10643C7941}" type="datetimeFigureOut">
              <a:rPr lang="en-US" smtClean="0"/>
              <a:pPr/>
              <a:t>2/8/2012</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CCEFF46-E4E9-4018-8680-480D95DDC37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B9550412-CDD8-45EB-BE14-EF10643C7941}" type="datetimeFigureOut">
              <a:rPr lang="en-US" smtClean="0"/>
              <a:pPr/>
              <a:t>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CEFF46-E4E9-4018-8680-480D95DDC379}"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B9550412-CDD8-45EB-BE14-EF10643C7941}" type="datetimeFigureOut">
              <a:rPr lang="en-US" smtClean="0"/>
              <a:pPr/>
              <a:t>2/8/2012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CCEFF46-E4E9-4018-8680-480D95DDC379}"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B9550412-CDD8-45EB-BE14-EF10643C7941}" type="datetimeFigureOut">
              <a:rPr lang="en-US" smtClean="0"/>
              <a:pPr/>
              <a:t>2/8/2012</a:t>
            </a:fld>
            <a:endParaRPr lang="en-US"/>
          </a:p>
        </p:txBody>
      </p:sp>
      <p:sp>
        <p:nvSpPr>
          <p:cNvPr id="7" name="Slide Number Placeholder 6"/>
          <p:cNvSpPr>
            <a:spLocks noGrp="1"/>
          </p:cNvSpPr>
          <p:nvPr>
            <p:ph type="sldNum" sz="quarter" idx="11"/>
          </p:nvPr>
        </p:nvSpPr>
        <p:spPr/>
        <p:txBody>
          <a:bodyPr rtlCol="0"/>
          <a:lstStyle/>
          <a:p>
            <a:fld id="{BCCEFF46-E4E9-4018-8680-480D95DDC379}"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550412-CDD8-45EB-BE14-EF10643C7941}" type="datetimeFigureOut">
              <a:rPr lang="en-US" smtClean="0"/>
              <a:pPr/>
              <a:t>2/8/2012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CCEFF46-E4E9-4018-8680-480D95DDC37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B9550412-CDD8-45EB-BE14-EF10643C7941}" type="datetimeFigureOut">
              <a:rPr lang="en-US" smtClean="0"/>
              <a:pPr/>
              <a:t>2/8/2012</a:t>
            </a:fld>
            <a:endParaRPr lang="en-US"/>
          </a:p>
        </p:txBody>
      </p:sp>
      <p:sp>
        <p:nvSpPr>
          <p:cNvPr id="22" name="Slide Number Placeholder 21"/>
          <p:cNvSpPr>
            <a:spLocks noGrp="1"/>
          </p:cNvSpPr>
          <p:nvPr>
            <p:ph type="sldNum" sz="quarter" idx="15"/>
          </p:nvPr>
        </p:nvSpPr>
        <p:spPr/>
        <p:txBody>
          <a:bodyPr rtlCol="0"/>
          <a:lstStyle/>
          <a:p>
            <a:fld id="{BCCEFF46-E4E9-4018-8680-480D95DDC379}"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B9550412-CDD8-45EB-BE14-EF10643C7941}" type="datetimeFigureOut">
              <a:rPr lang="en-US" smtClean="0"/>
              <a:pPr/>
              <a:t>2/8/2012</a:t>
            </a:fld>
            <a:endParaRPr lang="en-US"/>
          </a:p>
        </p:txBody>
      </p:sp>
      <p:sp>
        <p:nvSpPr>
          <p:cNvPr id="18" name="Slide Number Placeholder 17"/>
          <p:cNvSpPr>
            <a:spLocks noGrp="1"/>
          </p:cNvSpPr>
          <p:nvPr>
            <p:ph type="sldNum" sz="quarter" idx="11"/>
          </p:nvPr>
        </p:nvSpPr>
        <p:spPr/>
        <p:txBody>
          <a:bodyPr rtlCol="0"/>
          <a:lstStyle/>
          <a:p>
            <a:fld id="{BCCEFF46-E4E9-4018-8680-480D95DDC379}"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9550412-CDD8-45EB-BE14-EF10643C7941}" type="datetimeFigureOut">
              <a:rPr lang="en-US" smtClean="0"/>
              <a:pPr/>
              <a:t>2/8/2012</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CCEFF46-E4E9-4018-8680-480D95DDC37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www.referenceforbusiness.com/small/Inc-Mail/Labor-Unions.html"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www.wisegeek.com/what-is-a-picket.htm"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xpdnc.com/moreinfo/glossary.html"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www.law.cornell.edu/wex/collective_bargaining"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www.econlib.org/library/Enc/LaborUnions.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tutor2u.net/business/gcse/production_stages.htm"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hyperlink" Target="http://tutor2u.net/business/gcse/production_stages.htm"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hyperlink" Target="http://tutor2u.net/business/gcse/production_stages.htm"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hyperlink" Target="http://tutor2u.net/business/gcse/production_stages.htm"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hyperlink" Target="http://www.econmodel.com/classic/terms/prodfcn.htm" TargetMode="External"/><Relationship Id="rId2" Type="http://schemas.openxmlformats.org/officeDocument/2006/relationships/hyperlink" Target="http://www.britannica.com/EBchecked/topic/477991/theory-of-production"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hyperlink" Target="http://www.auburn.edu/~johnspm/gloss/diminishing_returns_law_of"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hyperlink" Target="http://www.trcollege.net/articles/92-law-of-variable-proportions" TargetMode="Externa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hyperlink" Target="http://www.amosweb.com/cgi-bin/awb_nav.pl?s=wpd&amp;c=dsp&amp;k=total+revenue" TargetMode="External"/><Relationship Id="rId2" Type="http://schemas.openxmlformats.org/officeDocument/2006/relationships/hyperlink" Target="http://www.econmodel.com/classic/terms/mc.htm" TargetMode="Externa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hyperlink" Target="http://www.amosweb.com/cgi-bin/awb_nav.pl?s=wpd&amp;c=dsp&amp;k=marginal+revenu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hyperlink" Target="http://glossary.econguru.com/economic-term/stages+of+production" TargetMode="Externa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hyperlink" Target="http://www.ehow.com/list_6366891_stages-production-economics.html"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hyperlink" Target="http://www.ehow.com/list_6366891_stages-production-economics.html" TargetMode="Externa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hyperlink" Target="http://www.ehow.com/list_6366891_stages-production-economics.html" TargetMode="Externa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hyperlink" Target="http://www.amosweb.com/cgi-bin/awb_nav.pl?s=wpd&amp;c=dsp&amp;k=marginal+revenue" TargetMode="Externa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hyperlink" Target="http://www.amosweb.com/cgi-bin/awb_nav.pl?s=wpd&amp;c=dsp&amp;k=marginal+revenue" TargetMode="Externa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Tuesday, February 7th</a:t>
            </a:r>
            <a:endParaRPr lang="en-US" dirty="0"/>
          </a:p>
        </p:txBody>
      </p:sp>
      <p:sp>
        <p:nvSpPr>
          <p:cNvPr id="3" name="Content Placeholder 2"/>
          <p:cNvSpPr>
            <a:spLocks noGrp="1"/>
          </p:cNvSpPr>
          <p:nvPr>
            <p:ph sz="quarter" idx="1"/>
          </p:nvPr>
        </p:nvSpPr>
        <p:spPr>
          <a:xfrm>
            <a:off x="457200" y="1600200"/>
            <a:ext cx="8153400" cy="4873752"/>
          </a:xfrm>
        </p:spPr>
        <p:txBody>
          <a:bodyPr>
            <a:normAutofit/>
          </a:bodyPr>
          <a:lstStyle/>
          <a:p>
            <a:r>
              <a:rPr lang="en-US" sz="3200" dirty="0" smtClean="0"/>
              <a:t>Warm up</a:t>
            </a:r>
          </a:p>
          <a:p>
            <a:pPr lvl="1"/>
            <a:r>
              <a:rPr lang="en-US" sz="2900" dirty="0" smtClean="0"/>
              <a:t>Quiz on Circular Flow of Income - </a:t>
            </a:r>
            <a:r>
              <a:rPr lang="en-US" sz="2900" dirty="0" err="1" smtClean="0"/>
              <a:t>Quia</a:t>
            </a:r>
            <a:endParaRPr lang="en-US" sz="2900" smtClean="0"/>
          </a:p>
          <a:p>
            <a:r>
              <a:rPr lang="en-US" sz="3200" dirty="0" smtClean="0"/>
              <a:t>Review Obj. 2.04</a:t>
            </a:r>
          </a:p>
          <a:p>
            <a:r>
              <a:rPr lang="en-US" sz="3200" dirty="0" smtClean="0"/>
              <a:t>Obj. 6.01 – Analyze cost/profit relationships to guide business decision-making.</a:t>
            </a:r>
          </a:p>
          <a:p>
            <a:pPr lvl="1"/>
            <a:r>
              <a:rPr lang="en-US" sz="2800" dirty="0" smtClean="0"/>
              <a:t>Slide Show/Notes</a:t>
            </a:r>
          </a:p>
          <a:p>
            <a:pPr lvl="1"/>
            <a:r>
              <a:rPr lang="en-US" sz="2800" dirty="0" smtClean="0"/>
              <a:t>Individual Activities</a:t>
            </a:r>
          </a:p>
          <a:p>
            <a:pPr lvl="1"/>
            <a:r>
              <a:rPr lang="en-US" sz="2800" dirty="0" smtClean="0"/>
              <a:t>Slide Show/notes</a:t>
            </a:r>
            <a:endParaRPr lang="en-US"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92162"/>
          </a:xfrm>
        </p:spPr>
        <p:txBody>
          <a:bodyPr>
            <a:normAutofit/>
          </a:bodyPr>
          <a:lstStyle/>
          <a:p>
            <a:r>
              <a:rPr lang="en-US" dirty="0" smtClean="0"/>
              <a:t>Specialization</a:t>
            </a:r>
            <a:endParaRPr lang="en-US" dirty="0"/>
          </a:p>
        </p:txBody>
      </p:sp>
      <p:sp>
        <p:nvSpPr>
          <p:cNvPr id="3" name="Content Placeholder 2"/>
          <p:cNvSpPr>
            <a:spLocks noGrp="1"/>
          </p:cNvSpPr>
          <p:nvPr>
            <p:ph sz="quarter" idx="1"/>
          </p:nvPr>
        </p:nvSpPr>
        <p:spPr>
          <a:xfrm>
            <a:off x="381000" y="1447800"/>
            <a:ext cx="8305800" cy="4724400"/>
          </a:xfrm>
        </p:spPr>
        <p:txBody>
          <a:bodyPr>
            <a:normAutofit/>
          </a:bodyPr>
          <a:lstStyle/>
          <a:p>
            <a:pPr>
              <a:buNone/>
            </a:pPr>
            <a:r>
              <a:rPr lang="en-US" sz="3600" b="1" dirty="0" smtClean="0"/>
              <a:t>How are resources involved in specialization?</a:t>
            </a:r>
          </a:p>
          <a:p>
            <a:r>
              <a:rPr lang="en-US" sz="3600" b="1" i="1" dirty="0" smtClean="0"/>
              <a:t>Capital goods</a:t>
            </a:r>
            <a:r>
              <a:rPr lang="en-US" sz="3600" dirty="0" smtClean="0"/>
              <a:t>: Specialized capital goods contribute to increased production (e.g., use of robots on assembly lines).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92162"/>
          </a:xfrm>
        </p:spPr>
        <p:txBody>
          <a:bodyPr>
            <a:normAutofit/>
          </a:bodyPr>
          <a:lstStyle/>
          <a:p>
            <a:r>
              <a:rPr lang="en-US" dirty="0" smtClean="0"/>
              <a:t>Specialization</a:t>
            </a:r>
            <a:endParaRPr lang="en-US" dirty="0"/>
          </a:p>
        </p:txBody>
      </p:sp>
      <p:sp>
        <p:nvSpPr>
          <p:cNvPr id="3" name="Content Placeholder 2"/>
          <p:cNvSpPr>
            <a:spLocks noGrp="1"/>
          </p:cNvSpPr>
          <p:nvPr>
            <p:ph sz="quarter" idx="1"/>
          </p:nvPr>
        </p:nvSpPr>
        <p:spPr>
          <a:xfrm>
            <a:off x="381000" y="1447800"/>
            <a:ext cx="8305800" cy="4724400"/>
          </a:xfrm>
        </p:spPr>
        <p:txBody>
          <a:bodyPr>
            <a:normAutofit/>
          </a:bodyPr>
          <a:lstStyle/>
          <a:p>
            <a:pPr>
              <a:buNone/>
            </a:pPr>
            <a:r>
              <a:rPr lang="en-US" sz="3600" b="1" dirty="0" smtClean="0"/>
              <a:t>How are resources involved in specialization?</a:t>
            </a:r>
          </a:p>
          <a:p>
            <a:r>
              <a:rPr lang="en-US" sz="3600" b="1" i="1" dirty="0" smtClean="0"/>
              <a:t>Human resources</a:t>
            </a:r>
            <a:r>
              <a:rPr lang="en-US" sz="3600" dirty="0" smtClean="0"/>
              <a:t>: This occurs when people use their different skills and abilities in jobs for which they are best suited. People should do what they do best so that the most goods and services can be produced.</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lstStyle/>
          <a:p>
            <a:r>
              <a:rPr lang="en-US" dirty="0" smtClean="0"/>
              <a:t>Specialization</a:t>
            </a:r>
            <a:endParaRPr lang="en-US" dirty="0"/>
          </a:p>
        </p:txBody>
      </p:sp>
      <p:sp>
        <p:nvSpPr>
          <p:cNvPr id="3" name="Content Placeholder 2"/>
          <p:cNvSpPr>
            <a:spLocks noGrp="1"/>
          </p:cNvSpPr>
          <p:nvPr>
            <p:ph sz="quarter" idx="1"/>
          </p:nvPr>
        </p:nvSpPr>
        <p:spPr>
          <a:xfrm>
            <a:off x="914400" y="1143000"/>
            <a:ext cx="7772400" cy="5257800"/>
          </a:xfrm>
        </p:spPr>
        <p:txBody>
          <a:bodyPr>
            <a:normAutofit/>
          </a:bodyPr>
          <a:lstStyle/>
          <a:p>
            <a:pPr>
              <a:buNone/>
            </a:pPr>
            <a:r>
              <a:rPr lang="en-US" sz="3200" b="1" dirty="0" smtClean="0"/>
              <a:t>Identify forms of specialization of human resources.</a:t>
            </a:r>
          </a:p>
          <a:p>
            <a:pPr>
              <a:buNone/>
            </a:pPr>
            <a:endParaRPr lang="en-US" sz="3200" b="1" dirty="0" smtClean="0"/>
          </a:p>
          <a:p>
            <a:r>
              <a:rPr lang="en-US" sz="3200" b="1" i="1" dirty="0" smtClean="0"/>
              <a:t>Specialization by trade or profession.</a:t>
            </a:r>
          </a:p>
          <a:p>
            <a:r>
              <a:rPr lang="en-US" sz="3200" b="1" i="1" dirty="0" smtClean="0"/>
              <a:t>Specialization by stage of production.</a:t>
            </a:r>
          </a:p>
          <a:p>
            <a:r>
              <a:rPr lang="en-US" sz="3200" b="1" i="1" dirty="0" smtClean="0"/>
              <a:t>Specialization by task.</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lstStyle/>
          <a:p>
            <a:r>
              <a:rPr lang="en-US" dirty="0" smtClean="0"/>
              <a:t>Specialization</a:t>
            </a:r>
            <a:endParaRPr lang="en-US" dirty="0"/>
          </a:p>
        </p:txBody>
      </p:sp>
      <p:sp>
        <p:nvSpPr>
          <p:cNvPr id="3" name="Content Placeholder 2"/>
          <p:cNvSpPr>
            <a:spLocks noGrp="1"/>
          </p:cNvSpPr>
          <p:nvPr>
            <p:ph sz="quarter" idx="1"/>
          </p:nvPr>
        </p:nvSpPr>
        <p:spPr>
          <a:xfrm>
            <a:off x="914400" y="1143000"/>
            <a:ext cx="7772400" cy="5257800"/>
          </a:xfrm>
        </p:spPr>
        <p:txBody>
          <a:bodyPr>
            <a:normAutofit/>
          </a:bodyPr>
          <a:lstStyle/>
          <a:p>
            <a:pPr>
              <a:buNone/>
            </a:pPr>
            <a:r>
              <a:rPr lang="en-US" sz="3200" b="1" dirty="0" smtClean="0"/>
              <a:t>Identify forms of specialization of human resources.</a:t>
            </a:r>
          </a:p>
          <a:p>
            <a:r>
              <a:rPr lang="en-US" sz="3200" b="1" dirty="0" smtClean="0"/>
              <a:t>Specialization by trade or profession.</a:t>
            </a:r>
          </a:p>
          <a:p>
            <a:pPr lvl="1"/>
            <a:r>
              <a:rPr lang="en-US" sz="2800" dirty="0" smtClean="0"/>
              <a:t>This is the type of work you perform to earn a living (e.g., teachers, farmers, doctors, plumbers, artists, etc.).</a:t>
            </a:r>
            <a:endParaRPr lang="en-US" sz="2800" b="1" dirty="0" smtClean="0"/>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lstStyle/>
          <a:p>
            <a:r>
              <a:rPr lang="en-US" dirty="0" smtClean="0"/>
              <a:t>Specialization</a:t>
            </a:r>
            <a:endParaRPr lang="en-US" dirty="0"/>
          </a:p>
        </p:txBody>
      </p:sp>
      <p:sp>
        <p:nvSpPr>
          <p:cNvPr id="3" name="Content Placeholder 2"/>
          <p:cNvSpPr>
            <a:spLocks noGrp="1"/>
          </p:cNvSpPr>
          <p:nvPr>
            <p:ph sz="quarter" idx="1"/>
          </p:nvPr>
        </p:nvSpPr>
        <p:spPr>
          <a:xfrm>
            <a:off x="609600" y="1143000"/>
            <a:ext cx="8077200" cy="5257800"/>
          </a:xfrm>
        </p:spPr>
        <p:txBody>
          <a:bodyPr>
            <a:normAutofit/>
          </a:bodyPr>
          <a:lstStyle/>
          <a:p>
            <a:pPr>
              <a:buNone/>
            </a:pPr>
            <a:r>
              <a:rPr lang="en-US" sz="2800" b="1" dirty="0" smtClean="0"/>
              <a:t>Identify forms of specialization of human resources.</a:t>
            </a:r>
          </a:p>
          <a:p>
            <a:r>
              <a:rPr lang="en-US" sz="2800" b="1" dirty="0" smtClean="0"/>
              <a:t>Specialization by stage of production.</a:t>
            </a:r>
          </a:p>
          <a:p>
            <a:pPr lvl="1"/>
            <a:r>
              <a:rPr lang="en-US" sz="2400" dirty="0" smtClean="0"/>
              <a:t>This form occurs when more than one state of production is needed to change a raw material into a finished product. The process of making the best use of labor resources in the production of goods and services</a:t>
            </a:r>
          </a:p>
          <a:p>
            <a:pPr lvl="2"/>
            <a:r>
              <a:rPr lang="en-US" sz="2000" dirty="0" smtClean="0"/>
              <a:t>One person assembles the parts of a car door another person attaches it to the car frame, another checks it for proper movement</a:t>
            </a:r>
          </a:p>
          <a:p>
            <a:pPr lvl="2"/>
            <a:r>
              <a:rPr lang="en-US" sz="2000" dirty="0" smtClean="0"/>
              <a:t>Adam Smith – straight pins</a:t>
            </a:r>
            <a:endParaRPr lang="en-US" sz="2000" b="1" dirty="0" smtClean="0"/>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lstStyle/>
          <a:p>
            <a:r>
              <a:rPr lang="en-US" dirty="0" smtClean="0"/>
              <a:t>Specialization</a:t>
            </a:r>
            <a:endParaRPr lang="en-US" dirty="0"/>
          </a:p>
        </p:txBody>
      </p:sp>
      <p:sp>
        <p:nvSpPr>
          <p:cNvPr id="3" name="Content Placeholder 2"/>
          <p:cNvSpPr>
            <a:spLocks noGrp="1"/>
          </p:cNvSpPr>
          <p:nvPr>
            <p:ph sz="quarter" idx="1"/>
          </p:nvPr>
        </p:nvSpPr>
        <p:spPr>
          <a:xfrm>
            <a:off x="914400" y="1143000"/>
            <a:ext cx="7772400" cy="5257800"/>
          </a:xfrm>
        </p:spPr>
        <p:txBody>
          <a:bodyPr>
            <a:normAutofit/>
          </a:bodyPr>
          <a:lstStyle/>
          <a:p>
            <a:pPr>
              <a:buNone/>
            </a:pPr>
            <a:r>
              <a:rPr lang="en-US" sz="3200" b="1" dirty="0" smtClean="0"/>
              <a:t>Identify forms of specialization of human resources.</a:t>
            </a:r>
          </a:p>
          <a:p>
            <a:r>
              <a:rPr lang="en-US" sz="3200" b="1" dirty="0" smtClean="0"/>
              <a:t>Specialization by task.</a:t>
            </a:r>
          </a:p>
          <a:p>
            <a:pPr lvl="1"/>
            <a:r>
              <a:rPr lang="en-US" sz="2800" dirty="0" smtClean="0"/>
              <a:t>This form occurs when jobs are so specialized by a worker does only one small part of the total job (e.g., in a textile mill, one worker cleans wool, another spins it into yarn, another dyes the yarn, and another weaves it into a woolen fabric).</a:t>
            </a:r>
            <a:endParaRPr lang="en-US" sz="2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lstStyle/>
          <a:p>
            <a:r>
              <a:rPr lang="en-US" dirty="0" smtClean="0"/>
              <a:t>Specialization</a:t>
            </a:r>
            <a:endParaRPr lang="en-US" dirty="0"/>
          </a:p>
        </p:txBody>
      </p:sp>
      <p:sp>
        <p:nvSpPr>
          <p:cNvPr id="3" name="Content Placeholder 2"/>
          <p:cNvSpPr>
            <a:spLocks noGrp="1"/>
          </p:cNvSpPr>
          <p:nvPr>
            <p:ph sz="quarter" idx="1"/>
          </p:nvPr>
        </p:nvSpPr>
        <p:spPr>
          <a:xfrm>
            <a:off x="914400" y="1066800"/>
            <a:ext cx="7772400" cy="5486400"/>
          </a:xfrm>
        </p:spPr>
        <p:txBody>
          <a:bodyPr>
            <a:normAutofit/>
          </a:bodyPr>
          <a:lstStyle/>
          <a:p>
            <a:pPr>
              <a:buNone/>
            </a:pPr>
            <a:r>
              <a:rPr lang="en-US" sz="3200" b="1" dirty="0" smtClean="0"/>
              <a:t>Explain the relationship between the depth and scope of a job.</a:t>
            </a:r>
          </a:p>
          <a:p>
            <a:r>
              <a:rPr lang="en-US" sz="3200" dirty="0" smtClean="0"/>
              <a:t>The </a:t>
            </a:r>
            <a:r>
              <a:rPr lang="en-US" sz="3200" b="1" dirty="0" smtClean="0">
                <a:solidFill>
                  <a:srgbClr val="7030A0"/>
                </a:solidFill>
              </a:rPr>
              <a:t>depth</a:t>
            </a:r>
            <a:r>
              <a:rPr lang="en-US" sz="3200" dirty="0" smtClean="0"/>
              <a:t> of the job measure a worker’s control over how a job is done</a:t>
            </a:r>
          </a:p>
          <a:p>
            <a:r>
              <a:rPr lang="en-US" sz="3200" dirty="0" smtClean="0"/>
              <a:t>The </a:t>
            </a:r>
            <a:r>
              <a:rPr lang="en-US" sz="3200" b="1" dirty="0" smtClean="0">
                <a:solidFill>
                  <a:srgbClr val="7030A0"/>
                </a:solidFill>
              </a:rPr>
              <a:t>scope</a:t>
            </a:r>
            <a:r>
              <a:rPr lang="en-US" sz="3200" dirty="0" smtClean="0"/>
              <a:t> of a job refers to how many parts of the assembly or service the worker is responsible for performing</a:t>
            </a:r>
          </a:p>
          <a:p>
            <a:endParaRPr lang="en-US" b="1" dirty="0" smtClean="0"/>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lstStyle/>
          <a:p>
            <a:r>
              <a:rPr lang="en-US" dirty="0" smtClean="0"/>
              <a:t>Specialization</a:t>
            </a:r>
            <a:endParaRPr lang="en-US" dirty="0"/>
          </a:p>
        </p:txBody>
      </p:sp>
      <p:sp>
        <p:nvSpPr>
          <p:cNvPr id="3" name="Content Placeholder 2"/>
          <p:cNvSpPr>
            <a:spLocks noGrp="1"/>
          </p:cNvSpPr>
          <p:nvPr>
            <p:ph sz="quarter" idx="1"/>
          </p:nvPr>
        </p:nvSpPr>
        <p:spPr>
          <a:xfrm>
            <a:off x="914400" y="1066800"/>
            <a:ext cx="7772400" cy="5486400"/>
          </a:xfrm>
        </p:spPr>
        <p:txBody>
          <a:bodyPr>
            <a:normAutofit/>
          </a:bodyPr>
          <a:lstStyle/>
          <a:p>
            <a:pPr>
              <a:buNone/>
            </a:pPr>
            <a:r>
              <a:rPr lang="en-US" sz="3200" b="1" dirty="0" smtClean="0"/>
              <a:t>Advantages of specialization.</a:t>
            </a:r>
          </a:p>
          <a:p>
            <a:pPr lvl="0"/>
            <a:r>
              <a:rPr lang="en-US" sz="3200" dirty="0" smtClean="0"/>
              <a:t>Simplified worker training</a:t>
            </a:r>
          </a:p>
          <a:p>
            <a:pPr lvl="0"/>
            <a:r>
              <a:rPr lang="en-US" sz="3200" dirty="0" smtClean="0"/>
              <a:t>Increased employee interest and satisfaction</a:t>
            </a:r>
          </a:p>
          <a:p>
            <a:pPr lvl="0"/>
            <a:r>
              <a:rPr lang="en-US" sz="3200" dirty="0" smtClean="0"/>
              <a:t>Increased production rates</a:t>
            </a:r>
          </a:p>
          <a:p>
            <a:pPr lvl="0"/>
            <a:r>
              <a:rPr lang="en-US" sz="3200" dirty="0" smtClean="0"/>
              <a:t>Increased level of skill</a:t>
            </a:r>
          </a:p>
          <a:p>
            <a:pPr lvl="0"/>
            <a:r>
              <a:rPr lang="en-US" sz="3200" dirty="0" smtClean="0"/>
              <a:t>Increased quality of work</a:t>
            </a:r>
          </a:p>
          <a:p>
            <a:pPr lvl="0"/>
            <a:r>
              <a:rPr lang="en-US" sz="3200" dirty="0" smtClean="0"/>
              <a:t>Ease of transferring to a similar job</a:t>
            </a:r>
          </a:p>
          <a:p>
            <a:endParaRPr lang="en-US" b="1" dirty="0" smtClean="0"/>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92162"/>
          </a:xfrm>
        </p:spPr>
        <p:txBody>
          <a:bodyPr/>
          <a:lstStyle/>
          <a:p>
            <a:r>
              <a:rPr lang="en-US" dirty="0" smtClean="0"/>
              <a:t>Specialization</a:t>
            </a:r>
            <a:endParaRPr lang="en-US" dirty="0"/>
          </a:p>
        </p:txBody>
      </p:sp>
      <p:sp>
        <p:nvSpPr>
          <p:cNvPr id="3" name="Content Placeholder 2"/>
          <p:cNvSpPr>
            <a:spLocks noGrp="1"/>
          </p:cNvSpPr>
          <p:nvPr>
            <p:ph sz="quarter" idx="1"/>
          </p:nvPr>
        </p:nvSpPr>
        <p:spPr>
          <a:xfrm>
            <a:off x="457200" y="1219200"/>
            <a:ext cx="8077200" cy="5254752"/>
          </a:xfrm>
        </p:spPr>
        <p:txBody>
          <a:bodyPr>
            <a:normAutofit/>
          </a:bodyPr>
          <a:lstStyle/>
          <a:p>
            <a:pPr>
              <a:buNone/>
            </a:pPr>
            <a:r>
              <a:rPr lang="en-US" sz="2800" b="1" dirty="0" smtClean="0"/>
              <a:t>Disadvantages of specialization.</a:t>
            </a:r>
          </a:p>
          <a:p>
            <a:pPr lvl="0"/>
            <a:r>
              <a:rPr lang="en-US" sz="2800" dirty="0" smtClean="0"/>
              <a:t>Increased interdependency</a:t>
            </a:r>
          </a:p>
          <a:p>
            <a:pPr lvl="0"/>
            <a:r>
              <a:rPr lang="en-US" sz="2800" dirty="0" smtClean="0"/>
              <a:t>Increased boredom on the job</a:t>
            </a:r>
          </a:p>
          <a:p>
            <a:pPr lvl="0"/>
            <a:r>
              <a:rPr lang="en-US" sz="2800" dirty="0" smtClean="0"/>
              <a:t>Decreased pride in work</a:t>
            </a:r>
          </a:p>
          <a:p>
            <a:pPr lvl="0"/>
            <a:r>
              <a:rPr lang="en-US" sz="2800" dirty="0" smtClean="0"/>
              <a:t>Decreased morale and enthusiasm for the job</a:t>
            </a:r>
          </a:p>
          <a:p>
            <a:pPr lvl="0"/>
            <a:r>
              <a:rPr lang="en-US" sz="2800" dirty="0" smtClean="0"/>
              <a:t>Increased chance of obsolescence because of technological advances</a:t>
            </a:r>
          </a:p>
          <a:p>
            <a:pPr lvl="0"/>
            <a:r>
              <a:rPr lang="en-US" sz="2800" dirty="0" smtClean="0"/>
              <a:t>High degree of specialization may cause difficulty transferring or obtaining another job</a:t>
            </a:r>
            <a:endParaRPr lang="en-US" sz="2800" b="1" dirty="0" smtClean="0"/>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lstStyle/>
          <a:p>
            <a:r>
              <a:rPr lang="en-US" dirty="0" smtClean="0"/>
              <a:t>Specialization</a:t>
            </a:r>
            <a:endParaRPr lang="en-US" dirty="0"/>
          </a:p>
        </p:txBody>
      </p:sp>
      <p:sp>
        <p:nvSpPr>
          <p:cNvPr id="3" name="Content Placeholder 2"/>
          <p:cNvSpPr>
            <a:spLocks noGrp="1"/>
          </p:cNvSpPr>
          <p:nvPr>
            <p:ph sz="quarter" idx="1"/>
          </p:nvPr>
        </p:nvSpPr>
        <p:spPr>
          <a:xfrm>
            <a:off x="838200" y="1447800"/>
            <a:ext cx="7772400" cy="5410200"/>
          </a:xfrm>
        </p:spPr>
        <p:txBody>
          <a:bodyPr>
            <a:normAutofit/>
          </a:bodyPr>
          <a:lstStyle/>
          <a:p>
            <a:pPr>
              <a:buNone/>
            </a:pPr>
            <a:r>
              <a:rPr lang="en-US" sz="3600" dirty="0" smtClean="0"/>
              <a:t>Describe ways to overcome the disadvantages of specialization</a:t>
            </a:r>
          </a:p>
          <a:p>
            <a:pPr lvl="0"/>
            <a:r>
              <a:rPr lang="en-US" sz="3600" dirty="0" smtClean="0">
                <a:solidFill>
                  <a:srgbClr val="0070C0"/>
                </a:solidFill>
              </a:rPr>
              <a:t>Job enlargement</a:t>
            </a:r>
            <a:r>
              <a:rPr lang="en-US" sz="3600" dirty="0" smtClean="0"/>
              <a:t>:</a:t>
            </a:r>
          </a:p>
          <a:p>
            <a:pPr lvl="0"/>
            <a:r>
              <a:rPr lang="en-US" sz="3600" dirty="0" smtClean="0">
                <a:solidFill>
                  <a:srgbClr val="0070C0"/>
                </a:solidFill>
              </a:rPr>
              <a:t>Job rotation</a:t>
            </a:r>
            <a:r>
              <a:rPr lang="en-US" sz="3600" dirty="0" smtClean="0"/>
              <a:t>:</a:t>
            </a:r>
          </a:p>
          <a:p>
            <a:pPr lvl="0"/>
            <a:r>
              <a:rPr lang="en-US" sz="3600" dirty="0" smtClean="0">
                <a:solidFill>
                  <a:srgbClr val="0070C0"/>
                </a:solidFill>
              </a:rPr>
              <a:t>Job enrichment</a:t>
            </a:r>
            <a:r>
              <a:rPr lang="en-US" sz="3600" dirty="0" smtClean="0"/>
              <a:t>:</a:t>
            </a:r>
          </a:p>
          <a:p>
            <a:r>
              <a:rPr lang="en-US" sz="3600" dirty="0" smtClean="0">
                <a:solidFill>
                  <a:srgbClr val="0070C0"/>
                </a:solidFill>
              </a:rPr>
              <a:t>Job satisfaction</a:t>
            </a:r>
            <a:r>
              <a:rPr lang="en-US" sz="3600" dirty="0" smtClean="0"/>
              <a:t>:</a:t>
            </a:r>
            <a:endParaRPr lang="en-US" sz="3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Wednesday, February 8</a:t>
            </a:r>
            <a:r>
              <a:rPr lang="en-US" baseline="30000" dirty="0" smtClean="0"/>
              <a:t>th</a:t>
            </a:r>
            <a:r>
              <a:rPr lang="en-US" dirty="0" smtClean="0"/>
              <a:t> – Half Day</a:t>
            </a:r>
            <a:endParaRPr lang="en-US" dirty="0"/>
          </a:p>
        </p:txBody>
      </p:sp>
      <p:sp>
        <p:nvSpPr>
          <p:cNvPr id="3" name="Content Placeholder 2"/>
          <p:cNvSpPr>
            <a:spLocks noGrp="1"/>
          </p:cNvSpPr>
          <p:nvPr>
            <p:ph sz="quarter" idx="1"/>
          </p:nvPr>
        </p:nvSpPr>
        <p:spPr>
          <a:xfrm>
            <a:off x="457200" y="1600200"/>
            <a:ext cx="8153400" cy="4873752"/>
          </a:xfrm>
        </p:spPr>
        <p:txBody>
          <a:bodyPr>
            <a:normAutofit/>
          </a:bodyPr>
          <a:lstStyle/>
          <a:p>
            <a:r>
              <a:rPr lang="en-US" sz="3200" dirty="0" smtClean="0"/>
              <a:t>Obj. 6.01 – Analyze cost/profit relationships to guide business decision-making – Labor Unions</a:t>
            </a:r>
          </a:p>
          <a:p>
            <a:pPr lvl="1"/>
            <a:r>
              <a:rPr lang="en-US" sz="2800" dirty="0" smtClean="0"/>
              <a:t>Slide Show/Notes</a:t>
            </a:r>
          </a:p>
          <a:p>
            <a:pPr lvl="1"/>
            <a:r>
              <a:rPr lang="en-US" sz="2800" smtClean="0"/>
              <a:t>Individual Activity</a:t>
            </a:r>
            <a:endParaRPr lang="en-US" sz="2800" dirty="0" smtClean="0"/>
          </a:p>
          <a:p>
            <a:pPr lvl="1"/>
            <a:r>
              <a:rPr lang="en-US" sz="2800" dirty="0" smtClean="0"/>
              <a:t>Slide Show/notes</a:t>
            </a:r>
            <a:endParaRPr lang="en-US"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lstStyle/>
          <a:p>
            <a:r>
              <a:rPr lang="en-US" dirty="0" smtClean="0"/>
              <a:t>Specialization</a:t>
            </a:r>
            <a:endParaRPr lang="en-US" dirty="0"/>
          </a:p>
        </p:txBody>
      </p:sp>
      <p:sp>
        <p:nvSpPr>
          <p:cNvPr id="3" name="Content Placeholder 2"/>
          <p:cNvSpPr>
            <a:spLocks noGrp="1"/>
          </p:cNvSpPr>
          <p:nvPr>
            <p:ph sz="quarter" idx="1"/>
          </p:nvPr>
        </p:nvSpPr>
        <p:spPr>
          <a:xfrm>
            <a:off x="838200" y="1447800"/>
            <a:ext cx="7772400" cy="5410200"/>
          </a:xfrm>
        </p:spPr>
        <p:txBody>
          <a:bodyPr>
            <a:normAutofit/>
          </a:bodyPr>
          <a:lstStyle/>
          <a:p>
            <a:pPr>
              <a:buNone/>
            </a:pPr>
            <a:r>
              <a:rPr lang="en-US" sz="3200" b="1" dirty="0" smtClean="0"/>
              <a:t>Ways to overcome the disadvantages of specialization</a:t>
            </a:r>
          </a:p>
          <a:p>
            <a:pPr lvl="0"/>
            <a:r>
              <a:rPr lang="en-US" sz="3200" b="1" dirty="0" smtClean="0">
                <a:solidFill>
                  <a:srgbClr val="0070C0"/>
                </a:solidFill>
              </a:rPr>
              <a:t>Job enlargement</a:t>
            </a:r>
            <a:r>
              <a:rPr lang="en-US" sz="3200" dirty="0" smtClean="0"/>
              <a:t>: Management may combine job tasks to restore wholeness (e.g., instead of limiting salespeople strictly to selling merchandise, their jobs may be enlarged to help with displays, restocking merchandise, etc.).</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lstStyle/>
          <a:p>
            <a:r>
              <a:rPr lang="en-US" dirty="0" smtClean="0"/>
              <a:t>Specialization</a:t>
            </a:r>
            <a:endParaRPr lang="en-US" dirty="0"/>
          </a:p>
        </p:txBody>
      </p:sp>
      <p:sp>
        <p:nvSpPr>
          <p:cNvPr id="3" name="Content Placeholder 2"/>
          <p:cNvSpPr>
            <a:spLocks noGrp="1"/>
          </p:cNvSpPr>
          <p:nvPr>
            <p:ph sz="quarter" idx="1"/>
          </p:nvPr>
        </p:nvSpPr>
        <p:spPr>
          <a:xfrm>
            <a:off x="838200" y="1447800"/>
            <a:ext cx="7772400" cy="5410200"/>
          </a:xfrm>
        </p:spPr>
        <p:txBody>
          <a:bodyPr>
            <a:normAutofit/>
          </a:bodyPr>
          <a:lstStyle/>
          <a:p>
            <a:pPr>
              <a:buNone/>
            </a:pPr>
            <a:r>
              <a:rPr lang="en-US" sz="3200" b="1" dirty="0" smtClean="0"/>
              <a:t>Ways to overcome the disadvantages of specialization</a:t>
            </a:r>
          </a:p>
          <a:p>
            <a:pPr lvl="0"/>
            <a:r>
              <a:rPr lang="en-US" sz="3200" b="1" dirty="0" smtClean="0">
                <a:solidFill>
                  <a:srgbClr val="0070C0"/>
                </a:solidFill>
              </a:rPr>
              <a:t>Job rotation</a:t>
            </a:r>
            <a:r>
              <a:rPr lang="en-US" sz="3200" dirty="0" smtClean="0"/>
              <a:t>: Managers may also rotate employees periodically so that they learn new job tasks and see how their old tasks relate to the new tasks.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lstStyle/>
          <a:p>
            <a:r>
              <a:rPr lang="en-US" dirty="0" smtClean="0"/>
              <a:t>Specialization</a:t>
            </a:r>
            <a:endParaRPr lang="en-US" dirty="0"/>
          </a:p>
        </p:txBody>
      </p:sp>
      <p:sp>
        <p:nvSpPr>
          <p:cNvPr id="3" name="Content Placeholder 2"/>
          <p:cNvSpPr>
            <a:spLocks noGrp="1"/>
          </p:cNvSpPr>
          <p:nvPr>
            <p:ph sz="quarter" idx="1"/>
          </p:nvPr>
        </p:nvSpPr>
        <p:spPr>
          <a:xfrm>
            <a:off x="838200" y="1447800"/>
            <a:ext cx="7772400" cy="5410200"/>
          </a:xfrm>
        </p:spPr>
        <p:txBody>
          <a:bodyPr>
            <a:normAutofit/>
          </a:bodyPr>
          <a:lstStyle/>
          <a:p>
            <a:pPr>
              <a:buNone/>
            </a:pPr>
            <a:r>
              <a:rPr lang="en-US" sz="3200" b="1" dirty="0" smtClean="0"/>
              <a:t>Ways to overcome the disadvantages of specialization</a:t>
            </a:r>
          </a:p>
          <a:p>
            <a:pPr lvl="0"/>
            <a:r>
              <a:rPr lang="en-US" sz="3200" b="1" dirty="0" smtClean="0">
                <a:solidFill>
                  <a:srgbClr val="0070C0"/>
                </a:solidFill>
              </a:rPr>
              <a:t>Job enrichment</a:t>
            </a:r>
            <a:r>
              <a:rPr lang="en-US" sz="3200" dirty="0" smtClean="0"/>
              <a:t>: Managers add interest to a task to increase a job’s depth, allowing workers to make more decision, set their own pace, and supervise others.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lstStyle/>
          <a:p>
            <a:r>
              <a:rPr lang="en-US" dirty="0" smtClean="0"/>
              <a:t>Specialization</a:t>
            </a:r>
            <a:endParaRPr lang="en-US" dirty="0"/>
          </a:p>
        </p:txBody>
      </p:sp>
      <p:sp>
        <p:nvSpPr>
          <p:cNvPr id="3" name="Content Placeholder 2"/>
          <p:cNvSpPr>
            <a:spLocks noGrp="1"/>
          </p:cNvSpPr>
          <p:nvPr>
            <p:ph sz="quarter" idx="1"/>
          </p:nvPr>
        </p:nvSpPr>
        <p:spPr>
          <a:xfrm>
            <a:off x="838200" y="1447800"/>
            <a:ext cx="7772400" cy="5410200"/>
          </a:xfrm>
        </p:spPr>
        <p:txBody>
          <a:bodyPr>
            <a:normAutofit/>
          </a:bodyPr>
          <a:lstStyle/>
          <a:p>
            <a:pPr>
              <a:buNone/>
            </a:pPr>
            <a:r>
              <a:rPr lang="en-US" sz="3200" b="1" dirty="0" smtClean="0"/>
              <a:t>Ways to overcome the disadvantages of specialization</a:t>
            </a:r>
          </a:p>
          <a:p>
            <a:r>
              <a:rPr lang="en-US" sz="3200" b="1" dirty="0" smtClean="0">
                <a:solidFill>
                  <a:srgbClr val="0070C0"/>
                </a:solidFill>
              </a:rPr>
              <a:t>Job satisfaction</a:t>
            </a:r>
            <a:r>
              <a:rPr lang="en-US" sz="3200" dirty="0" smtClean="0"/>
              <a:t>: Managers may ask for and use employee suggestions; allow flexible or alternative work schedules; praise work well done; and provide cash incentives, contests, and bonuses.</a:t>
            </a:r>
            <a:endParaRPr lang="en-US" sz="32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normAutofit/>
          </a:bodyPr>
          <a:lstStyle/>
          <a:p>
            <a:r>
              <a:rPr lang="en-US" dirty="0" smtClean="0"/>
              <a:t> 5-165 5-166 Labor Vocabulary</a:t>
            </a:r>
            <a:endParaRPr lang="en-US" dirty="0"/>
          </a:p>
        </p:txBody>
      </p:sp>
      <p:sp>
        <p:nvSpPr>
          <p:cNvPr id="3" name="Content Placeholder 2"/>
          <p:cNvSpPr>
            <a:spLocks noGrp="1"/>
          </p:cNvSpPr>
          <p:nvPr>
            <p:ph sz="quarter" idx="1"/>
          </p:nvPr>
        </p:nvSpPr>
        <p:spPr>
          <a:xfrm>
            <a:off x="914400" y="1066800"/>
            <a:ext cx="7772400" cy="5257800"/>
          </a:xfrm>
        </p:spPr>
        <p:txBody>
          <a:bodyPr>
            <a:normAutofit/>
          </a:bodyPr>
          <a:lstStyle/>
          <a:p>
            <a:r>
              <a:rPr lang="en-US" b="1" dirty="0">
                <a:solidFill>
                  <a:srgbClr val="7030A0"/>
                </a:solidFill>
              </a:rPr>
              <a:t>L</a:t>
            </a:r>
            <a:r>
              <a:rPr lang="en-US" b="1" dirty="0" smtClean="0">
                <a:solidFill>
                  <a:srgbClr val="7030A0"/>
                </a:solidFill>
              </a:rPr>
              <a:t>abor union</a:t>
            </a:r>
            <a:r>
              <a:rPr lang="en-US" dirty="0" smtClean="0"/>
              <a:t>: Group of employees (can be in different companies) that do much the same kind of work or are in the same industry that often participate in collective bargaining. A labor union is an organization of wage earners or salary workers established for the purpose of protecting their collective interests when dealing with employers. </a:t>
            </a:r>
            <a:br>
              <a:rPr lang="en-US" dirty="0" smtClean="0"/>
            </a:br>
            <a:r>
              <a:rPr lang="en-US" dirty="0" smtClean="0">
                <a:hlinkClick r:id="rId2"/>
              </a:rPr>
              <a:t>http://www.referenceforbusiness.com/small/Inc-Mail/Labor-Unions.html#ixzz1gdBQO0Yu</a:t>
            </a:r>
            <a:endParaRPr lang="en-US" dirty="0" smtClean="0"/>
          </a:p>
          <a:p>
            <a:r>
              <a:rPr lang="en-US" b="1" dirty="0" smtClean="0">
                <a:solidFill>
                  <a:srgbClr val="7030A0"/>
                </a:solidFill>
              </a:rPr>
              <a:t>Local:</a:t>
            </a:r>
            <a:r>
              <a:rPr lang="en-US" dirty="0" smtClean="0"/>
              <a:t> The union in that particular company or area</a:t>
            </a:r>
          </a:p>
          <a:p>
            <a:r>
              <a:rPr lang="en-US" b="1" dirty="0" smtClean="0">
                <a:solidFill>
                  <a:srgbClr val="7030A0"/>
                </a:solidFill>
              </a:rPr>
              <a:t>National:</a:t>
            </a:r>
            <a:r>
              <a:rPr lang="en-US" dirty="0" smtClean="0"/>
              <a:t> The headquarters of the whole union</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15962"/>
          </a:xfrm>
        </p:spPr>
        <p:txBody>
          <a:bodyPr>
            <a:normAutofit/>
          </a:bodyPr>
          <a:lstStyle/>
          <a:p>
            <a:r>
              <a:rPr lang="en-US" dirty="0" smtClean="0"/>
              <a:t>Labor Vocabulary</a:t>
            </a:r>
            <a:endParaRPr lang="en-US" dirty="0"/>
          </a:p>
        </p:txBody>
      </p:sp>
      <p:sp>
        <p:nvSpPr>
          <p:cNvPr id="3" name="Content Placeholder 2"/>
          <p:cNvSpPr>
            <a:spLocks noGrp="1"/>
          </p:cNvSpPr>
          <p:nvPr>
            <p:ph sz="quarter" idx="1"/>
          </p:nvPr>
        </p:nvSpPr>
        <p:spPr/>
        <p:txBody>
          <a:bodyPr/>
          <a:lstStyle/>
          <a:p>
            <a:r>
              <a:rPr lang="en-US" b="1" dirty="0" smtClean="0">
                <a:solidFill>
                  <a:srgbClr val="7030A0"/>
                </a:solidFill>
              </a:rPr>
              <a:t>Federation:  </a:t>
            </a:r>
            <a:r>
              <a:rPr lang="en-US" dirty="0" smtClean="0"/>
              <a:t>A group of unions or labor organizations that are in some way coordinated or connected. Adds more power to the union because other unions will support an “action.”</a:t>
            </a:r>
          </a:p>
          <a:p>
            <a:r>
              <a:rPr lang="en-US" b="1" dirty="0" smtClean="0">
                <a:solidFill>
                  <a:srgbClr val="7030A0"/>
                </a:solidFill>
              </a:rPr>
              <a:t>Collective bargaining</a:t>
            </a:r>
            <a:r>
              <a:rPr lang="en-US" dirty="0" smtClean="0"/>
              <a:t>:  consists of negotiations between an employer and a group of employees so as to determine the conditions of employment. The result of collective bargaining procedures is a collective agreement. Employees are often represented in bargaining by a union or other labor organization.</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lstStyle/>
          <a:p>
            <a:r>
              <a:rPr lang="en-US" dirty="0" smtClean="0"/>
              <a:t>Labor Vocabulary</a:t>
            </a:r>
            <a:endParaRPr lang="en-US" dirty="0"/>
          </a:p>
        </p:txBody>
      </p:sp>
      <p:sp>
        <p:nvSpPr>
          <p:cNvPr id="3" name="Content Placeholder 2"/>
          <p:cNvSpPr>
            <a:spLocks noGrp="1"/>
          </p:cNvSpPr>
          <p:nvPr>
            <p:ph sz="quarter" idx="1"/>
          </p:nvPr>
        </p:nvSpPr>
        <p:spPr>
          <a:xfrm>
            <a:off x="914400" y="1447800"/>
            <a:ext cx="7772400" cy="4876800"/>
          </a:xfrm>
        </p:spPr>
        <p:txBody>
          <a:bodyPr>
            <a:normAutofit fontScale="92500" lnSpcReduction="10000"/>
          </a:bodyPr>
          <a:lstStyle/>
          <a:p>
            <a:r>
              <a:rPr lang="en-US" b="1" dirty="0" smtClean="0">
                <a:solidFill>
                  <a:srgbClr val="7030A0"/>
                </a:solidFill>
              </a:rPr>
              <a:t>Strikes:</a:t>
            </a:r>
            <a:r>
              <a:rPr lang="en-US" dirty="0" smtClean="0"/>
              <a:t> A work stoppage on the part of the union</a:t>
            </a:r>
          </a:p>
          <a:p>
            <a:r>
              <a:rPr lang="en-US" b="1" dirty="0" smtClean="0">
                <a:solidFill>
                  <a:srgbClr val="7030A0"/>
                </a:solidFill>
              </a:rPr>
              <a:t>Picketing</a:t>
            </a:r>
            <a:r>
              <a:rPr lang="en-US" dirty="0" smtClean="0"/>
              <a:t>: Method employed to raise awareness of the cause, protesters usually carry signs</a:t>
            </a:r>
          </a:p>
          <a:p>
            <a:pPr>
              <a:buNone/>
            </a:pPr>
            <a:r>
              <a:rPr lang="en-US" sz="2200" dirty="0" smtClean="0">
                <a:hlinkClick r:id="rId2"/>
              </a:rPr>
              <a:t>http://www.wisegeek.com/what-is-a-picket.htm</a:t>
            </a:r>
            <a:r>
              <a:rPr lang="en-US" sz="2200" dirty="0" smtClean="0"/>
              <a:t> </a:t>
            </a:r>
          </a:p>
          <a:p>
            <a:r>
              <a:rPr lang="en-US" b="1" dirty="0" smtClean="0">
                <a:solidFill>
                  <a:srgbClr val="7030A0"/>
                </a:solidFill>
              </a:rPr>
              <a:t>Boycotts</a:t>
            </a:r>
            <a:r>
              <a:rPr lang="en-US" dirty="0" smtClean="0"/>
              <a:t>: Stopping the buying of a company’s products, a strike tool</a:t>
            </a:r>
          </a:p>
          <a:p>
            <a:r>
              <a:rPr lang="en-US" b="1" dirty="0" smtClean="0">
                <a:solidFill>
                  <a:srgbClr val="7030A0"/>
                </a:solidFill>
              </a:rPr>
              <a:t>Featherbedding:</a:t>
            </a:r>
            <a:r>
              <a:rPr lang="en-US" dirty="0" smtClean="0"/>
              <a:t> Adding workers that aren’t needed to protect jobs (coal man on a diesel train)</a:t>
            </a:r>
          </a:p>
          <a:p>
            <a:r>
              <a:rPr lang="en-US" b="1" dirty="0" smtClean="0">
                <a:solidFill>
                  <a:srgbClr val="7030A0"/>
                </a:solidFill>
              </a:rPr>
              <a:t>Lockouts:</a:t>
            </a:r>
            <a:r>
              <a:rPr lang="en-US" dirty="0" smtClean="0"/>
              <a:t> Company action to stop workers from coming to work</a:t>
            </a:r>
          </a:p>
          <a:p>
            <a:r>
              <a:rPr lang="en-US" b="1" dirty="0" smtClean="0">
                <a:solidFill>
                  <a:srgbClr val="7030A0"/>
                </a:solidFill>
              </a:rPr>
              <a:t>Injunctions:</a:t>
            </a:r>
            <a:r>
              <a:rPr lang="en-US" dirty="0" smtClean="0"/>
              <a:t>  Legal action to stop an action on the part of the company or the union</a:t>
            </a:r>
          </a:p>
          <a:p>
            <a:r>
              <a:rPr lang="en-US" b="1" dirty="0" smtClean="0">
                <a:solidFill>
                  <a:srgbClr val="7030A0"/>
                </a:solidFill>
              </a:rPr>
              <a:t>Strikebreakers:</a:t>
            </a:r>
            <a:r>
              <a:rPr lang="en-US" dirty="0" smtClean="0"/>
              <a:t> People hired to replace union workers</a:t>
            </a:r>
          </a:p>
          <a:p>
            <a:pPr>
              <a:buNone/>
            </a:pPr>
            <a:endParaRPr lang="en-US"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68362"/>
          </a:xfrm>
        </p:spPr>
        <p:txBody>
          <a:bodyPr/>
          <a:lstStyle/>
          <a:p>
            <a:r>
              <a:rPr lang="en-US" dirty="0" smtClean="0"/>
              <a:t>Labor Unions</a:t>
            </a:r>
            <a:endParaRPr lang="en-US" dirty="0"/>
          </a:p>
        </p:txBody>
      </p:sp>
      <p:sp>
        <p:nvSpPr>
          <p:cNvPr id="3" name="Content Placeholder 2"/>
          <p:cNvSpPr>
            <a:spLocks noGrp="1"/>
          </p:cNvSpPr>
          <p:nvPr>
            <p:ph sz="quarter" idx="1"/>
          </p:nvPr>
        </p:nvSpPr>
        <p:spPr/>
        <p:txBody>
          <a:bodyPr>
            <a:normAutofit/>
          </a:bodyPr>
          <a:lstStyle/>
          <a:p>
            <a:r>
              <a:rPr lang="en-US" sz="3200" dirty="0" smtClean="0"/>
              <a:t>Reasons that labor unions form. </a:t>
            </a:r>
          </a:p>
          <a:p>
            <a:pPr lvl="1"/>
            <a:r>
              <a:rPr lang="en-US" sz="2800" dirty="0" smtClean="0"/>
              <a:t>A means of collectively bargaining with employers for fair wages and decent working conditions</a:t>
            </a:r>
          </a:p>
          <a:p>
            <a:pPr lvl="1"/>
            <a:r>
              <a:rPr lang="en-US" sz="2800" dirty="0" smtClean="0"/>
              <a:t>Workers feel unfairly treated by management or the owners</a:t>
            </a:r>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68362"/>
          </a:xfrm>
        </p:spPr>
        <p:txBody>
          <a:bodyPr/>
          <a:lstStyle/>
          <a:p>
            <a:r>
              <a:rPr lang="en-US" dirty="0" smtClean="0"/>
              <a:t>Labor Unions</a:t>
            </a:r>
            <a:endParaRPr lang="en-US" dirty="0"/>
          </a:p>
        </p:txBody>
      </p:sp>
      <p:sp>
        <p:nvSpPr>
          <p:cNvPr id="3" name="Content Placeholder 2"/>
          <p:cNvSpPr>
            <a:spLocks noGrp="1"/>
          </p:cNvSpPr>
          <p:nvPr>
            <p:ph sz="quarter" idx="1"/>
          </p:nvPr>
        </p:nvSpPr>
        <p:spPr/>
        <p:txBody>
          <a:bodyPr>
            <a:normAutofit/>
          </a:bodyPr>
          <a:lstStyle/>
          <a:p>
            <a:r>
              <a:rPr lang="en-US" sz="3200" dirty="0" smtClean="0"/>
              <a:t>Identify types of labor issues.</a:t>
            </a:r>
          </a:p>
          <a:p>
            <a:pPr lvl="1"/>
            <a:r>
              <a:rPr lang="en-US" sz="2800" dirty="0" smtClean="0"/>
              <a:t>Safety (working conditions, hours, training, unsafe materials or equipment)</a:t>
            </a:r>
          </a:p>
          <a:p>
            <a:pPr lvl="1"/>
            <a:r>
              <a:rPr lang="en-US" sz="2800" dirty="0" smtClean="0"/>
              <a:t>Fair pay (company is making lots of money but pays poor wages)</a:t>
            </a:r>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68362"/>
          </a:xfrm>
        </p:spPr>
        <p:txBody>
          <a:bodyPr/>
          <a:lstStyle/>
          <a:p>
            <a:r>
              <a:rPr lang="en-US" dirty="0" smtClean="0"/>
              <a:t>Labor Unions</a:t>
            </a:r>
            <a:endParaRPr lang="en-US" dirty="0"/>
          </a:p>
        </p:txBody>
      </p:sp>
      <p:sp>
        <p:nvSpPr>
          <p:cNvPr id="3" name="Content Placeholder 2"/>
          <p:cNvSpPr>
            <a:spLocks noGrp="1"/>
          </p:cNvSpPr>
          <p:nvPr>
            <p:ph sz="quarter" idx="1"/>
          </p:nvPr>
        </p:nvSpPr>
        <p:spPr/>
        <p:txBody>
          <a:bodyPr>
            <a:normAutofit/>
          </a:bodyPr>
          <a:lstStyle/>
          <a:p>
            <a:r>
              <a:rPr lang="en-US" sz="3600" dirty="0" smtClean="0"/>
              <a:t>Classify types of unions.</a:t>
            </a:r>
          </a:p>
          <a:p>
            <a:pPr lvl="1"/>
            <a:r>
              <a:rPr lang="en-US" sz="3200" dirty="0" smtClean="0"/>
              <a:t>Craft – skilled laborers (carpenters, electricians, etc)</a:t>
            </a:r>
          </a:p>
          <a:p>
            <a:pPr lvl="1"/>
            <a:r>
              <a:rPr lang="en-US" sz="3200" dirty="0" smtClean="0"/>
              <a:t>Industrial – workers in the same industry regardless of skill</a:t>
            </a:r>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Thursday</a:t>
            </a:r>
            <a:r>
              <a:rPr lang="en-US" dirty="0" smtClean="0"/>
              <a:t>, February </a:t>
            </a:r>
            <a:r>
              <a:rPr lang="en-US" dirty="0" smtClean="0"/>
              <a:t>9</a:t>
            </a:r>
            <a:r>
              <a:rPr lang="en-US" baseline="30000" dirty="0" smtClean="0"/>
              <a:t>th</a:t>
            </a:r>
            <a:r>
              <a:rPr lang="en-US" dirty="0" smtClean="0"/>
              <a:t> </a:t>
            </a:r>
            <a:endParaRPr lang="en-US" dirty="0"/>
          </a:p>
        </p:txBody>
      </p:sp>
      <p:sp>
        <p:nvSpPr>
          <p:cNvPr id="3" name="Content Placeholder 2"/>
          <p:cNvSpPr>
            <a:spLocks noGrp="1"/>
          </p:cNvSpPr>
          <p:nvPr>
            <p:ph sz="quarter" idx="1"/>
          </p:nvPr>
        </p:nvSpPr>
        <p:spPr>
          <a:xfrm>
            <a:off x="457200" y="1600200"/>
            <a:ext cx="8153400" cy="4873752"/>
          </a:xfrm>
        </p:spPr>
        <p:txBody>
          <a:bodyPr>
            <a:normAutofit/>
          </a:bodyPr>
          <a:lstStyle/>
          <a:p>
            <a:r>
              <a:rPr lang="en-US" sz="3200" dirty="0" smtClean="0"/>
              <a:t>Warm up – Complete Labor Unions Worksheet</a:t>
            </a:r>
          </a:p>
          <a:p>
            <a:r>
              <a:rPr lang="en-US" sz="3200" dirty="0" smtClean="0"/>
              <a:t>Obj</a:t>
            </a:r>
            <a:r>
              <a:rPr lang="en-US" sz="3200" dirty="0" smtClean="0"/>
              <a:t>. 6.01 – Analyze cost/profit relationships to guide business decision-making – </a:t>
            </a:r>
          </a:p>
          <a:p>
            <a:pPr lvl="1"/>
            <a:r>
              <a:rPr lang="en-US" sz="2800" dirty="0" smtClean="0"/>
              <a:t>Review Specialization and Labor Unions using Guided Notes</a:t>
            </a:r>
            <a:endParaRPr lang="en-US" sz="2800" dirty="0" smtClean="0"/>
          </a:p>
          <a:p>
            <a:pPr lvl="1"/>
            <a:r>
              <a:rPr lang="en-US" sz="2800" dirty="0" smtClean="0"/>
              <a:t>Slide Show/notes – Production</a:t>
            </a:r>
          </a:p>
          <a:p>
            <a:pPr lvl="1"/>
            <a:r>
              <a:rPr lang="en-US" sz="2800" smtClean="0"/>
              <a:t>FINISH 6.01 – HOPEFULLY!!!</a:t>
            </a:r>
            <a:endParaRPr lang="en-US" sz="2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0"/>
            <a:ext cx="7772400" cy="762000"/>
          </a:xfrm>
        </p:spPr>
        <p:txBody>
          <a:bodyPr>
            <a:normAutofit/>
          </a:bodyPr>
          <a:lstStyle/>
          <a:p>
            <a:r>
              <a:rPr lang="en-US" dirty="0" smtClean="0"/>
              <a:t>Labor Unions</a:t>
            </a:r>
            <a:endParaRPr lang="en-US" dirty="0"/>
          </a:p>
        </p:txBody>
      </p:sp>
      <p:sp>
        <p:nvSpPr>
          <p:cNvPr id="3" name="Content Placeholder 2"/>
          <p:cNvSpPr>
            <a:spLocks noGrp="1"/>
          </p:cNvSpPr>
          <p:nvPr>
            <p:ph sz="quarter" idx="1"/>
          </p:nvPr>
        </p:nvSpPr>
        <p:spPr>
          <a:xfrm>
            <a:off x="533400" y="914400"/>
            <a:ext cx="8153400" cy="5715000"/>
          </a:xfrm>
        </p:spPr>
        <p:txBody>
          <a:bodyPr>
            <a:normAutofit fontScale="92500" lnSpcReduction="20000"/>
          </a:bodyPr>
          <a:lstStyle/>
          <a:p>
            <a:r>
              <a:rPr lang="en-US" dirty="0" smtClean="0"/>
              <a:t>Levels of union organization.</a:t>
            </a:r>
          </a:p>
          <a:p>
            <a:pPr lvl="1"/>
            <a:r>
              <a:rPr lang="en-US" b="1" dirty="0" smtClean="0"/>
              <a:t>National</a:t>
            </a:r>
            <a:r>
              <a:rPr lang="en-US" dirty="0" smtClean="0"/>
              <a:t> – headquarters of all the locals</a:t>
            </a:r>
          </a:p>
          <a:p>
            <a:pPr lvl="1"/>
            <a:r>
              <a:rPr lang="en-US" b="1" dirty="0" smtClean="0"/>
              <a:t>State</a:t>
            </a:r>
            <a:r>
              <a:rPr lang="en-US" dirty="0" smtClean="0"/>
              <a:t> – headquarters for the locals within a single state</a:t>
            </a:r>
          </a:p>
          <a:p>
            <a:pPr lvl="1"/>
            <a:r>
              <a:rPr lang="en-US" b="1" dirty="0" smtClean="0"/>
              <a:t>Local </a:t>
            </a:r>
            <a:r>
              <a:rPr lang="en-US" dirty="0" smtClean="0"/>
              <a:t>– </a:t>
            </a:r>
            <a:r>
              <a:rPr lang="en-US" b="1" dirty="0" smtClean="0"/>
              <a:t>Regional </a:t>
            </a:r>
            <a:r>
              <a:rPr lang="en-US" dirty="0" smtClean="0"/>
              <a:t>(think city or part of a city, county)</a:t>
            </a:r>
          </a:p>
          <a:p>
            <a:pPr lvl="2"/>
            <a:r>
              <a:rPr lang="en-US" dirty="0" smtClean="0"/>
              <a:t>IN-PLANT LOCAL </a:t>
            </a:r>
          </a:p>
          <a:p>
            <a:pPr lvl="3"/>
            <a:r>
              <a:rPr lang="en-US" dirty="0" smtClean="0"/>
              <a:t>a union local restricting membership to one specific workplace, working for one particular employer </a:t>
            </a:r>
          </a:p>
          <a:p>
            <a:pPr lvl="2"/>
            <a:r>
              <a:rPr lang="en-US" dirty="0" smtClean="0"/>
              <a:t>CITY-WIDE LOCAL </a:t>
            </a:r>
          </a:p>
          <a:p>
            <a:pPr lvl="3"/>
            <a:r>
              <a:rPr lang="en-US" dirty="0" smtClean="0"/>
              <a:t>a union local whose jurisdiction is the named city </a:t>
            </a:r>
          </a:p>
          <a:p>
            <a:pPr lvl="2"/>
            <a:r>
              <a:rPr lang="en-US" dirty="0" smtClean="0"/>
              <a:t>COUNTY-WIDE LOCAL </a:t>
            </a:r>
          </a:p>
          <a:p>
            <a:pPr lvl="3"/>
            <a:r>
              <a:rPr lang="en-US" dirty="0" smtClean="0"/>
              <a:t>a union local whose jurisdiction is the named county </a:t>
            </a:r>
          </a:p>
          <a:p>
            <a:pPr lvl="2"/>
            <a:r>
              <a:rPr lang="en-US" dirty="0" smtClean="0"/>
              <a:t>STATE-WIDE LOCAL </a:t>
            </a:r>
          </a:p>
          <a:p>
            <a:pPr lvl="3"/>
            <a:r>
              <a:rPr lang="en-US" dirty="0" smtClean="0"/>
              <a:t>a union local whose jurisdiction is the named state </a:t>
            </a:r>
          </a:p>
          <a:p>
            <a:pPr lvl="2"/>
            <a:r>
              <a:rPr lang="en-US" dirty="0" smtClean="0"/>
              <a:t>PROVINCE-WIDE LOCAL </a:t>
            </a:r>
          </a:p>
          <a:p>
            <a:pPr lvl="3"/>
            <a:r>
              <a:rPr lang="en-US" dirty="0" smtClean="0"/>
              <a:t>a union local whose jurisdiction is the named province </a:t>
            </a:r>
          </a:p>
          <a:p>
            <a:pPr lvl="2"/>
            <a:r>
              <a:rPr lang="en-US" dirty="0" smtClean="0"/>
              <a:t>REGIONAL-LOCAL </a:t>
            </a:r>
          </a:p>
          <a:p>
            <a:pPr lvl="3"/>
            <a:r>
              <a:rPr lang="en-US" dirty="0" smtClean="0"/>
              <a:t>a union local whose jurisdiction is the named region </a:t>
            </a:r>
          </a:p>
          <a:p>
            <a:pPr lvl="1"/>
            <a:r>
              <a:rPr lang="en-US" dirty="0" smtClean="0"/>
              <a:t>Shop (plant, firm, company)</a:t>
            </a:r>
          </a:p>
          <a:p>
            <a:pPr lvl="1"/>
            <a:r>
              <a:rPr lang="en-US" dirty="0" smtClean="0"/>
              <a:t>Members (rank and file) </a:t>
            </a:r>
          </a:p>
          <a:p>
            <a:pPr lvl="1">
              <a:buNone/>
            </a:pPr>
            <a:r>
              <a:rPr lang="en-US" dirty="0" smtClean="0">
                <a:hlinkClick r:id="rId2"/>
              </a:rPr>
              <a:t>http://xpdnc.com/moreinfo/glossary.html</a:t>
            </a:r>
            <a:r>
              <a:rPr lang="en-US" dirty="0" smtClean="0"/>
              <a:t> </a:t>
            </a:r>
          </a:p>
          <a:p>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lstStyle/>
          <a:p>
            <a:r>
              <a:rPr lang="en-US" dirty="0" smtClean="0"/>
              <a:t>Labor Unions</a:t>
            </a:r>
            <a:endParaRPr lang="en-US" dirty="0"/>
          </a:p>
        </p:txBody>
      </p:sp>
      <p:sp>
        <p:nvSpPr>
          <p:cNvPr id="3" name="Content Placeholder 2"/>
          <p:cNvSpPr>
            <a:spLocks noGrp="1"/>
          </p:cNvSpPr>
          <p:nvPr>
            <p:ph sz="quarter" idx="1"/>
          </p:nvPr>
        </p:nvSpPr>
        <p:spPr>
          <a:xfrm>
            <a:off x="914400" y="1447800"/>
            <a:ext cx="7772400" cy="5029200"/>
          </a:xfrm>
        </p:spPr>
        <p:txBody>
          <a:bodyPr>
            <a:normAutofit/>
          </a:bodyPr>
          <a:lstStyle/>
          <a:p>
            <a:r>
              <a:rPr lang="en-US" sz="3200" dirty="0" smtClean="0"/>
              <a:t>Types of union organization.</a:t>
            </a:r>
          </a:p>
          <a:p>
            <a:pPr lvl="1"/>
            <a:r>
              <a:rPr lang="en-US" sz="2800" dirty="0" smtClean="0"/>
              <a:t>CLOSED SHOP </a:t>
            </a:r>
          </a:p>
          <a:p>
            <a:pPr lvl="1"/>
            <a:r>
              <a:rPr lang="en-US" sz="2800" dirty="0" smtClean="0"/>
              <a:t>UNION   SHOP </a:t>
            </a:r>
          </a:p>
          <a:p>
            <a:pPr lvl="1"/>
            <a:r>
              <a:rPr lang="en-US" sz="2800" dirty="0" smtClean="0"/>
              <a:t>AGENCY SHOP </a:t>
            </a:r>
          </a:p>
          <a:p>
            <a:pPr lvl="1"/>
            <a:r>
              <a:rPr lang="en-US" sz="2800" dirty="0" smtClean="0"/>
              <a:t>OPEN SHOP </a:t>
            </a:r>
            <a:endParaRPr lang="en-US" dirty="0" smtClean="0"/>
          </a:p>
          <a:p>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lstStyle/>
          <a:p>
            <a:r>
              <a:rPr lang="en-US" dirty="0" smtClean="0"/>
              <a:t>Labor Unions</a:t>
            </a:r>
            <a:endParaRPr lang="en-US" dirty="0"/>
          </a:p>
        </p:txBody>
      </p:sp>
      <p:sp>
        <p:nvSpPr>
          <p:cNvPr id="3" name="Content Placeholder 2"/>
          <p:cNvSpPr>
            <a:spLocks noGrp="1"/>
          </p:cNvSpPr>
          <p:nvPr>
            <p:ph sz="quarter" idx="1"/>
          </p:nvPr>
        </p:nvSpPr>
        <p:spPr>
          <a:xfrm>
            <a:off x="685800" y="1447800"/>
            <a:ext cx="8001000" cy="5029200"/>
          </a:xfrm>
        </p:spPr>
        <p:txBody>
          <a:bodyPr>
            <a:normAutofit/>
          </a:bodyPr>
          <a:lstStyle/>
          <a:p>
            <a:r>
              <a:rPr lang="en-US" sz="3600" dirty="0" smtClean="0"/>
              <a:t>Types of union organization.</a:t>
            </a:r>
          </a:p>
          <a:p>
            <a:pPr lvl="1"/>
            <a:r>
              <a:rPr lang="en-US" sz="3200" dirty="0" smtClean="0"/>
              <a:t>CLOSED SHOP </a:t>
            </a:r>
          </a:p>
          <a:p>
            <a:pPr lvl="2"/>
            <a:r>
              <a:rPr lang="en-US" sz="2800" dirty="0" smtClean="0"/>
              <a:t>all employees are supplied by the labor union exclusively, typically through the hiring hall, and are required to maintain union membership in order to maintain employment </a:t>
            </a:r>
          </a:p>
          <a:p>
            <a:pPr lvl="2"/>
            <a:r>
              <a:rPr lang="en-US" sz="2800" dirty="0" smtClean="0"/>
              <a:t>(now illegal in the US)</a:t>
            </a:r>
          </a:p>
          <a:p>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lstStyle/>
          <a:p>
            <a:r>
              <a:rPr lang="en-US" dirty="0" smtClean="0"/>
              <a:t>Labor Unions</a:t>
            </a:r>
            <a:endParaRPr lang="en-US" dirty="0"/>
          </a:p>
        </p:txBody>
      </p:sp>
      <p:sp>
        <p:nvSpPr>
          <p:cNvPr id="3" name="Content Placeholder 2"/>
          <p:cNvSpPr>
            <a:spLocks noGrp="1"/>
          </p:cNvSpPr>
          <p:nvPr>
            <p:ph sz="quarter" idx="1"/>
          </p:nvPr>
        </p:nvSpPr>
        <p:spPr>
          <a:xfrm>
            <a:off x="914400" y="1447800"/>
            <a:ext cx="7772400" cy="5029200"/>
          </a:xfrm>
        </p:spPr>
        <p:txBody>
          <a:bodyPr>
            <a:normAutofit/>
          </a:bodyPr>
          <a:lstStyle/>
          <a:p>
            <a:r>
              <a:rPr lang="en-US" sz="3600" dirty="0" smtClean="0"/>
              <a:t>Types of union organization.</a:t>
            </a:r>
          </a:p>
          <a:p>
            <a:pPr lvl="1"/>
            <a:r>
              <a:rPr lang="en-US" sz="3200" dirty="0" smtClean="0"/>
              <a:t>UNION   SHOP </a:t>
            </a:r>
          </a:p>
          <a:p>
            <a:pPr lvl="2"/>
            <a:r>
              <a:rPr lang="en-US" sz="2800" dirty="0" smtClean="0"/>
              <a:t>any employee can be procured from any source and once hired, the employee is required to maintain union membership in order to maintain employment </a:t>
            </a:r>
          </a:p>
          <a:p>
            <a:pPr lvl="2"/>
            <a:r>
              <a:rPr lang="en-US" sz="2800" dirty="0" smtClean="0"/>
              <a:t>Illegal in NC</a:t>
            </a:r>
          </a:p>
          <a:p>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lstStyle/>
          <a:p>
            <a:r>
              <a:rPr lang="en-US" dirty="0" smtClean="0"/>
              <a:t>Labor Unions</a:t>
            </a:r>
            <a:endParaRPr lang="en-US" dirty="0"/>
          </a:p>
        </p:txBody>
      </p:sp>
      <p:sp>
        <p:nvSpPr>
          <p:cNvPr id="3" name="Content Placeholder 2"/>
          <p:cNvSpPr>
            <a:spLocks noGrp="1"/>
          </p:cNvSpPr>
          <p:nvPr>
            <p:ph sz="quarter" idx="1"/>
          </p:nvPr>
        </p:nvSpPr>
        <p:spPr>
          <a:xfrm>
            <a:off x="914400" y="1447800"/>
            <a:ext cx="7772400" cy="5029200"/>
          </a:xfrm>
        </p:spPr>
        <p:txBody>
          <a:bodyPr>
            <a:normAutofit/>
          </a:bodyPr>
          <a:lstStyle/>
          <a:p>
            <a:r>
              <a:rPr lang="en-US" sz="3600" dirty="0" smtClean="0"/>
              <a:t>Types of union organization.</a:t>
            </a:r>
          </a:p>
          <a:p>
            <a:pPr lvl="1"/>
            <a:r>
              <a:rPr lang="en-US" sz="3200" dirty="0" smtClean="0"/>
              <a:t>AGENCY SHOP </a:t>
            </a:r>
          </a:p>
          <a:p>
            <a:pPr lvl="2"/>
            <a:r>
              <a:rPr lang="en-US" sz="2800" dirty="0" smtClean="0"/>
              <a:t>any employee may or may not belong to the union organization, yet all employees are required to pay dues and other fees for the package of services supplied by union organization </a:t>
            </a:r>
          </a:p>
          <a:p>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lstStyle/>
          <a:p>
            <a:r>
              <a:rPr lang="en-US" dirty="0" smtClean="0"/>
              <a:t>Labor Unions</a:t>
            </a:r>
            <a:endParaRPr lang="en-US" dirty="0"/>
          </a:p>
        </p:txBody>
      </p:sp>
      <p:sp>
        <p:nvSpPr>
          <p:cNvPr id="3" name="Content Placeholder 2"/>
          <p:cNvSpPr>
            <a:spLocks noGrp="1"/>
          </p:cNvSpPr>
          <p:nvPr>
            <p:ph sz="quarter" idx="1"/>
          </p:nvPr>
        </p:nvSpPr>
        <p:spPr>
          <a:xfrm>
            <a:off x="914400" y="1447800"/>
            <a:ext cx="7772400" cy="5029200"/>
          </a:xfrm>
        </p:spPr>
        <p:txBody>
          <a:bodyPr>
            <a:normAutofit/>
          </a:bodyPr>
          <a:lstStyle/>
          <a:p>
            <a:r>
              <a:rPr lang="en-US" sz="3600" dirty="0" smtClean="0"/>
              <a:t>Types of union organization.</a:t>
            </a:r>
          </a:p>
          <a:p>
            <a:pPr lvl="1"/>
            <a:r>
              <a:rPr lang="en-US" sz="3200" dirty="0" smtClean="0"/>
              <a:t>OPEN SHOP </a:t>
            </a:r>
          </a:p>
          <a:p>
            <a:pPr lvl="2"/>
            <a:r>
              <a:rPr lang="en-US" sz="2800" dirty="0" smtClean="0"/>
              <a:t>any employee voluntarily belongs to the union and may voluntarily pay dues and other fees to the union organization </a:t>
            </a:r>
          </a:p>
          <a:p>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772400" cy="639762"/>
          </a:xfrm>
        </p:spPr>
        <p:txBody>
          <a:bodyPr/>
          <a:lstStyle/>
          <a:p>
            <a:r>
              <a:rPr lang="en-US" dirty="0" smtClean="0"/>
              <a:t>Labor Unions</a:t>
            </a:r>
            <a:endParaRPr lang="en-US" dirty="0"/>
          </a:p>
        </p:txBody>
      </p:sp>
      <p:sp>
        <p:nvSpPr>
          <p:cNvPr id="3" name="Content Placeholder 2"/>
          <p:cNvSpPr>
            <a:spLocks noGrp="1"/>
          </p:cNvSpPr>
          <p:nvPr>
            <p:ph sz="quarter" idx="1"/>
          </p:nvPr>
        </p:nvSpPr>
        <p:spPr>
          <a:xfrm>
            <a:off x="457200" y="1295400"/>
            <a:ext cx="7467600" cy="5178552"/>
          </a:xfrm>
        </p:spPr>
        <p:txBody>
          <a:bodyPr>
            <a:normAutofit/>
          </a:bodyPr>
          <a:lstStyle/>
          <a:p>
            <a:r>
              <a:rPr lang="en-US" dirty="0" smtClean="0"/>
              <a:t>Describe the collective bargaining process.</a:t>
            </a:r>
          </a:p>
          <a:p>
            <a:pPr lvl="1"/>
            <a:r>
              <a:rPr lang="en-US" dirty="0" smtClean="0"/>
              <a:t>The company management team negotiates with union representatives and then puts the agreed upon contract proposal before the membership for ratification</a:t>
            </a:r>
          </a:p>
          <a:p>
            <a:pPr lvl="2"/>
            <a:r>
              <a:rPr lang="en-US" dirty="0" smtClean="0"/>
              <a:t>If ratified, the contract becomes the new work rules, pay and benefits for the selected time</a:t>
            </a:r>
          </a:p>
          <a:p>
            <a:pPr lvl="1"/>
            <a:r>
              <a:rPr lang="en-US" dirty="0" smtClean="0"/>
              <a:t>Collective bargaining is governed by federal and state statutory laws, administrative agency regulations, and judicial decisions. In areas where federal and state law overlap, state laws are preempted.</a:t>
            </a:r>
          </a:p>
          <a:p>
            <a:pPr lvl="1">
              <a:buNone/>
            </a:pPr>
            <a:r>
              <a:rPr lang="en-US" sz="2200" dirty="0" smtClean="0">
                <a:solidFill>
                  <a:srgbClr val="00B050"/>
                </a:solidFill>
                <a:hlinkClick r:id="rId2"/>
              </a:rPr>
              <a:t>http://www.law.cornell.edu/wex/collective_bargaining</a:t>
            </a:r>
            <a:r>
              <a:rPr lang="en-US" sz="2200" dirty="0" smtClean="0">
                <a:solidFill>
                  <a:srgbClr val="00B050"/>
                </a:solidFill>
              </a:rPr>
              <a:t> </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772400" cy="639762"/>
          </a:xfrm>
        </p:spPr>
        <p:txBody>
          <a:bodyPr/>
          <a:lstStyle/>
          <a:p>
            <a:r>
              <a:rPr lang="en-US" dirty="0" smtClean="0"/>
              <a:t>Labor Unions</a:t>
            </a:r>
            <a:endParaRPr lang="en-US" dirty="0"/>
          </a:p>
        </p:txBody>
      </p:sp>
      <p:sp>
        <p:nvSpPr>
          <p:cNvPr id="3" name="Content Placeholder 2"/>
          <p:cNvSpPr>
            <a:spLocks noGrp="1"/>
          </p:cNvSpPr>
          <p:nvPr>
            <p:ph sz="quarter" idx="1"/>
          </p:nvPr>
        </p:nvSpPr>
        <p:spPr>
          <a:xfrm>
            <a:off x="457200" y="1295400"/>
            <a:ext cx="7467600" cy="5178552"/>
          </a:xfrm>
        </p:spPr>
        <p:txBody>
          <a:bodyPr>
            <a:normAutofit/>
          </a:bodyPr>
          <a:lstStyle/>
          <a:p>
            <a:r>
              <a:rPr lang="en-US" sz="3200" dirty="0" smtClean="0"/>
              <a:t>Explain types of union negotiation strategies.</a:t>
            </a:r>
          </a:p>
          <a:p>
            <a:pPr lvl="1"/>
            <a:r>
              <a:rPr lang="en-US" sz="2800" dirty="0" smtClean="0"/>
              <a:t>Sick-out, </a:t>
            </a:r>
          </a:p>
          <a:p>
            <a:pPr lvl="1"/>
            <a:r>
              <a:rPr lang="en-US" sz="2800" dirty="0" smtClean="0"/>
              <a:t>walk-out,</a:t>
            </a:r>
          </a:p>
          <a:p>
            <a:pPr lvl="1"/>
            <a:r>
              <a:rPr lang="en-US" sz="2800" dirty="0" smtClean="0"/>
              <a:t>boycotts,</a:t>
            </a:r>
          </a:p>
          <a:p>
            <a:pPr lvl="1"/>
            <a:r>
              <a:rPr lang="en-US" sz="2800" dirty="0" smtClean="0"/>
              <a:t>picketing, </a:t>
            </a:r>
          </a:p>
          <a:p>
            <a:pPr lvl="1"/>
            <a:r>
              <a:rPr lang="en-US" sz="2800" dirty="0" smtClean="0"/>
              <a:t>strike, </a:t>
            </a:r>
          </a:p>
          <a:p>
            <a:pPr lvl="1"/>
            <a:r>
              <a:rPr lang="en-US" sz="2800" dirty="0" smtClean="0"/>
              <a:t>work slow-down</a:t>
            </a:r>
            <a:endParaRPr lang="en-US"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15962"/>
          </a:xfrm>
        </p:spPr>
        <p:txBody>
          <a:bodyPr/>
          <a:lstStyle/>
          <a:p>
            <a:r>
              <a:rPr lang="en-US" dirty="0" smtClean="0"/>
              <a:t>Labor Unions</a:t>
            </a:r>
            <a:endParaRPr lang="en-US" dirty="0"/>
          </a:p>
        </p:txBody>
      </p:sp>
      <p:sp>
        <p:nvSpPr>
          <p:cNvPr id="3" name="Content Placeholder 2"/>
          <p:cNvSpPr>
            <a:spLocks noGrp="1"/>
          </p:cNvSpPr>
          <p:nvPr>
            <p:ph sz="quarter" idx="1"/>
          </p:nvPr>
        </p:nvSpPr>
        <p:spPr>
          <a:xfrm>
            <a:off x="914400" y="1143000"/>
            <a:ext cx="7772400" cy="5257800"/>
          </a:xfrm>
        </p:spPr>
        <p:txBody>
          <a:bodyPr>
            <a:normAutofit/>
          </a:bodyPr>
          <a:lstStyle/>
          <a:p>
            <a:r>
              <a:rPr lang="en-US" sz="2800" dirty="0" smtClean="0"/>
              <a:t>Describe types of management negotiation strategies.</a:t>
            </a:r>
          </a:p>
          <a:p>
            <a:pPr lvl="1"/>
            <a:r>
              <a:rPr lang="en-US" sz="2400" dirty="0" smtClean="0"/>
              <a:t>Tying concessions to important give-backs, lockouts, hiring strike breakers, injunctions</a:t>
            </a:r>
          </a:p>
          <a:p>
            <a:r>
              <a:rPr lang="en-US" sz="2800" dirty="0" smtClean="0"/>
              <a:t>Explain the effects of unionism on workers.</a:t>
            </a:r>
          </a:p>
          <a:p>
            <a:pPr lvl="1"/>
            <a:r>
              <a:rPr lang="en-US" sz="2400" dirty="0" smtClean="0"/>
              <a:t>Workers pay a membership fee and agree to let the company and union negotiate terms of employment and pay</a:t>
            </a:r>
          </a:p>
          <a:p>
            <a:pPr lvl="1"/>
            <a:r>
              <a:rPr lang="en-US" sz="2400" dirty="0" smtClean="0"/>
              <a:t>A level of protection from poor managers</a:t>
            </a:r>
          </a:p>
          <a:p>
            <a:endParaRPr lang="en-US" dirty="0" smtClean="0"/>
          </a:p>
          <a:p>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15962"/>
          </a:xfrm>
        </p:spPr>
        <p:txBody>
          <a:bodyPr/>
          <a:lstStyle/>
          <a:p>
            <a:r>
              <a:rPr lang="en-US" dirty="0" smtClean="0"/>
              <a:t>Labor Unions</a:t>
            </a:r>
            <a:endParaRPr lang="en-US" dirty="0"/>
          </a:p>
        </p:txBody>
      </p:sp>
      <p:sp>
        <p:nvSpPr>
          <p:cNvPr id="3" name="Content Placeholder 2"/>
          <p:cNvSpPr>
            <a:spLocks noGrp="1"/>
          </p:cNvSpPr>
          <p:nvPr>
            <p:ph sz="quarter" idx="1"/>
          </p:nvPr>
        </p:nvSpPr>
        <p:spPr>
          <a:xfrm>
            <a:off x="914400" y="1143000"/>
            <a:ext cx="7772400" cy="5257800"/>
          </a:xfrm>
        </p:spPr>
        <p:txBody>
          <a:bodyPr>
            <a:normAutofit/>
          </a:bodyPr>
          <a:lstStyle/>
          <a:p>
            <a:r>
              <a:rPr lang="en-US" sz="2800" dirty="0" smtClean="0"/>
              <a:t>Describe the effects of unionism on businesses.</a:t>
            </a:r>
          </a:p>
          <a:p>
            <a:pPr lvl="1"/>
            <a:r>
              <a:rPr lang="en-US" sz="2400" dirty="0" smtClean="0"/>
              <a:t>Can negotiate with a few people rather than each employee</a:t>
            </a:r>
          </a:p>
          <a:p>
            <a:pPr lvl="1"/>
            <a:r>
              <a:rPr lang="en-US" sz="2400" dirty="0" smtClean="0"/>
              <a:t>Costs tend to rise, but so can productivity</a:t>
            </a:r>
          </a:p>
          <a:p>
            <a:pPr lvl="1"/>
            <a:r>
              <a:rPr lang="en-US" sz="2400" dirty="0" smtClean="0"/>
              <a:t>Economists who study unions—including some who are avowedly pro-union—analyze them as </a:t>
            </a:r>
            <a:r>
              <a:rPr lang="en-US" sz="2400" cap="small" dirty="0" smtClean="0"/>
              <a:t>cartels</a:t>
            </a:r>
            <a:r>
              <a:rPr lang="en-US" sz="2400" dirty="0" smtClean="0"/>
              <a:t> that raise wages above competitive levels by restricting the </a:t>
            </a:r>
            <a:r>
              <a:rPr lang="en-US" sz="2400" cap="small" dirty="0" smtClean="0"/>
              <a:t>supply</a:t>
            </a:r>
            <a:r>
              <a:rPr lang="en-US" sz="2400" dirty="0" smtClean="0"/>
              <a:t> of labor to various firms and industries.</a:t>
            </a:r>
          </a:p>
          <a:p>
            <a:pPr lvl="1">
              <a:buNone/>
            </a:pPr>
            <a:r>
              <a:rPr lang="en-US" sz="2400" dirty="0" smtClean="0">
                <a:hlinkClick r:id="rId2"/>
              </a:rPr>
              <a:t>http://www.econlib.org/library/Enc/LaborUnions.html</a:t>
            </a:r>
            <a:r>
              <a:rPr lang="en-US" sz="2400" dirty="0" smtClean="0"/>
              <a:t> </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6.00 </a:t>
            </a:r>
            <a:r>
              <a:rPr lang="en-US" b="1" dirty="0" smtClean="0"/>
              <a:t>Understand economics trends and communication.</a:t>
            </a:r>
            <a:endParaRPr lang="en-US" dirty="0"/>
          </a:p>
        </p:txBody>
      </p:sp>
      <p:sp>
        <p:nvSpPr>
          <p:cNvPr id="3" name="Subtitle 2"/>
          <p:cNvSpPr>
            <a:spLocks noGrp="1"/>
          </p:cNvSpPr>
          <p:nvPr>
            <p:ph type="subTitle" idx="1"/>
          </p:nvPr>
        </p:nvSpPr>
        <p:spPr>
          <a:xfrm>
            <a:off x="990600" y="990600"/>
            <a:ext cx="7391400" cy="1782837"/>
          </a:xfrm>
        </p:spPr>
        <p:txBody>
          <a:bodyPr>
            <a:normAutofit fontScale="92500" lnSpcReduction="10000"/>
          </a:bodyPr>
          <a:lstStyle/>
          <a:p>
            <a:r>
              <a:rPr lang="en-US" sz="4400" dirty="0" smtClean="0"/>
              <a:t>6.01 </a:t>
            </a:r>
            <a:r>
              <a:rPr lang="en-US" sz="4400" dirty="0"/>
              <a:t>Analyze cost/profit relationships to guide business decision-making.</a:t>
            </a:r>
          </a:p>
          <a:p>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15962"/>
          </a:xfrm>
        </p:spPr>
        <p:txBody>
          <a:bodyPr>
            <a:normAutofit fontScale="90000"/>
          </a:bodyPr>
          <a:lstStyle/>
          <a:p>
            <a:r>
              <a:rPr lang="en-US" dirty="0"/>
              <a:t/>
            </a:r>
            <a:br>
              <a:rPr lang="en-US" dirty="0"/>
            </a:br>
            <a:r>
              <a:rPr lang="en-US" dirty="0" smtClean="0"/>
              <a:t> 5-167 5-169 Definitions</a:t>
            </a:r>
            <a:endParaRPr lang="en-US" dirty="0"/>
          </a:p>
        </p:txBody>
      </p:sp>
      <p:sp>
        <p:nvSpPr>
          <p:cNvPr id="3" name="Content Placeholder 2"/>
          <p:cNvSpPr>
            <a:spLocks noGrp="1"/>
          </p:cNvSpPr>
          <p:nvPr>
            <p:ph sz="quarter" idx="1"/>
          </p:nvPr>
        </p:nvSpPr>
        <p:spPr>
          <a:xfrm>
            <a:off x="457200" y="1143000"/>
            <a:ext cx="8229600" cy="5486400"/>
          </a:xfrm>
        </p:spPr>
        <p:txBody>
          <a:bodyPr>
            <a:normAutofit/>
          </a:bodyPr>
          <a:lstStyle/>
          <a:p>
            <a:pPr>
              <a:buNone/>
            </a:pPr>
            <a:r>
              <a:rPr lang="en-US" sz="4000" dirty="0" smtClean="0"/>
              <a:t>Stages </a:t>
            </a:r>
            <a:r>
              <a:rPr lang="en-US" sz="4000" dirty="0"/>
              <a:t>of </a:t>
            </a:r>
            <a:r>
              <a:rPr lang="en-US" sz="4000" dirty="0" smtClean="0"/>
              <a:t>production:</a:t>
            </a:r>
          </a:p>
          <a:p>
            <a:r>
              <a:rPr lang="en-US" sz="4000" b="1" dirty="0" smtClean="0"/>
              <a:t>Primary production </a:t>
            </a:r>
          </a:p>
          <a:p>
            <a:r>
              <a:rPr lang="en-US" sz="4000" b="1" dirty="0" smtClean="0"/>
              <a:t>Secondary production</a:t>
            </a:r>
            <a:r>
              <a:rPr lang="en-US" sz="4000" dirty="0" smtClean="0"/>
              <a:t> </a:t>
            </a:r>
          </a:p>
          <a:p>
            <a:r>
              <a:rPr lang="en-US" sz="4000" b="1" dirty="0" smtClean="0"/>
              <a:t>Tertiary production</a:t>
            </a:r>
            <a:endParaRPr lang="en-US" sz="4000" i="1" dirty="0" smtClean="0"/>
          </a:p>
          <a:p>
            <a:pPr>
              <a:buNone/>
            </a:pPr>
            <a:r>
              <a:rPr lang="en-US" sz="2000" dirty="0" smtClean="0">
                <a:hlinkClick r:id="rId2"/>
              </a:rPr>
              <a:t>http://tutor2u.net/business/gcse/production_stages.htm</a:t>
            </a:r>
            <a:r>
              <a:rPr lang="en-US" sz="2000" dirty="0" smtClean="0"/>
              <a:t>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15962"/>
          </a:xfrm>
        </p:spPr>
        <p:txBody>
          <a:bodyPr>
            <a:normAutofit fontScale="90000"/>
          </a:bodyPr>
          <a:lstStyle/>
          <a:p>
            <a:r>
              <a:rPr lang="en-US" dirty="0"/>
              <a:t/>
            </a:r>
            <a:br>
              <a:rPr lang="en-US" dirty="0"/>
            </a:br>
            <a:r>
              <a:rPr lang="en-US" dirty="0" smtClean="0"/>
              <a:t> 5-167 5-169 Definitions</a:t>
            </a:r>
            <a:endParaRPr lang="en-US" dirty="0"/>
          </a:p>
        </p:txBody>
      </p:sp>
      <p:sp>
        <p:nvSpPr>
          <p:cNvPr id="3" name="Content Placeholder 2"/>
          <p:cNvSpPr>
            <a:spLocks noGrp="1"/>
          </p:cNvSpPr>
          <p:nvPr>
            <p:ph sz="quarter" idx="1"/>
          </p:nvPr>
        </p:nvSpPr>
        <p:spPr>
          <a:xfrm>
            <a:off x="457200" y="1143000"/>
            <a:ext cx="8229600" cy="5486400"/>
          </a:xfrm>
        </p:spPr>
        <p:txBody>
          <a:bodyPr>
            <a:normAutofit/>
          </a:bodyPr>
          <a:lstStyle/>
          <a:p>
            <a:pPr>
              <a:buNone/>
            </a:pPr>
            <a:r>
              <a:rPr lang="en-US" sz="3200" dirty="0" smtClean="0"/>
              <a:t>Stages </a:t>
            </a:r>
            <a:r>
              <a:rPr lang="en-US" sz="3200" dirty="0"/>
              <a:t>of </a:t>
            </a:r>
            <a:r>
              <a:rPr lang="en-US" sz="3200" dirty="0" smtClean="0"/>
              <a:t>production:</a:t>
            </a:r>
          </a:p>
          <a:p>
            <a:r>
              <a:rPr lang="en-US" sz="3200" b="1" dirty="0" smtClean="0"/>
              <a:t>Primary production </a:t>
            </a:r>
            <a:r>
              <a:rPr lang="en-US" sz="3200" dirty="0" smtClean="0"/>
              <a:t>involves the extraction of raw materials (e.g. coal, iron, agricultural commodities). Raw materials can be:</a:t>
            </a:r>
          </a:p>
          <a:p>
            <a:pPr lvl="1"/>
            <a:r>
              <a:rPr lang="en-US" sz="2800" dirty="0" smtClean="0"/>
              <a:t> </a:t>
            </a:r>
            <a:r>
              <a:rPr lang="en-US" sz="2800" b="1" dirty="0" smtClean="0"/>
              <a:t>Extracted </a:t>
            </a:r>
            <a:r>
              <a:rPr lang="en-US" sz="2800" dirty="0" smtClean="0"/>
              <a:t>– e.g. coal, iron ore, oil, gas and stone</a:t>
            </a:r>
          </a:p>
          <a:p>
            <a:pPr lvl="1"/>
            <a:r>
              <a:rPr lang="en-US" sz="2800" b="1" dirty="0" smtClean="0"/>
              <a:t>Harvested</a:t>
            </a:r>
            <a:r>
              <a:rPr lang="en-US" sz="2800" dirty="0" smtClean="0"/>
              <a:t> / collected – e.g. fish</a:t>
            </a:r>
          </a:p>
          <a:p>
            <a:pPr lvl="1"/>
            <a:r>
              <a:rPr lang="en-US" sz="2800" b="1" dirty="0" smtClean="0"/>
              <a:t>Grown</a:t>
            </a:r>
            <a:r>
              <a:rPr lang="en-US" sz="2800" dirty="0" smtClean="0"/>
              <a:t> – e.g. timber, cereal crops</a:t>
            </a:r>
          </a:p>
          <a:p>
            <a:pPr>
              <a:buNone/>
            </a:pPr>
            <a:r>
              <a:rPr lang="en-US" sz="2000" dirty="0" smtClean="0">
                <a:hlinkClick r:id="rId2"/>
              </a:rPr>
              <a:t>http://tutor2u.net/business/gcse/production_stages.htm</a:t>
            </a:r>
            <a:r>
              <a:rPr lang="en-US" sz="2000" dirty="0" smtClean="0"/>
              <a:t>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15962"/>
          </a:xfrm>
        </p:spPr>
        <p:txBody>
          <a:bodyPr>
            <a:normAutofit fontScale="90000"/>
          </a:bodyPr>
          <a:lstStyle/>
          <a:p>
            <a:r>
              <a:rPr lang="en-US" dirty="0"/>
              <a:t/>
            </a:r>
            <a:br>
              <a:rPr lang="en-US" dirty="0"/>
            </a:br>
            <a:r>
              <a:rPr lang="en-US" dirty="0" smtClean="0"/>
              <a:t> 5-167 5-169 Definitions</a:t>
            </a:r>
            <a:endParaRPr lang="en-US" dirty="0"/>
          </a:p>
        </p:txBody>
      </p:sp>
      <p:sp>
        <p:nvSpPr>
          <p:cNvPr id="3" name="Content Placeholder 2"/>
          <p:cNvSpPr>
            <a:spLocks noGrp="1"/>
          </p:cNvSpPr>
          <p:nvPr>
            <p:ph sz="quarter" idx="1"/>
          </p:nvPr>
        </p:nvSpPr>
        <p:spPr>
          <a:xfrm>
            <a:off x="457200" y="1143000"/>
            <a:ext cx="8229600" cy="5486400"/>
          </a:xfrm>
        </p:spPr>
        <p:txBody>
          <a:bodyPr>
            <a:normAutofit fontScale="92500" lnSpcReduction="10000"/>
          </a:bodyPr>
          <a:lstStyle/>
          <a:p>
            <a:pPr>
              <a:buNone/>
            </a:pPr>
            <a:r>
              <a:rPr lang="en-US" sz="3200" dirty="0" smtClean="0"/>
              <a:t>Stages </a:t>
            </a:r>
            <a:r>
              <a:rPr lang="en-US" sz="3200" dirty="0"/>
              <a:t>of </a:t>
            </a:r>
            <a:r>
              <a:rPr lang="en-US" sz="3200" dirty="0" smtClean="0"/>
              <a:t>production:</a:t>
            </a:r>
          </a:p>
          <a:p>
            <a:r>
              <a:rPr lang="en-US" sz="3200" b="1" dirty="0" smtClean="0"/>
              <a:t>Secondary production</a:t>
            </a:r>
            <a:r>
              <a:rPr lang="en-US" sz="3200" dirty="0" smtClean="0"/>
              <a:t> involves transforming raw materials into goods. There are two main kinds of goods:</a:t>
            </a:r>
          </a:p>
          <a:p>
            <a:pPr lvl="1"/>
            <a:r>
              <a:rPr lang="en-US" sz="2800" b="1" dirty="0" smtClean="0"/>
              <a:t>Consumer goods</a:t>
            </a:r>
            <a:r>
              <a:rPr lang="en-US" sz="2800" dirty="0" smtClean="0"/>
              <a:t> – e.g. washing machines, DVD players. As the name implies, these are used by consumers</a:t>
            </a:r>
          </a:p>
          <a:p>
            <a:pPr lvl="1"/>
            <a:r>
              <a:rPr lang="en-US" sz="2800" b="1" dirty="0" smtClean="0"/>
              <a:t>Industrial / capital goods</a:t>
            </a:r>
            <a:r>
              <a:rPr lang="en-US" sz="2800" dirty="0" smtClean="0"/>
              <a:t> – e.g. plant and machinery, complex information systems. Industrial and capital goods are used by businesses themselves during the production process</a:t>
            </a:r>
            <a:endParaRPr lang="en-US" dirty="0" smtClean="0"/>
          </a:p>
          <a:p>
            <a:pPr>
              <a:buNone/>
            </a:pPr>
            <a:r>
              <a:rPr lang="en-US" sz="2000" dirty="0" smtClean="0">
                <a:hlinkClick r:id="rId2"/>
              </a:rPr>
              <a:t>http://tutor2u.net/business/gcse/production_stages.htm</a:t>
            </a:r>
            <a:r>
              <a:rPr lang="en-US" sz="2000" dirty="0" smtClean="0"/>
              <a:t>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15962"/>
          </a:xfrm>
        </p:spPr>
        <p:txBody>
          <a:bodyPr>
            <a:normAutofit fontScale="90000"/>
          </a:bodyPr>
          <a:lstStyle/>
          <a:p>
            <a:r>
              <a:rPr lang="en-US" dirty="0"/>
              <a:t/>
            </a:r>
            <a:br>
              <a:rPr lang="en-US" dirty="0"/>
            </a:br>
            <a:r>
              <a:rPr lang="en-US" dirty="0" smtClean="0"/>
              <a:t> 5-167 5-169 Definitions</a:t>
            </a:r>
            <a:endParaRPr lang="en-US" dirty="0"/>
          </a:p>
        </p:txBody>
      </p:sp>
      <p:sp>
        <p:nvSpPr>
          <p:cNvPr id="3" name="Content Placeholder 2"/>
          <p:cNvSpPr>
            <a:spLocks noGrp="1"/>
          </p:cNvSpPr>
          <p:nvPr>
            <p:ph sz="quarter" idx="1"/>
          </p:nvPr>
        </p:nvSpPr>
        <p:spPr>
          <a:xfrm>
            <a:off x="457200" y="1143000"/>
            <a:ext cx="8229600" cy="5486400"/>
          </a:xfrm>
        </p:spPr>
        <p:txBody>
          <a:bodyPr>
            <a:normAutofit/>
          </a:bodyPr>
          <a:lstStyle/>
          <a:p>
            <a:pPr>
              <a:buNone/>
            </a:pPr>
            <a:r>
              <a:rPr lang="en-US" sz="3600" dirty="0" smtClean="0"/>
              <a:t>Stages </a:t>
            </a:r>
            <a:r>
              <a:rPr lang="en-US" sz="3600" dirty="0"/>
              <a:t>of </a:t>
            </a:r>
            <a:r>
              <a:rPr lang="en-US" sz="3600" dirty="0" smtClean="0"/>
              <a:t>production:</a:t>
            </a:r>
          </a:p>
          <a:p>
            <a:r>
              <a:rPr lang="en-US" sz="3600" b="1" dirty="0" smtClean="0"/>
              <a:t>Tertiary production </a:t>
            </a:r>
            <a:r>
              <a:rPr lang="en-US" sz="3600" dirty="0" smtClean="0"/>
              <a:t>is associated with the provision of services (an intangible product).  </a:t>
            </a:r>
            <a:r>
              <a:rPr lang="en-US" sz="3600" i="1" dirty="0" smtClean="0"/>
              <a:t>Firefighters, taxis drivers, lawyers, bankers.</a:t>
            </a:r>
          </a:p>
          <a:p>
            <a:pPr>
              <a:buNone/>
            </a:pPr>
            <a:r>
              <a:rPr lang="en-US" sz="2000" dirty="0" smtClean="0">
                <a:hlinkClick r:id="rId2"/>
              </a:rPr>
              <a:t>http://tutor2u.net/business/gcse/production_stages.htm</a:t>
            </a:r>
            <a:r>
              <a:rPr lang="en-US" sz="2000" dirty="0" smtClean="0"/>
              <a:t>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15962"/>
          </a:xfrm>
        </p:spPr>
        <p:txBody>
          <a:bodyPr>
            <a:normAutofit/>
          </a:bodyPr>
          <a:lstStyle/>
          <a:p>
            <a:r>
              <a:rPr lang="en-US" dirty="0" smtClean="0"/>
              <a:t>Definitions</a:t>
            </a:r>
            <a:endParaRPr lang="en-US" dirty="0"/>
          </a:p>
        </p:txBody>
      </p:sp>
      <p:sp>
        <p:nvSpPr>
          <p:cNvPr id="3" name="Content Placeholder 2"/>
          <p:cNvSpPr>
            <a:spLocks noGrp="1"/>
          </p:cNvSpPr>
          <p:nvPr>
            <p:ph sz="quarter" idx="1"/>
          </p:nvPr>
        </p:nvSpPr>
        <p:spPr>
          <a:xfrm>
            <a:off x="457200" y="1143000"/>
            <a:ext cx="8153400" cy="5330952"/>
          </a:xfrm>
        </p:spPr>
        <p:txBody>
          <a:bodyPr>
            <a:normAutofit/>
          </a:bodyPr>
          <a:lstStyle/>
          <a:p>
            <a:r>
              <a:rPr lang="en-US" b="1" dirty="0" smtClean="0"/>
              <a:t>Theory of production</a:t>
            </a:r>
            <a:r>
              <a:rPr lang="en-US" dirty="0" smtClean="0"/>
              <a:t>: an effort to explain the principles by which a business firm decides how much of each commodity that it sells (its “outputs” or “products”) it will produce, and how much of each kind of labor, raw material, fixed capital good, etc., that it employs (its “inputs” or “factors of production”) it will use. </a:t>
            </a:r>
          </a:p>
          <a:p>
            <a:pPr>
              <a:buNone/>
            </a:pPr>
            <a:r>
              <a:rPr lang="en-US" sz="1400" dirty="0" smtClean="0">
                <a:hlinkClick r:id="rId2"/>
              </a:rPr>
              <a:t>http://www.britannica.com/EBchecked/topic/477991/theory-of-production</a:t>
            </a:r>
            <a:r>
              <a:rPr lang="en-US" sz="1400" dirty="0" smtClean="0"/>
              <a:t> </a:t>
            </a:r>
          </a:p>
          <a:p>
            <a:r>
              <a:rPr lang="en-US" b="1" dirty="0" smtClean="0"/>
              <a:t>Production function</a:t>
            </a:r>
            <a:r>
              <a:rPr lang="en-US" dirty="0" smtClean="0"/>
              <a:t>: The production function relates the output of a firm to the amount of inputs, typically capital and labor. Keep in mind that the production function describes technology, not economic behavior.</a:t>
            </a:r>
          </a:p>
          <a:p>
            <a:pPr>
              <a:buNone/>
            </a:pPr>
            <a:r>
              <a:rPr lang="en-US" sz="1500" dirty="0" smtClean="0">
                <a:hlinkClick r:id="rId3"/>
              </a:rPr>
              <a:t>http://www.econmodel.com/classic/terms/prodfcn.htm</a:t>
            </a:r>
            <a:r>
              <a:rPr lang="en-US" sz="1500" dirty="0" smtClean="0"/>
              <a:t> </a:t>
            </a:r>
          </a:p>
          <a:p>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15962"/>
          </a:xfrm>
        </p:spPr>
        <p:txBody>
          <a:bodyPr>
            <a:normAutofit/>
          </a:bodyPr>
          <a:lstStyle/>
          <a:p>
            <a:r>
              <a:rPr lang="en-US" dirty="0" smtClean="0"/>
              <a:t>Definitions</a:t>
            </a:r>
            <a:endParaRPr lang="en-US" dirty="0"/>
          </a:p>
        </p:txBody>
      </p:sp>
      <p:sp>
        <p:nvSpPr>
          <p:cNvPr id="3" name="Content Placeholder 2"/>
          <p:cNvSpPr>
            <a:spLocks noGrp="1"/>
          </p:cNvSpPr>
          <p:nvPr>
            <p:ph sz="quarter" idx="1"/>
          </p:nvPr>
        </p:nvSpPr>
        <p:spPr>
          <a:xfrm>
            <a:off x="457200" y="1066800"/>
            <a:ext cx="8077200" cy="5562600"/>
          </a:xfrm>
        </p:spPr>
        <p:txBody>
          <a:bodyPr>
            <a:normAutofit/>
          </a:bodyPr>
          <a:lstStyle/>
          <a:p>
            <a:r>
              <a:rPr lang="en-US" b="1" dirty="0" smtClean="0"/>
              <a:t>Increasing returns</a:t>
            </a:r>
            <a:r>
              <a:rPr lang="en-US" dirty="0" smtClean="0"/>
              <a:t>: Adding resources or workers will result in an increasing ratio of product (marginal return)</a:t>
            </a:r>
          </a:p>
          <a:p>
            <a:r>
              <a:rPr lang="en-US" b="1" dirty="0" smtClean="0"/>
              <a:t>Diminishing returns</a:t>
            </a:r>
            <a:r>
              <a:rPr lang="en-US" dirty="0" smtClean="0"/>
              <a:t>: Adding resources or workers will result in an decreasing ratio of product (marginal return)</a:t>
            </a:r>
          </a:p>
          <a:p>
            <a:r>
              <a:rPr lang="en-US" b="1" dirty="0" smtClean="0"/>
              <a:t>Law of diminishing returns</a:t>
            </a:r>
            <a:r>
              <a:rPr lang="en-US" dirty="0" smtClean="0"/>
              <a:t>: When increasing amounts of one factor of production are employed in production along with a fixed amount of some other production factor, after some point, the resulting increases in output of product become smaller and smaller. (Tomato/fertilizer example)</a:t>
            </a:r>
          </a:p>
          <a:p>
            <a:pPr lvl="1">
              <a:buNone/>
            </a:pPr>
            <a:r>
              <a:rPr lang="en-US" sz="1400" dirty="0" smtClean="0">
                <a:hlinkClick r:id="rId2"/>
              </a:rPr>
              <a:t>http://www.auburn.edu/~johnspm/gloss/diminishing_returns_law_of</a:t>
            </a:r>
            <a:r>
              <a:rPr lang="en-US" sz="1400" dirty="0" smtClean="0"/>
              <a:t> </a:t>
            </a:r>
          </a:p>
          <a:p>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15962"/>
          </a:xfrm>
        </p:spPr>
        <p:txBody>
          <a:bodyPr>
            <a:normAutofit/>
          </a:bodyPr>
          <a:lstStyle/>
          <a:p>
            <a:r>
              <a:rPr lang="en-US" dirty="0" smtClean="0"/>
              <a:t>Definitions</a:t>
            </a:r>
            <a:endParaRPr lang="en-US" dirty="0"/>
          </a:p>
        </p:txBody>
      </p:sp>
      <p:sp>
        <p:nvSpPr>
          <p:cNvPr id="3" name="Content Placeholder 2"/>
          <p:cNvSpPr>
            <a:spLocks noGrp="1"/>
          </p:cNvSpPr>
          <p:nvPr>
            <p:ph sz="quarter" idx="1"/>
          </p:nvPr>
        </p:nvSpPr>
        <p:spPr>
          <a:xfrm>
            <a:off x="457200" y="1371600"/>
            <a:ext cx="8229600" cy="5102352"/>
          </a:xfrm>
        </p:spPr>
        <p:txBody>
          <a:bodyPr>
            <a:normAutofit/>
          </a:bodyPr>
          <a:lstStyle/>
          <a:p>
            <a:r>
              <a:rPr lang="en-US" sz="2800" b="1" dirty="0" smtClean="0"/>
              <a:t>Law of variable proportions</a:t>
            </a:r>
            <a:r>
              <a:rPr lang="en-US" sz="2800" dirty="0" smtClean="0"/>
              <a:t>: states that as the quantity of one factor is increased, keeping the other factors fixed, the marginal product of that factor will eventually decline.</a:t>
            </a:r>
          </a:p>
          <a:p>
            <a:pPr lvl="1">
              <a:buNone/>
            </a:pPr>
            <a:r>
              <a:rPr lang="en-US" sz="1600" dirty="0" smtClean="0">
                <a:hlinkClick r:id="rId2"/>
              </a:rPr>
              <a:t>http://www.trcollege.net/articles/92-law-of-variable-proportions</a:t>
            </a:r>
            <a:r>
              <a:rPr lang="en-US" sz="1600" dirty="0" smtClean="0"/>
              <a:t> </a:t>
            </a:r>
          </a:p>
          <a:p>
            <a:r>
              <a:rPr lang="en-US" sz="2800" b="1" dirty="0" smtClean="0"/>
              <a:t>Marginal product negative returns</a:t>
            </a:r>
            <a:r>
              <a:rPr lang="en-US" sz="2800" dirty="0" smtClean="0"/>
              <a:t>: in all productive processes, adding more of one factor of production, while holding all others constant, will at some point yield lower per-unit returns</a:t>
            </a:r>
          </a:p>
          <a:p>
            <a:pPr lvl="1">
              <a:buNone/>
            </a:pPr>
            <a:r>
              <a:rPr lang="en-US" sz="1400" dirty="0" smtClean="0">
                <a:solidFill>
                  <a:srgbClr val="00B050"/>
                </a:solidFill>
              </a:rPr>
              <a:t>Samuelson &amp; </a:t>
            </a:r>
            <a:r>
              <a:rPr lang="en-US" sz="1400" dirty="0" err="1" smtClean="0">
                <a:solidFill>
                  <a:srgbClr val="00B050"/>
                </a:solidFill>
              </a:rPr>
              <a:t>Nordhaus</a:t>
            </a:r>
            <a:r>
              <a:rPr lang="en-US" sz="1400" dirty="0" smtClean="0">
                <a:solidFill>
                  <a:srgbClr val="00B050"/>
                </a:solidFill>
              </a:rPr>
              <a:t>. </a:t>
            </a:r>
            <a:r>
              <a:rPr lang="en-US" sz="1400" i="1" dirty="0" smtClean="0">
                <a:solidFill>
                  <a:srgbClr val="00B050"/>
                </a:solidFill>
              </a:rPr>
              <a:t>Microeconomics</a:t>
            </a:r>
            <a:r>
              <a:rPr lang="en-US" sz="1400" dirty="0" smtClean="0">
                <a:solidFill>
                  <a:srgbClr val="00B050"/>
                </a:solidFill>
              </a:rPr>
              <a:t>. 17th ed. page 110. McGraw Hill 2001</a:t>
            </a:r>
            <a:r>
              <a:rPr lang="en-US" dirty="0" smtClean="0"/>
              <a:t> </a:t>
            </a:r>
          </a:p>
          <a:p>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15962"/>
          </a:xfrm>
        </p:spPr>
        <p:txBody>
          <a:bodyPr>
            <a:normAutofit/>
          </a:bodyPr>
          <a:lstStyle/>
          <a:p>
            <a:r>
              <a:rPr lang="en-US" dirty="0" smtClean="0"/>
              <a:t>Definitions</a:t>
            </a:r>
            <a:endParaRPr lang="en-US" dirty="0"/>
          </a:p>
        </p:txBody>
      </p:sp>
      <p:sp>
        <p:nvSpPr>
          <p:cNvPr id="3" name="Content Placeholder 2"/>
          <p:cNvSpPr>
            <a:spLocks noGrp="1"/>
          </p:cNvSpPr>
          <p:nvPr>
            <p:ph sz="quarter" idx="1"/>
          </p:nvPr>
        </p:nvSpPr>
        <p:spPr>
          <a:xfrm>
            <a:off x="457200" y="1371600"/>
            <a:ext cx="7467600" cy="5102352"/>
          </a:xfrm>
        </p:spPr>
        <p:txBody>
          <a:bodyPr>
            <a:normAutofit/>
          </a:bodyPr>
          <a:lstStyle/>
          <a:p>
            <a:r>
              <a:rPr lang="en-US" b="1" dirty="0" smtClean="0"/>
              <a:t>Marginal cost</a:t>
            </a:r>
            <a:r>
              <a:rPr lang="en-US" dirty="0" smtClean="0"/>
              <a:t>: The marginal cost of an additional unit of output is the cost of the additional inputs needed to produce that output.</a:t>
            </a:r>
          </a:p>
          <a:p>
            <a:pPr lvl="1">
              <a:buNone/>
            </a:pPr>
            <a:r>
              <a:rPr lang="en-US" sz="1400" dirty="0" smtClean="0">
                <a:hlinkClick r:id="rId2"/>
              </a:rPr>
              <a:t>http://www.econmodel.com/classic/terms/mc.htm</a:t>
            </a:r>
            <a:r>
              <a:rPr lang="en-US" sz="1400" dirty="0" smtClean="0"/>
              <a:t> </a:t>
            </a:r>
          </a:p>
          <a:p>
            <a:r>
              <a:rPr lang="en-US" b="1" dirty="0" smtClean="0"/>
              <a:t>Total revenue: </a:t>
            </a:r>
            <a:r>
              <a:rPr lang="en-US" dirty="0" smtClean="0"/>
              <a:t>The revenue received by a firm for the sale of its output. Total revenue is one two bits of information a firm needs to calculate economic profit, the other is total cost. In general, total revenue is the price times quantity--the price received for selling a good times the quantity of the good sold at that price.</a:t>
            </a:r>
          </a:p>
          <a:p>
            <a:pPr lvl="1">
              <a:buNone/>
            </a:pPr>
            <a:r>
              <a:rPr lang="en-US" sz="1600" dirty="0" smtClean="0">
                <a:hlinkClick r:id="rId3"/>
              </a:rPr>
              <a:t>http://www.amosweb.com/cgi-bin/awb_nav.pl?s=wpd&amp;c=dsp&amp;k=total+revenue</a:t>
            </a:r>
            <a:r>
              <a:rPr lang="en-US" sz="1600" dirty="0" smtClean="0"/>
              <a:t> </a:t>
            </a:r>
          </a:p>
          <a:p>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15962"/>
          </a:xfrm>
        </p:spPr>
        <p:txBody>
          <a:bodyPr>
            <a:normAutofit/>
          </a:bodyPr>
          <a:lstStyle/>
          <a:p>
            <a:r>
              <a:rPr lang="en-US" dirty="0" smtClean="0"/>
              <a:t>Definitions</a:t>
            </a:r>
            <a:endParaRPr lang="en-US" dirty="0"/>
          </a:p>
        </p:txBody>
      </p:sp>
      <p:sp>
        <p:nvSpPr>
          <p:cNvPr id="3" name="Content Placeholder 2"/>
          <p:cNvSpPr>
            <a:spLocks noGrp="1"/>
          </p:cNvSpPr>
          <p:nvPr>
            <p:ph sz="quarter" idx="1"/>
          </p:nvPr>
        </p:nvSpPr>
        <p:spPr>
          <a:xfrm>
            <a:off x="457200" y="1371600"/>
            <a:ext cx="8153400" cy="5102352"/>
          </a:xfrm>
        </p:spPr>
        <p:txBody>
          <a:bodyPr>
            <a:normAutofit/>
          </a:bodyPr>
          <a:lstStyle/>
          <a:p>
            <a:r>
              <a:rPr lang="en-US" b="1" dirty="0" smtClean="0"/>
              <a:t>Marginal revenue: </a:t>
            </a:r>
            <a:r>
              <a:rPr lang="en-US" dirty="0" smtClean="0"/>
              <a:t>The change in total revenue resulting from a change in the quantity of output sold. Marginal revenue indicates how much extra revenue a firm receives for selling an extra unit of output. It is found by dividing the change in total revenue by the change in the quantity of output. </a:t>
            </a:r>
          </a:p>
          <a:p>
            <a:pPr lvl="1">
              <a:buNone/>
            </a:pPr>
            <a:r>
              <a:rPr lang="en-US" sz="1400" dirty="0" smtClean="0">
                <a:hlinkClick r:id="rId2"/>
              </a:rPr>
              <a:t>http://www.amosweb.com/cgi-bin/awb_nav.pl?s=wpd&amp;c=dsp&amp;k=marginal+revenue</a:t>
            </a:r>
            <a:r>
              <a:rPr lang="en-US" sz="1400" dirty="0" smtClean="0"/>
              <a:t> </a:t>
            </a:r>
            <a:endParaRPr lang="en-US" sz="2000"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305800" cy="868362"/>
          </a:xfrm>
        </p:spPr>
        <p:txBody>
          <a:bodyPr>
            <a:noAutofit/>
          </a:bodyPr>
          <a:lstStyle/>
          <a:p>
            <a:r>
              <a:rPr lang="en-US" dirty="0"/>
              <a:t/>
            </a:r>
            <a:br>
              <a:rPr lang="en-US" dirty="0"/>
            </a:br>
            <a:r>
              <a:rPr lang="en-US" dirty="0" smtClean="0"/>
              <a:t> 5-161 5-164 Definitions</a:t>
            </a:r>
            <a:endParaRPr lang="en-US" dirty="0"/>
          </a:p>
        </p:txBody>
      </p:sp>
      <p:sp>
        <p:nvSpPr>
          <p:cNvPr id="3" name="Content Placeholder 2"/>
          <p:cNvSpPr>
            <a:spLocks noGrp="1"/>
          </p:cNvSpPr>
          <p:nvPr>
            <p:ph sz="quarter" idx="1"/>
          </p:nvPr>
        </p:nvSpPr>
        <p:spPr>
          <a:xfrm>
            <a:off x="381000" y="1371600"/>
            <a:ext cx="8382000" cy="5257800"/>
          </a:xfrm>
        </p:spPr>
        <p:txBody>
          <a:bodyPr>
            <a:normAutofit fontScale="92500" lnSpcReduction="10000"/>
          </a:bodyPr>
          <a:lstStyle/>
          <a:p>
            <a:pPr>
              <a:buNone/>
            </a:pPr>
            <a:r>
              <a:rPr lang="en-US" sz="2800" dirty="0" smtClean="0"/>
              <a:t> </a:t>
            </a:r>
            <a:r>
              <a:rPr lang="en-US" sz="3200" b="1" dirty="0" smtClean="0"/>
              <a:t>Specialization </a:t>
            </a:r>
            <a:r>
              <a:rPr lang="en-US" sz="3200" b="1" dirty="0"/>
              <a:t>of </a:t>
            </a:r>
            <a:r>
              <a:rPr lang="en-US" sz="3200" b="1" dirty="0" smtClean="0"/>
              <a:t>labor: </a:t>
            </a:r>
          </a:p>
          <a:p>
            <a:r>
              <a:rPr lang="en-US" sz="3200" dirty="0" smtClean="0"/>
              <a:t>People work at one part of the assembly or service</a:t>
            </a:r>
          </a:p>
          <a:p>
            <a:r>
              <a:rPr lang="en-US" sz="3200" dirty="0" smtClean="0"/>
              <a:t>The person becomes an expert and very efficient at doing the work</a:t>
            </a:r>
          </a:p>
          <a:p>
            <a:pPr lvl="1"/>
            <a:r>
              <a:rPr lang="en-US" sz="2800" dirty="0" smtClean="0"/>
              <a:t>Specialization by trade or profession</a:t>
            </a:r>
          </a:p>
          <a:p>
            <a:pPr lvl="1"/>
            <a:r>
              <a:rPr lang="en-US" sz="2800" dirty="0" smtClean="0"/>
              <a:t>Specialization by stage of production: </a:t>
            </a:r>
          </a:p>
          <a:p>
            <a:pPr>
              <a:buNone/>
            </a:pPr>
            <a:r>
              <a:rPr lang="en-US" sz="3200" b="1" dirty="0" smtClean="0"/>
              <a:t>Division </a:t>
            </a:r>
            <a:r>
              <a:rPr lang="en-US" sz="3200" b="1" dirty="0"/>
              <a:t>of </a:t>
            </a:r>
            <a:r>
              <a:rPr lang="en-US" sz="3200" b="1" dirty="0" smtClean="0"/>
              <a:t>labor:</a:t>
            </a:r>
          </a:p>
          <a:p>
            <a:r>
              <a:rPr lang="en-US" sz="3200" dirty="0" smtClean="0"/>
              <a:t>Specialization by task (a particular part of a job)</a:t>
            </a:r>
          </a:p>
          <a:p>
            <a:pPr>
              <a:buNone/>
            </a:pPr>
            <a:r>
              <a:rPr lang="en-US" dirty="0"/>
              <a:t>	</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92162"/>
          </a:xfrm>
        </p:spPr>
        <p:txBody>
          <a:bodyPr/>
          <a:lstStyle/>
          <a:p>
            <a:r>
              <a:rPr lang="en-US" dirty="0" smtClean="0"/>
              <a:t>Production</a:t>
            </a:r>
            <a:endParaRPr lang="en-US" dirty="0"/>
          </a:p>
        </p:txBody>
      </p:sp>
      <p:sp>
        <p:nvSpPr>
          <p:cNvPr id="3" name="Content Placeholder 2"/>
          <p:cNvSpPr>
            <a:spLocks noGrp="1"/>
          </p:cNvSpPr>
          <p:nvPr>
            <p:ph sz="quarter" idx="1"/>
          </p:nvPr>
        </p:nvSpPr>
        <p:spPr>
          <a:xfrm>
            <a:off x="457200" y="1295400"/>
            <a:ext cx="8305800" cy="5105400"/>
          </a:xfrm>
        </p:spPr>
        <p:txBody>
          <a:bodyPr>
            <a:normAutofit/>
          </a:bodyPr>
          <a:lstStyle/>
          <a:p>
            <a:r>
              <a:rPr lang="en-US" sz="3600" dirty="0" smtClean="0"/>
              <a:t>Explain the stages of production.</a:t>
            </a:r>
          </a:p>
          <a:p>
            <a:pPr lvl="1"/>
            <a:r>
              <a:rPr lang="en-US" sz="3200" dirty="0" smtClean="0"/>
              <a:t>In Stage I: marginal product is positive and increasing. </a:t>
            </a:r>
          </a:p>
          <a:p>
            <a:pPr lvl="1"/>
            <a:r>
              <a:rPr lang="en-US" sz="3200" dirty="0" smtClean="0"/>
              <a:t>In Stage II, marginal product is positive, but decreasing. </a:t>
            </a:r>
          </a:p>
          <a:p>
            <a:pPr lvl="1"/>
            <a:r>
              <a:rPr lang="en-US" sz="3200" dirty="0" smtClean="0"/>
              <a:t>In Stage III, marginal product is negative.</a:t>
            </a:r>
          </a:p>
          <a:p>
            <a:pPr lvl="1">
              <a:buNone/>
            </a:pPr>
            <a:r>
              <a:rPr lang="en-US" sz="1400" dirty="0" smtClean="0">
                <a:hlinkClick r:id="rId2"/>
              </a:rPr>
              <a:t>http://glossary.econguru.com/economic-term/stages+of+production</a:t>
            </a:r>
            <a:r>
              <a:rPr lang="en-US" sz="1400" dirty="0" smtClean="0"/>
              <a:t>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92162"/>
          </a:xfrm>
        </p:spPr>
        <p:txBody>
          <a:bodyPr/>
          <a:lstStyle/>
          <a:p>
            <a:r>
              <a:rPr lang="en-US" dirty="0" smtClean="0"/>
              <a:t>Production</a:t>
            </a:r>
            <a:endParaRPr lang="en-US" dirty="0"/>
          </a:p>
        </p:txBody>
      </p:sp>
      <p:sp>
        <p:nvSpPr>
          <p:cNvPr id="3" name="Content Placeholder 2"/>
          <p:cNvSpPr>
            <a:spLocks noGrp="1"/>
          </p:cNvSpPr>
          <p:nvPr>
            <p:ph sz="quarter" idx="1"/>
          </p:nvPr>
        </p:nvSpPr>
        <p:spPr>
          <a:xfrm>
            <a:off x="457200" y="1295400"/>
            <a:ext cx="8305800" cy="5105400"/>
          </a:xfrm>
        </p:spPr>
        <p:txBody>
          <a:bodyPr>
            <a:normAutofit/>
          </a:bodyPr>
          <a:lstStyle/>
          <a:p>
            <a:r>
              <a:rPr lang="en-US" sz="4000" dirty="0" smtClean="0"/>
              <a:t>Explain the stages of production.</a:t>
            </a:r>
          </a:p>
          <a:p>
            <a:pPr lvl="1"/>
            <a:r>
              <a:rPr lang="en-US" sz="3200" dirty="0" smtClean="0"/>
              <a:t>Stage I - companies will see increased productivity, or output, with each addition of a non-fixed variable. For example, if the fixed variable is property, a non-fixed variable might be the addition of new employees.</a:t>
            </a:r>
          </a:p>
          <a:p>
            <a:pPr lvl="1">
              <a:buNone/>
            </a:pPr>
            <a:r>
              <a:rPr lang="en-US" sz="1200" dirty="0" smtClean="0">
                <a:hlinkClick r:id="rId2"/>
              </a:rPr>
              <a:t>http://www.ehow.com/list_6366891_stages-production-economics.html#ixzz1gifAcKCk</a:t>
            </a:r>
            <a:endParaRPr lang="en-US" sz="1200" dirty="0" smtClean="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92162"/>
          </a:xfrm>
        </p:spPr>
        <p:txBody>
          <a:bodyPr/>
          <a:lstStyle/>
          <a:p>
            <a:r>
              <a:rPr lang="en-US" dirty="0" smtClean="0"/>
              <a:t>Production</a:t>
            </a:r>
            <a:endParaRPr lang="en-US" dirty="0"/>
          </a:p>
        </p:txBody>
      </p:sp>
      <p:sp>
        <p:nvSpPr>
          <p:cNvPr id="3" name="Content Placeholder 2"/>
          <p:cNvSpPr>
            <a:spLocks noGrp="1"/>
          </p:cNvSpPr>
          <p:nvPr>
            <p:ph sz="quarter" idx="1"/>
          </p:nvPr>
        </p:nvSpPr>
        <p:spPr>
          <a:xfrm>
            <a:off x="457200" y="1295400"/>
            <a:ext cx="8305800" cy="5105400"/>
          </a:xfrm>
        </p:spPr>
        <p:txBody>
          <a:bodyPr>
            <a:normAutofit/>
          </a:bodyPr>
          <a:lstStyle/>
          <a:p>
            <a:r>
              <a:rPr lang="en-US" sz="4000" dirty="0" smtClean="0"/>
              <a:t>Explain the stages of production.</a:t>
            </a:r>
          </a:p>
          <a:p>
            <a:pPr lvl="1"/>
            <a:r>
              <a:rPr lang="en-US" sz="3200" dirty="0" smtClean="0"/>
              <a:t>Stage II - This is the stage that all companies strive for. Here, a business will be able to optimize its output. Economists say this is stage in which "rational" firms should operate.</a:t>
            </a:r>
          </a:p>
          <a:p>
            <a:pPr lvl="1"/>
            <a:endParaRPr lang="en-US" sz="1800" dirty="0" smtClean="0"/>
          </a:p>
          <a:p>
            <a:pPr lvl="1">
              <a:buNone/>
            </a:pPr>
            <a:r>
              <a:rPr lang="en-US" sz="1200" dirty="0" smtClean="0">
                <a:hlinkClick r:id="rId2"/>
              </a:rPr>
              <a:t>http://www.ehow.com/list_6366891_stages-production-economics.html#ixzz1gifAcKCk</a:t>
            </a:r>
            <a:endParaRPr lang="en-US" sz="1200" dirty="0" smtClean="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92162"/>
          </a:xfrm>
        </p:spPr>
        <p:txBody>
          <a:bodyPr/>
          <a:lstStyle/>
          <a:p>
            <a:r>
              <a:rPr lang="en-US" dirty="0" smtClean="0"/>
              <a:t>Production</a:t>
            </a:r>
            <a:endParaRPr lang="en-US" dirty="0"/>
          </a:p>
        </p:txBody>
      </p:sp>
      <p:sp>
        <p:nvSpPr>
          <p:cNvPr id="3" name="Content Placeholder 2"/>
          <p:cNvSpPr>
            <a:spLocks noGrp="1"/>
          </p:cNvSpPr>
          <p:nvPr>
            <p:ph sz="quarter" idx="1"/>
          </p:nvPr>
        </p:nvSpPr>
        <p:spPr>
          <a:xfrm>
            <a:off x="457200" y="1295400"/>
            <a:ext cx="8305800" cy="5105400"/>
          </a:xfrm>
        </p:spPr>
        <p:txBody>
          <a:bodyPr>
            <a:normAutofit/>
          </a:bodyPr>
          <a:lstStyle/>
          <a:p>
            <a:r>
              <a:rPr lang="en-US" sz="4000" dirty="0" smtClean="0"/>
              <a:t>Explain the stages of production.</a:t>
            </a:r>
          </a:p>
          <a:p>
            <a:pPr lvl="1"/>
            <a:r>
              <a:rPr lang="en-US" sz="3200" dirty="0" smtClean="0"/>
              <a:t>Stage III - The last stage of production is where the economic phenomenon referred to as "the law of diminishing returns" appears.</a:t>
            </a:r>
          </a:p>
          <a:p>
            <a:pPr lvl="1">
              <a:buNone/>
            </a:pPr>
            <a:r>
              <a:rPr lang="en-US" sz="1200" dirty="0" smtClean="0">
                <a:hlinkClick r:id="rId2"/>
              </a:rPr>
              <a:t>http://www.ehow.com/list_6366891_stages-production-economics.html#ixzz1gifAcKCk</a:t>
            </a:r>
            <a:endParaRPr lang="en-US" sz="1200" dirty="0" smtClean="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92162"/>
          </a:xfrm>
        </p:spPr>
        <p:txBody>
          <a:bodyPr/>
          <a:lstStyle/>
          <a:p>
            <a:r>
              <a:rPr lang="en-US" dirty="0" smtClean="0"/>
              <a:t>Production</a:t>
            </a:r>
            <a:endParaRPr lang="en-US" dirty="0"/>
          </a:p>
        </p:txBody>
      </p:sp>
      <p:sp>
        <p:nvSpPr>
          <p:cNvPr id="3" name="Content Placeholder 2"/>
          <p:cNvSpPr>
            <a:spLocks noGrp="1"/>
          </p:cNvSpPr>
          <p:nvPr>
            <p:ph sz="quarter" idx="1"/>
          </p:nvPr>
        </p:nvSpPr>
        <p:spPr/>
        <p:txBody>
          <a:bodyPr>
            <a:normAutofit/>
          </a:bodyPr>
          <a:lstStyle/>
          <a:p>
            <a:r>
              <a:rPr lang="en-US" sz="3600" dirty="0" smtClean="0"/>
              <a:t>Describe the impact of the law of diminishing returns on production decisions.</a:t>
            </a:r>
          </a:p>
          <a:p>
            <a:pPr lvl="1"/>
            <a:r>
              <a:rPr lang="en-US" sz="3200" dirty="0" smtClean="0"/>
              <a:t>More work and resources result in less production per unit</a:t>
            </a:r>
          </a:p>
          <a:p>
            <a:pPr lvl="1">
              <a:buNone/>
            </a:pPr>
            <a:r>
              <a:rPr lang="en-US" sz="1500" dirty="0" smtClean="0">
                <a:hlinkClick r:id="rId2"/>
              </a:rPr>
              <a:t>http://www.amosweb.com/cgi-bin/awb_nav.pl?s=wpd&amp;c=dsp&amp;k=marginal+revenue</a:t>
            </a:r>
            <a:r>
              <a:rPr lang="en-US" sz="1500" dirty="0" smtClean="0"/>
              <a:t> </a:t>
            </a:r>
          </a:p>
          <a:p>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487362"/>
          </a:xfrm>
        </p:spPr>
        <p:txBody>
          <a:bodyPr>
            <a:normAutofit fontScale="90000"/>
          </a:bodyPr>
          <a:lstStyle/>
          <a:p>
            <a:r>
              <a:rPr lang="en-US" dirty="0" smtClean="0"/>
              <a:t>Production</a:t>
            </a:r>
            <a:endParaRPr lang="en-US" dirty="0"/>
          </a:p>
        </p:txBody>
      </p:sp>
      <p:sp>
        <p:nvSpPr>
          <p:cNvPr id="3" name="Content Placeholder 2"/>
          <p:cNvSpPr>
            <a:spLocks noGrp="1"/>
          </p:cNvSpPr>
          <p:nvPr>
            <p:ph sz="quarter" idx="1"/>
          </p:nvPr>
        </p:nvSpPr>
        <p:spPr>
          <a:xfrm>
            <a:off x="457200" y="990600"/>
            <a:ext cx="8229600" cy="5483352"/>
          </a:xfrm>
        </p:spPr>
        <p:txBody>
          <a:bodyPr>
            <a:normAutofit/>
          </a:bodyPr>
          <a:lstStyle/>
          <a:p>
            <a:r>
              <a:rPr lang="en-US" sz="2800" dirty="0" smtClean="0"/>
              <a:t>Explain how total revenue and marginal revenue are used to determine the amount of output that will generate the most profit.</a:t>
            </a:r>
          </a:p>
          <a:p>
            <a:pPr lvl="1"/>
            <a:r>
              <a:rPr lang="en-US" sz="2400" dirty="0" smtClean="0"/>
              <a:t>Total revenue is all the income generated by selling the products the company makes</a:t>
            </a:r>
          </a:p>
          <a:p>
            <a:pPr lvl="1"/>
            <a:r>
              <a:rPr lang="en-US" sz="2400" dirty="0" smtClean="0"/>
              <a:t>Marginal revenue is how much money an additional item will produce after it is sold.</a:t>
            </a:r>
          </a:p>
          <a:p>
            <a:pPr lvl="2"/>
            <a:r>
              <a:rPr lang="en-US" sz="2000" dirty="0" smtClean="0"/>
              <a:t>Marginal revenue helps the company calculate whether to make a few more items </a:t>
            </a:r>
          </a:p>
          <a:p>
            <a:pPr lvl="2"/>
            <a:r>
              <a:rPr lang="en-US" sz="2000" dirty="0" smtClean="0"/>
              <a:t>Marginal revenue is the extra revenue generated when a firm sells one more unit of output. It plays a key role in the profit maximizing decision of a firm relative to marginal cost.</a:t>
            </a:r>
          </a:p>
          <a:p>
            <a:pPr lvl="1">
              <a:buNone/>
            </a:pPr>
            <a:r>
              <a:rPr lang="en-US" sz="1500" dirty="0" smtClean="0">
                <a:hlinkClick r:id="rId2"/>
              </a:rPr>
              <a:t>http://www.amosweb.com/cgi-bin/awb_nav.pl?s=wpd&amp;c=dsp&amp;k=marginal+revenue</a:t>
            </a:r>
            <a:r>
              <a:rPr lang="en-US" sz="1500" dirty="0" smtClean="0"/>
              <a:t> </a:t>
            </a:r>
          </a:p>
          <a:p>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r>
              <a:rPr lang="en-US" dirty="0" smtClean="0"/>
              <a:t>total revenue and marginal revenue</a:t>
            </a:r>
            <a:endParaRPr lang="en-US" dirty="0"/>
          </a:p>
        </p:txBody>
      </p:sp>
      <p:sp>
        <p:nvSpPr>
          <p:cNvPr id="3" name="Content Placeholder 2"/>
          <p:cNvSpPr>
            <a:spLocks noGrp="1"/>
          </p:cNvSpPr>
          <p:nvPr>
            <p:ph sz="quarter" idx="1"/>
          </p:nvPr>
        </p:nvSpPr>
        <p:spPr>
          <a:xfrm>
            <a:off x="457200" y="1600200"/>
            <a:ext cx="8001000" cy="4873752"/>
          </a:xfrm>
        </p:spPr>
        <p:txBody>
          <a:bodyPr>
            <a:normAutofit/>
          </a:bodyPr>
          <a:lstStyle/>
          <a:p>
            <a:r>
              <a:rPr lang="en-US" sz="2800" dirty="0" smtClean="0"/>
              <a:t>The marginal revenue received by a firm is the change in total revenue divided by the change in quantity, often expressed as this simple equation: </a:t>
            </a:r>
          </a:p>
          <a:p>
            <a:pPr>
              <a:buNone/>
            </a:pPr>
            <a:endParaRPr lang="en-US" sz="2800" dirty="0" smtClean="0">
              <a:solidFill>
                <a:srgbClr val="00B050"/>
              </a:solidFill>
            </a:endParaRPr>
          </a:p>
          <a:p>
            <a:pPr>
              <a:buNone/>
            </a:pPr>
            <a:r>
              <a:rPr lang="en-US" sz="2800" dirty="0" smtClean="0">
                <a:solidFill>
                  <a:srgbClr val="00B050"/>
                </a:solidFill>
              </a:rPr>
              <a:t>marginal revenue </a:t>
            </a:r>
            <a:r>
              <a:rPr lang="en-US" sz="2800" dirty="0" smtClean="0"/>
              <a:t>= </a:t>
            </a:r>
            <a:r>
              <a:rPr lang="en-US" sz="2800" u="sng" dirty="0" smtClean="0">
                <a:solidFill>
                  <a:srgbClr val="0070C0"/>
                </a:solidFill>
              </a:rPr>
              <a:t>change in total revenue </a:t>
            </a:r>
            <a:r>
              <a:rPr lang="en-US" sz="2800" dirty="0" smtClean="0"/>
              <a:t>			</a:t>
            </a:r>
            <a:r>
              <a:rPr lang="en-US" sz="2800" smtClean="0"/>
              <a:t>	          </a:t>
            </a:r>
            <a:r>
              <a:rPr lang="en-US" sz="2800" smtClean="0">
                <a:solidFill>
                  <a:srgbClr val="7030A0"/>
                </a:solidFill>
              </a:rPr>
              <a:t>change </a:t>
            </a:r>
            <a:r>
              <a:rPr lang="en-US" sz="2800" dirty="0" smtClean="0">
                <a:solidFill>
                  <a:srgbClr val="7030A0"/>
                </a:solidFill>
              </a:rPr>
              <a:t>quantity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lstStyle/>
          <a:p>
            <a:r>
              <a:rPr lang="en-US" dirty="0" smtClean="0"/>
              <a:t>Definitions</a:t>
            </a:r>
            <a:endParaRPr lang="en-US" dirty="0"/>
          </a:p>
        </p:txBody>
      </p:sp>
      <p:sp>
        <p:nvSpPr>
          <p:cNvPr id="3" name="Content Placeholder 2"/>
          <p:cNvSpPr>
            <a:spLocks noGrp="1"/>
          </p:cNvSpPr>
          <p:nvPr>
            <p:ph sz="quarter" idx="1"/>
          </p:nvPr>
        </p:nvSpPr>
        <p:spPr>
          <a:xfrm>
            <a:off x="914400" y="1066800"/>
            <a:ext cx="7772400" cy="5334000"/>
          </a:xfrm>
        </p:spPr>
        <p:txBody>
          <a:bodyPr>
            <a:normAutofit/>
          </a:bodyPr>
          <a:lstStyle/>
          <a:p>
            <a:pPr>
              <a:buNone/>
            </a:pPr>
            <a:r>
              <a:rPr lang="en-US" sz="3600" b="1" dirty="0" smtClean="0"/>
              <a:t>Depth of jobs:</a:t>
            </a:r>
          </a:p>
          <a:p>
            <a:r>
              <a:rPr lang="en-US" sz="3600" dirty="0" smtClean="0"/>
              <a:t>Defined as the amount of control you have over the tasks that you do</a:t>
            </a:r>
          </a:p>
          <a:p>
            <a:pPr lvl="1"/>
            <a:r>
              <a:rPr lang="en-US" sz="3200" b="1" dirty="0" smtClean="0">
                <a:solidFill>
                  <a:schemeClr val="accent1">
                    <a:lumMod val="75000"/>
                  </a:schemeClr>
                </a:solidFill>
              </a:rPr>
              <a:t>Low depth</a:t>
            </a:r>
            <a:r>
              <a:rPr lang="en-US" sz="3200" dirty="0" smtClean="0"/>
              <a:t>: There are strict guidelines you must follow, and you make very few decisions.</a:t>
            </a:r>
          </a:p>
          <a:p>
            <a:pPr lvl="1"/>
            <a:r>
              <a:rPr lang="en-US" sz="3200" b="1" dirty="0" smtClean="0">
                <a:solidFill>
                  <a:schemeClr val="accent1">
                    <a:lumMod val="75000"/>
                  </a:schemeClr>
                </a:solidFill>
              </a:rPr>
              <a:t>High depth</a:t>
            </a:r>
            <a:r>
              <a:rPr lang="en-US" sz="3200" dirty="0" smtClean="0"/>
              <a:t>: You follow general guidelines and set your own pace.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lstStyle/>
          <a:p>
            <a:r>
              <a:rPr lang="en-US" dirty="0" smtClean="0"/>
              <a:t>Definitions</a:t>
            </a:r>
            <a:endParaRPr lang="en-US" dirty="0"/>
          </a:p>
        </p:txBody>
      </p:sp>
      <p:sp>
        <p:nvSpPr>
          <p:cNvPr id="3" name="Content Placeholder 2"/>
          <p:cNvSpPr>
            <a:spLocks noGrp="1"/>
          </p:cNvSpPr>
          <p:nvPr>
            <p:ph sz="quarter" idx="1"/>
          </p:nvPr>
        </p:nvSpPr>
        <p:spPr>
          <a:xfrm>
            <a:off x="381000" y="1066800"/>
            <a:ext cx="8305800" cy="5334000"/>
          </a:xfrm>
        </p:spPr>
        <p:txBody>
          <a:bodyPr>
            <a:noAutofit/>
          </a:bodyPr>
          <a:lstStyle/>
          <a:p>
            <a:pPr>
              <a:buNone/>
            </a:pPr>
            <a:r>
              <a:rPr lang="en-US" sz="3200" b="1" dirty="0" smtClean="0"/>
              <a:t>Scope of jobs:</a:t>
            </a:r>
          </a:p>
          <a:p>
            <a:r>
              <a:rPr lang="en-US" sz="3200" dirty="0" smtClean="0"/>
              <a:t>Defined as the number of different operations you do on the job and the frequency with which you do them</a:t>
            </a:r>
          </a:p>
          <a:p>
            <a:pPr lvl="1"/>
            <a:r>
              <a:rPr lang="en-US" sz="2800" dirty="0" smtClean="0"/>
              <a:t>The lower your task level, the lower the scope of the job</a:t>
            </a:r>
          </a:p>
          <a:p>
            <a:pPr lvl="2"/>
            <a:r>
              <a:rPr lang="en-US" sz="2400" b="1" dirty="0" smtClean="0">
                <a:solidFill>
                  <a:schemeClr val="accent1">
                    <a:lumMod val="75000"/>
                  </a:schemeClr>
                </a:solidFill>
              </a:rPr>
              <a:t>Low scope</a:t>
            </a:r>
            <a:r>
              <a:rPr lang="en-US" sz="2400" dirty="0" smtClean="0"/>
              <a:t>: The job is to put doors on cars on an assembly line.</a:t>
            </a:r>
            <a:endParaRPr lang="en-US" sz="4000" dirty="0" smtClean="0"/>
          </a:p>
          <a:p>
            <a:pPr lvl="2"/>
            <a:r>
              <a:rPr lang="en-US" sz="2400" b="1" dirty="0" smtClean="0">
                <a:solidFill>
                  <a:schemeClr val="accent1">
                    <a:lumMod val="75000"/>
                  </a:schemeClr>
                </a:solidFill>
              </a:rPr>
              <a:t>Higher scope</a:t>
            </a:r>
            <a:r>
              <a:rPr lang="en-US" sz="2400" dirty="0" smtClean="0"/>
              <a:t>: The job is to put doors on cars, put seats in cars, and check the steering mechanism.</a:t>
            </a:r>
            <a:endParaRPr lang="en-US"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92162"/>
          </a:xfrm>
        </p:spPr>
        <p:txBody>
          <a:bodyPr>
            <a:normAutofit/>
          </a:bodyPr>
          <a:lstStyle/>
          <a:p>
            <a:r>
              <a:rPr lang="en-US" dirty="0" smtClean="0"/>
              <a:t>Specialization</a:t>
            </a:r>
            <a:endParaRPr lang="en-US" dirty="0"/>
          </a:p>
        </p:txBody>
      </p:sp>
      <p:sp>
        <p:nvSpPr>
          <p:cNvPr id="3" name="Content Placeholder 2"/>
          <p:cNvSpPr>
            <a:spLocks noGrp="1"/>
          </p:cNvSpPr>
          <p:nvPr>
            <p:ph sz="quarter" idx="1"/>
          </p:nvPr>
        </p:nvSpPr>
        <p:spPr>
          <a:xfrm>
            <a:off x="381000" y="1447800"/>
            <a:ext cx="8305800" cy="4724400"/>
          </a:xfrm>
        </p:spPr>
        <p:txBody>
          <a:bodyPr>
            <a:normAutofit/>
          </a:bodyPr>
          <a:lstStyle/>
          <a:p>
            <a:pPr>
              <a:buNone/>
            </a:pPr>
            <a:r>
              <a:rPr lang="en-US" sz="3600" b="1" dirty="0" smtClean="0"/>
              <a:t>How are resources involved in specialization?</a:t>
            </a:r>
          </a:p>
          <a:p>
            <a:r>
              <a:rPr lang="en-US" sz="3600" dirty="0" smtClean="0"/>
              <a:t>Natural resources:</a:t>
            </a:r>
          </a:p>
          <a:p>
            <a:r>
              <a:rPr lang="en-US" sz="3600" dirty="0" smtClean="0"/>
              <a:t>Capital goods:</a:t>
            </a:r>
          </a:p>
          <a:p>
            <a:r>
              <a:rPr lang="en-US" sz="3600" dirty="0" smtClean="0"/>
              <a:t>Human resources:</a:t>
            </a:r>
            <a:endParaRPr 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92162"/>
          </a:xfrm>
        </p:spPr>
        <p:txBody>
          <a:bodyPr>
            <a:normAutofit/>
          </a:bodyPr>
          <a:lstStyle/>
          <a:p>
            <a:r>
              <a:rPr lang="en-US" dirty="0" smtClean="0"/>
              <a:t>Specialization</a:t>
            </a:r>
            <a:endParaRPr lang="en-US" dirty="0"/>
          </a:p>
        </p:txBody>
      </p:sp>
      <p:sp>
        <p:nvSpPr>
          <p:cNvPr id="3" name="Content Placeholder 2"/>
          <p:cNvSpPr>
            <a:spLocks noGrp="1"/>
          </p:cNvSpPr>
          <p:nvPr>
            <p:ph sz="quarter" idx="1"/>
          </p:nvPr>
        </p:nvSpPr>
        <p:spPr>
          <a:xfrm>
            <a:off x="381000" y="1447800"/>
            <a:ext cx="8305800" cy="4724400"/>
          </a:xfrm>
        </p:spPr>
        <p:txBody>
          <a:bodyPr>
            <a:normAutofit/>
          </a:bodyPr>
          <a:lstStyle/>
          <a:p>
            <a:pPr>
              <a:buNone/>
            </a:pPr>
            <a:r>
              <a:rPr lang="en-US" sz="3200" b="1" dirty="0" smtClean="0"/>
              <a:t>How are resources involved in specialization?</a:t>
            </a:r>
          </a:p>
          <a:p>
            <a:r>
              <a:rPr lang="en-US" sz="3200" b="1" i="1" dirty="0" smtClean="0"/>
              <a:t>Natural resources</a:t>
            </a:r>
            <a:r>
              <a:rPr lang="en-US" sz="3200" dirty="0" smtClean="0"/>
              <a:t>: We locate businesses where they can be the most successful (e.g., ski lodge in the mountains close to the slopes, orange groves in states with warm climates.</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1813</TotalTime>
  <Words>2785</Words>
  <Application>Microsoft Office PowerPoint</Application>
  <PresentationFormat>On-screen Show (4:3)</PresentationFormat>
  <Paragraphs>294</Paragraphs>
  <Slides>56</Slides>
  <Notes>0</Notes>
  <HiddenSlides>0</HiddenSlides>
  <MMClips>0</MMClips>
  <ScaleCrop>false</ScaleCrop>
  <HeadingPairs>
    <vt:vector size="4" baseType="variant">
      <vt:variant>
        <vt:lpstr>Theme</vt:lpstr>
      </vt:variant>
      <vt:variant>
        <vt:i4>1</vt:i4>
      </vt:variant>
      <vt:variant>
        <vt:lpstr>Slide Titles</vt:lpstr>
      </vt:variant>
      <vt:variant>
        <vt:i4>56</vt:i4>
      </vt:variant>
    </vt:vector>
  </HeadingPairs>
  <TitlesOfParts>
    <vt:vector size="57" baseType="lpstr">
      <vt:lpstr>Oriel</vt:lpstr>
      <vt:lpstr>Tuesday, February 7th</vt:lpstr>
      <vt:lpstr>Wednesday, February 8th – Half Day</vt:lpstr>
      <vt:lpstr>Thursday, February 9th </vt:lpstr>
      <vt:lpstr>6.00 Understand economics trends and communication.</vt:lpstr>
      <vt:lpstr>  5-161 5-164 Definitions</vt:lpstr>
      <vt:lpstr>Definitions</vt:lpstr>
      <vt:lpstr>Definitions</vt:lpstr>
      <vt:lpstr>Specialization</vt:lpstr>
      <vt:lpstr>Specialization</vt:lpstr>
      <vt:lpstr>Specialization</vt:lpstr>
      <vt:lpstr>Specialization</vt:lpstr>
      <vt:lpstr>Specialization</vt:lpstr>
      <vt:lpstr>Specialization</vt:lpstr>
      <vt:lpstr>Specialization</vt:lpstr>
      <vt:lpstr>Specialization</vt:lpstr>
      <vt:lpstr>Specialization</vt:lpstr>
      <vt:lpstr>Specialization</vt:lpstr>
      <vt:lpstr>Specialization</vt:lpstr>
      <vt:lpstr>Specialization</vt:lpstr>
      <vt:lpstr>Specialization</vt:lpstr>
      <vt:lpstr>Specialization</vt:lpstr>
      <vt:lpstr>Specialization</vt:lpstr>
      <vt:lpstr>Specialization</vt:lpstr>
      <vt:lpstr> 5-165 5-166 Labor Vocabulary</vt:lpstr>
      <vt:lpstr>Labor Vocabulary</vt:lpstr>
      <vt:lpstr>Labor Vocabulary</vt:lpstr>
      <vt:lpstr>Labor Unions</vt:lpstr>
      <vt:lpstr>Labor Unions</vt:lpstr>
      <vt:lpstr>Labor Unions</vt:lpstr>
      <vt:lpstr>Labor Unions</vt:lpstr>
      <vt:lpstr>Labor Unions</vt:lpstr>
      <vt:lpstr>Labor Unions</vt:lpstr>
      <vt:lpstr>Labor Unions</vt:lpstr>
      <vt:lpstr>Labor Unions</vt:lpstr>
      <vt:lpstr>Labor Unions</vt:lpstr>
      <vt:lpstr>Labor Unions</vt:lpstr>
      <vt:lpstr>Labor Unions</vt:lpstr>
      <vt:lpstr>Labor Unions</vt:lpstr>
      <vt:lpstr>Labor Unions</vt:lpstr>
      <vt:lpstr>Slide 40</vt:lpstr>
      <vt:lpstr>  5-167 5-169 Definitions</vt:lpstr>
      <vt:lpstr>  5-167 5-169 Definitions</vt:lpstr>
      <vt:lpstr>  5-167 5-169 Definitions</vt:lpstr>
      <vt:lpstr>  5-167 5-169 Definitions</vt:lpstr>
      <vt:lpstr>Definitions</vt:lpstr>
      <vt:lpstr>Definitions</vt:lpstr>
      <vt:lpstr>Definitions</vt:lpstr>
      <vt:lpstr>Definitions</vt:lpstr>
      <vt:lpstr>Definitions</vt:lpstr>
      <vt:lpstr>Production</vt:lpstr>
      <vt:lpstr>Production</vt:lpstr>
      <vt:lpstr>Production</vt:lpstr>
      <vt:lpstr>Production</vt:lpstr>
      <vt:lpstr>Production</vt:lpstr>
      <vt:lpstr>Production</vt:lpstr>
      <vt:lpstr>total revenue and marginal revenue</vt:lpstr>
    </vt:vector>
  </TitlesOfParts>
  <Company>Guilford County Schools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751009620</dc:creator>
  <cp:lastModifiedBy>Lenovo User</cp:lastModifiedBy>
  <cp:revision>92</cp:revision>
  <dcterms:created xsi:type="dcterms:W3CDTF">2011-12-13T17:27:34Z</dcterms:created>
  <dcterms:modified xsi:type="dcterms:W3CDTF">2012-02-08T23:54:52Z</dcterms:modified>
</cp:coreProperties>
</file>