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74"/>
  </p:handoutMasterIdLst>
  <p:sldIdLst>
    <p:sldId id="298" r:id="rId2"/>
    <p:sldId id="299" r:id="rId3"/>
    <p:sldId id="331" r:id="rId4"/>
    <p:sldId id="332" r:id="rId5"/>
    <p:sldId id="333" r:id="rId6"/>
    <p:sldId id="279" r:id="rId7"/>
    <p:sldId id="257" r:id="rId8"/>
    <p:sldId id="287" r:id="rId9"/>
    <p:sldId id="262" r:id="rId10"/>
    <p:sldId id="288" r:id="rId11"/>
    <p:sldId id="281" r:id="rId12"/>
    <p:sldId id="289" r:id="rId13"/>
    <p:sldId id="290" r:id="rId14"/>
    <p:sldId id="268" r:id="rId15"/>
    <p:sldId id="282" r:id="rId16"/>
    <p:sldId id="293" r:id="rId17"/>
    <p:sldId id="291" r:id="rId18"/>
    <p:sldId id="263" r:id="rId19"/>
    <p:sldId id="292" r:id="rId20"/>
    <p:sldId id="284" r:id="rId21"/>
    <p:sldId id="280" r:id="rId22"/>
    <p:sldId id="269" r:id="rId23"/>
    <p:sldId id="294" r:id="rId24"/>
    <p:sldId id="286" r:id="rId25"/>
    <p:sldId id="258" r:id="rId26"/>
    <p:sldId id="295" r:id="rId27"/>
    <p:sldId id="285" r:id="rId28"/>
    <p:sldId id="296" r:id="rId29"/>
    <p:sldId id="270" r:id="rId30"/>
    <p:sldId id="297" r:id="rId31"/>
    <p:sldId id="264" r:id="rId32"/>
    <p:sldId id="300" r:id="rId33"/>
    <p:sldId id="301" r:id="rId34"/>
    <p:sldId id="318" r:id="rId35"/>
    <p:sldId id="266" r:id="rId36"/>
    <p:sldId id="302" r:id="rId37"/>
    <p:sldId id="303" r:id="rId38"/>
    <p:sldId id="259" r:id="rId39"/>
    <p:sldId id="308" r:id="rId40"/>
    <p:sldId id="306" r:id="rId41"/>
    <p:sldId id="307" r:id="rId42"/>
    <p:sldId id="304" r:id="rId43"/>
    <p:sldId id="309" r:id="rId44"/>
    <p:sldId id="265" r:id="rId45"/>
    <p:sldId id="311" r:id="rId46"/>
    <p:sldId id="314" r:id="rId47"/>
    <p:sldId id="310" r:id="rId48"/>
    <p:sldId id="271" r:id="rId49"/>
    <p:sldId id="315" r:id="rId50"/>
    <p:sldId id="316" r:id="rId51"/>
    <p:sldId id="312" r:id="rId52"/>
    <p:sldId id="313" r:id="rId53"/>
    <p:sldId id="317" r:id="rId54"/>
    <p:sldId id="260" r:id="rId55"/>
    <p:sldId id="319" r:id="rId56"/>
    <p:sldId id="321" r:id="rId57"/>
    <p:sldId id="322" r:id="rId58"/>
    <p:sldId id="323" r:id="rId59"/>
    <p:sldId id="273" r:id="rId60"/>
    <p:sldId id="326" r:id="rId61"/>
    <p:sldId id="327" r:id="rId62"/>
    <p:sldId id="328" r:id="rId63"/>
    <p:sldId id="324" r:id="rId64"/>
    <p:sldId id="325" r:id="rId65"/>
    <p:sldId id="274" r:id="rId66"/>
    <p:sldId id="329" r:id="rId67"/>
    <p:sldId id="330" r:id="rId68"/>
    <p:sldId id="275" r:id="rId69"/>
    <p:sldId id="261" r:id="rId70"/>
    <p:sldId id="276" r:id="rId71"/>
    <p:sldId id="277" r:id="rId72"/>
    <p:sldId id="278"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1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F49111-CD6E-431B-8C6F-6124A322613E}" type="datetimeFigureOut">
              <a:rPr lang="en-US" smtClean="0"/>
              <a:pPr/>
              <a:t>2/14/2012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A0B118-66CE-4831-BE71-8EA5788699F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A60B561-C0C4-4D1C-96AB-56BAC789567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A60B561-C0C4-4D1C-96AB-56BAC789567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A60B561-C0C4-4D1C-96AB-56BAC789567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A60B561-C0C4-4D1C-96AB-56BAC78956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100CA86-A8DE-4811-9AC6-5186575EB470}" type="datetimeFigureOut">
              <a:rPr lang="en-US" smtClean="0"/>
              <a:pPr/>
              <a:t>2/14/2012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A60B561-C0C4-4D1C-96AB-56BAC789567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100CA86-A8DE-4811-9AC6-5186575EB470}" type="datetimeFigureOut">
              <a:rPr lang="en-US" smtClean="0"/>
              <a:pPr/>
              <a:t>2/14/2012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A60B561-C0C4-4D1C-96AB-56BAC789567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amosweb.com/cgi-bin/awb_nav.pl?s=wpd&amp;c=dsp&amp;k=inflatio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bls.gov/cpi/home.ht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quickmba.com/econ/macro/gdp/"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investopedia.com/ask/answers/199.asp"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investopedia.com/" TargetMode="External"/><Relationship Id="rId2" Type="http://schemas.openxmlformats.org/officeDocument/2006/relationships/hyperlink" Target="http://dictionary.reference.com/browse/weather"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financialedge.investopedia.com/financial-edge/0811/The-Cost-Of-Unemployment-To-The-Economy.aspx"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financialedge.investopedia.com/financial-edge/0811/The-Cost-Of-Unemployment-To-The-Economy.aspx"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financialedge.investopedia.com/financial-edge/0811/The-Cost-Of-Unemployment-To-The-Economy.aspx"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tutor2u.net/economics/gcse/revision_notes/big_picture_unemployment_causes.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tutor2u.net/economics/gcse/revision_notes/big_picture_unemployment_causes.htm"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financialedge.investopedia.com/financial-edge/0811/The-Cost-Of-Unemployment-To-The-Economy.aspx" TargetMode="External"/><Relationship Id="rId2" Type="http://schemas.openxmlformats.org/officeDocument/2006/relationships/hyperlink" Target="http://www.investopedia.com/terms/m/medicaid.asp"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financialedge.investopedia.com/financial-edge/0811/The-Cost-Of-Unemployment-To-The-Economy.aspx" TargetMode="External"/><Relationship Id="rId2" Type="http://schemas.openxmlformats.org/officeDocument/2006/relationships/hyperlink" Target="http://www.investopedia.com/terms/p/pce.asp"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investopedia.com/terms/l/lender.asp" TargetMode="External"/><Relationship Id="rId7" Type="http://schemas.openxmlformats.org/officeDocument/2006/relationships/hyperlink" Target="http://www.investopedia.com/terms/i/interestrate.asp" TargetMode="External"/><Relationship Id="rId2" Type="http://schemas.openxmlformats.org/officeDocument/2006/relationships/hyperlink" Target="http://www.investopedia.com/terms/p/principal.asp" TargetMode="External"/><Relationship Id="rId1" Type="http://schemas.openxmlformats.org/officeDocument/2006/relationships/slideLayout" Target="../slideLayouts/slideLayout2.xml"/><Relationship Id="rId6" Type="http://schemas.openxmlformats.org/officeDocument/2006/relationships/hyperlink" Target="http://www.investopedia.com/terms/r/risk.asp" TargetMode="External"/><Relationship Id="rId5" Type="http://schemas.openxmlformats.org/officeDocument/2006/relationships/hyperlink" Target="http://www.investopedia.com/terms/a/apr.asp" TargetMode="External"/><Relationship Id="rId4" Type="http://schemas.openxmlformats.org/officeDocument/2006/relationships/hyperlink" Target="http://www.investopedia.com/terms/a/asset.asp" TargetMode="External"/></Relationships>
</file>

<file path=ppt/slides/_rels/slide55.xml.rels><?xml version="1.0" encoding="UTF-8" standalone="yes"?>
<Relationships xmlns="http://schemas.openxmlformats.org/package/2006/relationships"><Relationship Id="rId2" Type="http://schemas.openxmlformats.org/officeDocument/2006/relationships/hyperlink" Target="http://www.investopedia.com/terms/n/nominalinterestrate.asp"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investopedia.com/terms/r/realinterestrate.asp"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ww.investopedia.com/terms/d/defaultrisk.asp"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finpipe.com/monpol.htm"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finpipe.com/inflat.htm"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useconomy.about.com/od/economicindicators/p/CPI.htm" TargetMode="External"/><Relationship Id="rId2" Type="http://schemas.openxmlformats.org/officeDocument/2006/relationships/hyperlink" Target="http://useconomy.about.com/od/pricing/f/Inflation.htm" TargetMode="External"/><Relationship Id="rId1" Type="http://schemas.openxmlformats.org/officeDocument/2006/relationships/slideLayout" Target="../slideLayouts/slideLayout2.xml"/><Relationship Id="rId6" Type="http://schemas.openxmlformats.org/officeDocument/2006/relationships/hyperlink" Target="http://useconomy.about.com/od/interestrateindicators/p/interest_rate.htm" TargetMode="External"/><Relationship Id="rId5" Type="http://schemas.openxmlformats.org/officeDocument/2006/relationships/hyperlink" Target="http://useconomy.about.com/od/grossdomesticproduct/f/Recession.htm" TargetMode="External"/><Relationship Id="rId4" Type="http://schemas.openxmlformats.org/officeDocument/2006/relationships/hyperlink" Target="http://useconomy.about.com/od/grossdomesticproduct/p/GDP.htm"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useconomy.about.com/od/pricing/f/Inflation.htm"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FRIDAY, February 10th</a:t>
            </a:r>
            <a:endParaRPr lang="en-US" dirty="0"/>
          </a:p>
        </p:txBody>
      </p:sp>
      <p:sp>
        <p:nvSpPr>
          <p:cNvPr id="3" name="Content Placeholder 2"/>
          <p:cNvSpPr>
            <a:spLocks noGrp="1"/>
          </p:cNvSpPr>
          <p:nvPr>
            <p:ph idx="1"/>
          </p:nvPr>
        </p:nvSpPr>
        <p:spPr/>
        <p:txBody>
          <a:bodyPr>
            <a:normAutofit/>
          </a:bodyPr>
          <a:lstStyle/>
          <a:p>
            <a:r>
              <a:rPr lang="en-US" sz="4000" dirty="0" smtClean="0"/>
              <a:t>Warm up – Current Event #3</a:t>
            </a:r>
          </a:p>
          <a:p>
            <a:r>
              <a:rPr lang="en-US" sz="4000" dirty="0" smtClean="0"/>
              <a:t>Obj. 6.02 – Economic Indicators</a:t>
            </a:r>
          </a:p>
          <a:p>
            <a:pPr lvl="1"/>
            <a:r>
              <a:rPr lang="en-US" sz="3600" dirty="0" smtClean="0"/>
              <a:t>Slide Show/Notes</a:t>
            </a:r>
          </a:p>
          <a:p>
            <a:pPr lvl="1"/>
            <a:r>
              <a:rPr lang="en-US" sz="3600" dirty="0" smtClean="0"/>
              <a:t>CPI Activity</a:t>
            </a:r>
          </a:p>
          <a:p>
            <a:pPr lvl="1"/>
            <a:r>
              <a:rPr lang="en-US" sz="3600" dirty="0" smtClean="0"/>
              <a:t>Progress Reports</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Inflation</a:t>
            </a:r>
            <a:endParaRPr lang="en-US" dirty="0"/>
          </a:p>
        </p:txBody>
      </p:sp>
      <p:sp>
        <p:nvSpPr>
          <p:cNvPr id="3" name="Content Placeholder 2"/>
          <p:cNvSpPr>
            <a:spLocks noGrp="1"/>
          </p:cNvSpPr>
          <p:nvPr>
            <p:ph idx="1"/>
          </p:nvPr>
        </p:nvSpPr>
        <p:spPr>
          <a:xfrm>
            <a:off x="0" y="914400"/>
            <a:ext cx="9144000" cy="5943600"/>
          </a:xfrm>
        </p:spPr>
        <p:txBody>
          <a:bodyPr>
            <a:noAutofit/>
          </a:bodyPr>
          <a:lstStyle/>
          <a:p>
            <a:r>
              <a:rPr lang="en-US" sz="3600" dirty="0" smtClean="0"/>
              <a:t>Two causes of inflation: </a:t>
            </a:r>
          </a:p>
          <a:p>
            <a:pPr lvl="2"/>
            <a:r>
              <a:rPr lang="en-US" sz="3200" b="1" i="1" dirty="0" smtClean="0"/>
              <a:t>Demand-pull inflation </a:t>
            </a:r>
            <a:r>
              <a:rPr lang="en-US" sz="3200" dirty="0" smtClean="0"/>
              <a:t>results when economy-wide shortages are created by increases in aggregate </a:t>
            </a:r>
            <a:r>
              <a:rPr lang="en-US" sz="3200" b="1" dirty="0" smtClean="0"/>
              <a:t>demand</a:t>
            </a:r>
            <a:r>
              <a:rPr lang="en-US" sz="3200" dirty="0" smtClean="0"/>
              <a:t>. </a:t>
            </a:r>
          </a:p>
          <a:p>
            <a:pPr lvl="2"/>
            <a:r>
              <a:rPr lang="en-US" sz="3200" b="1" i="1" dirty="0" smtClean="0"/>
              <a:t>Cost-push inflation </a:t>
            </a:r>
            <a:r>
              <a:rPr lang="en-US" sz="3200" dirty="0" smtClean="0"/>
              <a:t>results when an economy-wide shortages are created by decreases in aggregate </a:t>
            </a:r>
            <a:r>
              <a:rPr lang="en-US" sz="3200" b="1" dirty="0" smtClean="0"/>
              <a:t>supply</a:t>
            </a:r>
            <a:r>
              <a:rPr lang="en-US" sz="3200" dirty="0" smtClean="0"/>
              <a:t>, which are so named because they are often triggered by increases in production cost.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Inflation</a:t>
            </a:r>
            <a:endParaRPr lang="en-US" dirty="0"/>
          </a:p>
        </p:txBody>
      </p:sp>
      <p:sp>
        <p:nvSpPr>
          <p:cNvPr id="3" name="Content Placeholder 2"/>
          <p:cNvSpPr>
            <a:spLocks noGrp="1"/>
          </p:cNvSpPr>
          <p:nvPr>
            <p:ph idx="1"/>
          </p:nvPr>
        </p:nvSpPr>
        <p:spPr>
          <a:xfrm>
            <a:off x="1066800" y="1143000"/>
            <a:ext cx="7866888" cy="5410200"/>
          </a:xfrm>
        </p:spPr>
        <p:txBody>
          <a:bodyPr>
            <a:normAutofit/>
          </a:bodyPr>
          <a:lstStyle/>
          <a:p>
            <a:r>
              <a:rPr lang="en-US" sz="4000" dirty="0" smtClean="0"/>
              <a:t>Inflation impacts the economy.</a:t>
            </a:r>
          </a:p>
          <a:p>
            <a:pPr lvl="1"/>
            <a:r>
              <a:rPr lang="en-US" sz="3600" dirty="0" smtClean="0"/>
              <a:t>Makes products more expensive, shifting how consumers will spend</a:t>
            </a:r>
          </a:p>
          <a:p>
            <a:pPr lvl="1"/>
            <a:r>
              <a:rPr lang="en-US" sz="3600" i="1" dirty="0" smtClean="0"/>
              <a:t>Example – price of gas rises, consumer will spend more on gas and less on other items </a:t>
            </a:r>
            <a:endParaRPr lang="en-US" sz="3600" dirty="0" smtClean="0"/>
          </a:p>
          <a:p>
            <a:pPr lvl="2"/>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Inflation</a:t>
            </a:r>
            <a:endParaRPr lang="en-US" dirty="0"/>
          </a:p>
        </p:txBody>
      </p:sp>
      <p:sp>
        <p:nvSpPr>
          <p:cNvPr id="3" name="Content Placeholder 2"/>
          <p:cNvSpPr>
            <a:spLocks noGrp="1"/>
          </p:cNvSpPr>
          <p:nvPr>
            <p:ph idx="1"/>
          </p:nvPr>
        </p:nvSpPr>
        <p:spPr>
          <a:xfrm>
            <a:off x="1066800" y="1143000"/>
            <a:ext cx="7866888" cy="5410200"/>
          </a:xfrm>
        </p:spPr>
        <p:txBody>
          <a:bodyPr>
            <a:normAutofit/>
          </a:bodyPr>
          <a:lstStyle/>
          <a:p>
            <a:r>
              <a:rPr lang="en-US" sz="4000" dirty="0" smtClean="0"/>
              <a:t>Relationship between price stability and inflation.</a:t>
            </a:r>
          </a:p>
          <a:p>
            <a:pPr lvl="1"/>
            <a:r>
              <a:rPr lang="en-US" sz="3600" dirty="0" smtClean="0"/>
              <a:t>Price stability means that inflation rates will be low</a:t>
            </a:r>
          </a:p>
          <a:p>
            <a:pPr lvl="2"/>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Deflation</a:t>
            </a:r>
            <a:endParaRPr lang="en-US" dirty="0"/>
          </a:p>
        </p:txBody>
      </p:sp>
      <p:sp>
        <p:nvSpPr>
          <p:cNvPr id="3" name="Content Placeholder 2"/>
          <p:cNvSpPr>
            <a:spLocks noGrp="1"/>
          </p:cNvSpPr>
          <p:nvPr>
            <p:ph idx="1"/>
          </p:nvPr>
        </p:nvSpPr>
        <p:spPr>
          <a:xfrm>
            <a:off x="1066800" y="1143000"/>
            <a:ext cx="7866888" cy="5410200"/>
          </a:xfrm>
        </p:spPr>
        <p:txBody>
          <a:bodyPr>
            <a:normAutofit/>
          </a:bodyPr>
          <a:lstStyle/>
          <a:p>
            <a:r>
              <a:rPr lang="en-US" sz="3600" dirty="0" smtClean="0"/>
              <a:t>Problems associated with deflation.</a:t>
            </a:r>
          </a:p>
          <a:p>
            <a:pPr lvl="1"/>
            <a:r>
              <a:rPr lang="en-US" sz="3200" dirty="0" smtClean="0"/>
              <a:t>Manufacturers will be earning smaller profits or losing money as deflation occurs</a:t>
            </a:r>
          </a:p>
          <a:p>
            <a:pPr lvl="1"/>
            <a:r>
              <a:rPr lang="en-US" sz="3200" dirty="0" smtClean="0"/>
              <a:t>Deflation can haphazardly redistribute income and wealth. If some prices decrease more than others, then income and wealth is redistributed to the owners of those resources with the smaller price decreases.</a:t>
            </a:r>
          </a:p>
          <a:p>
            <a:pPr lvl="1"/>
            <a:endParaRPr lang="en-US" sz="3200" dirty="0" smtClean="0"/>
          </a:p>
          <a:p>
            <a:pPr lvl="1"/>
            <a:endParaRPr lang="en-US" sz="3200" dirty="0" smtClean="0"/>
          </a:p>
          <a:p>
            <a:pPr lvl="2"/>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Deflation</a:t>
            </a:r>
            <a:endParaRPr lang="en-US" dirty="0"/>
          </a:p>
        </p:txBody>
      </p:sp>
      <p:sp>
        <p:nvSpPr>
          <p:cNvPr id="3" name="Content Placeholder 2"/>
          <p:cNvSpPr>
            <a:spLocks noGrp="1"/>
          </p:cNvSpPr>
          <p:nvPr>
            <p:ph idx="1"/>
          </p:nvPr>
        </p:nvSpPr>
        <p:spPr>
          <a:xfrm>
            <a:off x="457200" y="1066800"/>
            <a:ext cx="8229600" cy="5791200"/>
          </a:xfrm>
        </p:spPr>
        <p:txBody>
          <a:bodyPr>
            <a:normAutofit/>
          </a:bodyPr>
          <a:lstStyle/>
          <a:p>
            <a:r>
              <a:rPr lang="en-US" dirty="0" smtClean="0"/>
              <a:t>Problems associated with deflation. (cont’d)</a:t>
            </a:r>
          </a:p>
          <a:p>
            <a:pPr lvl="1"/>
            <a:r>
              <a:rPr lang="en-US" sz="3200" dirty="0" smtClean="0"/>
              <a:t>Deflation creates uncertainty. If prices unexpectedly decline, then consumers and producers alike might be less willing to pursue long-term activities, because they just do not know what will happen to the price level.</a:t>
            </a:r>
          </a:p>
          <a:p>
            <a:pPr lvl="1"/>
            <a:r>
              <a:rPr lang="en-US" sz="3200" i="1" dirty="0" smtClean="0"/>
              <a:t>Example – you hesitate to buy a new car if you think the price will go down and they can get it cheaper in 6 months</a:t>
            </a:r>
            <a:r>
              <a:rPr lang="en-US" sz="3200" dirty="0" smtClean="0"/>
              <a:t>.</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Inflation</a:t>
            </a:r>
            <a:endParaRPr lang="en-US" dirty="0"/>
          </a:p>
        </p:txBody>
      </p:sp>
      <p:sp>
        <p:nvSpPr>
          <p:cNvPr id="3" name="Content Placeholder 2"/>
          <p:cNvSpPr>
            <a:spLocks noGrp="1"/>
          </p:cNvSpPr>
          <p:nvPr>
            <p:ph idx="1"/>
          </p:nvPr>
        </p:nvSpPr>
        <p:spPr/>
        <p:txBody>
          <a:bodyPr>
            <a:normAutofit/>
          </a:bodyPr>
          <a:lstStyle/>
          <a:p>
            <a:r>
              <a:rPr lang="en-US" sz="3600" dirty="0" smtClean="0"/>
              <a:t>Why do we want the inflation rate above zero?</a:t>
            </a:r>
          </a:p>
          <a:p>
            <a:pPr lvl="1"/>
            <a:r>
              <a:rPr lang="en-US" sz="3200" dirty="0" smtClean="0"/>
              <a:t>Indicates that demand is growing</a:t>
            </a:r>
          </a:p>
          <a:p>
            <a:pPr lvl="1"/>
            <a:r>
              <a:rPr lang="en-US" sz="3200" dirty="0" smtClean="0"/>
              <a:t>If demand is growing, producers will make more goods AND</a:t>
            </a:r>
          </a:p>
          <a:p>
            <a:pPr lvl="1"/>
            <a:r>
              <a:rPr lang="en-US" sz="3200" dirty="0" smtClean="0"/>
              <a:t>Hire (and pay!) more workers</a:t>
            </a:r>
          </a:p>
          <a:p>
            <a:pPr lvl="1"/>
            <a:r>
              <a:rPr lang="en-US" sz="3200" dirty="0" smtClean="0"/>
              <a:t>Who will spend more money in marketplace!!</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CPI EXPLAINED VIDEO</a:t>
            </a:r>
            <a:endParaRPr lang="en-US" dirty="0"/>
          </a:p>
        </p:txBody>
      </p:sp>
      <p:sp>
        <p:nvSpPr>
          <p:cNvPr id="3" name="Content Placeholder 2"/>
          <p:cNvSpPr>
            <a:spLocks noGrp="1"/>
          </p:cNvSpPr>
          <p:nvPr>
            <p:ph idx="1"/>
          </p:nvPr>
        </p:nvSpPr>
        <p:spPr/>
        <p:txBody>
          <a:bodyPr/>
          <a:lstStyle/>
          <a:p>
            <a:r>
              <a:rPr lang="en-US" dirty="0" smtClean="0"/>
              <a:t>http://www.investopedia.com/video/play/what-is-the-consumer-price-index-CPI#axzz1lvpgNQ1L</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Inflation</a:t>
            </a:r>
            <a:endParaRPr lang="en-US" dirty="0"/>
          </a:p>
        </p:txBody>
      </p:sp>
      <p:sp>
        <p:nvSpPr>
          <p:cNvPr id="3" name="Content Placeholder 2"/>
          <p:cNvSpPr>
            <a:spLocks noGrp="1"/>
          </p:cNvSpPr>
          <p:nvPr>
            <p:ph idx="1"/>
          </p:nvPr>
        </p:nvSpPr>
        <p:spPr>
          <a:xfrm>
            <a:off x="1143000" y="1447800"/>
            <a:ext cx="7790688" cy="4800600"/>
          </a:xfrm>
        </p:spPr>
        <p:txBody>
          <a:bodyPr>
            <a:normAutofit/>
          </a:bodyPr>
          <a:lstStyle/>
          <a:p>
            <a:r>
              <a:rPr lang="en-US" sz="3600" dirty="0" smtClean="0"/>
              <a:t>Explain how businesses can use the Consumer Price Index.</a:t>
            </a:r>
          </a:p>
          <a:p>
            <a:pPr lvl="1"/>
            <a:r>
              <a:rPr lang="en-US" sz="3200" dirty="0" smtClean="0"/>
              <a:t>It provides timely information for consumers, businesses, and government leaders who make decisions that are sensitive to inflation.</a:t>
            </a:r>
          </a:p>
          <a:p>
            <a:pPr lvl="1">
              <a:buNone/>
            </a:pPr>
            <a:r>
              <a:rPr lang="en-US" sz="1600" dirty="0" smtClean="0">
                <a:hlinkClick r:id="rId2"/>
              </a:rPr>
              <a:t>http://www.amosweb.com/cgi-bin/awb_nav.pl?s=wpd&amp;c=dsp&amp;k=inflation</a:t>
            </a:r>
            <a:r>
              <a:rPr lang="en-US" sz="1600" dirty="0" smtClean="0"/>
              <a:t> </a:t>
            </a:r>
          </a:p>
          <a:p>
            <a:pPr lvl="1"/>
            <a:r>
              <a:rPr lang="en-US" sz="3200" dirty="0" smtClean="0"/>
              <a:t>Changes in CPI tell us if there is inflation or deflation!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CPI</a:t>
            </a:r>
            <a:endParaRPr lang="en-US" dirty="0"/>
          </a:p>
        </p:txBody>
      </p:sp>
      <p:sp>
        <p:nvSpPr>
          <p:cNvPr id="3" name="Content Placeholder 2"/>
          <p:cNvSpPr>
            <a:spLocks noGrp="1"/>
          </p:cNvSpPr>
          <p:nvPr>
            <p:ph idx="1"/>
          </p:nvPr>
        </p:nvSpPr>
        <p:spPr>
          <a:xfrm>
            <a:off x="457200" y="1066800"/>
            <a:ext cx="8229600" cy="5486400"/>
          </a:xfrm>
        </p:spPr>
        <p:txBody>
          <a:bodyPr>
            <a:normAutofit/>
          </a:bodyPr>
          <a:lstStyle/>
          <a:p>
            <a:r>
              <a:rPr lang="en-US" sz="3600" dirty="0" smtClean="0"/>
              <a:t>Purpose of the Consumer Price Index (CPI). </a:t>
            </a:r>
          </a:p>
          <a:p>
            <a:pPr lvl="1"/>
            <a:r>
              <a:rPr lang="en-US" sz="4000" dirty="0" smtClean="0"/>
              <a:t>The CPI is commonly used as:</a:t>
            </a:r>
          </a:p>
          <a:p>
            <a:pPr lvl="2"/>
            <a:r>
              <a:rPr lang="en-US" sz="3200" dirty="0" smtClean="0"/>
              <a:t> (1) an indicator of the price level and economic activity,</a:t>
            </a:r>
          </a:p>
          <a:p>
            <a:pPr lvl="2"/>
            <a:r>
              <a:rPr lang="en-US" sz="3200" dirty="0" smtClean="0"/>
              <a:t> (2) a method of converting nominal economic indicators to real terms, and</a:t>
            </a:r>
          </a:p>
          <a:p>
            <a:pPr lvl="2"/>
            <a:r>
              <a:rPr lang="en-US" sz="3200" dirty="0" smtClean="0"/>
              <a:t> (3) a means of adjusting wage and income payments for inflation.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CPI</a:t>
            </a:r>
            <a:endParaRPr lang="en-US" dirty="0"/>
          </a:p>
        </p:txBody>
      </p:sp>
      <p:sp>
        <p:nvSpPr>
          <p:cNvPr id="3" name="Content Placeholder 2"/>
          <p:cNvSpPr>
            <a:spLocks noGrp="1"/>
          </p:cNvSpPr>
          <p:nvPr>
            <p:ph idx="1"/>
          </p:nvPr>
        </p:nvSpPr>
        <p:spPr>
          <a:xfrm>
            <a:off x="457200" y="1066800"/>
            <a:ext cx="8229600" cy="5486400"/>
          </a:xfrm>
        </p:spPr>
        <p:txBody>
          <a:bodyPr>
            <a:normAutofit/>
          </a:bodyPr>
          <a:lstStyle/>
          <a:p>
            <a:r>
              <a:rPr lang="en-US" sz="3600" dirty="0" smtClean="0"/>
              <a:t>How is the CPI determined?</a:t>
            </a:r>
          </a:p>
          <a:p>
            <a:pPr lvl="1"/>
            <a:r>
              <a:rPr lang="en-US" sz="3200" dirty="0" smtClean="0"/>
              <a:t>an index of prices of goods and services typically purchased by urban consumers. </a:t>
            </a:r>
          </a:p>
          <a:p>
            <a:pPr lvl="1"/>
            <a:r>
              <a:rPr lang="en-US" sz="3200" dirty="0" smtClean="0"/>
              <a:t>Index is compiled and published monthly by the Bureau of Labor Statistics,</a:t>
            </a:r>
          </a:p>
          <a:p>
            <a:pPr lvl="1"/>
            <a:r>
              <a:rPr lang="en-US" sz="3200" dirty="0" smtClean="0"/>
              <a:t>provides a relatively accurate indication of the average price level in the economy, and thus inflation.</a:t>
            </a:r>
          </a:p>
          <a:p>
            <a:pPr lvl="1"/>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Monday, February 13th</a:t>
            </a:r>
            <a:endParaRPr lang="en-US" dirty="0"/>
          </a:p>
        </p:txBody>
      </p:sp>
      <p:sp>
        <p:nvSpPr>
          <p:cNvPr id="3" name="Content Placeholder 2"/>
          <p:cNvSpPr>
            <a:spLocks noGrp="1"/>
          </p:cNvSpPr>
          <p:nvPr>
            <p:ph idx="1"/>
          </p:nvPr>
        </p:nvSpPr>
        <p:spPr/>
        <p:txBody>
          <a:bodyPr>
            <a:normAutofit/>
          </a:bodyPr>
          <a:lstStyle/>
          <a:p>
            <a:r>
              <a:rPr lang="en-US" sz="4000" dirty="0" smtClean="0"/>
              <a:t>Warm up – </a:t>
            </a:r>
          </a:p>
          <a:p>
            <a:pPr lvl="1"/>
            <a:r>
              <a:rPr lang="en-US" sz="3600" dirty="0" smtClean="0"/>
              <a:t>Complete CPI activity</a:t>
            </a:r>
          </a:p>
          <a:p>
            <a:r>
              <a:rPr lang="en-US" sz="4000" dirty="0" smtClean="0"/>
              <a:t>Obj. 6.02 – Economic Indicators</a:t>
            </a:r>
          </a:p>
          <a:p>
            <a:pPr lvl="1"/>
            <a:r>
              <a:rPr lang="en-US" sz="3600" dirty="0" smtClean="0"/>
              <a:t>Slide Show/Notes</a:t>
            </a:r>
          </a:p>
          <a:p>
            <a:pPr lvl="1"/>
            <a:r>
              <a:rPr lang="en-US" sz="3600" dirty="0" smtClean="0"/>
              <a:t>Individual Activity</a:t>
            </a:r>
          </a:p>
          <a:p>
            <a:pPr lvl="1"/>
            <a:r>
              <a:rPr lang="en-US" sz="3600" dirty="0" smtClean="0"/>
              <a:t>Turn in your progress reports for a </a:t>
            </a:r>
            <a:r>
              <a:rPr lang="en-US" sz="3600" dirty="0" err="1" smtClean="0"/>
              <a:t>classwork</a:t>
            </a:r>
            <a:r>
              <a:rPr lang="en-US" sz="3600" dirty="0" smtClean="0"/>
              <a:t> grade</a:t>
            </a:r>
            <a:endParaRPr lang="en-US"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CPI</a:t>
            </a:r>
            <a:endParaRPr lang="en-US" dirty="0"/>
          </a:p>
        </p:txBody>
      </p:sp>
      <p:sp>
        <p:nvSpPr>
          <p:cNvPr id="3" name="Content Placeholder 2"/>
          <p:cNvSpPr>
            <a:spLocks noGrp="1"/>
          </p:cNvSpPr>
          <p:nvPr>
            <p:ph idx="1"/>
          </p:nvPr>
        </p:nvSpPr>
        <p:spPr/>
        <p:txBody>
          <a:bodyPr/>
          <a:lstStyle/>
          <a:p>
            <a:endParaRPr lang="en-US" dirty="0" smtClean="0"/>
          </a:p>
          <a:p>
            <a:pPr lvl="3">
              <a:buNone/>
            </a:pPr>
            <a:r>
              <a:rPr lang="en-US" sz="2400" dirty="0" smtClean="0">
                <a:solidFill>
                  <a:srgbClr val="0070C0"/>
                </a:solidFill>
              </a:rPr>
              <a:t>total expenditures on</a:t>
            </a:r>
          </a:p>
          <a:p>
            <a:pPr lvl="3">
              <a:buNone/>
            </a:pPr>
            <a:r>
              <a:rPr lang="en-US" sz="2400" u="sng" dirty="0" smtClean="0">
                <a:solidFill>
                  <a:srgbClr val="0070C0"/>
                </a:solidFill>
              </a:rPr>
              <a:t>market basket in current period </a:t>
            </a:r>
          </a:p>
          <a:p>
            <a:r>
              <a:rPr lang="en-US" dirty="0" smtClean="0"/>
              <a:t>CPI = </a:t>
            </a:r>
            <a:r>
              <a:rPr lang="en-US" sz="2400" dirty="0" smtClean="0">
                <a:solidFill>
                  <a:srgbClr val="00B050"/>
                </a:solidFill>
              </a:rPr>
              <a:t>total expenditures on			</a:t>
            </a:r>
            <a:r>
              <a:rPr lang="en-US" sz="2400" dirty="0" smtClean="0">
                <a:solidFill>
                  <a:srgbClr val="7030A0"/>
                </a:solidFill>
              </a:rPr>
              <a:t>x 100</a:t>
            </a:r>
            <a:r>
              <a:rPr lang="en-US" sz="2400" dirty="0" smtClean="0">
                <a:solidFill>
                  <a:srgbClr val="00B050"/>
                </a:solidFill>
              </a:rPr>
              <a:t/>
            </a:r>
            <a:br>
              <a:rPr lang="en-US" sz="2400" dirty="0" smtClean="0">
                <a:solidFill>
                  <a:srgbClr val="00B050"/>
                </a:solidFill>
              </a:rPr>
            </a:br>
            <a:r>
              <a:rPr lang="en-US" sz="2400" dirty="0" smtClean="0">
                <a:solidFill>
                  <a:srgbClr val="00B050"/>
                </a:solidFill>
              </a:rPr>
              <a:t>		market basket in base period</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CPI</a:t>
            </a:r>
            <a:endParaRPr lang="en-US" dirty="0"/>
          </a:p>
        </p:txBody>
      </p:sp>
      <p:sp>
        <p:nvSpPr>
          <p:cNvPr id="3" name="Content Placeholder 2"/>
          <p:cNvSpPr>
            <a:spLocks noGrp="1"/>
          </p:cNvSpPr>
          <p:nvPr>
            <p:ph idx="1"/>
          </p:nvPr>
        </p:nvSpPr>
        <p:spPr/>
        <p:txBody>
          <a:bodyPr>
            <a:normAutofit/>
          </a:bodyPr>
          <a:lstStyle/>
          <a:p>
            <a:r>
              <a:rPr lang="en-US" sz="3600" dirty="0" smtClean="0"/>
              <a:t>Identify the major kinds of consumer spending that make up the Consumer Price Index.</a:t>
            </a:r>
          </a:p>
          <a:p>
            <a:pPr lvl="1"/>
            <a:r>
              <a:rPr lang="en-US" sz="3200" dirty="0" smtClean="0"/>
              <a:t>measures goods typically purchased by urban consumers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5-170 5-171</a:t>
            </a:r>
            <a:endParaRPr lang="en-US" dirty="0"/>
          </a:p>
        </p:txBody>
      </p:sp>
      <p:sp>
        <p:nvSpPr>
          <p:cNvPr id="3" name="Content Placeholder 2"/>
          <p:cNvSpPr>
            <a:spLocks noGrp="1"/>
          </p:cNvSpPr>
          <p:nvPr>
            <p:ph idx="1"/>
          </p:nvPr>
        </p:nvSpPr>
        <p:spPr/>
        <p:txBody>
          <a:bodyPr>
            <a:normAutofit/>
          </a:bodyPr>
          <a:lstStyle/>
          <a:p>
            <a:r>
              <a:rPr lang="en-US" sz="3600" dirty="0" smtClean="0"/>
              <a:t>How is the Consumer Price Index is used to find the rate of inflation?</a:t>
            </a:r>
          </a:p>
          <a:p>
            <a:pPr lvl="1"/>
            <a:r>
              <a:rPr lang="en-US" sz="3200" dirty="0" smtClean="0"/>
              <a:t>CPI measures the prices of a fixed </a:t>
            </a:r>
            <a:r>
              <a:rPr lang="en-US" sz="3200" u="sng" dirty="0" smtClean="0">
                <a:solidFill>
                  <a:srgbClr val="00B050"/>
                </a:solidFill>
              </a:rPr>
              <a:t>market basket</a:t>
            </a:r>
            <a:r>
              <a:rPr lang="en-US" sz="3200" dirty="0" smtClean="0"/>
              <a:t> of goods</a:t>
            </a:r>
          </a:p>
          <a:p>
            <a:pPr lvl="1"/>
            <a:r>
              <a:rPr lang="en-US" sz="3200" dirty="0" smtClean="0"/>
              <a:t>If their price is going up, inflation is occurring</a:t>
            </a:r>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dirty="0" smtClean="0"/>
              <a:t>5-170 5-171</a:t>
            </a:r>
            <a:endParaRPr lang="en-US" dirty="0"/>
          </a:p>
        </p:txBody>
      </p:sp>
      <p:sp>
        <p:nvSpPr>
          <p:cNvPr id="3" name="Content Placeholder 2"/>
          <p:cNvSpPr>
            <a:spLocks noGrp="1"/>
          </p:cNvSpPr>
          <p:nvPr>
            <p:ph idx="1"/>
          </p:nvPr>
        </p:nvSpPr>
        <p:spPr>
          <a:xfrm>
            <a:off x="1219200" y="1143000"/>
            <a:ext cx="7714488" cy="5486400"/>
          </a:xfrm>
        </p:spPr>
        <p:txBody>
          <a:bodyPr>
            <a:normAutofit/>
          </a:bodyPr>
          <a:lstStyle/>
          <a:p>
            <a:r>
              <a:rPr lang="en-US" sz="3600" dirty="0" smtClean="0"/>
              <a:t>Describe limitations on the use of the Consumer Price Index.</a:t>
            </a:r>
          </a:p>
          <a:p>
            <a:pPr lvl="1"/>
            <a:r>
              <a:rPr lang="en-US" sz="3200" dirty="0" smtClean="0"/>
              <a:t>CPI excludes goods purchased by rural consumers. </a:t>
            </a:r>
          </a:p>
          <a:p>
            <a:pPr lvl="1"/>
            <a:r>
              <a:rPr lang="en-US" sz="3200" dirty="0" smtClean="0"/>
              <a:t>It also excludes capital goods purchased by the business sector and </a:t>
            </a:r>
          </a:p>
          <a:p>
            <a:pPr lvl="1"/>
            <a:r>
              <a:rPr lang="en-US" sz="3200" dirty="0" smtClean="0"/>
              <a:t>It excludes purchases made only by the government and foreign sectors. </a:t>
            </a:r>
          </a:p>
          <a:p>
            <a:pPr lvl="1"/>
            <a:r>
              <a:rPr lang="en-US" sz="3200" dirty="0" smtClean="0"/>
              <a:t>Measures about 60% of the economy and misses 40%</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 with ONE partner</a:t>
            </a:r>
            <a:endParaRPr lang="en-US" dirty="0"/>
          </a:p>
        </p:txBody>
      </p:sp>
      <p:sp>
        <p:nvSpPr>
          <p:cNvPr id="3" name="Content Placeholder 2"/>
          <p:cNvSpPr>
            <a:spLocks noGrp="1"/>
          </p:cNvSpPr>
          <p:nvPr>
            <p:ph idx="1"/>
          </p:nvPr>
        </p:nvSpPr>
        <p:spPr>
          <a:xfrm>
            <a:off x="1435608" y="1447800"/>
            <a:ext cx="7498080" cy="5181600"/>
          </a:xfrm>
        </p:spPr>
        <p:txBody>
          <a:bodyPr>
            <a:normAutofit fontScale="92500" lnSpcReduction="10000"/>
          </a:bodyPr>
          <a:lstStyle/>
          <a:p>
            <a:r>
              <a:rPr lang="en-US" dirty="0" smtClean="0">
                <a:hlinkClick r:id="rId2"/>
              </a:rPr>
              <a:t>http://www.bls.gov/cpi/home.htm</a:t>
            </a:r>
            <a:endParaRPr lang="en-US" dirty="0" smtClean="0"/>
          </a:p>
          <a:p>
            <a:r>
              <a:rPr lang="en-US" dirty="0" smtClean="0"/>
              <a:t>Scroll down to CPI Databases</a:t>
            </a:r>
          </a:p>
          <a:p>
            <a:r>
              <a:rPr lang="en-US" dirty="0" smtClean="0"/>
              <a:t>Choose Top Picks for Average Price Data</a:t>
            </a:r>
          </a:p>
          <a:p>
            <a:r>
              <a:rPr lang="en-US" dirty="0" smtClean="0"/>
              <a:t>Choose one of the items on the list</a:t>
            </a:r>
          </a:p>
          <a:p>
            <a:r>
              <a:rPr lang="en-US" dirty="0" smtClean="0"/>
              <a:t>Track how the price of the item has increased</a:t>
            </a:r>
          </a:p>
          <a:p>
            <a:r>
              <a:rPr lang="en-US" dirty="0" smtClean="0"/>
              <a:t>Be prepared to explain to the class</a:t>
            </a:r>
          </a:p>
          <a:p>
            <a:pPr lvl="1"/>
            <a:r>
              <a:rPr lang="en-US" dirty="0" smtClean="0"/>
              <a:t>What’s your item</a:t>
            </a:r>
          </a:p>
          <a:p>
            <a:pPr lvl="1"/>
            <a:r>
              <a:rPr lang="en-US" dirty="0" smtClean="0"/>
              <a:t>What’s the price change </a:t>
            </a:r>
            <a:br>
              <a:rPr lang="en-US" dirty="0" smtClean="0"/>
            </a:br>
            <a:r>
              <a:rPr lang="en-US" dirty="0" smtClean="0"/>
              <a:t>(inflation or deflation or stable)</a:t>
            </a:r>
          </a:p>
          <a:p>
            <a:pPr lvl="1"/>
            <a:r>
              <a:rPr lang="en-US" dirty="0" smtClean="0"/>
              <a:t>Why you think the price has changed</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2</a:t>
            </a:r>
            <a:br>
              <a:rPr lang="en-US" dirty="0" smtClean="0"/>
            </a:br>
            <a:r>
              <a:rPr lang="en-US" dirty="0" smtClean="0"/>
              <a:t> DEFINITIONS</a:t>
            </a:r>
            <a:endParaRPr lang="en-US" dirty="0"/>
          </a:p>
        </p:txBody>
      </p:sp>
      <p:sp>
        <p:nvSpPr>
          <p:cNvPr id="3" name="Content Placeholder 2"/>
          <p:cNvSpPr>
            <a:spLocks noGrp="1"/>
          </p:cNvSpPr>
          <p:nvPr>
            <p:ph idx="1"/>
          </p:nvPr>
        </p:nvSpPr>
        <p:spPr>
          <a:xfrm>
            <a:off x="1143000" y="1447800"/>
            <a:ext cx="7790688" cy="4800600"/>
          </a:xfrm>
        </p:spPr>
        <p:txBody>
          <a:bodyPr>
            <a:normAutofit/>
          </a:bodyPr>
          <a:lstStyle/>
          <a:p>
            <a:r>
              <a:rPr lang="en-US" b="1" dirty="0" smtClean="0"/>
              <a:t>Gross Domestic Product (GDP): </a:t>
            </a:r>
          </a:p>
          <a:p>
            <a:pPr lvl="1"/>
            <a:r>
              <a:rPr lang="en-US" dirty="0" smtClean="0"/>
              <a:t>the market value of the goods and services produced BY a country.</a:t>
            </a:r>
          </a:p>
          <a:p>
            <a:r>
              <a:rPr lang="en-US" b="1" dirty="0" smtClean="0"/>
              <a:t>Personal Consumption Expenditures</a:t>
            </a:r>
            <a:r>
              <a:rPr lang="en-US" dirty="0" smtClean="0"/>
              <a:t>: </a:t>
            </a:r>
          </a:p>
          <a:p>
            <a:pPr lvl="1"/>
            <a:r>
              <a:rPr lang="en-US" dirty="0" smtClean="0"/>
              <a:t>measures household consumption expenditures on gross domestic product. Personal consumption expenditures are far and away the largest and most stable of the four expenditures, averaging about 65 to 70 percent of gross domestic product.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DEFINITIONS</a:t>
            </a:r>
            <a:endParaRPr lang="en-US" dirty="0"/>
          </a:p>
        </p:txBody>
      </p:sp>
      <p:sp>
        <p:nvSpPr>
          <p:cNvPr id="3" name="Content Placeholder 2"/>
          <p:cNvSpPr>
            <a:spLocks noGrp="1"/>
          </p:cNvSpPr>
          <p:nvPr>
            <p:ph idx="1"/>
          </p:nvPr>
        </p:nvSpPr>
        <p:spPr>
          <a:xfrm>
            <a:off x="1143000" y="1447800"/>
            <a:ext cx="7790688" cy="4800600"/>
          </a:xfrm>
        </p:spPr>
        <p:txBody>
          <a:bodyPr>
            <a:normAutofit/>
          </a:bodyPr>
          <a:lstStyle/>
          <a:p>
            <a:r>
              <a:rPr lang="en-US" b="1" dirty="0" smtClean="0"/>
              <a:t>Gross Private Domestic Investment</a:t>
            </a:r>
            <a:r>
              <a:rPr lang="en-US" dirty="0" smtClean="0"/>
              <a:t>: </a:t>
            </a:r>
          </a:p>
          <a:p>
            <a:pPr lvl="1"/>
            <a:r>
              <a:rPr lang="en-US" dirty="0" smtClean="0"/>
              <a:t>measuring capital investment expenditures. Gross private domestic investment is expenditures on capital goods to be used for productive activities in the domestic economy that are undertaken by the business sector during a given time period</a:t>
            </a:r>
          </a:p>
          <a:p>
            <a:pPr>
              <a:buNone/>
            </a:pP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1066800" y="990600"/>
            <a:ext cx="8077200" cy="5562600"/>
          </a:xfrm>
        </p:spPr>
        <p:txBody>
          <a:bodyPr>
            <a:normAutofit/>
          </a:bodyPr>
          <a:lstStyle/>
          <a:p>
            <a:pPr>
              <a:buNone/>
            </a:pPr>
            <a:r>
              <a:rPr lang="en-US" b="1" dirty="0" smtClean="0"/>
              <a:t>Government purchases of goods and services</a:t>
            </a:r>
            <a:r>
              <a:rPr lang="en-US" dirty="0" smtClean="0"/>
              <a:t>: </a:t>
            </a:r>
          </a:p>
          <a:p>
            <a:pPr lvl="1"/>
            <a:r>
              <a:rPr lang="en-US" dirty="0" smtClean="0"/>
              <a:t>Expenditures made by the government sector on final goods and services, or gross domestic product. </a:t>
            </a:r>
          </a:p>
          <a:p>
            <a:pPr lvl="1"/>
            <a:r>
              <a:rPr lang="en-US" dirty="0" smtClean="0"/>
              <a:t>used to buy the goods and services needed to operate the government (such as administrative salaries) and to provide public goods (including national defense, highway construction).</a:t>
            </a:r>
          </a:p>
          <a:p>
            <a:pPr lvl="1"/>
            <a:r>
              <a:rPr lang="en-US" dirty="0" smtClean="0"/>
              <a:t>annually account for about 10 to 15 percent of the total or aggregate expenditures on gross domestic product.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1295400" y="1447800"/>
            <a:ext cx="7638288" cy="5105400"/>
          </a:xfrm>
        </p:spPr>
        <p:txBody>
          <a:bodyPr>
            <a:normAutofit/>
          </a:bodyPr>
          <a:lstStyle/>
          <a:p>
            <a:r>
              <a:rPr lang="en-US" sz="3600" b="1" dirty="0" smtClean="0"/>
              <a:t>Net exports of goods and services</a:t>
            </a:r>
            <a:r>
              <a:rPr lang="en-US" sz="3600" dirty="0" smtClean="0"/>
              <a:t>:  the official government measure of net exports with the foreign sector, the difference between exports and imports.</a:t>
            </a:r>
          </a:p>
          <a:p>
            <a:pPr lvl="1"/>
            <a:r>
              <a:rPr lang="en-US" sz="3200" dirty="0" smtClean="0"/>
              <a:t>They are positive when exports are greater than imports and negative when exports are less than imports.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498080" cy="868362"/>
          </a:xfrm>
        </p:spPr>
        <p:txBody>
          <a:bodyPr>
            <a:normAutofit/>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r>
              <a:rPr lang="en-US" sz="4000" b="1" dirty="0" smtClean="0"/>
              <a:t>Trade deficit: </a:t>
            </a:r>
          </a:p>
          <a:p>
            <a:pPr lvl="1"/>
            <a:r>
              <a:rPr lang="en-US" sz="3600" dirty="0" smtClean="0"/>
              <a:t>importing more than we export</a:t>
            </a:r>
          </a:p>
          <a:p>
            <a:r>
              <a:rPr lang="en-US" sz="4000" b="1" dirty="0" smtClean="0"/>
              <a:t>Trade surplus</a:t>
            </a:r>
            <a:r>
              <a:rPr lang="en-US" sz="4000" dirty="0" smtClean="0"/>
              <a:t>: </a:t>
            </a:r>
          </a:p>
          <a:p>
            <a:pPr lvl="1"/>
            <a:r>
              <a:rPr lang="en-US" sz="3600" dirty="0" smtClean="0"/>
              <a:t>exporting more than we import</a:t>
            </a:r>
          </a:p>
          <a:p>
            <a:r>
              <a:rPr lang="en-US" sz="4000" b="1" dirty="0" smtClean="0"/>
              <a:t>Uncounted production</a:t>
            </a:r>
            <a:r>
              <a:rPr lang="en-US" sz="4000" dirty="0" smtClean="0"/>
              <a:t>: </a:t>
            </a:r>
          </a:p>
          <a:p>
            <a:pPr lvl="1"/>
            <a:r>
              <a:rPr lang="en-US" sz="3600" dirty="0" smtClean="0"/>
              <a:t>production not tracked or counted in economic measurements</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Tuesday, February 14th</a:t>
            </a:r>
            <a:endParaRPr lang="en-US" dirty="0"/>
          </a:p>
        </p:txBody>
      </p:sp>
      <p:sp>
        <p:nvSpPr>
          <p:cNvPr id="3" name="Content Placeholder 2"/>
          <p:cNvSpPr>
            <a:spLocks noGrp="1"/>
          </p:cNvSpPr>
          <p:nvPr>
            <p:ph idx="1"/>
          </p:nvPr>
        </p:nvSpPr>
        <p:spPr>
          <a:xfrm>
            <a:off x="1066800" y="1447800"/>
            <a:ext cx="7866888" cy="4800600"/>
          </a:xfrm>
        </p:spPr>
        <p:txBody>
          <a:bodyPr>
            <a:normAutofit/>
          </a:bodyPr>
          <a:lstStyle/>
          <a:p>
            <a:r>
              <a:rPr lang="en-US" sz="4000" dirty="0" smtClean="0"/>
              <a:t>Warm up – Happy Valentine’s Day</a:t>
            </a:r>
          </a:p>
          <a:p>
            <a:r>
              <a:rPr lang="en-US" sz="4000" dirty="0" smtClean="0"/>
              <a:t>Obj. 6.02 – Economic Indicators</a:t>
            </a:r>
          </a:p>
          <a:p>
            <a:pPr lvl="1"/>
            <a:r>
              <a:rPr lang="en-US" sz="3600" dirty="0" smtClean="0"/>
              <a:t>Slide Show/Notes – MORE!!!</a:t>
            </a:r>
          </a:p>
          <a:p>
            <a:pPr lvl="1"/>
            <a:r>
              <a:rPr lang="en-US" sz="3600" dirty="0" smtClean="0"/>
              <a:t>Individual Activity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498080" cy="868362"/>
          </a:xfrm>
        </p:spPr>
        <p:txBody>
          <a:bodyPr>
            <a:normAutofit/>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r>
              <a:rPr lang="en-US" sz="4000" b="1" dirty="0" smtClean="0"/>
              <a:t>Underground economy</a:t>
            </a:r>
            <a:r>
              <a:rPr lang="en-US" sz="4000" dirty="0" smtClean="0"/>
              <a:t>: </a:t>
            </a:r>
            <a:r>
              <a:rPr lang="en-US" sz="3600" dirty="0" smtClean="0"/>
              <a:t>“off the books”</a:t>
            </a:r>
          </a:p>
          <a:p>
            <a:r>
              <a:rPr lang="en-US" sz="4000" b="1" dirty="0" smtClean="0"/>
              <a:t>Double counting</a:t>
            </a:r>
            <a:r>
              <a:rPr lang="en-US" sz="4000" dirty="0" smtClean="0"/>
              <a:t>: </a:t>
            </a:r>
          </a:p>
          <a:p>
            <a:pPr lvl="1"/>
            <a:r>
              <a:rPr lang="en-US" sz="3600" dirty="0" smtClean="0"/>
              <a:t>shows up two ways in the measurements</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a:t>
            </a:r>
            <a:endParaRPr lang="en-US" dirty="0"/>
          </a:p>
        </p:txBody>
      </p:sp>
      <p:sp>
        <p:nvSpPr>
          <p:cNvPr id="3" name="Content Placeholder 2"/>
          <p:cNvSpPr>
            <a:spLocks noGrp="1"/>
          </p:cNvSpPr>
          <p:nvPr>
            <p:ph idx="1"/>
          </p:nvPr>
        </p:nvSpPr>
        <p:spPr>
          <a:xfrm>
            <a:off x="1435608" y="1219200"/>
            <a:ext cx="7498080" cy="5334000"/>
          </a:xfrm>
        </p:spPr>
        <p:txBody>
          <a:bodyPr>
            <a:normAutofit/>
          </a:bodyPr>
          <a:lstStyle/>
          <a:p>
            <a:r>
              <a:rPr lang="en-US" sz="3600" dirty="0" smtClean="0"/>
              <a:t>Categories of goods and services that make up GDP.</a:t>
            </a:r>
          </a:p>
          <a:p>
            <a:pPr lvl="1"/>
            <a:r>
              <a:rPr lang="en-US" sz="3200" dirty="0" smtClean="0"/>
              <a:t>Consumption – largest component</a:t>
            </a:r>
          </a:p>
          <a:p>
            <a:pPr lvl="2"/>
            <a:r>
              <a:rPr lang="en-US" dirty="0" smtClean="0"/>
              <a:t>Durable goods</a:t>
            </a:r>
          </a:p>
          <a:p>
            <a:pPr lvl="2"/>
            <a:r>
              <a:rPr lang="en-US" dirty="0" smtClean="0"/>
              <a:t>Nondurable goods</a:t>
            </a:r>
          </a:p>
          <a:p>
            <a:pPr lvl="2"/>
            <a:r>
              <a:rPr lang="en-US" dirty="0" smtClean="0"/>
              <a:t>Service goods</a:t>
            </a:r>
          </a:p>
          <a:p>
            <a:pPr lvl="1"/>
            <a:r>
              <a:rPr lang="en-US" sz="3200" dirty="0" smtClean="0"/>
              <a:t>Investment</a:t>
            </a:r>
          </a:p>
          <a:p>
            <a:pPr lvl="1"/>
            <a:r>
              <a:rPr lang="en-US" sz="3200" dirty="0" smtClean="0"/>
              <a:t>Government</a:t>
            </a:r>
          </a:p>
          <a:p>
            <a:pPr lvl="1"/>
            <a:r>
              <a:rPr lang="en-US" sz="3200" dirty="0" smtClean="0"/>
              <a:t>Net exports – exports minus imports</a:t>
            </a:r>
          </a:p>
          <a:p>
            <a:pPr lvl="1">
              <a:buNone/>
            </a:pPr>
            <a:r>
              <a:rPr lang="en-US" dirty="0" smtClean="0">
                <a:hlinkClick r:id="rId2"/>
              </a:rPr>
              <a:t>http://www.quickmba.com/econ/macro/gdp/</a:t>
            </a:r>
            <a:r>
              <a:rPr lang="en-US" dirty="0" smtClean="0"/>
              <a:t> </a:t>
            </a:r>
          </a:p>
          <a:p>
            <a:pPr lvl="1"/>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a:t>
            </a:r>
            <a:endParaRPr lang="en-US" dirty="0"/>
          </a:p>
        </p:txBody>
      </p:sp>
      <p:sp>
        <p:nvSpPr>
          <p:cNvPr id="3" name="Content Placeholder 2"/>
          <p:cNvSpPr>
            <a:spLocks noGrp="1"/>
          </p:cNvSpPr>
          <p:nvPr>
            <p:ph idx="1"/>
          </p:nvPr>
        </p:nvSpPr>
        <p:spPr>
          <a:xfrm>
            <a:off x="1435608" y="1219200"/>
            <a:ext cx="7498080" cy="5334000"/>
          </a:xfrm>
        </p:spPr>
        <p:txBody>
          <a:bodyPr>
            <a:normAutofit/>
          </a:bodyPr>
          <a:lstStyle/>
          <a:p>
            <a:r>
              <a:rPr lang="en-US" sz="3600" dirty="0" smtClean="0"/>
              <a:t>Problems encountered in calculating GDP.</a:t>
            </a:r>
          </a:p>
          <a:p>
            <a:pPr lvl="1"/>
            <a:r>
              <a:rPr lang="en-US" sz="3200" dirty="0" smtClean="0"/>
              <a:t>Dynamic Economy</a:t>
            </a:r>
          </a:p>
          <a:p>
            <a:pPr lvl="1"/>
            <a:r>
              <a:rPr lang="en-US" sz="3200" dirty="0" smtClean="0"/>
              <a:t>Uncounted goods</a:t>
            </a:r>
          </a:p>
          <a:p>
            <a:pPr lvl="1"/>
            <a:r>
              <a:rPr lang="en-US" sz="3200" dirty="0" smtClean="0"/>
              <a:t>Underground goods</a:t>
            </a:r>
          </a:p>
          <a:p>
            <a:pPr lvl="1"/>
            <a:r>
              <a:rPr lang="en-US" sz="3200" dirty="0" smtClean="0"/>
              <a:t>Double Counting</a:t>
            </a:r>
          </a:p>
          <a:p>
            <a:pPr lvl="1"/>
            <a:r>
              <a:rPr lang="en-US" sz="3200" dirty="0" smtClean="0"/>
              <a:t>Vast Amount of Information</a:t>
            </a:r>
          </a:p>
          <a:p>
            <a:pPr lvl="1"/>
            <a:r>
              <a:rPr lang="en-US" sz="3200" dirty="0" smtClean="0"/>
              <a:t>Inflation (distorts numbers)</a:t>
            </a:r>
            <a:endParaRPr lang="en-US" dirty="0" smtClean="0"/>
          </a:p>
          <a:p>
            <a:pPr lvl="1"/>
            <a:endParaRPr 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a:t>
            </a:r>
            <a:endParaRPr lang="en-US" dirty="0"/>
          </a:p>
        </p:txBody>
      </p:sp>
      <p:sp>
        <p:nvSpPr>
          <p:cNvPr id="3" name="Content Placeholder 2"/>
          <p:cNvSpPr>
            <a:spLocks noGrp="1"/>
          </p:cNvSpPr>
          <p:nvPr>
            <p:ph idx="1"/>
          </p:nvPr>
        </p:nvSpPr>
        <p:spPr>
          <a:xfrm>
            <a:off x="1435608" y="1219200"/>
            <a:ext cx="7498080" cy="5334000"/>
          </a:xfrm>
        </p:spPr>
        <p:txBody>
          <a:bodyPr>
            <a:normAutofit/>
          </a:bodyPr>
          <a:lstStyle/>
          <a:p>
            <a:r>
              <a:rPr lang="en-US" sz="3600" dirty="0" smtClean="0"/>
              <a:t>The importance of a country's GDP.</a:t>
            </a:r>
          </a:p>
          <a:p>
            <a:pPr lvl="1"/>
            <a:r>
              <a:rPr lang="en-US" sz="3200" dirty="0" smtClean="0"/>
              <a:t>one of the primary indicators used to gauge the health of a country's economy </a:t>
            </a:r>
          </a:p>
          <a:p>
            <a:pPr lvl="1"/>
            <a:r>
              <a:rPr lang="en-US" sz="3200" dirty="0" smtClean="0"/>
              <a:t>Represents the total dollar value of all goods and services produced over a specific time period - think of it as the size of the economy.</a:t>
            </a:r>
            <a:br>
              <a:rPr lang="en-US" sz="3200" dirty="0" smtClean="0"/>
            </a:br>
            <a:r>
              <a:rPr lang="en-US" dirty="0" smtClean="0">
                <a:hlinkClick r:id="rId2"/>
              </a:rPr>
              <a:t>http://www.investopedia.com/ask/answers/199.asp#ixzz1hBoT3IGy</a:t>
            </a:r>
            <a:r>
              <a:rPr lang="en-US" dirty="0" smtClean="0"/>
              <a:t> </a:t>
            </a:r>
          </a:p>
          <a:p>
            <a:pPr lvl="1"/>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a:t>
            </a:r>
            <a:endParaRPr lang="en-US" dirty="0"/>
          </a:p>
        </p:txBody>
      </p:sp>
      <p:sp>
        <p:nvSpPr>
          <p:cNvPr id="3" name="Content Placeholder 2"/>
          <p:cNvSpPr>
            <a:spLocks noGrp="1"/>
          </p:cNvSpPr>
          <p:nvPr>
            <p:ph idx="1"/>
          </p:nvPr>
        </p:nvSpPr>
        <p:spPr>
          <a:xfrm>
            <a:off x="1435608" y="1219200"/>
            <a:ext cx="7498080" cy="5334000"/>
          </a:xfrm>
        </p:spPr>
        <p:txBody>
          <a:bodyPr>
            <a:normAutofit/>
          </a:bodyPr>
          <a:lstStyle/>
          <a:p>
            <a:r>
              <a:rPr lang="en-US" sz="3600" dirty="0" smtClean="0"/>
              <a:t>The importance of a country's GDP.</a:t>
            </a:r>
          </a:p>
          <a:p>
            <a:pPr lvl="1"/>
            <a:r>
              <a:rPr lang="en-US" sz="3200" dirty="0" smtClean="0"/>
              <a:t>Check economic performance</a:t>
            </a:r>
          </a:p>
          <a:p>
            <a:pPr lvl="1"/>
            <a:r>
              <a:rPr lang="en-US" sz="3200" dirty="0" smtClean="0"/>
              <a:t>Check well Being of citizens</a:t>
            </a:r>
          </a:p>
          <a:p>
            <a:pPr lvl="1"/>
            <a:r>
              <a:rPr lang="en-US" sz="3200" dirty="0" smtClean="0"/>
              <a:t>Compare findings with other countries</a:t>
            </a:r>
            <a:endParaRPr lang="en-US" dirty="0" smtClean="0"/>
          </a:p>
          <a:p>
            <a:pPr lvl="1"/>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Ways to increase GDP</a:t>
            </a:r>
            <a:endParaRPr lang="en-US" dirty="0"/>
          </a:p>
        </p:txBody>
      </p:sp>
      <p:sp>
        <p:nvSpPr>
          <p:cNvPr id="3" name="Content Placeholder 2"/>
          <p:cNvSpPr>
            <a:spLocks noGrp="1"/>
          </p:cNvSpPr>
          <p:nvPr>
            <p:ph idx="1"/>
          </p:nvPr>
        </p:nvSpPr>
        <p:spPr/>
        <p:txBody>
          <a:bodyPr/>
          <a:lstStyle/>
          <a:p>
            <a:pPr lvl="1"/>
            <a:r>
              <a:rPr lang="en-US" sz="3600" dirty="0" smtClean="0"/>
              <a:t>Increase $ in circulation</a:t>
            </a:r>
          </a:p>
          <a:p>
            <a:pPr lvl="1"/>
            <a:r>
              <a:rPr lang="en-US" sz="3600" dirty="0" smtClean="0"/>
              <a:t>Increase </a:t>
            </a:r>
            <a:r>
              <a:rPr lang="en-US" sz="3600" dirty="0" err="1" smtClean="0"/>
              <a:t>Gov’t</a:t>
            </a:r>
            <a:r>
              <a:rPr lang="en-US" sz="3600" dirty="0" smtClean="0"/>
              <a:t> spending</a:t>
            </a:r>
          </a:p>
          <a:p>
            <a:pPr lvl="1"/>
            <a:r>
              <a:rPr lang="en-US" sz="3600" dirty="0" smtClean="0"/>
              <a:t>Lower Prime and Discount rates</a:t>
            </a:r>
          </a:p>
          <a:p>
            <a:pPr lvl="1"/>
            <a:r>
              <a:rPr lang="en-US" sz="3600" dirty="0" smtClean="0"/>
              <a:t>lower taxes (usually short-term)</a:t>
            </a:r>
          </a:p>
          <a:p>
            <a:pPr>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government responds to changes in GDP</a:t>
            </a:r>
            <a:endParaRPr lang="en-US" dirty="0"/>
          </a:p>
        </p:txBody>
      </p:sp>
      <p:sp>
        <p:nvSpPr>
          <p:cNvPr id="3" name="Content Placeholder 2"/>
          <p:cNvSpPr>
            <a:spLocks noGrp="1"/>
          </p:cNvSpPr>
          <p:nvPr>
            <p:ph idx="1"/>
          </p:nvPr>
        </p:nvSpPr>
        <p:spPr/>
        <p:txBody>
          <a:bodyPr/>
          <a:lstStyle/>
          <a:p>
            <a:r>
              <a:rPr lang="en-US" dirty="0" smtClean="0"/>
              <a:t>.</a:t>
            </a:r>
          </a:p>
          <a:p>
            <a:pPr lvl="1"/>
            <a:r>
              <a:rPr lang="en-US" dirty="0" smtClean="0"/>
              <a:t>Monitors economic growth</a:t>
            </a:r>
          </a:p>
          <a:p>
            <a:pPr lvl="1"/>
            <a:r>
              <a:rPr lang="en-US" dirty="0" smtClean="0"/>
              <a:t>Utilizes one or more of ways to increase GDP</a:t>
            </a:r>
          </a:p>
          <a:p>
            <a:pPr lvl="1"/>
            <a:r>
              <a:rPr lang="en-US" dirty="0" smtClean="0"/>
              <a:t>Utilizes opposite if want to curb inflation.</a:t>
            </a:r>
          </a:p>
          <a:p>
            <a:pPr lvl="1"/>
            <a:endParaRPr lang="en-US" dirty="0" smtClean="0"/>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Ways that businesses respond to changes in GDP.</a:t>
            </a:r>
          </a:p>
        </p:txBody>
      </p:sp>
      <p:sp>
        <p:nvSpPr>
          <p:cNvPr id="3" name="Content Placeholder 2"/>
          <p:cNvSpPr>
            <a:spLocks noGrp="1"/>
          </p:cNvSpPr>
          <p:nvPr>
            <p:ph idx="1"/>
          </p:nvPr>
        </p:nvSpPr>
        <p:spPr>
          <a:xfrm>
            <a:off x="1066800" y="1447800"/>
            <a:ext cx="7866888" cy="5105400"/>
          </a:xfrm>
        </p:spPr>
        <p:txBody>
          <a:bodyPr>
            <a:normAutofit/>
          </a:bodyPr>
          <a:lstStyle/>
          <a:p>
            <a:r>
              <a:rPr lang="en-US" dirty="0" smtClean="0"/>
              <a:t>Helps Business with planning</a:t>
            </a:r>
          </a:p>
          <a:p>
            <a:r>
              <a:rPr lang="en-US" dirty="0" smtClean="0"/>
              <a:t>Guides business decisions about:</a:t>
            </a:r>
          </a:p>
          <a:p>
            <a:pPr lvl="1"/>
            <a:r>
              <a:rPr lang="en-US" dirty="0" smtClean="0"/>
              <a:t>Expansion</a:t>
            </a:r>
          </a:p>
          <a:p>
            <a:pPr lvl="1"/>
            <a:r>
              <a:rPr lang="en-US" dirty="0" smtClean="0"/>
              <a:t>Production</a:t>
            </a:r>
          </a:p>
          <a:p>
            <a:pPr lvl="1"/>
            <a:r>
              <a:rPr lang="en-US" dirty="0" smtClean="0"/>
              <a:t>Borrowing</a:t>
            </a:r>
          </a:p>
          <a:p>
            <a:pPr lvl="1"/>
            <a:r>
              <a:rPr lang="en-US" dirty="0" smtClean="0"/>
              <a:t>Investments</a:t>
            </a:r>
          </a:p>
          <a:p>
            <a:pPr lvl="1"/>
            <a:r>
              <a:rPr lang="en-US" dirty="0" smtClean="0"/>
              <a:t>Hiring</a:t>
            </a:r>
          </a:p>
          <a:p>
            <a:pPr lvl="1"/>
            <a:r>
              <a:rPr lang="en-US" dirty="0" smtClean="0"/>
              <a:t>Inventories</a:t>
            </a:r>
          </a:p>
          <a:p>
            <a:pPr>
              <a:buNone/>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762000"/>
          </a:xfrm>
        </p:spPr>
        <p:txBody>
          <a:bodyPr>
            <a:normAutofit fontScale="90000"/>
          </a:bodyPr>
          <a:lstStyle/>
          <a:p>
            <a:r>
              <a:rPr lang="en-US" dirty="0" smtClean="0"/>
              <a:t/>
            </a:r>
            <a:br>
              <a:rPr lang="en-US" dirty="0" smtClean="0"/>
            </a:br>
            <a:r>
              <a:rPr lang="en-US" dirty="0" smtClean="0"/>
              <a:t>SECTION 3 -  Definitions</a:t>
            </a:r>
            <a:endParaRPr lang="en-US" dirty="0"/>
          </a:p>
        </p:txBody>
      </p:sp>
      <p:sp>
        <p:nvSpPr>
          <p:cNvPr id="3" name="Content Placeholder 2"/>
          <p:cNvSpPr>
            <a:spLocks noGrp="1"/>
          </p:cNvSpPr>
          <p:nvPr>
            <p:ph idx="1"/>
          </p:nvPr>
        </p:nvSpPr>
        <p:spPr>
          <a:xfrm>
            <a:off x="609600" y="1143000"/>
            <a:ext cx="8324088" cy="5105400"/>
          </a:xfrm>
        </p:spPr>
        <p:txBody>
          <a:bodyPr>
            <a:noAutofit/>
          </a:bodyPr>
          <a:lstStyle/>
          <a:p>
            <a:r>
              <a:rPr lang="en-US" sz="3600" b="1" dirty="0" smtClean="0"/>
              <a:t>Unemployment rate</a:t>
            </a:r>
            <a:r>
              <a:rPr lang="en-US" sz="3600" dirty="0" smtClean="0"/>
              <a:t>: </a:t>
            </a:r>
            <a:r>
              <a:rPr lang="en-US" dirty="0" smtClean="0"/>
              <a:t>The percentage of the total labor force that is unemployed but actively seeking employment and willing to work. </a:t>
            </a:r>
          </a:p>
          <a:p>
            <a:pPr lvl="1"/>
            <a:r>
              <a:rPr lang="en-US" sz="2000" dirty="0" smtClean="0">
                <a:hlinkClick r:id="rId2"/>
              </a:rPr>
              <a:t>www.investopedia.com</a:t>
            </a:r>
            <a:r>
              <a:rPr lang="en-US" sz="2000" dirty="0" smtClean="0"/>
              <a:t> </a:t>
            </a:r>
          </a:p>
          <a:p>
            <a:pPr>
              <a:buNone/>
            </a:pPr>
            <a:endParaRPr lang="en-US" sz="14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762000"/>
          </a:xfrm>
        </p:spPr>
        <p:txBody>
          <a:bodyPr>
            <a:normAutofit fontScale="90000"/>
          </a:bodyPr>
          <a:lstStyle/>
          <a:p>
            <a:r>
              <a:rPr lang="en-US" dirty="0" smtClean="0"/>
              <a:t/>
            </a:r>
            <a:br>
              <a:rPr lang="en-US" dirty="0" smtClean="0"/>
            </a:br>
            <a:r>
              <a:rPr lang="en-US" dirty="0" smtClean="0"/>
              <a:t> Definitions</a:t>
            </a:r>
            <a:endParaRPr lang="en-US" dirty="0"/>
          </a:p>
        </p:txBody>
      </p:sp>
      <p:sp>
        <p:nvSpPr>
          <p:cNvPr id="3" name="Content Placeholder 2"/>
          <p:cNvSpPr>
            <a:spLocks noGrp="1"/>
          </p:cNvSpPr>
          <p:nvPr>
            <p:ph idx="1"/>
          </p:nvPr>
        </p:nvSpPr>
        <p:spPr>
          <a:xfrm>
            <a:off x="609600" y="1143000"/>
            <a:ext cx="8534400" cy="5105400"/>
          </a:xfrm>
        </p:spPr>
        <p:txBody>
          <a:bodyPr>
            <a:noAutofit/>
          </a:bodyPr>
          <a:lstStyle/>
          <a:p>
            <a:r>
              <a:rPr lang="en-US" b="1" dirty="0" smtClean="0"/>
              <a:t>Frictional unemployment</a:t>
            </a:r>
            <a:r>
              <a:rPr lang="en-US" sz="2800" dirty="0" smtClean="0"/>
              <a:t>: Unemployment that is always present in the economy, resulting from temporary transitions made by workers and employers or from workers (workers between jobs) </a:t>
            </a:r>
            <a:endParaRPr lang="en-US" sz="2800" b="1" dirty="0" smtClean="0"/>
          </a:p>
          <a:p>
            <a:pPr lvl="1"/>
            <a:r>
              <a:rPr lang="en-US" sz="2400" dirty="0" smtClean="0"/>
              <a:t>Example, a first-time job seeker may lack the resources or efficiency for finding the company that has the job that is available and suitable for him. As a result this person does not take other work, temporarily holding out for the better-paying job. </a:t>
            </a:r>
            <a:br>
              <a:rPr lang="en-US" sz="2400" dirty="0" smtClean="0"/>
            </a:br>
            <a:r>
              <a:rPr lang="en-US" sz="2400" dirty="0" smtClean="0"/>
              <a:t>Another example of when frictional employment occurs is when a company abstains from hiring because it believes there are not enough qualified individuals available for the job, when in actuality there is. </a:t>
            </a:r>
          </a:p>
          <a:p>
            <a:pPr lvl="1"/>
            <a:r>
              <a:rPr lang="en-US" sz="2000" dirty="0" smtClean="0">
                <a:hlinkClick r:id="rId2"/>
              </a:rPr>
              <a:t>www.investopedia.com</a:t>
            </a:r>
            <a:r>
              <a:rPr lang="en-US" sz="2000" dirty="0" smtClean="0"/>
              <a:t> </a:t>
            </a:r>
          </a:p>
          <a:p>
            <a:pPr>
              <a:buNone/>
            </a:pPr>
            <a:endParaRPr lang="en-US" sz="1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Wednesday</a:t>
            </a:r>
            <a:r>
              <a:rPr lang="en-US" dirty="0" smtClean="0"/>
              <a:t>, February </a:t>
            </a:r>
            <a:r>
              <a:rPr lang="en-US" dirty="0" smtClean="0"/>
              <a:t>15</a:t>
            </a:r>
            <a:r>
              <a:rPr lang="en-US" baseline="30000" dirty="0" smtClean="0"/>
              <a:t>th</a:t>
            </a:r>
            <a:r>
              <a:rPr lang="en-US" dirty="0" smtClean="0"/>
              <a:t> – 1</a:t>
            </a:r>
            <a:r>
              <a:rPr lang="en-US" baseline="30000" dirty="0" smtClean="0"/>
              <a:t>st</a:t>
            </a:r>
            <a:r>
              <a:rPr lang="en-US" dirty="0" smtClean="0"/>
              <a:t> pd</a:t>
            </a:r>
            <a:endParaRPr lang="en-US" dirty="0"/>
          </a:p>
        </p:txBody>
      </p:sp>
      <p:sp>
        <p:nvSpPr>
          <p:cNvPr id="3" name="Content Placeholder 2"/>
          <p:cNvSpPr>
            <a:spLocks noGrp="1"/>
          </p:cNvSpPr>
          <p:nvPr>
            <p:ph idx="1"/>
          </p:nvPr>
        </p:nvSpPr>
        <p:spPr>
          <a:xfrm>
            <a:off x="1066800" y="1447800"/>
            <a:ext cx="7866888" cy="4800600"/>
          </a:xfrm>
        </p:spPr>
        <p:txBody>
          <a:bodyPr>
            <a:normAutofit/>
          </a:bodyPr>
          <a:lstStyle/>
          <a:p>
            <a:r>
              <a:rPr lang="en-US" sz="4000" dirty="0" smtClean="0"/>
              <a:t>Warm up – </a:t>
            </a:r>
            <a:r>
              <a:rPr lang="en-US" sz="4000" dirty="0" smtClean="0"/>
              <a:t>Obj. 6.02 Quiz – Open Note</a:t>
            </a:r>
            <a:endParaRPr lang="en-US" sz="4000" dirty="0" smtClean="0"/>
          </a:p>
          <a:p>
            <a:r>
              <a:rPr lang="en-US" sz="4000" dirty="0" smtClean="0"/>
              <a:t>Obj. </a:t>
            </a:r>
            <a:r>
              <a:rPr lang="en-US" sz="4000" dirty="0" smtClean="0"/>
              <a:t>6.02 </a:t>
            </a:r>
            <a:r>
              <a:rPr lang="en-US" sz="4000" dirty="0" smtClean="0"/>
              <a:t>– Economic Indicators</a:t>
            </a:r>
          </a:p>
          <a:p>
            <a:pPr lvl="1"/>
            <a:r>
              <a:rPr lang="en-US" sz="3600" dirty="0" smtClean="0"/>
              <a:t>Slide Show/Notes – </a:t>
            </a:r>
            <a:r>
              <a:rPr lang="en-US" sz="3600" dirty="0" smtClean="0"/>
              <a:t>Review</a:t>
            </a:r>
            <a:endParaRPr lang="en-US" sz="3600" dirty="0" smtClean="0"/>
          </a:p>
          <a:p>
            <a:pPr lvl="1"/>
            <a:r>
              <a:rPr lang="en-US" sz="3600" dirty="0" smtClean="0"/>
              <a:t>Group Activity</a:t>
            </a:r>
          </a:p>
          <a:p>
            <a:r>
              <a:rPr lang="en-US" sz="4000" dirty="0" smtClean="0"/>
              <a:t>Obj. 6.03 – Global Business</a:t>
            </a:r>
          </a:p>
          <a:p>
            <a:pPr lvl="1"/>
            <a:r>
              <a:rPr lang="en-US" sz="3600" dirty="0" smtClean="0"/>
              <a:t>Slide Show/Notes</a:t>
            </a:r>
            <a:endParaRPr lang="en-US" sz="36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6397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685800" y="990600"/>
            <a:ext cx="8247888" cy="5867400"/>
          </a:xfrm>
        </p:spPr>
        <p:txBody>
          <a:bodyPr>
            <a:normAutofit/>
          </a:bodyPr>
          <a:lstStyle/>
          <a:p>
            <a:r>
              <a:rPr lang="en-US" b="1" dirty="0" smtClean="0"/>
              <a:t>Structural unemployment</a:t>
            </a:r>
            <a:r>
              <a:rPr lang="en-US" dirty="0" smtClean="0"/>
              <a:t>: Unemployment resulting from changes in the basic composition of the economy. These changes simultaneously open new positions for trained workers. </a:t>
            </a:r>
            <a:endParaRPr lang="en-US" b="1" dirty="0" smtClean="0"/>
          </a:p>
          <a:p>
            <a:pPr lvl="1"/>
            <a:r>
              <a:rPr lang="en-US" dirty="0" smtClean="0"/>
              <a:t>An example of structural unemployment is the technological revolution. </a:t>
            </a:r>
            <a:r>
              <a:rPr lang="en-US" u="sng" dirty="0" smtClean="0">
                <a:hlinkClick r:id="" action="ppaction://hlinkfile"/>
              </a:rPr>
              <a:t>Computers</a:t>
            </a:r>
            <a:r>
              <a:rPr lang="en-US" dirty="0" smtClean="0"/>
              <a:t> may have eliminated jobs, but they also opened up new positions for those who have the skills to operate the computers. </a:t>
            </a:r>
          </a:p>
          <a:p>
            <a:pPr lvl="1"/>
            <a:endParaRPr lang="en-US" sz="1600" dirty="0" smtClean="0"/>
          </a:p>
          <a:p>
            <a:pPr lvl="1"/>
            <a:r>
              <a:rPr lang="en-US" sz="1600" dirty="0" smtClean="0">
                <a:hlinkClick r:id="rId2"/>
              </a:rPr>
              <a:t>www.investopedia.com</a:t>
            </a:r>
            <a:r>
              <a:rPr lang="en-US" sz="1600" dirty="0" smtClean="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6397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685800" y="990600"/>
            <a:ext cx="8247888" cy="5867400"/>
          </a:xfrm>
        </p:spPr>
        <p:txBody>
          <a:bodyPr>
            <a:normAutofit fontScale="92500"/>
          </a:bodyPr>
          <a:lstStyle/>
          <a:p>
            <a:r>
              <a:rPr lang="en-US" sz="2800" b="1" dirty="0" smtClean="0"/>
              <a:t>Cyclical unemployment</a:t>
            </a:r>
            <a:r>
              <a:rPr lang="en-US" sz="2800" dirty="0" smtClean="0"/>
              <a:t>: A factor of overall unemployment that relates to the cyclical trends in growth and production that occur within the business cycle. When business cycles are at their peak, cyclical unemployment will be low because total economic output is being maximized. When economic output falls, as measured by the gross domestic product (GDP), the business cycle is low and cyclical unemployment will rise. </a:t>
            </a:r>
          </a:p>
          <a:p>
            <a:pPr lvl="1"/>
            <a:r>
              <a:rPr lang="en-US" sz="2200" dirty="0" smtClean="0"/>
              <a:t>Economists describe cyclical unemployment as the result of businesses not having enough demand for labor to employ all those who are looking for work. The lack of employer demand comes from a lack of spending and consumption in the overall economy. </a:t>
            </a:r>
            <a:r>
              <a:rPr lang="en-US" sz="1800" dirty="0" smtClean="0"/>
              <a:t> </a:t>
            </a:r>
            <a:r>
              <a:rPr lang="en-US" sz="1200" dirty="0" smtClean="0"/>
              <a:t/>
            </a:r>
            <a:br>
              <a:rPr lang="en-US" sz="1200" dirty="0" smtClean="0"/>
            </a:br>
            <a:endParaRPr lang="en-US" sz="1200" b="1" dirty="0" smtClean="0"/>
          </a:p>
          <a:p>
            <a:pPr lvl="1"/>
            <a:r>
              <a:rPr lang="en-US" sz="1200" dirty="0" smtClean="0">
                <a:hlinkClick r:id="rId2"/>
              </a:rPr>
              <a:t>www.investopedia.com</a:t>
            </a:r>
            <a:endParaRPr lang="en-US" sz="1200" dirty="0" smtClean="0"/>
          </a:p>
          <a:p>
            <a:pPr lvl="1"/>
            <a:r>
              <a:rPr lang="en-US" sz="1200" dirty="0" smtClean="0"/>
              <a:t> </a:t>
            </a:r>
            <a:br>
              <a:rPr lang="en-US" sz="1200" dirty="0" smtClean="0"/>
            </a:b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762000"/>
          </a:xfrm>
        </p:spPr>
        <p:txBody>
          <a:bodyPr>
            <a:normAutofit fontScale="90000"/>
          </a:bodyPr>
          <a:lstStyle/>
          <a:p>
            <a:r>
              <a:rPr lang="en-US" dirty="0" smtClean="0"/>
              <a:t/>
            </a:r>
            <a:br>
              <a:rPr lang="en-US" dirty="0" smtClean="0"/>
            </a:br>
            <a:r>
              <a:rPr lang="en-US" dirty="0" smtClean="0"/>
              <a:t> Definitions</a:t>
            </a:r>
            <a:endParaRPr lang="en-US" dirty="0"/>
          </a:p>
        </p:txBody>
      </p:sp>
      <p:sp>
        <p:nvSpPr>
          <p:cNvPr id="3" name="Content Placeholder 2"/>
          <p:cNvSpPr>
            <a:spLocks noGrp="1"/>
          </p:cNvSpPr>
          <p:nvPr>
            <p:ph idx="1"/>
          </p:nvPr>
        </p:nvSpPr>
        <p:spPr>
          <a:xfrm>
            <a:off x="1066800" y="1143000"/>
            <a:ext cx="7866888" cy="5105400"/>
          </a:xfrm>
        </p:spPr>
        <p:txBody>
          <a:bodyPr>
            <a:normAutofit lnSpcReduction="10000"/>
          </a:bodyPr>
          <a:lstStyle/>
          <a:p>
            <a:r>
              <a:rPr lang="en-US" b="1" dirty="0" smtClean="0"/>
              <a:t>Seasonal unemployment</a:t>
            </a:r>
            <a:r>
              <a:rPr lang="en-US" dirty="0" smtClean="0"/>
              <a:t>: Periodic unemployment created by seasonal variations in particular industries, especially industries such as construction that are affected by the </a:t>
            </a:r>
            <a:r>
              <a:rPr lang="en-US" dirty="0" smtClean="0">
                <a:hlinkClick r:id="rId2" action="ppaction://hlinkfile"/>
              </a:rPr>
              <a:t>weather</a:t>
            </a:r>
            <a:r>
              <a:rPr lang="en-US" dirty="0" smtClean="0"/>
              <a:t>.</a:t>
            </a:r>
          </a:p>
          <a:p>
            <a:r>
              <a:rPr lang="en-US" b="1" dirty="0" smtClean="0"/>
              <a:t>Technological unemployment</a:t>
            </a:r>
            <a:r>
              <a:rPr lang="en-US" dirty="0" smtClean="0"/>
              <a:t>: unemployment caused by technological changes or new methods of production in an industry or business.</a:t>
            </a:r>
          </a:p>
          <a:p>
            <a:r>
              <a:rPr lang="en-US" dirty="0" smtClean="0">
                <a:hlinkClick r:id="rId3"/>
              </a:rPr>
              <a:t>http://www.investopedia.com/</a:t>
            </a:r>
            <a:endParaRPr lang="en-US" dirty="0" smtClean="0"/>
          </a:p>
          <a:p>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762000"/>
          </a:xfrm>
        </p:spPr>
        <p:txBody>
          <a:bodyPr>
            <a:normAutofit fontScale="90000"/>
          </a:bodyPr>
          <a:lstStyle/>
          <a:p>
            <a:r>
              <a:rPr lang="en-US" dirty="0" smtClean="0"/>
              <a:t/>
            </a:r>
            <a:br>
              <a:rPr lang="en-US" dirty="0" smtClean="0"/>
            </a:br>
            <a:r>
              <a:rPr lang="en-US" dirty="0" smtClean="0"/>
              <a:t> Definitions</a:t>
            </a:r>
            <a:endParaRPr lang="en-US" dirty="0"/>
          </a:p>
        </p:txBody>
      </p:sp>
      <p:sp>
        <p:nvSpPr>
          <p:cNvPr id="3" name="Content Placeholder 2"/>
          <p:cNvSpPr>
            <a:spLocks noGrp="1"/>
          </p:cNvSpPr>
          <p:nvPr>
            <p:ph idx="1"/>
          </p:nvPr>
        </p:nvSpPr>
        <p:spPr>
          <a:xfrm>
            <a:off x="1066800" y="1143000"/>
            <a:ext cx="7866888" cy="5105400"/>
          </a:xfrm>
        </p:spPr>
        <p:txBody>
          <a:bodyPr>
            <a:normAutofit/>
          </a:bodyPr>
          <a:lstStyle/>
          <a:p>
            <a:r>
              <a:rPr lang="en-US" b="1" dirty="0" smtClean="0"/>
              <a:t>Full employment: </a:t>
            </a:r>
            <a:r>
              <a:rPr lang="en-US" dirty="0" smtClean="0"/>
              <a:t>A situation in which all available labor resources are being used in the most economically efficient way. Full employment embodies the highest amount of skilled and unskilled labor that could be employed within an economy at any given time. The remaining unemployment is frictional. </a:t>
            </a:r>
            <a:endParaRPr lang="en-US" b="1" dirty="0" smtClean="0"/>
          </a:p>
          <a:p>
            <a:r>
              <a:rPr lang="en-US" dirty="0" smtClean="0"/>
              <a:t> </a:t>
            </a:r>
            <a:r>
              <a:rPr lang="en-US" dirty="0" smtClean="0">
                <a:hlinkClick r:id="rId2"/>
              </a:rPr>
              <a:t>http://www.investopedia.com/</a:t>
            </a:r>
            <a:endParaRPr lang="en-US" dirty="0" smtClean="0"/>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685800"/>
          </a:xfrm>
        </p:spPr>
        <p:txBody>
          <a:bodyPr>
            <a:normAutofit fontScale="90000"/>
          </a:bodyPr>
          <a:lstStyle/>
          <a:p>
            <a:r>
              <a:rPr lang="en-US" dirty="0" smtClean="0"/>
              <a:t>Individual costs of unemployment.</a:t>
            </a:r>
          </a:p>
        </p:txBody>
      </p:sp>
      <p:sp>
        <p:nvSpPr>
          <p:cNvPr id="3" name="Content Placeholder 2"/>
          <p:cNvSpPr>
            <a:spLocks noGrp="1"/>
          </p:cNvSpPr>
          <p:nvPr>
            <p:ph idx="1"/>
          </p:nvPr>
        </p:nvSpPr>
        <p:spPr>
          <a:xfrm>
            <a:off x="762000" y="990600"/>
            <a:ext cx="8171688" cy="5867400"/>
          </a:xfrm>
        </p:spPr>
        <p:txBody>
          <a:bodyPr>
            <a:normAutofit fontScale="70000" lnSpcReduction="20000"/>
          </a:bodyPr>
          <a:lstStyle/>
          <a:p>
            <a:r>
              <a:rPr lang="en-US" sz="3800" dirty="0" smtClean="0"/>
              <a:t>When a person loses his or her job, there is often an immediate impact to that person's standard of living. </a:t>
            </a:r>
          </a:p>
          <a:p>
            <a:r>
              <a:rPr lang="en-US" sz="3800" dirty="0" smtClean="0"/>
              <a:t>Even for those eligible for unemployment benefits and other forms of government assistance (like food assistance), it is often the case that these benefits replace </a:t>
            </a:r>
            <a:r>
              <a:rPr lang="en-US" sz="3800" b="1" dirty="0" smtClean="0"/>
              <a:t>50% or less </a:t>
            </a:r>
            <a:r>
              <a:rPr lang="en-US" sz="3800" dirty="0" smtClean="0"/>
              <a:t>of their regular income. </a:t>
            </a:r>
          </a:p>
          <a:p>
            <a:r>
              <a:rPr lang="en-US" sz="3800" dirty="0" smtClean="0"/>
              <a:t>That means these people are consuming far less than usual. The economic consequences can go beyond just less consumption, though. Many people will turn to retirement savings in a pinch and draining these savings has long-term ramifications. </a:t>
            </a:r>
          </a:p>
          <a:p>
            <a:r>
              <a:rPr lang="en-US" dirty="0" smtClean="0"/>
              <a:t/>
            </a:r>
            <a:br>
              <a:rPr lang="en-US" dirty="0" smtClean="0"/>
            </a:br>
            <a:r>
              <a:rPr lang="en-US" dirty="0" smtClean="0"/>
              <a:t/>
            </a:r>
            <a:br>
              <a:rPr lang="en-US" dirty="0" smtClean="0"/>
            </a:br>
            <a:r>
              <a:rPr lang="en-US" dirty="0" smtClean="0">
                <a:hlinkClick r:id="rId2"/>
              </a:rPr>
              <a:t>http://financialedge.investopedia.com/financial-edge/0811/The-Cost-Of-Unemployment-To-The-Economy.aspx#ixzz1mCqp55OQ</a:t>
            </a:r>
            <a:endParaRPr lang="en-US" dirty="0" smtClean="0"/>
          </a:p>
          <a:p>
            <a:pPr>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990600"/>
          </a:xfrm>
        </p:spPr>
        <p:txBody>
          <a:bodyPr>
            <a:normAutofit fontScale="90000"/>
          </a:bodyPr>
          <a:lstStyle/>
          <a:p>
            <a:r>
              <a:rPr lang="en-US" dirty="0" smtClean="0"/>
              <a:t>Individual costs of unemployment – </a:t>
            </a:r>
            <a:r>
              <a:rPr lang="en-US" dirty="0" err="1" smtClean="0"/>
              <a:t>con’td</a:t>
            </a:r>
            <a:endParaRPr lang="en-US" dirty="0" smtClean="0"/>
          </a:p>
        </p:txBody>
      </p:sp>
      <p:sp>
        <p:nvSpPr>
          <p:cNvPr id="3" name="Content Placeholder 2"/>
          <p:cNvSpPr>
            <a:spLocks noGrp="1"/>
          </p:cNvSpPr>
          <p:nvPr>
            <p:ph idx="1"/>
          </p:nvPr>
        </p:nvSpPr>
        <p:spPr>
          <a:xfrm>
            <a:off x="762000" y="1447800"/>
            <a:ext cx="8171688" cy="5410200"/>
          </a:xfrm>
        </p:spPr>
        <p:txBody>
          <a:bodyPr>
            <a:normAutofit fontScale="25000" lnSpcReduction="20000"/>
          </a:bodyPr>
          <a:lstStyle/>
          <a:p>
            <a:r>
              <a:rPr lang="en-US" sz="9600" dirty="0" smtClean="0"/>
              <a:t>Prolonged unemployment can lead to an erosion of skills, basically robbing the economy of otherwise useful talents</a:t>
            </a:r>
            <a:r>
              <a:rPr lang="en-US" sz="7400" dirty="0" smtClean="0"/>
              <a:t>. </a:t>
            </a:r>
          </a:p>
          <a:p>
            <a:r>
              <a:rPr lang="en-US" sz="9600" dirty="0" smtClean="0"/>
              <a:t>The experience of unemployment (either direct or indirect) can alter how workers plan for their futures - prolonged unemployment can lead to greater skepticism and pessimism about the value of education and training and lead to workers being less willing to invest in the long years of training some jobs require. </a:t>
            </a:r>
          </a:p>
          <a:p>
            <a:r>
              <a:rPr lang="en-US" sz="9600" dirty="0" smtClean="0"/>
              <a:t>The absence of income created by unemployment can force families to deny educational opportunities to their children and deprive the economy of those future skills. </a:t>
            </a:r>
          </a:p>
          <a:p>
            <a:r>
              <a:rPr lang="en-US" sz="9600" dirty="0" smtClean="0"/>
              <a:t>Last but not least, there are other costs to the individual. Studies have shown that prolonged unemployment harms the mental health of workers, and can actually worsen physical health and shorten </a:t>
            </a:r>
            <a:r>
              <a:rPr lang="en-US" sz="9600" dirty="0" err="1" smtClean="0"/>
              <a:t>lifespans</a:t>
            </a:r>
            <a:r>
              <a:rPr lang="en-US" sz="4300" dirty="0" smtClean="0"/>
              <a:t>. </a:t>
            </a:r>
            <a:endParaRPr lang="en-US" dirty="0" smtClean="0"/>
          </a:p>
          <a:p>
            <a:endParaRPr lang="en-US" dirty="0" smtClean="0"/>
          </a:p>
          <a:p>
            <a:endParaRPr lang="en-US" dirty="0" smtClean="0"/>
          </a:p>
          <a:p>
            <a:r>
              <a:rPr lang="en-US" dirty="0" smtClean="0"/>
              <a:t/>
            </a:r>
            <a:br>
              <a:rPr lang="en-US" dirty="0" smtClean="0"/>
            </a:br>
            <a:r>
              <a:rPr lang="en-US" dirty="0" smtClean="0"/>
              <a:t>Read more: </a:t>
            </a:r>
            <a:r>
              <a:rPr lang="en-US" dirty="0" smtClean="0">
                <a:hlinkClick r:id="rId2"/>
              </a:rPr>
              <a:t>http://financialedge.investopedia.com/financial-edge/0811/The-Cost-Of-Unemployment-To-The-Economy.aspx#ixzz1mCqp55OQ</a:t>
            </a:r>
            <a:endParaRPr lang="en-US" dirty="0" smtClean="0"/>
          </a:p>
          <a:p>
            <a:pPr>
              <a:buNone/>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smtClean="0"/>
              <a:t>Costs to Society</a:t>
            </a:r>
            <a:endParaRPr lang="en-US" dirty="0"/>
          </a:p>
        </p:txBody>
      </p:sp>
      <p:sp>
        <p:nvSpPr>
          <p:cNvPr id="3" name="Content Placeholder 2"/>
          <p:cNvSpPr>
            <a:spLocks noGrp="1"/>
          </p:cNvSpPr>
          <p:nvPr>
            <p:ph idx="1"/>
          </p:nvPr>
        </p:nvSpPr>
        <p:spPr>
          <a:xfrm>
            <a:off x="990600" y="1066800"/>
            <a:ext cx="7943088" cy="5562600"/>
          </a:xfrm>
        </p:spPr>
        <p:txBody>
          <a:bodyPr>
            <a:normAutofit fontScale="40000" lnSpcReduction="20000"/>
          </a:bodyPr>
          <a:lstStyle/>
          <a:p>
            <a:r>
              <a:rPr lang="en-US" sz="5000" dirty="0" smtClean="0"/>
              <a:t>The social costs of unemployment are difficult to calculate. </a:t>
            </a:r>
          </a:p>
          <a:p>
            <a:r>
              <a:rPr lang="en-US" sz="5000" dirty="0" smtClean="0"/>
              <a:t>When unemployment becomes a pervasive problem, there are often increased calls for protectionism and severe restrictions on immigration. Protectionism can not only lead to destructive tit-for-tat retaliation among countries, but reductions in trade harm the economic well-being of all trading partners. </a:t>
            </a:r>
          </a:p>
          <a:p>
            <a:r>
              <a:rPr lang="en-US" sz="5100" dirty="0" smtClean="0"/>
              <a:t>Other social costs include how people interact with each other. Studies have shown that times of elevated unemployment often correlate both with less volunteerism and higher crime. Elevated crime makes sense because absent a wage-paying job people may turn to crime to meet their economic needs or simply to alleviate boredom. The volunteerism decline does not have an obvious explanation, but could perhaps be tied to the negative psychological impacts of being jobless or perhaps even resentment at those who do not have a job. </a:t>
            </a:r>
          </a:p>
          <a:p>
            <a:r>
              <a:rPr lang="en-US" dirty="0" smtClean="0"/>
              <a:t/>
            </a:r>
            <a:br>
              <a:rPr lang="en-US" dirty="0" smtClean="0"/>
            </a:br>
            <a:r>
              <a:rPr lang="en-US" dirty="0" smtClean="0"/>
              <a:t>Read more: </a:t>
            </a:r>
            <a:r>
              <a:rPr lang="en-US" dirty="0" smtClean="0">
                <a:hlinkClick r:id="rId2"/>
              </a:rPr>
              <a:t>http://financialedge.investopedia.com/financial-edge/0811/The-Cost-Of-Unemployment-To-The-Economy.aspx#ixzz1mCuNDrbi</a:t>
            </a:r>
            <a:endParaRPr lang="en-US" dirty="0" smtClean="0"/>
          </a:p>
          <a:p>
            <a:pPr>
              <a:buNone/>
            </a:pP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fontScale="90000"/>
          </a:bodyPr>
          <a:lstStyle/>
          <a:p>
            <a:r>
              <a:rPr lang="en-US" dirty="0" smtClean="0"/>
              <a:t>Economic benefits of unemployment</a:t>
            </a:r>
            <a:br>
              <a:rPr lang="en-US" dirty="0" smtClean="0"/>
            </a:br>
            <a:endParaRPr lang="en-US" dirty="0"/>
          </a:p>
        </p:txBody>
      </p:sp>
      <p:sp>
        <p:nvSpPr>
          <p:cNvPr id="3" name="Content Placeholder 2"/>
          <p:cNvSpPr>
            <a:spLocks noGrp="1"/>
          </p:cNvSpPr>
          <p:nvPr>
            <p:ph idx="1"/>
          </p:nvPr>
        </p:nvSpPr>
        <p:spPr>
          <a:xfrm>
            <a:off x="1066800" y="914400"/>
            <a:ext cx="7866888" cy="5715000"/>
          </a:xfrm>
        </p:spPr>
        <p:txBody>
          <a:bodyPr>
            <a:normAutofit fontScale="70000" lnSpcReduction="20000"/>
          </a:bodyPr>
          <a:lstStyle/>
          <a:p>
            <a:r>
              <a:rPr lang="en-US" sz="3400" dirty="0" smtClean="0"/>
              <a:t>Unemployment may have advantages as well as disadvantages for the overall economy. </a:t>
            </a:r>
          </a:p>
          <a:p>
            <a:pPr lvl="1"/>
            <a:r>
              <a:rPr lang="en-US" sz="3400" dirty="0" smtClean="0"/>
              <a:t>May help avert runaway inflation, which negatively affects almost everyone in the affected economy and has serious long term economic costs. </a:t>
            </a:r>
          </a:p>
          <a:p>
            <a:pPr lvl="1"/>
            <a:r>
              <a:rPr lang="en-US" sz="3400" dirty="0" smtClean="0"/>
              <a:t>Special interests may also benefit: some employers may expect that employees with no fear of losing their jobs will not work as hard, or will demand increased wages and benefit. According to this theory, unemployment may promote general labor productivity and profitability by increasing employers monopoly like power (and profits). </a:t>
            </a:r>
          </a:p>
          <a:p>
            <a:pPr lvl="1"/>
            <a:r>
              <a:rPr lang="en-US" sz="3400" dirty="0" smtClean="0"/>
              <a:t>Make encourage people to become entrepreneurs – start their own businesses</a:t>
            </a:r>
          </a:p>
          <a:p>
            <a:endParaRPr lang="en-US" dirty="0" smtClean="0"/>
          </a:p>
          <a:p>
            <a:endParaRPr lang="en-US" dirty="0" smtClean="0"/>
          </a:p>
          <a:p>
            <a:endParaRPr lang="en-US" dirty="0" smtClean="0"/>
          </a:p>
          <a:p>
            <a:r>
              <a:rPr lang="en-US" dirty="0" smtClean="0"/>
              <a:t>http://www.history-society.com/economic-benefits.html</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792162"/>
          </a:xfrm>
        </p:spPr>
        <p:txBody>
          <a:bodyPr>
            <a:normAutofit/>
          </a:bodyPr>
          <a:lstStyle/>
          <a:p>
            <a:r>
              <a:rPr lang="en-US" sz="3600" dirty="0" smtClean="0"/>
              <a:t>Theories of the causes of unemployment</a:t>
            </a:r>
            <a:endParaRPr lang="en-US" sz="3600" dirty="0"/>
          </a:p>
        </p:txBody>
      </p:sp>
      <p:sp>
        <p:nvSpPr>
          <p:cNvPr id="3" name="Content Placeholder 2"/>
          <p:cNvSpPr>
            <a:spLocks noGrp="1"/>
          </p:cNvSpPr>
          <p:nvPr>
            <p:ph idx="1"/>
          </p:nvPr>
        </p:nvSpPr>
        <p:spPr>
          <a:xfrm>
            <a:off x="990600" y="1066800"/>
            <a:ext cx="8153400" cy="5638800"/>
          </a:xfrm>
        </p:spPr>
        <p:txBody>
          <a:bodyPr>
            <a:normAutofit fontScale="25000" lnSpcReduction="20000"/>
          </a:bodyPr>
          <a:lstStyle/>
          <a:p>
            <a:endParaRPr lang="en-US" dirty="0" smtClean="0"/>
          </a:p>
          <a:p>
            <a:r>
              <a:rPr lang="en-US" sz="9600" dirty="0" smtClean="0"/>
              <a:t>Rapid changes in technology</a:t>
            </a:r>
          </a:p>
          <a:p>
            <a:r>
              <a:rPr lang="en-US" sz="9600" dirty="0" smtClean="0"/>
              <a:t>Recessions</a:t>
            </a:r>
          </a:p>
          <a:p>
            <a:r>
              <a:rPr lang="en-US" sz="9600" dirty="0" smtClean="0"/>
              <a:t>Inflation</a:t>
            </a:r>
          </a:p>
          <a:p>
            <a:r>
              <a:rPr lang="en-US" sz="9600" dirty="0" smtClean="0"/>
              <a:t>Disability</a:t>
            </a:r>
          </a:p>
          <a:p>
            <a:r>
              <a:rPr lang="en-US" sz="9600" dirty="0" smtClean="0"/>
              <a:t>Undulating </a:t>
            </a:r>
            <a:r>
              <a:rPr lang="en-US" sz="9600" u="sng" dirty="0" smtClean="0">
                <a:hlinkClick r:id="" action="ppaction://hlinkfile"/>
              </a:rPr>
              <a:t>business cycles</a:t>
            </a:r>
            <a:endParaRPr lang="en-US" sz="9600" dirty="0" smtClean="0"/>
          </a:p>
          <a:p>
            <a:r>
              <a:rPr lang="en-US" sz="9600" dirty="0" smtClean="0"/>
              <a:t>Changes in tastes as well as alterations in the climatic conditions. This may in turn lead to decline in demand for certain services as well as products.</a:t>
            </a:r>
          </a:p>
          <a:p>
            <a:r>
              <a:rPr lang="en-US" sz="9600" dirty="0" smtClean="0"/>
              <a:t>Attitude towards employers</a:t>
            </a:r>
          </a:p>
          <a:p>
            <a:r>
              <a:rPr lang="en-US" sz="9600" dirty="0" smtClean="0"/>
              <a:t>Willingness to work</a:t>
            </a:r>
          </a:p>
          <a:p>
            <a:r>
              <a:rPr lang="en-US" sz="9600" dirty="0" smtClean="0"/>
              <a:t>Perception of employees</a:t>
            </a:r>
          </a:p>
          <a:p>
            <a:r>
              <a:rPr lang="en-US" sz="9600" dirty="0" smtClean="0"/>
              <a:t>Employee values</a:t>
            </a:r>
          </a:p>
          <a:p>
            <a:r>
              <a:rPr lang="en-US" sz="9600" dirty="0" smtClean="0"/>
              <a:t>Discriminating factors in the place of work (may include discrimination on the basis of age, class, ethnicity, color and race).</a:t>
            </a:r>
          </a:p>
          <a:p>
            <a:r>
              <a:rPr lang="en-US" sz="9600" dirty="0" smtClean="0"/>
              <a:t>Ability to look for employment </a:t>
            </a:r>
          </a:p>
          <a:p>
            <a:pPr>
              <a:buNone/>
            </a:pP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914400"/>
          </a:xfrm>
        </p:spPr>
        <p:txBody>
          <a:bodyPr>
            <a:normAutofit/>
          </a:bodyPr>
          <a:lstStyle/>
          <a:p>
            <a:r>
              <a:rPr lang="en-US" sz="3600" dirty="0" smtClean="0"/>
              <a:t>Theories of the causes of unemployment</a:t>
            </a:r>
            <a:endParaRPr lang="en-US" sz="3600" dirty="0"/>
          </a:p>
        </p:txBody>
      </p:sp>
      <p:sp>
        <p:nvSpPr>
          <p:cNvPr id="3" name="Content Placeholder 2"/>
          <p:cNvSpPr>
            <a:spLocks noGrp="1"/>
          </p:cNvSpPr>
          <p:nvPr>
            <p:ph idx="1"/>
          </p:nvPr>
        </p:nvSpPr>
        <p:spPr>
          <a:xfrm>
            <a:off x="838200" y="1143000"/>
            <a:ext cx="8305800" cy="5562600"/>
          </a:xfrm>
        </p:spPr>
        <p:txBody>
          <a:bodyPr>
            <a:normAutofit fontScale="25000" lnSpcReduction="20000"/>
          </a:bodyPr>
          <a:lstStyle/>
          <a:p>
            <a:endParaRPr lang="en-US" dirty="0" smtClean="0"/>
          </a:p>
          <a:p>
            <a:r>
              <a:rPr lang="en-US" sz="9600" b="1" dirty="0" smtClean="0"/>
              <a:t>STRUCTURAL UNEMPLOYMENT</a:t>
            </a:r>
            <a:endParaRPr lang="en-US" sz="9600" dirty="0" smtClean="0"/>
          </a:p>
          <a:p>
            <a:pPr lvl="1"/>
            <a:r>
              <a:rPr lang="en-US" sz="9600" dirty="0" smtClean="0"/>
              <a:t>The reduction in demand for certain types of industries. These goods / services are no longer required in large numbers</a:t>
            </a:r>
          </a:p>
          <a:p>
            <a:pPr lvl="1"/>
            <a:r>
              <a:rPr lang="en-US" sz="9600" dirty="0" smtClean="0"/>
              <a:t>e.g. 1980/ 90’s Deindustrialization – coal mining, shipbuilding</a:t>
            </a:r>
            <a:br>
              <a:rPr lang="en-US" sz="9600" dirty="0" smtClean="0"/>
            </a:br>
            <a:r>
              <a:rPr lang="en-US" sz="9600" dirty="0" smtClean="0"/>
              <a:t>2001 Airline industry</a:t>
            </a:r>
          </a:p>
          <a:p>
            <a:endParaRPr lang="en-US" sz="5600" dirty="0" smtClean="0"/>
          </a:p>
          <a:p>
            <a:r>
              <a:rPr lang="en-US" sz="8000" b="1" dirty="0" smtClean="0"/>
              <a:t>CYCLICAL UNEMPLOYMENT</a:t>
            </a:r>
          </a:p>
          <a:p>
            <a:pPr lvl="1"/>
            <a:r>
              <a:rPr lang="en-US" sz="9600" dirty="0" smtClean="0"/>
              <a:t>People don’t have the right skills and qualifications for today’s work and the needs of businesses</a:t>
            </a:r>
          </a:p>
          <a:p>
            <a:pPr lvl="1"/>
            <a:r>
              <a:rPr lang="en-US" sz="9600" dirty="0" err="1" smtClean="0"/>
              <a:t>e.g</a:t>
            </a:r>
            <a:r>
              <a:rPr lang="en-US" sz="9600" dirty="0" smtClean="0"/>
              <a:t> . Computer skills, communication, retailing</a:t>
            </a:r>
          </a:p>
          <a:p>
            <a:pPr lvl="1"/>
            <a:r>
              <a:rPr lang="en-US" sz="9600" dirty="0" smtClean="0"/>
              <a:t>Benefits are too high and too generous, therefore some people choose not to work. </a:t>
            </a:r>
          </a:p>
          <a:p>
            <a:pPr lvl="1"/>
            <a:r>
              <a:rPr lang="en-US" sz="9600" dirty="0" smtClean="0"/>
              <a:t>Jobs are lost in the country due to a recession. This is an unfortunate part of the trade cycle where businesses may have to close down</a:t>
            </a:r>
            <a:r>
              <a:rPr lang="en-US" sz="6400" dirty="0" smtClean="0"/>
              <a:t>.</a:t>
            </a:r>
          </a:p>
          <a:p>
            <a:endParaRPr lang="en-US" sz="3800" dirty="0" smtClean="0"/>
          </a:p>
          <a:p>
            <a:r>
              <a:rPr lang="en-US" sz="3800" dirty="0" smtClean="0">
                <a:hlinkClick r:id="rId2"/>
              </a:rPr>
              <a:t>http://tutor2u.net/economics/gcse/revision_notes/big_picture_unemployment_causes.htm</a:t>
            </a:r>
            <a:r>
              <a:rPr lang="en-US" sz="3800" dirty="0" smtClean="0"/>
              <a:t> </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Wednesday</a:t>
            </a:r>
            <a:r>
              <a:rPr lang="en-US" dirty="0" smtClean="0"/>
              <a:t>, February </a:t>
            </a:r>
            <a:r>
              <a:rPr lang="en-US" dirty="0" smtClean="0"/>
              <a:t>15</a:t>
            </a:r>
            <a:r>
              <a:rPr lang="en-US" baseline="30000" dirty="0" smtClean="0"/>
              <a:t>th</a:t>
            </a:r>
            <a:r>
              <a:rPr lang="en-US" dirty="0" smtClean="0"/>
              <a:t> – 2nd pd</a:t>
            </a:r>
            <a:endParaRPr lang="en-US" dirty="0"/>
          </a:p>
        </p:txBody>
      </p:sp>
      <p:sp>
        <p:nvSpPr>
          <p:cNvPr id="3" name="Content Placeholder 2"/>
          <p:cNvSpPr>
            <a:spLocks noGrp="1"/>
          </p:cNvSpPr>
          <p:nvPr>
            <p:ph idx="1"/>
          </p:nvPr>
        </p:nvSpPr>
        <p:spPr>
          <a:xfrm>
            <a:off x="1066800" y="1447800"/>
            <a:ext cx="7866888" cy="4800600"/>
          </a:xfrm>
        </p:spPr>
        <p:txBody>
          <a:bodyPr>
            <a:normAutofit/>
          </a:bodyPr>
          <a:lstStyle/>
          <a:p>
            <a:r>
              <a:rPr lang="en-US" sz="4000" dirty="0" smtClean="0"/>
              <a:t>Warm up – </a:t>
            </a:r>
            <a:r>
              <a:rPr lang="en-US" sz="4000" dirty="0" smtClean="0"/>
              <a:t>Obj. 6.02 Quiz – Open Note</a:t>
            </a:r>
            <a:endParaRPr lang="en-US" sz="4000" dirty="0" smtClean="0"/>
          </a:p>
          <a:p>
            <a:r>
              <a:rPr lang="en-US" sz="4000" dirty="0" smtClean="0"/>
              <a:t>Obj. </a:t>
            </a:r>
            <a:r>
              <a:rPr lang="en-US" sz="4000" dirty="0" smtClean="0"/>
              <a:t>6.02 </a:t>
            </a:r>
            <a:r>
              <a:rPr lang="en-US" sz="4000" dirty="0" smtClean="0"/>
              <a:t>– Economic Indicators</a:t>
            </a:r>
          </a:p>
          <a:p>
            <a:pPr lvl="1"/>
            <a:r>
              <a:rPr lang="en-US" sz="3600" dirty="0" smtClean="0"/>
              <a:t>Slide Show/Notes – </a:t>
            </a:r>
            <a:r>
              <a:rPr lang="en-US" sz="3600" dirty="0" smtClean="0"/>
              <a:t>Finish</a:t>
            </a:r>
            <a:endParaRPr lang="en-US" sz="3600" dirty="0" smtClean="0"/>
          </a:p>
          <a:p>
            <a:pPr lvl="1"/>
            <a:r>
              <a:rPr lang="en-US" sz="3600" dirty="0" smtClean="0"/>
              <a:t>Group Activity</a:t>
            </a:r>
          </a:p>
          <a:p>
            <a:r>
              <a:rPr lang="en-US" sz="4000" dirty="0" smtClean="0"/>
              <a:t>Obj. 6.03 – Global Business</a:t>
            </a:r>
          </a:p>
          <a:p>
            <a:pPr lvl="1"/>
            <a:r>
              <a:rPr lang="en-US" sz="3600" dirty="0" smtClean="0"/>
              <a:t>Slide Show/Notes</a:t>
            </a:r>
            <a:endParaRPr lang="en-US" sz="36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914400"/>
          </a:xfrm>
        </p:spPr>
        <p:txBody>
          <a:bodyPr>
            <a:normAutofit/>
          </a:bodyPr>
          <a:lstStyle/>
          <a:p>
            <a:r>
              <a:rPr lang="en-US" sz="3600" dirty="0" smtClean="0"/>
              <a:t>Theories of the causes of unemployment</a:t>
            </a:r>
            <a:endParaRPr lang="en-US" sz="3600" dirty="0"/>
          </a:p>
        </p:txBody>
      </p:sp>
      <p:sp>
        <p:nvSpPr>
          <p:cNvPr id="3" name="Content Placeholder 2"/>
          <p:cNvSpPr>
            <a:spLocks noGrp="1"/>
          </p:cNvSpPr>
          <p:nvPr>
            <p:ph idx="1"/>
          </p:nvPr>
        </p:nvSpPr>
        <p:spPr>
          <a:xfrm>
            <a:off x="838200" y="1143000"/>
            <a:ext cx="8095488" cy="5562600"/>
          </a:xfrm>
        </p:spPr>
        <p:txBody>
          <a:bodyPr>
            <a:normAutofit fontScale="62500" lnSpcReduction="20000"/>
          </a:bodyPr>
          <a:lstStyle/>
          <a:p>
            <a:endParaRPr lang="en-US" dirty="0" smtClean="0"/>
          </a:p>
          <a:p>
            <a:r>
              <a:rPr lang="en-US" sz="5500" b="1" dirty="0" smtClean="0"/>
              <a:t>FRICTIONAL UNEMPLOYMENT</a:t>
            </a:r>
            <a:endParaRPr lang="en-US" sz="5500" dirty="0" smtClean="0"/>
          </a:p>
          <a:p>
            <a:pPr lvl="1"/>
            <a:r>
              <a:rPr lang="en-US" sz="4900" dirty="0" smtClean="0"/>
              <a:t>* People may be between jobs. For example, a teacher may be unemployed because they are looking for a job as an accountant </a:t>
            </a:r>
          </a:p>
          <a:p>
            <a:r>
              <a:rPr lang="en-US" sz="4900" b="1" dirty="0" smtClean="0"/>
              <a:t>SEASONAL UNEMPLOYMENT</a:t>
            </a:r>
            <a:endParaRPr lang="en-US" sz="4900" dirty="0" smtClean="0"/>
          </a:p>
          <a:p>
            <a:r>
              <a:rPr lang="en-US" sz="4900" dirty="0" smtClean="0"/>
              <a:t>• People may be out of work because of the seasons</a:t>
            </a:r>
            <a:endParaRPr lang="en-US" sz="4300" dirty="0" smtClean="0"/>
          </a:p>
          <a:p>
            <a:endParaRPr lang="en-US" sz="3800" dirty="0" smtClean="0"/>
          </a:p>
          <a:p>
            <a:r>
              <a:rPr lang="en-US" sz="3800" dirty="0" smtClean="0">
                <a:hlinkClick r:id="rId2"/>
              </a:rPr>
              <a:t>http://tutor2u.net/economics/gcse/revision_notes/big_picture_unemployment_causes.htm</a:t>
            </a:r>
            <a:r>
              <a:rPr lang="en-US" sz="3800" dirty="0" smtClean="0"/>
              <a:t> </a:t>
            </a:r>
          </a:p>
          <a:p>
            <a:pPr>
              <a:buNone/>
            </a:pP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does the unemployment rate understate employment conditions?</a:t>
            </a:r>
          </a:p>
        </p:txBody>
      </p:sp>
      <p:sp>
        <p:nvSpPr>
          <p:cNvPr id="3" name="Content Placeholder 2"/>
          <p:cNvSpPr>
            <a:spLocks noGrp="1"/>
          </p:cNvSpPr>
          <p:nvPr>
            <p:ph idx="1"/>
          </p:nvPr>
        </p:nvSpPr>
        <p:spPr/>
        <p:txBody>
          <a:bodyPr/>
          <a:lstStyle/>
          <a:p>
            <a:r>
              <a:rPr lang="en-US" dirty="0" smtClean="0"/>
              <a:t>Unemployment rate only includes people ACTIVELY SEEKING employment</a:t>
            </a:r>
          </a:p>
          <a:p>
            <a:r>
              <a:rPr lang="en-US" dirty="0" smtClean="0"/>
              <a:t>Does NOT include those who have given up or are taking a break from looking.</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792162"/>
          </a:xfrm>
        </p:spPr>
        <p:txBody>
          <a:bodyPr>
            <a:normAutofit fontScale="90000"/>
          </a:bodyPr>
          <a:lstStyle/>
          <a:p>
            <a:r>
              <a:rPr lang="en-US" dirty="0" smtClean="0"/>
              <a:t>Costs of unemployment for a nation.</a:t>
            </a:r>
          </a:p>
        </p:txBody>
      </p:sp>
      <p:sp>
        <p:nvSpPr>
          <p:cNvPr id="3" name="Content Placeholder 2"/>
          <p:cNvSpPr>
            <a:spLocks noGrp="1"/>
          </p:cNvSpPr>
          <p:nvPr>
            <p:ph idx="1"/>
          </p:nvPr>
        </p:nvSpPr>
        <p:spPr>
          <a:xfrm>
            <a:off x="914400" y="990600"/>
            <a:ext cx="8019288" cy="5638800"/>
          </a:xfrm>
        </p:spPr>
        <p:txBody>
          <a:bodyPr>
            <a:normAutofit fontScale="62500" lnSpcReduction="20000"/>
          </a:bodyPr>
          <a:lstStyle/>
          <a:p>
            <a:r>
              <a:rPr lang="en-US" sz="4500" dirty="0" smtClean="0"/>
              <a:t>Unemployment leads to higher payments from state and federal governments for unemployment benefits (in excess of $320 billion through the end of 2010), food assistance, and </a:t>
            </a:r>
            <a:r>
              <a:rPr lang="en-US" sz="4500" dirty="0" smtClean="0">
                <a:hlinkClick r:id="rId2"/>
              </a:rPr>
              <a:t>Medicaid</a:t>
            </a:r>
            <a:r>
              <a:rPr lang="en-US" sz="4500" dirty="0" smtClean="0"/>
              <a:t>. </a:t>
            </a:r>
          </a:p>
          <a:p>
            <a:r>
              <a:rPr lang="en-US" sz="4500" dirty="0" smtClean="0"/>
              <a:t>Those governments are no longer collecting the same levels of income tax as before - forcing the government to</a:t>
            </a:r>
          </a:p>
          <a:p>
            <a:pPr lvl="1"/>
            <a:r>
              <a:rPr lang="en-US" sz="4000" dirty="0" smtClean="0"/>
              <a:t> borrow money (which defers the costs and impacts of unemployment into the future) or</a:t>
            </a:r>
          </a:p>
          <a:p>
            <a:pPr lvl="1"/>
            <a:r>
              <a:rPr lang="en-US" sz="4000" dirty="0" smtClean="0"/>
              <a:t> cut back on other spending (perhaps exacerbating the bad economic situation). </a:t>
            </a:r>
          </a:p>
          <a:p>
            <a:r>
              <a:rPr lang="en-US" dirty="0" smtClean="0"/>
              <a:t/>
            </a:r>
            <a:br>
              <a:rPr lang="en-US" dirty="0" smtClean="0"/>
            </a:br>
            <a:r>
              <a:rPr lang="en-US" dirty="0" smtClean="0"/>
              <a:t/>
            </a:r>
            <a:br>
              <a:rPr lang="en-US" dirty="0" smtClean="0"/>
            </a:br>
            <a:r>
              <a:rPr lang="en-US" dirty="0" smtClean="0">
                <a:hlinkClick r:id="rId3"/>
              </a:rPr>
              <a:t>http://financialedge.investopedia.com/financial-edge/0811/The-Cost-Of-Unemployment-To-The-Economy.aspx#ixzz1mD3bktlk</a:t>
            </a:r>
            <a:endParaRPr lang="en-US" dirty="0" smtClean="0"/>
          </a:p>
          <a:p>
            <a:pPr>
              <a:buNone/>
            </a:pP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792162"/>
          </a:xfrm>
        </p:spPr>
        <p:txBody>
          <a:bodyPr>
            <a:normAutofit fontScale="90000"/>
          </a:bodyPr>
          <a:lstStyle/>
          <a:p>
            <a:r>
              <a:rPr lang="en-US" dirty="0" smtClean="0"/>
              <a:t>Costs of unemployment for a nation.</a:t>
            </a:r>
          </a:p>
        </p:txBody>
      </p:sp>
      <p:sp>
        <p:nvSpPr>
          <p:cNvPr id="3" name="Content Placeholder 2"/>
          <p:cNvSpPr>
            <a:spLocks noGrp="1"/>
          </p:cNvSpPr>
          <p:nvPr>
            <p:ph idx="1"/>
          </p:nvPr>
        </p:nvSpPr>
        <p:spPr>
          <a:xfrm>
            <a:off x="914400" y="990600"/>
            <a:ext cx="8019288" cy="5867400"/>
          </a:xfrm>
        </p:spPr>
        <p:txBody>
          <a:bodyPr>
            <a:normAutofit fontScale="25000" lnSpcReduction="20000"/>
          </a:bodyPr>
          <a:lstStyle/>
          <a:p>
            <a:r>
              <a:rPr lang="en-US" sz="9600" dirty="0" smtClean="0"/>
              <a:t>Unemployment is also a dangerous state for the U.S. economy. Over 70% of what the U.S. economy produces goes to </a:t>
            </a:r>
            <a:r>
              <a:rPr lang="en-US" sz="9600" dirty="0" smtClean="0">
                <a:hlinkClick r:id="rId2"/>
              </a:rPr>
              <a:t>personal consumption</a:t>
            </a:r>
            <a:r>
              <a:rPr lang="en-US" sz="9600" dirty="0" smtClean="0"/>
              <a:t> and unemployed workers.  Those getting government support cannot spend at prior levels. The production of those workers leaves the economy which reduces the GDP and moves the country away from the efficient allocation of its resources. </a:t>
            </a:r>
          </a:p>
          <a:p>
            <a:r>
              <a:rPr lang="en-US" sz="9600" dirty="0" smtClean="0"/>
              <a:t>Companies pay a price for high unemployment. Unemployment benefits are financed largely by taxes assessed on businesses. When unemployment is high, states will often look to replenish their coffers by increasing their taxation on businesses - counter-intuitively discouraging companies from hiring more workers. Not only do companies face less demand for their products, it is also more expensive for them to retain or hire workers. </a:t>
            </a:r>
          </a:p>
          <a:p>
            <a:r>
              <a:rPr lang="en-US" dirty="0" smtClean="0"/>
              <a:t/>
            </a:r>
            <a:br>
              <a:rPr lang="en-US" dirty="0" smtClean="0"/>
            </a:br>
            <a:r>
              <a:rPr lang="en-US" dirty="0" smtClean="0"/>
              <a:t/>
            </a:r>
            <a:br>
              <a:rPr lang="en-US" dirty="0" smtClean="0"/>
            </a:br>
            <a:r>
              <a:rPr lang="en-US" dirty="0" smtClean="0"/>
              <a:t>Read more: </a:t>
            </a:r>
            <a:r>
              <a:rPr lang="en-US" dirty="0" smtClean="0">
                <a:hlinkClick r:id="rId3"/>
              </a:rPr>
              <a:t>http://financialedge.investopedia.com/financial-edge/0811/The-Cost-Of-Unemployment-To-The-Economy.aspx#ixzz1mD3bktlk</a:t>
            </a:r>
            <a:endParaRPr lang="en-US" dirty="0" smtClean="0"/>
          </a:p>
          <a:p>
            <a:pPr>
              <a:buNone/>
            </a:pP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14400"/>
          </a:xfrm>
        </p:spPr>
        <p:txBody>
          <a:bodyPr>
            <a:normAutofit fontScale="90000"/>
          </a:bodyPr>
          <a:lstStyle/>
          <a:p>
            <a:r>
              <a:rPr lang="en-US" dirty="0" smtClean="0"/>
              <a:t/>
            </a:r>
            <a:br>
              <a:rPr lang="en-US" dirty="0" smtClean="0"/>
            </a:br>
            <a:r>
              <a:rPr lang="en-US" dirty="0" smtClean="0"/>
              <a:t> Section 4</a:t>
            </a:r>
            <a:br>
              <a:rPr lang="en-US" dirty="0" smtClean="0"/>
            </a:br>
            <a:r>
              <a:rPr lang="en-US" dirty="0" smtClean="0"/>
              <a:t>Definitions</a:t>
            </a:r>
            <a:endParaRPr lang="en-US" dirty="0"/>
          </a:p>
        </p:txBody>
      </p:sp>
      <p:sp>
        <p:nvSpPr>
          <p:cNvPr id="3" name="Content Placeholder 2"/>
          <p:cNvSpPr>
            <a:spLocks noGrp="1"/>
          </p:cNvSpPr>
          <p:nvPr>
            <p:ph idx="1"/>
          </p:nvPr>
        </p:nvSpPr>
        <p:spPr>
          <a:xfrm>
            <a:off x="1066800" y="1447800"/>
            <a:ext cx="7866888" cy="5181600"/>
          </a:xfrm>
        </p:spPr>
        <p:txBody>
          <a:bodyPr>
            <a:normAutofit fontScale="25000" lnSpcReduction="20000"/>
          </a:bodyPr>
          <a:lstStyle/>
          <a:p>
            <a:r>
              <a:rPr lang="en-US" sz="9600" b="1" dirty="0" smtClean="0"/>
              <a:t>Interest rate:</a:t>
            </a:r>
          </a:p>
          <a:p>
            <a:r>
              <a:rPr lang="en-US" sz="9600" dirty="0" smtClean="0"/>
              <a:t>The amount charged, expressed as a percentage of </a:t>
            </a:r>
            <a:r>
              <a:rPr lang="en-US" sz="9600" dirty="0" smtClean="0">
                <a:hlinkClick r:id="rId2"/>
              </a:rPr>
              <a:t>principal</a:t>
            </a:r>
            <a:r>
              <a:rPr lang="en-US" sz="9600" dirty="0" smtClean="0"/>
              <a:t>, by a </a:t>
            </a:r>
            <a:r>
              <a:rPr lang="en-US" sz="9600" dirty="0" smtClean="0">
                <a:hlinkClick r:id="rId3"/>
              </a:rPr>
              <a:t>lender</a:t>
            </a:r>
            <a:r>
              <a:rPr lang="en-US" sz="9600" dirty="0" smtClean="0"/>
              <a:t> to a borrower for the use of </a:t>
            </a:r>
            <a:r>
              <a:rPr lang="en-US" sz="9600" dirty="0" smtClean="0">
                <a:hlinkClick r:id="rId4"/>
              </a:rPr>
              <a:t>assets</a:t>
            </a:r>
            <a:r>
              <a:rPr lang="en-US" sz="9600" dirty="0" smtClean="0"/>
              <a:t>. </a:t>
            </a:r>
          </a:p>
          <a:p>
            <a:r>
              <a:rPr lang="en-US" sz="9600" dirty="0" smtClean="0"/>
              <a:t>Interest rates are typically noted on an annual basis, known as the </a:t>
            </a:r>
            <a:r>
              <a:rPr lang="en-US" sz="9600" dirty="0" smtClean="0">
                <a:hlinkClick r:id="rId5"/>
              </a:rPr>
              <a:t>annual percentage rate</a:t>
            </a:r>
            <a:r>
              <a:rPr lang="en-US" sz="9600" dirty="0" smtClean="0"/>
              <a:t> (APR). </a:t>
            </a:r>
          </a:p>
          <a:p>
            <a:r>
              <a:rPr lang="en-US" sz="9600" dirty="0" smtClean="0"/>
              <a:t>When the borrower is a low </a:t>
            </a:r>
            <a:r>
              <a:rPr lang="en-US" sz="9600" dirty="0" smtClean="0">
                <a:hlinkClick r:id="rId6"/>
              </a:rPr>
              <a:t>risk</a:t>
            </a:r>
            <a:r>
              <a:rPr lang="en-US" sz="9600" dirty="0" smtClean="0"/>
              <a:t> party, they will usually be charged a low interest rate; if the borrower is considered high risk, the interest rate that they are charged will be higher. </a:t>
            </a:r>
          </a:p>
          <a:p>
            <a:r>
              <a:rPr lang="en-US" sz="9600" dirty="0" smtClean="0"/>
              <a:t>Interest is charged by lenders as compensation for the loss of the asset's use. In the case of lending money, the lender could have invested the funds instead of lending them out. With lending a large asset, the lender may have been able to generate income from the asset should they have decided to use it themselves.</a:t>
            </a:r>
            <a:br>
              <a:rPr lang="en-US" sz="9600"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Read more: </a:t>
            </a:r>
            <a:r>
              <a:rPr lang="en-US" dirty="0" smtClean="0">
                <a:hlinkClick r:id="rId7"/>
              </a:rPr>
              <a:t>http://www.investopedia.com/terms/i/interestrate.asp#ixzz1mIGGY7cB</a:t>
            </a:r>
            <a:endParaRPr lang="en-US" dirty="0" smtClean="0"/>
          </a:p>
          <a:p>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1143000" y="838200"/>
            <a:ext cx="7790688" cy="5791200"/>
          </a:xfrm>
        </p:spPr>
        <p:txBody>
          <a:bodyPr>
            <a:normAutofit fontScale="85000" lnSpcReduction="20000"/>
          </a:bodyPr>
          <a:lstStyle/>
          <a:p>
            <a:r>
              <a:rPr lang="en-US" b="1" dirty="0" smtClean="0"/>
              <a:t>Nominal interest rate</a:t>
            </a:r>
            <a:r>
              <a:rPr lang="en-US" dirty="0" smtClean="0"/>
              <a:t>: refers to the rate of interest prior to taking inflation into account. Depending on its application, an inflation and risk premium must be added to the real </a:t>
            </a:r>
            <a:r>
              <a:rPr lang="en-US" u="sng" dirty="0" smtClean="0">
                <a:hlinkClick r:id="" action="ppaction://hlinkfile"/>
              </a:rPr>
              <a:t>interest rate</a:t>
            </a:r>
            <a:r>
              <a:rPr lang="en-US" dirty="0" smtClean="0"/>
              <a:t> in order to obtain the nominal rate. </a:t>
            </a:r>
            <a:endParaRPr lang="en-US" b="1" dirty="0" smtClean="0"/>
          </a:p>
          <a:p>
            <a:r>
              <a:rPr lang="en-US" dirty="0" smtClean="0"/>
              <a:t>Nominal Interest Rate = Real Interest Rate + Inflation Premium + Risk Premium</a:t>
            </a:r>
            <a:br>
              <a:rPr lang="en-US" dirty="0" smtClean="0"/>
            </a:br>
            <a:endParaRPr lang="en-US" dirty="0" smtClean="0"/>
          </a:p>
          <a:p>
            <a:r>
              <a:rPr lang="en-US" dirty="0" smtClean="0"/>
              <a:t>In practice, the inflation premium is often assumed to be the expected inflation rate and the risk premium is ignored. Unless the economy is experiencing a deflationary period, the </a:t>
            </a:r>
            <a:r>
              <a:rPr lang="en-US" i="1" dirty="0" smtClean="0"/>
              <a:t>nominal rate will be higher than the real rate</a:t>
            </a:r>
            <a:r>
              <a:rPr lang="en-US" dirty="0" smtClean="0"/>
              <a:t>. </a:t>
            </a:r>
          </a:p>
          <a:p>
            <a:r>
              <a:rPr lang="en-US" dirty="0" smtClean="0"/>
              <a:t/>
            </a:r>
            <a:br>
              <a:rPr lang="en-US" dirty="0" smtClean="0"/>
            </a:br>
            <a:r>
              <a:rPr lang="en-US" dirty="0" smtClean="0">
                <a:hlinkClick r:id="rId2"/>
              </a:rPr>
              <a:t>http://www.investopedia.com/terms/n/nominalinterestrate.asp#ixzz1mIH7Ml4A</a:t>
            </a:r>
            <a:endParaRPr lang="en-US" dirty="0" smtClean="0"/>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790688" cy="609600"/>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762000" y="762000"/>
            <a:ext cx="8171688" cy="5486400"/>
          </a:xfrm>
        </p:spPr>
        <p:txBody>
          <a:bodyPr>
            <a:normAutofit fontScale="25000" lnSpcReduction="20000"/>
          </a:bodyPr>
          <a:lstStyle/>
          <a:p>
            <a:r>
              <a:rPr lang="en-US" sz="9600" b="1" dirty="0" smtClean="0"/>
              <a:t>Real Interest Rate-</a:t>
            </a:r>
            <a:r>
              <a:rPr lang="en-US" sz="9600" dirty="0" smtClean="0"/>
              <a:t>An interest rate that has been adjusted to remove the effects of inflation to reflect the real cost of </a:t>
            </a:r>
            <a:r>
              <a:rPr lang="en-US" sz="9600" u="sng" dirty="0" smtClean="0">
                <a:hlinkClick r:id="" action="ppaction://hlinkfile"/>
              </a:rPr>
              <a:t>funds</a:t>
            </a:r>
            <a:r>
              <a:rPr lang="en-US" sz="9600" dirty="0" smtClean="0"/>
              <a:t> to the borrower, and the real yield to the lender. The real interest rate of an investment is calculated as the amount by which the nominal interest rate is higher than the inflation rate. </a:t>
            </a:r>
            <a:br>
              <a:rPr lang="en-US" sz="9600" dirty="0" smtClean="0"/>
            </a:br>
            <a:r>
              <a:rPr lang="en-US" sz="9600" dirty="0" smtClean="0"/>
              <a:t>Real </a:t>
            </a:r>
            <a:r>
              <a:rPr lang="en-US" sz="9600" u="sng" dirty="0" smtClean="0">
                <a:hlinkClick r:id="" action="ppaction://hlinkfile"/>
              </a:rPr>
              <a:t>Interest Rate</a:t>
            </a:r>
            <a:r>
              <a:rPr lang="en-US" sz="9600" dirty="0" smtClean="0"/>
              <a:t> = Nominal Interest Rate - Inflation (Expected or Actual)</a:t>
            </a:r>
            <a:r>
              <a:rPr lang="en-US" sz="4500" dirty="0" smtClean="0"/>
              <a:t/>
            </a:r>
            <a:br>
              <a:rPr lang="en-US" sz="4500" dirty="0" smtClean="0"/>
            </a:br>
            <a:r>
              <a:rPr lang="en-US" sz="11200" dirty="0" smtClean="0"/>
              <a:t>The real interest rate is the growth rate of purchasing power derived from an investment. By adjusting the nominal interest rate to compensate for inflation, you are keeping the purchasing power of a given level of capital constant over time.</a:t>
            </a:r>
            <a:r>
              <a:rPr lang="en-US" sz="7200" dirty="0" smtClean="0"/>
              <a:t/>
            </a:r>
            <a:br>
              <a:rPr lang="en-US" sz="7200" dirty="0" smtClean="0"/>
            </a:br>
            <a:r>
              <a:rPr lang="en-US" sz="7200" dirty="0" smtClean="0"/>
              <a:t/>
            </a:r>
            <a:br>
              <a:rPr lang="en-US" sz="7200" dirty="0" smtClean="0"/>
            </a:br>
            <a:r>
              <a:rPr lang="en-US" sz="9600" dirty="0" smtClean="0"/>
              <a:t>For example, if you are earning 4% interest per year on the savings in your bank account, and inflation is currently 3% per year, then the real interest rate you are receiving is 1% (4% - 3% = 1%). The real value of your savings will only increase by 1% per year, when purchasing power is taken into consideration</a:t>
            </a:r>
            <a:r>
              <a:rPr lang="en-US" dirty="0" smtClean="0"/>
              <a:t/>
            </a:r>
            <a:br>
              <a:rPr lang="en-US" dirty="0" smtClean="0"/>
            </a:br>
            <a:r>
              <a:rPr lang="en-US" dirty="0" smtClean="0"/>
              <a:t/>
            </a:r>
            <a:br>
              <a:rPr lang="en-US" dirty="0" smtClean="0"/>
            </a:br>
            <a:r>
              <a:rPr lang="en-US" dirty="0" smtClean="0">
                <a:hlinkClick r:id="rId2"/>
              </a:rPr>
              <a:t>http://www.investopedia.com/terms/r/realinterestrate.asp#ixzz1mIHqz9a9</a:t>
            </a:r>
            <a:endParaRPr lang="en-US" dirty="0" smtClean="0"/>
          </a:p>
          <a:p>
            <a:endParaRPr lang="en-US" dirty="0" smtClean="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a:xfrm>
            <a:off x="1143000" y="1447800"/>
            <a:ext cx="7790688" cy="5181600"/>
          </a:xfrm>
        </p:spPr>
        <p:txBody>
          <a:bodyPr>
            <a:normAutofit fontScale="40000" lnSpcReduction="20000"/>
          </a:bodyPr>
          <a:lstStyle/>
          <a:p>
            <a:r>
              <a:rPr lang="en-US" sz="7000" b="1" dirty="0" smtClean="0"/>
              <a:t>Interest-rate fluctuation</a:t>
            </a:r>
            <a:r>
              <a:rPr lang="en-US" sz="7000" dirty="0" smtClean="0"/>
              <a:t>: It is impossible to predict with certainty the characteristics of a changing variable such as interests rates into the future. While it is possible to make reasonably accurate predictions, some amount of uncertainty still exits. This uncertainty represents a tangible </a:t>
            </a:r>
            <a:r>
              <a:rPr lang="en-US" sz="7000" u="sng" dirty="0" smtClean="0">
                <a:hlinkClick r:id="" action="ppaction://hlinkfile"/>
              </a:rPr>
              <a:t>risk</a:t>
            </a:r>
            <a:r>
              <a:rPr lang="en-US" sz="7000" dirty="0" smtClean="0"/>
              <a:t>.</a:t>
            </a:r>
            <a:r>
              <a:rPr lang="en-US" sz="4200" dirty="0" smtClean="0"/>
              <a:t/>
            </a:r>
            <a:br>
              <a:rPr lang="en-US" sz="4200" dirty="0" smtClean="0"/>
            </a:br>
            <a:r>
              <a:rPr lang="en-US" sz="4200" dirty="0" smtClean="0"/>
              <a:t/>
            </a:r>
            <a:br>
              <a:rPr lang="en-US" sz="4200" dirty="0" smtClean="0"/>
            </a:br>
            <a:r>
              <a:rPr lang="en-US" sz="8000" dirty="0" smtClean="0"/>
              <a:t>Default risk:  The event in which companies or individuals will be unable to make the required payments on their debt obligations. </a:t>
            </a:r>
            <a:endParaRPr lang="en-US" sz="4200" dirty="0" smtClean="0"/>
          </a:p>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hlinkClick r:id="rId2"/>
              </a:rPr>
              <a:t>http://www.investopedia.com/terms/d/defaultrisk.asp#ixzz1mIJgbI1m</a:t>
            </a:r>
            <a:endParaRPr lang="en-US" dirty="0" smtClean="0"/>
          </a:p>
          <a:p>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Liquidity Risk - The risk stemming from the lack of marketability of an </a:t>
            </a:r>
            <a:r>
              <a:rPr lang="en-US" u="sng" dirty="0" smtClean="0">
                <a:hlinkClick r:id="" action="ppaction://hlinkfile"/>
              </a:rPr>
              <a:t>investment</a:t>
            </a:r>
            <a:r>
              <a:rPr lang="en-US" dirty="0" smtClean="0"/>
              <a:t> that cannot be bought or sold quickly enough to prevent or minimize a loss. </a:t>
            </a:r>
          </a:p>
          <a:p>
            <a:r>
              <a:rPr lang="en-US" dirty="0" smtClean="0"/>
              <a:t>Maturity risk: - aka price risk - The uncertainty associated with potential changes in the price of an asset caused by changes in interest rate levels and rates of return in the economy.</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87362"/>
          </a:xfrm>
        </p:spPr>
        <p:txBody>
          <a:bodyPr>
            <a:normAutofit fontScale="90000"/>
          </a:bodyPr>
          <a:lstStyle/>
          <a:p>
            <a:r>
              <a:rPr lang="en-US" dirty="0" smtClean="0"/>
              <a:t/>
            </a:r>
            <a:br>
              <a:rPr lang="en-US" dirty="0" smtClean="0"/>
            </a:br>
            <a:r>
              <a:rPr lang="en-US" dirty="0" smtClean="0"/>
              <a:t> Causes of interest-rate fluctuations</a:t>
            </a:r>
            <a:endParaRPr lang="en-US" dirty="0"/>
          </a:p>
        </p:txBody>
      </p:sp>
      <p:sp>
        <p:nvSpPr>
          <p:cNvPr id="3" name="Content Placeholder 2"/>
          <p:cNvSpPr>
            <a:spLocks noGrp="1"/>
          </p:cNvSpPr>
          <p:nvPr>
            <p:ph idx="1"/>
          </p:nvPr>
        </p:nvSpPr>
        <p:spPr>
          <a:xfrm>
            <a:off x="990600" y="1066800"/>
            <a:ext cx="7943088" cy="5562600"/>
          </a:xfrm>
        </p:spPr>
        <p:txBody>
          <a:bodyPr>
            <a:normAutofit/>
          </a:bodyPr>
          <a:lstStyle/>
          <a:p>
            <a:r>
              <a:rPr lang="en-US" b="1" dirty="0" smtClean="0"/>
              <a:t>Supply and Demand for Funds</a:t>
            </a:r>
            <a:endParaRPr lang="en-US" dirty="0" smtClean="0"/>
          </a:p>
          <a:p>
            <a:r>
              <a:rPr lang="en-US" b="1" dirty="0" smtClean="0"/>
              <a:t>Monetary Policy</a:t>
            </a:r>
            <a:endParaRPr lang="en-US" dirty="0" smtClean="0"/>
          </a:p>
          <a:p>
            <a:r>
              <a:rPr lang="en-US" b="1" dirty="0" smtClean="0"/>
              <a:t>Inflation</a:t>
            </a:r>
            <a:endParaRPr lang="en-US" dirty="0" smtClean="0"/>
          </a:p>
          <a:p>
            <a:r>
              <a:rPr lang="en-US" dirty="0" smtClean="0"/>
              <a:t>http://www.finpipe.com/interest.htm</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0"/>
            <a:ext cx="7772400" cy="2152650"/>
          </a:xfrm>
        </p:spPr>
        <p:txBody>
          <a:bodyPr>
            <a:normAutofit/>
          </a:bodyPr>
          <a:lstStyle/>
          <a:p>
            <a:r>
              <a:rPr lang="en-US" dirty="0" smtClean="0"/>
              <a:t>6.02 – Understand economic indicators to recognize economic trends and conditions</a:t>
            </a:r>
            <a:endParaRPr lang="en-US" dirty="0"/>
          </a:p>
        </p:txBody>
      </p:sp>
      <p:sp>
        <p:nvSpPr>
          <p:cNvPr id="3" name="Subtitle 2"/>
          <p:cNvSpPr>
            <a:spLocks noGrp="1"/>
          </p:cNvSpPr>
          <p:nvPr>
            <p:ph type="subTitle" idx="1"/>
          </p:nvPr>
        </p:nvSpPr>
        <p:spPr>
          <a:xfrm>
            <a:off x="1143000" y="1143000"/>
            <a:ext cx="7406640" cy="1752600"/>
          </a:xfrm>
        </p:spPr>
        <p:txBody>
          <a:bodyPr/>
          <a:lstStyle/>
          <a:p>
            <a:r>
              <a:rPr lang="en-US" dirty="0" smtClean="0"/>
              <a:t>6.00  </a:t>
            </a:r>
            <a:r>
              <a:rPr lang="en-US" sz="4000" b="1" dirty="0" smtClean="0"/>
              <a:t>Understand economics trends and communication.</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87362"/>
          </a:xfrm>
        </p:spPr>
        <p:txBody>
          <a:bodyPr>
            <a:normAutofit fontScale="90000"/>
          </a:bodyPr>
          <a:lstStyle/>
          <a:p>
            <a:r>
              <a:rPr lang="en-US" dirty="0" smtClean="0"/>
              <a:t/>
            </a:r>
            <a:br>
              <a:rPr lang="en-US" dirty="0" smtClean="0"/>
            </a:br>
            <a:r>
              <a:rPr lang="en-US" dirty="0" smtClean="0"/>
              <a:t> Causes of interest-rate fluctuations</a:t>
            </a:r>
            <a:endParaRPr lang="en-US" dirty="0"/>
          </a:p>
        </p:txBody>
      </p:sp>
      <p:sp>
        <p:nvSpPr>
          <p:cNvPr id="3" name="Content Placeholder 2"/>
          <p:cNvSpPr>
            <a:spLocks noGrp="1"/>
          </p:cNvSpPr>
          <p:nvPr>
            <p:ph idx="1"/>
          </p:nvPr>
        </p:nvSpPr>
        <p:spPr>
          <a:xfrm>
            <a:off x="990600" y="1066800"/>
            <a:ext cx="7943088" cy="5562600"/>
          </a:xfrm>
        </p:spPr>
        <p:txBody>
          <a:bodyPr>
            <a:normAutofit fontScale="77500" lnSpcReduction="20000"/>
          </a:bodyPr>
          <a:lstStyle/>
          <a:p>
            <a:r>
              <a:rPr lang="en-US" b="1" dirty="0" smtClean="0"/>
              <a:t>Supply and Demand for Funds</a:t>
            </a:r>
            <a:endParaRPr lang="en-US" dirty="0" smtClean="0"/>
          </a:p>
          <a:p>
            <a:r>
              <a:rPr lang="en-US" dirty="0" smtClean="0"/>
              <a:t>the supply of funds, available for loans from lenders, and the demand, from borrowers. </a:t>
            </a:r>
          </a:p>
          <a:p>
            <a:r>
              <a:rPr lang="en-US" dirty="0" smtClean="0"/>
              <a:t>If the banks and trust companies have lots of money to lend and the housing market is slow, any borrower financing a house will get "special rate discounts" and the lenders will be very competitive, keeping rates low.</a:t>
            </a:r>
          </a:p>
          <a:p>
            <a:r>
              <a:rPr lang="en-US" dirty="0" smtClean="0"/>
              <a:t>In a booming economy, many firms need to borrow funds to expand their plants, finance inventories, etc.  Consumers might be buying cars and houses. These keep the "demand for capital" at a high level, and interest rates higher than they otherwise might be. </a:t>
            </a:r>
          </a:p>
          <a:p>
            <a:r>
              <a:rPr lang="en-US" dirty="0" smtClean="0"/>
              <a:t>Governments also borrow if they spend more money than they raise in taxes to finance their programs through "deficit financing". </a:t>
            </a:r>
          </a:p>
          <a:p>
            <a:r>
              <a:rPr lang="en-US" dirty="0" smtClean="0"/>
              <a:t>http://www.finpipe.com/interest.htm</a:t>
            </a:r>
          </a:p>
          <a:p>
            <a:pPr>
              <a:buNone/>
            </a:pP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87362"/>
          </a:xfrm>
        </p:spPr>
        <p:txBody>
          <a:bodyPr>
            <a:normAutofit fontScale="90000"/>
          </a:bodyPr>
          <a:lstStyle/>
          <a:p>
            <a:r>
              <a:rPr lang="en-US" dirty="0" smtClean="0"/>
              <a:t/>
            </a:r>
            <a:br>
              <a:rPr lang="en-US" dirty="0" smtClean="0"/>
            </a:br>
            <a:r>
              <a:rPr lang="en-US" dirty="0" smtClean="0"/>
              <a:t> Causes of interest-rate fluctuations</a:t>
            </a:r>
            <a:endParaRPr lang="en-US" dirty="0"/>
          </a:p>
        </p:txBody>
      </p:sp>
      <p:sp>
        <p:nvSpPr>
          <p:cNvPr id="3" name="Content Placeholder 2"/>
          <p:cNvSpPr>
            <a:spLocks noGrp="1"/>
          </p:cNvSpPr>
          <p:nvPr>
            <p:ph idx="1"/>
          </p:nvPr>
        </p:nvSpPr>
        <p:spPr>
          <a:xfrm>
            <a:off x="990600" y="1066800"/>
            <a:ext cx="7943088" cy="5562600"/>
          </a:xfrm>
        </p:spPr>
        <p:txBody>
          <a:bodyPr>
            <a:normAutofit fontScale="92500" lnSpcReduction="20000"/>
          </a:bodyPr>
          <a:lstStyle/>
          <a:p>
            <a:r>
              <a:rPr lang="en-US" b="1" dirty="0" smtClean="0"/>
              <a:t>Monetary Policy</a:t>
            </a:r>
            <a:endParaRPr lang="en-US" dirty="0" smtClean="0"/>
          </a:p>
          <a:p>
            <a:r>
              <a:rPr lang="en-US" dirty="0" smtClean="0"/>
              <a:t>Another major factor in interest rate changes is the "</a:t>
            </a:r>
            <a:r>
              <a:rPr lang="en-US" dirty="0" smtClean="0">
                <a:hlinkClick r:id="rId2" action="ppaction://hlinkfile"/>
              </a:rPr>
              <a:t>monetary policy</a:t>
            </a:r>
            <a:r>
              <a:rPr lang="en-US" dirty="0" smtClean="0"/>
              <a:t>" of governments. If a government "loosens monetary policy", this means that it has "printed more money". This makes interest rates lower, because more money is available to lenders and borrowers alike. </a:t>
            </a:r>
          </a:p>
          <a:p>
            <a:r>
              <a:rPr lang="en-US" dirty="0" smtClean="0"/>
              <a:t>If the supply of money is lowered, this "tightens" monetary policy and causes interest rates to rise. </a:t>
            </a:r>
          </a:p>
          <a:p>
            <a:r>
              <a:rPr lang="en-US" dirty="0" smtClean="0"/>
              <a:t>Governments alter the "money supply" to try and manage the economy. </a:t>
            </a:r>
          </a:p>
          <a:p>
            <a:r>
              <a:rPr lang="en-US" sz="2200" dirty="0" smtClean="0"/>
              <a:t>http://www.finpipe.com/interest.htm</a:t>
            </a:r>
          </a:p>
          <a:p>
            <a:pPr>
              <a:buNone/>
            </a:pP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87362"/>
          </a:xfrm>
        </p:spPr>
        <p:txBody>
          <a:bodyPr>
            <a:normAutofit fontScale="90000"/>
          </a:bodyPr>
          <a:lstStyle/>
          <a:p>
            <a:r>
              <a:rPr lang="en-US" dirty="0" smtClean="0"/>
              <a:t/>
            </a:r>
            <a:br>
              <a:rPr lang="en-US" dirty="0" smtClean="0"/>
            </a:br>
            <a:r>
              <a:rPr lang="en-US" dirty="0" smtClean="0"/>
              <a:t> Causes of interest-rate fluctuations</a:t>
            </a:r>
            <a:endParaRPr lang="en-US" dirty="0"/>
          </a:p>
        </p:txBody>
      </p:sp>
      <p:sp>
        <p:nvSpPr>
          <p:cNvPr id="3" name="Content Placeholder 2"/>
          <p:cNvSpPr>
            <a:spLocks noGrp="1"/>
          </p:cNvSpPr>
          <p:nvPr>
            <p:ph idx="1"/>
          </p:nvPr>
        </p:nvSpPr>
        <p:spPr>
          <a:xfrm>
            <a:off x="990600" y="1066800"/>
            <a:ext cx="7943088" cy="5562600"/>
          </a:xfrm>
        </p:spPr>
        <p:txBody>
          <a:bodyPr>
            <a:normAutofit/>
          </a:bodyPr>
          <a:lstStyle/>
          <a:p>
            <a:r>
              <a:rPr lang="en-US" b="1" dirty="0" smtClean="0"/>
              <a:t>Inflation</a:t>
            </a:r>
            <a:endParaRPr lang="en-US" dirty="0" smtClean="0"/>
          </a:p>
          <a:p>
            <a:r>
              <a:rPr lang="en-US" dirty="0" smtClean="0"/>
              <a:t>Another very important factor is </a:t>
            </a:r>
            <a:r>
              <a:rPr lang="en-US" dirty="0" smtClean="0">
                <a:hlinkClick r:id="rId2" action="ppaction://hlinkfile"/>
              </a:rPr>
              <a:t>inflation</a:t>
            </a:r>
            <a:r>
              <a:rPr lang="en-US" dirty="0" smtClean="0"/>
              <a:t>. Investors want to preserve the "purchasing power" of their money.</a:t>
            </a:r>
          </a:p>
          <a:p>
            <a:r>
              <a:rPr lang="en-US" dirty="0" smtClean="0"/>
              <a:t> If inflation is high and risks going higher, investors will need a higher interest rate to consider lending their money for more than the shortest term. </a:t>
            </a:r>
          </a:p>
          <a:p>
            <a:r>
              <a:rPr lang="en-US" sz="1800" dirty="0" smtClean="0"/>
              <a:t>http://www.finpipe.com/interest.htm</a:t>
            </a:r>
          </a:p>
          <a:p>
            <a:pPr>
              <a:buNone/>
            </a:pP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14400"/>
          </a:xfrm>
        </p:spPr>
        <p:txBody>
          <a:bodyPr>
            <a:normAutofit fontScale="90000"/>
          </a:bodyPr>
          <a:lstStyle/>
          <a:p>
            <a:r>
              <a:rPr lang="en-US" dirty="0" smtClean="0"/>
              <a:t/>
            </a:r>
            <a:br>
              <a:rPr lang="en-US" dirty="0" smtClean="0"/>
            </a:br>
            <a:r>
              <a:rPr lang="en-US" dirty="0" smtClean="0"/>
              <a:t>Impact of interest rate fluctuations on an economy.</a:t>
            </a:r>
          </a:p>
        </p:txBody>
      </p:sp>
      <p:sp>
        <p:nvSpPr>
          <p:cNvPr id="3" name="Content Placeholder 2"/>
          <p:cNvSpPr>
            <a:spLocks noGrp="1"/>
          </p:cNvSpPr>
          <p:nvPr>
            <p:ph idx="1"/>
          </p:nvPr>
        </p:nvSpPr>
        <p:spPr>
          <a:xfrm>
            <a:off x="1143000" y="1447800"/>
            <a:ext cx="7790688" cy="5410200"/>
          </a:xfrm>
        </p:spPr>
        <p:txBody>
          <a:bodyPr>
            <a:normAutofit fontScale="40000" lnSpcReduction="20000"/>
          </a:bodyPr>
          <a:lstStyle/>
          <a:p>
            <a:r>
              <a:rPr lang="en-US" sz="6000" dirty="0" smtClean="0"/>
              <a:t>Interest rates control the flow of money in the economy. </a:t>
            </a:r>
          </a:p>
          <a:p>
            <a:pPr lvl="1"/>
            <a:r>
              <a:rPr lang="en-US" sz="4000" dirty="0" smtClean="0"/>
              <a:t>High interest rates curb </a:t>
            </a:r>
            <a:r>
              <a:rPr lang="en-US" sz="4000" dirty="0" smtClean="0">
                <a:hlinkClick r:id="rId2"/>
              </a:rPr>
              <a:t>inflation</a:t>
            </a:r>
            <a:r>
              <a:rPr lang="en-US" sz="4000" dirty="0" smtClean="0"/>
              <a:t>, but also slow down the economy. </a:t>
            </a:r>
          </a:p>
          <a:p>
            <a:pPr lvl="1"/>
            <a:r>
              <a:rPr lang="en-US" sz="4000" dirty="0" smtClean="0"/>
              <a:t>Low interest rates stimulate the economy, but could lead to inflation..</a:t>
            </a:r>
          </a:p>
          <a:p>
            <a:pPr lvl="1"/>
            <a:r>
              <a:rPr lang="en-US" sz="4000" dirty="0" smtClean="0"/>
              <a:t>If interest rates are increasing and the Consumer Price Index (</a:t>
            </a:r>
            <a:r>
              <a:rPr lang="en-US" sz="4000" dirty="0" smtClean="0">
                <a:hlinkClick r:id="rId3"/>
              </a:rPr>
              <a:t>CPI</a:t>
            </a:r>
            <a:r>
              <a:rPr lang="en-US" sz="4000" dirty="0" smtClean="0"/>
              <a:t>) is decreasing, this means the economy is not overheating, which is good. </a:t>
            </a:r>
          </a:p>
          <a:p>
            <a:pPr lvl="1"/>
            <a:r>
              <a:rPr lang="en-US" sz="4000" dirty="0" smtClean="0"/>
              <a:t>But, if rates are increasing and </a:t>
            </a:r>
            <a:r>
              <a:rPr lang="en-US" sz="4000" dirty="0" smtClean="0">
                <a:hlinkClick r:id="rId4"/>
              </a:rPr>
              <a:t>GDP</a:t>
            </a:r>
            <a:r>
              <a:rPr lang="en-US" sz="4000" dirty="0" smtClean="0"/>
              <a:t> is decreasing, the economy is slowing too much, which could lead to </a:t>
            </a:r>
            <a:r>
              <a:rPr lang="en-US" sz="4000" dirty="0" smtClean="0">
                <a:hlinkClick r:id="rId5"/>
              </a:rPr>
              <a:t>recession</a:t>
            </a:r>
            <a:r>
              <a:rPr lang="en-US" sz="4000" dirty="0" smtClean="0"/>
              <a:t>.</a:t>
            </a:r>
          </a:p>
          <a:p>
            <a:pPr lvl="1"/>
            <a:r>
              <a:rPr lang="en-US" sz="4000" dirty="0" smtClean="0"/>
              <a:t>If rates are decreasing and GDP is increasing, the economy is speeding up, and that is good. </a:t>
            </a:r>
          </a:p>
          <a:p>
            <a:pPr lvl="1"/>
            <a:r>
              <a:rPr lang="en-US" sz="4000" dirty="0" smtClean="0"/>
              <a:t>if rates are decreasing and the CPI is increasing, the economy is headed towards inflation.</a:t>
            </a:r>
          </a:p>
          <a:p>
            <a:r>
              <a:rPr lang="en-US" sz="6000" dirty="0" smtClean="0"/>
              <a:t>Interest rates affect the economy slowly. When the Fed changes the Fed Funds rate, it can take 12-18 months for the effect of the change to percolate throughout the entire economy. </a:t>
            </a:r>
          </a:p>
          <a:p>
            <a:pPr lvl="1"/>
            <a:r>
              <a:rPr lang="en-US" sz="4000" dirty="0" smtClean="0"/>
              <a:t>As rates increase, banks slowly lend less, and businesses slowly put off expansion. Similarly, consumers slowly realize they aren't as wealthy as they once were, and put off purchases. </a:t>
            </a:r>
          </a:p>
          <a:p>
            <a:r>
              <a:rPr lang="en-US" dirty="0" smtClean="0"/>
              <a:t/>
            </a:r>
            <a:br>
              <a:rPr lang="en-US" dirty="0" smtClean="0"/>
            </a:br>
            <a:r>
              <a:rPr lang="en-US" dirty="0" smtClean="0">
                <a:hlinkClick r:id="rId6"/>
              </a:rPr>
              <a:t>http://useconomy.about.com/od/interestrateindicators/p/interest_rate.htm</a:t>
            </a:r>
            <a:r>
              <a:rPr lang="en-US" dirty="0" smtClean="0"/>
              <a:t/>
            </a:r>
            <a:br>
              <a:rPr lang="en-US" dirty="0" smtClean="0"/>
            </a:b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019288" cy="715962"/>
          </a:xfrm>
        </p:spPr>
        <p:txBody>
          <a:bodyPr>
            <a:normAutofit fontScale="90000"/>
          </a:bodyPr>
          <a:lstStyle/>
          <a:p>
            <a:r>
              <a:rPr lang="en-US" dirty="0" smtClean="0"/>
              <a:t/>
            </a:r>
            <a:br>
              <a:rPr lang="en-US" dirty="0" smtClean="0"/>
            </a:br>
            <a:r>
              <a:rPr lang="en-US" dirty="0" smtClean="0"/>
              <a:t> Relationship between interest rates and the demand for money</a:t>
            </a:r>
            <a:endParaRPr lang="en-US" dirty="0"/>
          </a:p>
        </p:txBody>
      </p:sp>
      <p:sp>
        <p:nvSpPr>
          <p:cNvPr id="3" name="Content Placeholder 2"/>
          <p:cNvSpPr>
            <a:spLocks noGrp="1"/>
          </p:cNvSpPr>
          <p:nvPr>
            <p:ph idx="1"/>
          </p:nvPr>
        </p:nvSpPr>
        <p:spPr>
          <a:xfrm>
            <a:off x="838200" y="1905000"/>
            <a:ext cx="8095488" cy="4343400"/>
          </a:xfrm>
        </p:spPr>
        <p:txBody>
          <a:bodyPr>
            <a:normAutofit/>
          </a:bodyPr>
          <a:lstStyle/>
          <a:p>
            <a:r>
              <a:rPr lang="en-US" dirty="0" smtClean="0"/>
              <a:t>Higher the interest rate – lower the demand for money</a:t>
            </a:r>
          </a:p>
          <a:p>
            <a:r>
              <a:rPr lang="en-US" dirty="0" smtClean="0"/>
              <a:t>Lower the interest rate – higher the demand for money</a:t>
            </a:r>
          </a:p>
          <a:p>
            <a:pPr>
              <a:buNone/>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019288" cy="1143000"/>
          </a:xfrm>
        </p:spPr>
        <p:txBody>
          <a:bodyPr>
            <a:normAutofit fontScale="90000"/>
          </a:bodyPr>
          <a:lstStyle/>
          <a:p>
            <a:r>
              <a:rPr lang="en-US" dirty="0" smtClean="0"/>
              <a:t/>
            </a:r>
            <a:br>
              <a:rPr lang="en-US" dirty="0" smtClean="0"/>
            </a:br>
            <a:r>
              <a:rPr lang="en-US" dirty="0" smtClean="0"/>
              <a:t> Relationship between inflation and interest rates</a:t>
            </a:r>
            <a:endParaRPr lang="en-US" dirty="0"/>
          </a:p>
        </p:txBody>
      </p:sp>
      <p:sp>
        <p:nvSpPr>
          <p:cNvPr id="3" name="Content Placeholder 2"/>
          <p:cNvSpPr>
            <a:spLocks noGrp="1"/>
          </p:cNvSpPr>
          <p:nvPr>
            <p:ph idx="1"/>
          </p:nvPr>
        </p:nvSpPr>
        <p:spPr>
          <a:xfrm>
            <a:off x="990600" y="1447800"/>
            <a:ext cx="7943088" cy="4800600"/>
          </a:xfrm>
        </p:spPr>
        <p:txBody>
          <a:bodyPr>
            <a:normAutofit/>
          </a:bodyPr>
          <a:lstStyle/>
          <a:p>
            <a:pPr lvl="1"/>
            <a:r>
              <a:rPr lang="en-US" sz="4000" dirty="0" smtClean="0"/>
              <a:t>High interest rates curb </a:t>
            </a:r>
            <a:r>
              <a:rPr lang="en-US" sz="4000" dirty="0" smtClean="0">
                <a:hlinkClick r:id="rId2"/>
              </a:rPr>
              <a:t>inflation</a:t>
            </a:r>
            <a:r>
              <a:rPr lang="en-US" sz="4000" dirty="0" smtClean="0"/>
              <a:t>, but also slow down the economy. </a:t>
            </a:r>
          </a:p>
          <a:p>
            <a:pPr lvl="1"/>
            <a:r>
              <a:rPr lang="en-US" sz="4000" dirty="0" smtClean="0"/>
              <a:t>Low interest rates stimulate the economy, but could lead to inflation..</a:t>
            </a:r>
          </a:p>
          <a:p>
            <a:pPr>
              <a:buNone/>
            </a:pP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28888" cy="990600"/>
          </a:xfrm>
        </p:spPr>
        <p:txBody>
          <a:bodyPr>
            <a:normAutofit fontScale="90000"/>
          </a:bodyPr>
          <a:lstStyle/>
          <a:p>
            <a:r>
              <a:rPr lang="en-US" dirty="0" smtClean="0"/>
              <a:t/>
            </a:r>
            <a:br>
              <a:rPr lang="en-US" dirty="0" smtClean="0"/>
            </a:br>
            <a:r>
              <a:rPr lang="en-US" dirty="0" smtClean="0"/>
              <a:t> </a:t>
            </a:r>
            <a:r>
              <a:rPr lang="en-US" sz="3600" dirty="0" smtClean="0"/>
              <a:t>Factors that create differences in the amount of interest charged on credit transactions</a:t>
            </a:r>
            <a:endParaRPr lang="en-US" dirty="0"/>
          </a:p>
        </p:txBody>
      </p:sp>
      <p:sp>
        <p:nvSpPr>
          <p:cNvPr id="3" name="Content Placeholder 2"/>
          <p:cNvSpPr>
            <a:spLocks noGrp="1"/>
          </p:cNvSpPr>
          <p:nvPr>
            <p:ph idx="1"/>
          </p:nvPr>
        </p:nvSpPr>
        <p:spPr>
          <a:xfrm>
            <a:off x="1066800" y="1447800"/>
            <a:ext cx="7866888" cy="4800600"/>
          </a:xfrm>
        </p:spPr>
        <p:txBody>
          <a:bodyPr>
            <a:normAutofit/>
          </a:bodyPr>
          <a:lstStyle/>
          <a:p>
            <a:pPr>
              <a:buNone/>
            </a:pPr>
            <a:r>
              <a:rPr lang="en-US" dirty="0" smtClean="0"/>
              <a:t>(e.g., levels and kinds of risk, borrowers’ and lenders’ rights, and tax considerations)</a:t>
            </a:r>
          </a:p>
          <a:p>
            <a:r>
              <a:rPr lang="en-US" dirty="0" smtClean="0"/>
              <a:t> </a:t>
            </a:r>
            <a:br>
              <a:rPr lang="en-US" dirty="0" smtClean="0"/>
            </a:br>
            <a:endParaRPr lang="en-US" dirty="0"/>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066800"/>
          </a:xfrm>
        </p:spPr>
        <p:txBody>
          <a:bodyPr>
            <a:normAutofit fontScale="90000"/>
          </a:bodyPr>
          <a:lstStyle/>
          <a:p>
            <a:r>
              <a:rPr lang="en-US" dirty="0" smtClean="0"/>
              <a:t/>
            </a:r>
            <a:br>
              <a:rPr lang="en-US" dirty="0" smtClean="0"/>
            </a:br>
            <a:r>
              <a:rPr lang="en-US" dirty="0" smtClean="0"/>
              <a:t> Kinds of risk associated with variances in interest rates </a:t>
            </a:r>
            <a:endParaRPr lang="en-US" dirty="0"/>
          </a:p>
        </p:txBody>
      </p:sp>
      <p:sp>
        <p:nvSpPr>
          <p:cNvPr id="3" name="Content Placeholder 2"/>
          <p:cNvSpPr>
            <a:spLocks noGrp="1"/>
          </p:cNvSpPr>
          <p:nvPr>
            <p:ph idx="1"/>
          </p:nvPr>
        </p:nvSpPr>
        <p:spPr/>
        <p:txBody>
          <a:bodyPr>
            <a:normAutofit/>
          </a:bodyPr>
          <a:lstStyle/>
          <a:p>
            <a:r>
              <a:rPr lang="en-US" dirty="0" smtClean="0"/>
              <a:t>(i.e., default, liquidity, and maturity).</a:t>
            </a:r>
          </a:p>
          <a:p>
            <a:pPr>
              <a:buNone/>
            </a:pPr>
            <a:endParaRPr lang="en-US" dirty="0"/>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How fiscal policies can affect interest rates.</a:t>
            </a:r>
            <a:br>
              <a:rPr lang="en-US" dirty="0" smtClean="0"/>
            </a:br>
            <a:endParaRPr lang="en-US" dirty="0"/>
          </a:p>
        </p:txBody>
      </p:sp>
      <p:sp>
        <p:nvSpPr>
          <p:cNvPr id="3" name="Content Placeholder 2"/>
          <p:cNvSpPr>
            <a:spLocks noGrp="1"/>
          </p:cNvSpPr>
          <p:nvPr>
            <p:ph idx="1"/>
          </p:nvPr>
        </p:nvSpPr>
        <p:spPr/>
        <p:txBody>
          <a:bodyPr/>
          <a:lstStyle/>
          <a:p>
            <a:pPr>
              <a:buNone/>
            </a:pPr>
            <a:endParaRPr lang="en-US" dirty="0"/>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1417638"/>
          </a:xfrm>
        </p:spPr>
        <p:txBody>
          <a:bodyPr>
            <a:normAutofit/>
          </a:bodyPr>
          <a:lstStyle/>
          <a:p>
            <a:r>
              <a:rPr lang="en-US" dirty="0" smtClean="0"/>
              <a:t/>
            </a:r>
            <a:br>
              <a:rPr lang="en-US" dirty="0" smtClean="0"/>
            </a:br>
            <a:r>
              <a:rPr lang="en-US" dirty="0" smtClean="0"/>
              <a:t> SECTION 5 - Definitions</a:t>
            </a:r>
            <a:endParaRPr lang="en-US" dirty="0"/>
          </a:p>
        </p:txBody>
      </p:sp>
      <p:sp>
        <p:nvSpPr>
          <p:cNvPr id="3" name="Content Placeholder 2"/>
          <p:cNvSpPr>
            <a:spLocks noGrp="1"/>
          </p:cNvSpPr>
          <p:nvPr>
            <p:ph idx="1"/>
          </p:nvPr>
        </p:nvSpPr>
        <p:spPr/>
        <p:txBody>
          <a:bodyPr>
            <a:normAutofit/>
          </a:bodyPr>
          <a:lstStyle/>
          <a:p>
            <a:r>
              <a:rPr lang="en-US" dirty="0" smtClean="0"/>
              <a:t>business cycles, </a:t>
            </a:r>
          </a:p>
          <a:p>
            <a:r>
              <a:rPr lang="en-US" dirty="0" smtClean="0"/>
              <a:t>expansion, </a:t>
            </a:r>
          </a:p>
          <a:p>
            <a:r>
              <a:rPr lang="en-US" dirty="0" smtClean="0"/>
              <a:t>peak, </a:t>
            </a:r>
          </a:p>
          <a:p>
            <a:r>
              <a:rPr lang="en-US" dirty="0" smtClean="0"/>
              <a:t>contraction and </a:t>
            </a:r>
          </a:p>
          <a:p>
            <a:r>
              <a:rPr lang="en-US" dirty="0" smtClean="0"/>
              <a:t>trough.</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a:t>
            </a:r>
            <a:br>
              <a:rPr lang="en-US" dirty="0" smtClean="0"/>
            </a:br>
            <a:r>
              <a:rPr lang="en-US" dirty="0" smtClean="0"/>
              <a:t> Definitions</a:t>
            </a:r>
            <a:endParaRPr lang="en-US" dirty="0"/>
          </a:p>
        </p:txBody>
      </p:sp>
      <p:sp>
        <p:nvSpPr>
          <p:cNvPr id="3" name="Content Placeholder 2"/>
          <p:cNvSpPr>
            <a:spLocks noGrp="1"/>
          </p:cNvSpPr>
          <p:nvPr>
            <p:ph idx="1"/>
          </p:nvPr>
        </p:nvSpPr>
        <p:spPr>
          <a:xfrm>
            <a:off x="301752" y="1527048"/>
            <a:ext cx="8503920" cy="4873752"/>
          </a:xfrm>
        </p:spPr>
        <p:txBody>
          <a:bodyPr>
            <a:normAutofit/>
          </a:bodyPr>
          <a:lstStyle/>
          <a:p>
            <a:r>
              <a:rPr lang="en-US" b="1" dirty="0" smtClean="0"/>
              <a:t>Inflation</a:t>
            </a:r>
            <a:r>
              <a:rPr lang="en-US" dirty="0" smtClean="0"/>
              <a:t>: A persistent increase in the average price level in the economy.</a:t>
            </a:r>
          </a:p>
          <a:p>
            <a:r>
              <a:rPr lang="en-US" b="1" dirty="0" smtClean="0"/>
              <a:t>Inflation Rate</a:t>
            </a:r>
            <a:r>
              <a:rPr lang="en-US" dirty="0" smtClean="0"/>
              <a:t>: The percentage change in the price level from one period to the next.</a:t>
            </a:r>
          </a:p>
          <a:p>
            <a:r>
              <a:rPr lang="en-US" b="1" dirty="0" smtClean="0"/>
              <a:t>Deflation</a:t>
            </a:r>
            <a:r>
              <a:rPr lang="en-US" dirty="0" smtClean="0"/>
              <a:t>: A persistent decrease in the average price level in the economy.</a:t>
            </a:r>
          </a:p>
          <a:p>
            <a:r>
              <a:rPr lang="en-US" b="1" dirty="0" smtClean="0"/>
              <a:t>Consumer Price Index</a:t>
            </a:r>
            <a:r>
              <a:rPr lang="en-US" dirty="0" smtClean="0"/>
              <a:t>: An index of prices of goods and services typically purchased by urban consumers.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5-178 5-182</a:t>
            </a:r>
            <a:endParaRPr lang="en-US" dirty="0"/>
          </a:p>
        </p:txBody>
      </p:sp>
      <p:sp>
        <p:nvSpPr>
          <p:cNvPr id="3" name="Content Placeholder 2"/>
          <p:cNvSpPr>
            <a:spLocks noGrp="1"/>
          </p:cNvSpPr>
          <p:nvPr>
            <p:ph idx="1"/>
          </p:nvPr>
        </p:nvSpPr>
        <p:spPr/>
        <p:txBody>
          <a:bodyPr>
            <a:normAutofit/>
          </a:bodyPr>
          <a:lstStyle/>
          <a:p>
            <a:r>
              <a:rPr lang="en-US" dirty="0" smtClean="0"/>
              <a:t>Identify the phases of a business cycle.</a:t>
            </a:r>
          </a:p>
          <a:p>
            <a:r>
              <a:rPr lang="en-US" dirty="0" smtClean="0"/>
              <a:t>Describe the expansion phase of a business cycle.</a:t>
            </a:r>
          </a:p>
          <a:p>
            <a:r>
              <a:rPr lang="en-US" dirty="0" smtClean="0"/>
              <a:t>Describe the peak phase of a business cycle.</a:t>
            </a:r>
          </a:p>
          <a:p>
            <a:pPr>
              <a:buNone/>
            </a:pPr>
            <a:r>
              <a:rPr lang="en-US" dirty="0" smtClean="0"/>
              <a:t> </a:t>
            </a: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5-178 5-182</a:t>
            </a:r>
            <a:endParaRPr lang="en-US" dirty="0"/>
          </a:p>
        </p:txBody>
      </p:sp>
      <p:sp>
        <p:nvSpPr>
          <p:cNvPr id="3" name="Content Placeholder 2"/>
          <p:cNvSpPr>
            <a:spLocks noGrp="1"/>
          </p:cNvSpPr>
          <p:nvPr>
            <p:ph idx="1"/>
          </p:nvPr>
        </p:nvSpPr>
        <p:spPr/>
        <p:txBody>
          <a:bodyPr/>
          <a:lstStyle/>
          <a:p>
            <a:r>
              <a:rPr lang="en-US" dirty="0" smtClean="0"/>
              <a:t>Describe the contraction phase of a business cycle.</a:t>
            </a:r>
          </a:p>
          <a:p>
            <a:r>
              <a:rPr lang="en-US" dirty="0" smtClean="0"/>
              <a:t>Describe the trough phase of a business cycle.</a:t>
            </a:r>
          </a:p>
          <a:p>
            <a:r>
              <a:rPr lang="en-US" dirty="0" smtClean="0"/>
              <a:t>Explain how knowledge of business cycles benefits businesspeople.</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5-178 5-182</a:t>
            </a:r>
            <a:endParaRPr lang="en-US" dirty="0"/>
          </a:p>
        </p:txBody>
      </p:sp>
      <p:sp>
        <p:nvSpPr>
          <p:cNvPr id="3" name="Content Placeholder 2"/>
          <p:cNvSpPr>
            <a:spLocks noGrp="1"/>
          </p:cNvSpPr>
          <p:nvPr>
            <p:ph idx="1"/>
          </p:nvPr>
        </p:nvSpPr>
        <p:spPr/>
        <p:txBody>
          <a:bodyPr/>
          <a:lstStyle/>
          <a:p>
            <a:r>
              <a:rPr lang="en-US" dirty="0" smtClean="0"/>
              <a:t>Describe internal causes of business cycles.</a:t>
            </a:r>
          </a:p>
          <a:p>
            <a:r>
              <a:rPr lang="en-US" dirty="0" smtClean="0"/>
              <a:t>Explain external causes of business cycles.</a:t>
            </a:r>
          </a:p>
          <a:p>
            <a:endParaRPr lang="en-US" dirty="0" smtClean="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5-170 5-171 Defining</a:t>
            </a:r>
            <a:endParaRPr lang="en-US" dirty="0"/>
          </a:p>
        </p:txBody>
      </p:sp>
      <p:sp>
        <p:nvSpPr>
          <p:cNvPr id="3" name="Content Placeholder 2"/>
          <p:cNvSpPr>
            <a:spLocks noGrp="1"/>
          </p:cNvSpPr>
          <p:nvPr>
            <p:ph idx="1"/>
          </p:nvPr>
        </p:nvSpPr>
        <p:spPr>
          <a:xfrm>
            <a:off x="301752" y="1527048"/>
            <a:ext cx="8503920" cy="4873752"/>
          </a:xfrm>
        </p:spPr>
        <p:txBody>
          <a:bodyPr>
            <a:normAutofit/>
          </a:bodyPr>
          <a:lstStyle/>
          <a:p>
            <a:r>
              <a:rPr lang="en-US" b="1" dirty="0" smtClean="0"/>
              <a:t>Standard of Living</a:t>
            </a:r>
            <a:r>
              <a:rPr lang="en-US" dirty="0" smtClean="0"/>
              <a:t>: The amount of goods and services that a nation’s people have</a:t>
            </a:r>
          </a:p>
          <a:p>
            <a:r>
              <a:rPr lang="en-US" b="1" dirty="0" smtClean="0"/>
              <a:t>Targeted Inflation Rate</a:t>
            </a:r>
            <a:r>
              <a:rPr lang="en-US" dirty="0" smtClean="0"/>
              <a:t>: An acceptable rate of increase that the country attempts to control</a:t>
            </a:r>
          </a:p>
          <a:p>
            <a:r>
              <a:rPr lang="en-US" b="1" dirty="0" smtClean="0"/>
              <a:t>Price Stability</a:t>
            </a:r>
            <a:r>
              <a:rPr lang="en-US" dirty="0" smtClean="0"/>
              <a:t>: The condition in which the average price level in the economy changes very slowly, if at all.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Inflation</a:t>
            </a:r>
            <a:endParaRPr lang="en-US" dirty="0"/>
          </a:p>
        </p:txBody>
      </p:sp>
      <p:sp>
        <p:nvSpPr>
          <p:cNvPr id="3" name="Content Placeholder 2"/>
          <p:cNvSpPr>
            <a:spLocks noGrp="1"/>
          </p:cNvSpPr>
          <p:nvPr>
            <p:ph idx="1"/>
          </p:nvPr>
        </p:nvSpPr>
        <p:spPr>
          <a:xfrm>
            <a:off x="0" y="1447800"/>
            <a:ext cx="9144000" cy="5410200"/>
          </a:xfrm>
        </p:spPr>
        <p:txBody>
          <a:bodyPr>
            <a:noAutofit/>
          </a:bodyPr>
          <a:lstStyle/>
          <a:p>
            <a:r>
              <a:rPr lang="en-US" b="1" dirty="0" smtClean="0"/>
              <a:t>Causes of inflation.</a:t>
            </a:r>
          </a:p>
          <a:p>
            <a:pPr lvl="1"/>
            <a:r>
              <a:rPr lang="en-US" sz="3200" dirty="0" smtClean="0"/>
              <a:t>Inflation results when the economy has too much demand for available production. </a:t>
            </a:r>
          </a:p>
          <a:p>
            <a:pPr lvl="1"/>
            <a:r>
              <a:rPr lang="en-US" sz="3200" dirty="0" smtClean="0"/>
              <a:t>Therefore Price of goods rises faster than Income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2330</TotalTime>
  <Words>3212</Words>
  <Application>Microsoft Office PowerPoint</Application>
  <PresentationFormat>On-screen Show (4:3)</PresentationFormat>
  <Paragraphs>375</Paragraphs>
  <Slides>72</Slides>
  <Notes>0</Notes>
  <HiddenSlides>3</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Solstice</vt:lpstr>
      <vt:lpstr>FRIDAY, February 10th</vt:lpstr>
      <vt:lpstr>Monday, February 13th</vt:lpstr>
      <vt:lpstr>Tuesday, February 14th</vt:lpstr>
      <vt:lpstr>Wednesday, February 15th – 1st pd</vt:lpstr>
      <vt:lpstr>Wednesday, February 15th – 2nd pd</vt:lpstr>
      <vt:lpstr>6.02 – Understand economic indicators to recognize economic trends and conditions</vt:lpstr>
      <vt:lpstr>SECTION 1  Definitions</vt:lpstr>
      <vt:lpstr>  5-170 5-171 Defining</vt:lpstr>
      <vt:lpstr>Inflation</vt:lpstr>
      <vt:lpstr>Inflation</vt:lpstr>
      <vt:lpstr>Inflation</vt:lpstr>
      <vt:lpstr>Inflation</vt:lpstr>
      <vt:lpstr>Deflation</vt:lpstr>
      <vt:lpstr>Deflation</vt:lpstr>
      <vt:lpstr>Inflation</vt:lpstr>
      <vt:lpstr>CPI EXPLAINED VIDEO</vt:lpstr>
      <vt:lpstr>Inflation</vt:lpstr>
      <vt:lpstr>CPI</vt:lpstr>
      <vt:lpstr>CPI</vt:lpstr>
      <vt:lpstr>CPI</vt:lpstr>
      <vt:lpstr>CPI</vt:lpstr>
      <vt:lpstr>5-170 5-171</vt:lpstr>
      <vt:lpstr>5-170 5-171</vt:lpstr>
      <vt:lpstr>ACTIVITY – with ONE partner</vt:lpstr>
      <vt:lpstr>SECTION 2  DEFINITIONS</vt:lpstr>
      <vt:lpstr>  DEFINITIONS</vt:lpstr>
      <vt:lpstr>DEFINITIONS</vt:lpstr>
      <vt:lpstr>DEFINITIONS</vt:lpstr>
      <vt:lpstr>DEFINITIONS</vt:lpstr>
      <vt:lpstr>DEFINITIONS</vt:lpstr>
      <vt:lpstr>GDP</vt:lpstr>
      <vt:lpstr>GDP</vt:lpstr>
      <vt:lpstr>GDP</vt:lpstr>
      <vt:lpstr>GDP</vt:lpstr>
      <vt:lpstr>Ways to increase GDP</vt:lpstr>
      <vt:lpstr>How does the government responds to changes in GDP</vt:lpstr>
      <vt:lpstr>Ways that businesses respond to changes in GDP.</vt:lpstr>
      <vt:lpstr> SECTION 3 -  Definitions</vt:lpstr>
      <vt:lpstr>  Definitions</vt:lpstr>
      <vt:lpstr>Definitions</vt:lpstr>
      <vt:lpstr>Definitions</vt:lpstr>
      <vt:lpstr>  Definitions</vt:lpstr>
      <vt:lpstr>  Definitions</vt:lpstr>
      <vt:lpstr>Individual costs of unemployment.</vt:lpstr>
      <vt:lpstr>Individual costs of unemployment – con’td</vt:lpstr>
      <vt:lpstr>Costs to Society</vt:lpstr>
      <vt:lpstr>Economic benefits of unemployment </vt:lpstr>
      <vt:lpstr>Theories of the causes of unemployment</vt:lpstr>
      <vt:lpstr>Theories of the causes of unemployment</vt:lpstr>
      <vt:lpstr>Theories of the causes of unemployment</vt:lpstr>
      <vt:lpstr>Why does the unemployment rate understate employment conditions?</vt:lpstr>
      <vt:lpstr>Costs of unemployment for a nation.</vt:lpstr>
      <vt:lpstr>Costs of unemployment for a nation.</vt:lpstr>
      <vt:lpstr>  Section 4 Definitions</vt:lpstr>
      <vt:lpstr>Definitions</vt:lpstr>
      <vt:lpstr>Definitions</vt:lpstr>
      <vt:lpstr>Definitions</vt:lpstr>
      <vt:lpstr>Definitions</vt:lpstr>
      <vt:lpstr>  Causes of interest-rate fluctuations</vt:lpstr>
      <vt:lpstr>  Causes of interest-rate fluctuations</vt:lpstr>
      <vt:lpstr>  Causes of interest-rate fluctuations</vt:lpstr>
      <vt:lpstr>  Causes of interest-rate fluctuations</vt:lpstr>
      <vt:lpstr> Impact of interest rate fluctuations on an economy.</vt:lpstr>
      <vt:lpstr>  Relationship between interest rates and the demand for money</vt:lpstr>
      <vt:lpstr>  Relationship between inflation and interest rates</vt:lpstr>
      <vt:lpstr>  Factors that create differences in the amount of interest charged on credit transactions</vt:lpstr>
      <vt:lpstr>  Kinds of risk associated with variances in interest rates </vt:lpstr>
      <vt:lpstr>  How fiscal policies can affect interest rates. </vt:lpstr>
      <vt:lpstr>  SECTION 5 - Definitions</vt:lpstr>
      <vt:lpstr>  5-178 5-182</vt:lpstr>
      <vt:lpstr>  5-178 5-182</vt:lpstr>
      <vt:lpstr>  5-178 5-182</vt:lpstr>
    </vt:vector>
  </TitlesOfParts>
  <Company>Guilford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6.00</dc:title>
  <dc:creator>751009620</dc:creator>
  <cp:lastModifiedBy>Lenovo User</cp:lastModifiedBy>
  <cp:revision>123</cp:revision>
  <dcterms:created xsi:type="dcterms:W3CDTF">2011-12-14T17:10:53Z</dcterms:created>
  <dcterms:modified xsi:type="dcterms:W3CDTF">2012-02-15T00:36:41Z</dcterms:modified>
</cp:coreProperties>
</file>