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6" r:id="rId3"/>
    <p:sldId id="294" r:id="rId4"/>
    <p:sldId id="296" r:id="rId5"/>
    <p:sldId id="295" r:id="rId6"/>
    <p:sldId id="297" r:id="rId7"/>
    <p:sldId id="257" r:id="rId8"/>
    <p:sldId id="259" r:id="rId9"/>
    <p:sldId id="260" r:id="rId10"/>
    <p:sldId id="287" r:id="rId11"/>
    <p:sldId id="258" r:id="rId12"/>
    <p:sldId id="277" r:id="rId13"/>
    <p:sldId id="261" r:id="rId14"/>
    <p:sldId id="278" r:id="rId15"/>
    <p:sldId id="262" r:id="rId16"/>
    <p:sldId id="288" r:id="rId17"/>
    <p:sldId id="263" r:id="rId18"/>
    <p:sldId id="264" r:id="rId19"/>
    <p:sldId id="289" r:id="rId20"/>
    <p:sldId id="279" r:id="rId21"/>
    <p:sldId id="290" r:id="rId22"/>
    <p:sldId id="266" r:id="rId23"/>
    <p:sldId id="291" r:id="rId24"/>
    <p:sldId id="265" r:id="rId25"/>
    <p:sldId id="292" r:id="rId26"/>
    <p:sldId id="293" r:id="rId27"/>
    <p:sldId id="267" r:id="rId28"/>
    <p:sldId id="283" r:id="rId29"/>
    <p:sldId id="268" r:id="rId30"/>
    <p:sldId id="285" r:id="rId31"/>
    <p:sldId id="284" r:id="rId32"/>
    <p:sldId id="269" r:id="rId33"/>
    <p:sldId id="298" r:id="rId34"/>
    <p:sldId id="270" r:id="rId35"/>
    <p:sldId id="271" r:id="rId36"/>
    <p:sldId id="272" r:id="rId37"/>
    <p:sldId id="276" r:id="rId38"/>
    <p:sldId id="273" r:id="rId39"/>
    <p:sldId id="274" r:id="rId40"/>
    <p:sldId id="275"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BB07EC63-0B1F-4F19-968C-D5C6A5F2B1D7}" type="datetimeFigureOut">
              <a:rPr lang="en-US" smtClean="0"/>
              <a:pPr/>
              <a:t>2/21/2012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ACE08F56-A739-4573-912B-D324A67925D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B07EC63-0B1F-4F19-968C-D5C6A5F2B1D7}" type="datetimeFigureOut">
              <a:rPr lang="en-US" smtClean="0"/>
              <a:pPr/>
              <a:t>2/21/2012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CE08F56-A739-4573-912B-D324A67925D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B07EC63-0B1F-4F19-968C-D5C6A5F2B1D7}" type="datetimeFigureOut">
              <a:rPr lang="en-US" smtClean="0"/>
              <a:pPr/>
              <a:t>2/21/2012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CE08F56-A739-4573-912B-D324A67925D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B07EC63-0B1F-4F19-968C-D5C6A5F2B1D7}" type="datetimeFigureOut">
              <a:rPr lang="en-US" smtClean="0"/>
              <a:pPr/>
              <a:t>2/21/2012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CE08F56-A739-4573-912B-D324A67925D3}"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BB07EC63-0B1F-4F19-968C-D5C6A5F2B1D7}" type="datetimeFigureOut">
              <a:rPr lang="en-US" smtClean="0"/>
              <a:pPr/>
              <a:t>2/21/2012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CE08F56-A739-4573-912B-D324A67925D3}"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B07EC63-0B1F-4F19-968C-D5C6A5F2B1D7}" type="datetimeFigureOut">
              <a:rPr lang="en-US" smtClean="0"/>
              <a:pPr/>
              <a:t>2/21/2012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CE08F56-A739-4573-912B-D324A67925D3}"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BB07EC63-0B1F-4F19-968C-D5C6A5F2B1D7}" type="datetimeFigureOut">
              <a:rPr lang="en-US" smtClean="0"/>
              <a:pPr/>
              <a:t>2/21/2012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ACE08F56-A739-4573-912B-D324A67925D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BB07EC63-0B1F-4F19-968C-D5C6A5F2B1D7}" type="datetimeFigureOut">
              <a:rPr lang="en-US" smtClean="0"/>
              <a:pPr/>
              <a:t>2/21/2012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ACE08F56-A739-4573-912B-D324A67925D3}"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BB07EC63-0B1F-4F19-968C-D5C6A5F2B1D7}" type="datetimeFigureOut">
              <a:rPr lang="en-US" smtClean="0"/>
              <a:pPr/>
              <a:t>2/21/2012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ACE08F56-A739-4573-912B-D324A67925D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BB07EC63-0B1F-4F19-968C-D5C6A5F2B1D7}" type="datetimeFigureOut">
              <a:rPr lang="en-US" smtClean="0"/>
              <a:pPr/>
              <a:t>2/21/2012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CE08F56-A739-4573-912B-D324A67925D3}"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BB07EC63-0B1F-4F19-968C-D5C6A5F2B1D7}" type="datetimeFigureOut">
              <a:rPr lang="en-US" smtClean="0"/>
              <a:pPr/>
              <a:t>2/21/2012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ACE08F56-A739-4573-912B-D324A67925D3}"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B07EC63-0B1F-4F19-968C-D5C6A5F2B1D7}" type="datetimeFigureOut">
              <a:rPr lang="en-US" smtClean="0"/>
              <a:pPr/>
              <a:t>2/21/2012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ACE08F56-A739-4573-912B-D324A67925D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amosweb.com/cgi-bin/awb_nav.pl?s=wpd&amp;c=dsp&amp;k=international+trade"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amosweb.com/cgi-bin/awb_nav.pl?s=wpd&amp;c=dsp&amp;k=international+trade"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amosweb.com/cgi-bin/awb_nav.pl?s=wpd&amp;c=dsp&amp;k=exchange+rate"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forex-trading-i.com/exchange-rate.html"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www.forex-trading-i.com/exchange-rate.html"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www.wisegeek.com/what-is-arbitrage.htm"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www.investopedia.com/terms/i/indirectquote.asp"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geert-hofstede.com/dimensions.html"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geert-hofstede.com/dimensions.html"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amosweb.com/cgi-bin/awb_nav.pl?s=wpd&amp;c=dsp&amp;k=absolute+advantag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amosweb.com/cgi-bin/awb_nav.pl?s=wpd&amp;c=dsp&amp;k=comparative+advantag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6.03 Determine global trade’s impact on business decision-making.</a:t>
            </a:r>
          </a:p>
        </p:txBody>
      </p:sp>
      <p:sp>
        <p:nvSpPr>
          <p:cNvPr id="3" name="Subtitle 2"/>
          <p:cNvSpPr>
            <a:spLocks noGrp="1"/>
          </p:cNvSpPr>
          <p:nvPr>
            <p:ph type="subTitle" idx="1"/>
          </p:nvPr>
        </p:nvSpPr>
        <p:spPr/>
        <p:txBody>
          <a:bodyPr/>
          <a:lstStyle/>
          <a:p>
            <a:r>
              <a:rPr lang="en-US" dirty="0" smtClean="0"/>
              <a:t>6.00  </a:t>
            </a:r>
            <a:r>
              <a:rPr lang="en-US" b="1" dirty="0"/>
              <a:t>Understand economics trends and communication.</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EC – 022 Slide Show</a:t>
            </a:r>
            <a:endParaRPr lang="en-US" dirty="0"/>
          </a:p>
        </p:txBody>
      </p:sp>
      <p:sp>
        <p:nvSpPr>
          <p:cNvPr id="3" name="Title 2"/>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200" dirty="0" smtClean="0"/>
              <a:t>Reasons that international trade takes place.</a:t>
            </a:r>
          </a:p>
          <a:p>
            <a:pPr lvl="1"/>
            <a:r>
              <a:rPr lang="en-US" sz="2800" dirty="0" smtClean="0"/>
              <a:t>Comparative advantage</a:t>
            </a:r>
          </a:p>
          <a:p>
            <a:pPr lvl="1"/>
            <a:r>
              <a:rPr lang="en-US" sz="2800" dirty="0" smtClean="0"/>
              <a:t>Lack of raw materials or production capabilities</a:t>
            </a:r>
          </a:p>
          <a:p>
            <a:pPr lvl="1"/>
            <a:r>
              <a:rPr lang="en-US" sz="2800" dirty="0" smtClean="0"/>
              <a:t>Desire to build positive relations</a:t>
            </a:r>
          </a:p>
          <a:p>
            <a:endParaRPr lang="en-US" dirty="0"/>
          </a:p>
        </p:txBody>
      </p:sp>
      <p:sp>
        <p:nvSpPr>
          <p:cNvPr id="2" name="Title 1"/>
          <p:cNvSpPr>
            <a:spLocks noGrp="1"/>
          </p:cNvSpPr>
          <p:nvPr>
            <p:ph type="title"/>
          </p:nvPr>
        </p:nvSpPr>
        <p:spPr/>
        <p:txBody>
          <a:bodyPr/>
          <a:lstStyle/>
          <a:p>
            <a:r>
              <a:rPr lang="en-US" dirty="0" smtClean="0"/>
              <a:t>International Trade</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200" dirty="0" smtClean="0"/>
              <a:t>Gains from international trade.</a:t>
            </a:r>
          </a:p>
          <a:p>
            <a:pPr lvl="1"/>
            <a:r>
              <a:rPr lang="en-US" sz="2800" dirty="0" smtClean="0"/>
              <a:t>New products that otherwise wouldn’t be available</a:t>
            </a:r>
          </a:p>
          <a:p>
            <a:pPr lvl="1"/>
            <a:r>
              <a:rPr lang="en-US" sz="2800" dirty="0" smtClean="0"/>
              <a:t>One nation exports, another nation imports</a:t>
            </a:r>
            <a:r>
              <a:rPr lang="en-US" sz="2800" dirty="0"/>
              <a:t>;</a:t>
            </a:r>
            <a:r>
              <a:rPr lang="en-US" sz="2800" dirty="0" smtClean="0"/>
              <a:t> both should benefit</a:t>
            </a:r>
          </a:p>
          <a:p>
            <a:endParaRPr lang="en-US" dirty="0"/>
          </a:p>
        </p:txBody>
      </p:sp>
      <p:sp>
        <p:nvSpPr>
          <p:cNvPr id="2" name="Title 1"/>
          <p:cNvSpPr>
            <a:spLocks noGrp="1"/>
          </p:cNvSpPr>
          <p:nvPr>
            <p:ph type="title"/>
          </p:nvPr>
        </p:nvSpPr>
        <p:spPr/>
        <p:txBody>
          <a:bodyPr/>
          <a:lstStyle/>
          <a:p>
            <a:r>
              <a:rPr lang="en-US" dirty="0" smtClean="0"/>
              <a:t>International Trade</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Ways in which U.S. economy is affected by international trade.</a:t>
            </a:r>
          </a:p>
          <a:p>
            <a:pPr lvl="1"/>
            <a:r>
              <a:rPr lang="en-US" sz="2800" dirty="0" smtClean="0">
                <a:solidFill>
                  <a:srgbClr val="0070C0"/>
                </a:solidFill>
              </a:rPr>
              <a:t>Positive </a:t>
            </a:r>
            <a:r>
              <a:rPr lang="en-US" sz="2800" dirty="0" smtClean="0"/>
              <a:t>– gain new products or the raw materials to build products for other countries (Japan)</a:t>
            </a:r>
          </a:p>
          <a:p>
            <a:pPr lvl="1"/>
            <a:r>
              <a:rPr lang="en-US" sz="2800" dirty="0" smtClean="0">
                <a:solidFill>
                  <a:srgbClr val="0070C0"/>
                </a:solidFill>
              </a:rPr>
              <a:t>Negative</a:t>
            </a:r>
            <a:r>
              <a:rPr lang="en-US" sz="2800" dirty="0" smtClean="0"/>
              <a:t> – can lower prices on domestic goods or if we import too much we go into debt</a:t>
            </a:r>
          </a:p>
          <a:p>
            <a:endParaRPr lang="en-US" dirty="0" smtClean="0"/>
          </a:p>
          <a:p>
            <a:pPr lvl="1">
              <a:buNone/>
            </a:pPr>
            <a:r>
              <a:rPr lang="en-US" sz="1600" dirty="0" smtClean="0">
                <a:hlinkClick r:id="rId2"/>
              </a:rPr>
              <a:t>http://www.amosweb.com/cgi-bin/awb_nav.pl?s=wpd&amp;c=dsp&amp;k=international+trade</a:t>
            </a:r>
            <a:r>
              <a:rPr lang="en-US" sz="1600" dirty="0" smtClean="0"/>
              <a:t> </a:t>
            </a:r>
          </a:p>
          <a:p>
            <a:endParaRPr lang="en-US" dirty="0"/>
          </a:p>
        </p:txBody>
      </p:sp>
      <p:sp>
        <p:nvSpPr>
          <p:cNvPr id="2" name="Title 1"/>
          <p:cNvSpPr>
            <a:spLocks noGrp="1"/>
          </p:cNvSpPr>
          <p:nvPr>
            <p:ph type="title"/>
          </p:nvPr>
        </p:nvSpPr>
        <p:spPr/>
        <p:txBody>
          <a:bodyPr/>
          <a:lstStyle/>
          <a:p>
            <a:r>
              <a:rPr lang="en-US" dirty="0" smtClean="0"/>
              <a:t>International Trade</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200" dirty="0" smtClean="0"/>
              <a:t>Describe types of trade barriers.</a:t>
            </a:r>
          </a:p>
          <a:p>
            <a:pPr lvl="1"/>
            <a:r>
              <a:rPr lang="en-US" sz="2800" dirty="0" smtClean="0"/>
              <a:t>Tariffs</a:t>
            </a:r>
          </a:p>
          <a:p>
            <a:pPr lvl="1"/>
            <a:r>
              <a:rPr lang="en-US" sz="2800" dirty="0" smtClean="0"/>
              <a:t>Quotas</a:t>
            </a:r>
          </a:p>
          <a:p>
            <a:pPr lvl="1"/>
            <a:r>
              <a:rPr lang="en-US" sz="2800" dirty="0" smtClean="0"/>
              <a:t>Subsidies of domestic industries</a:t>
            </a:r>
          </a:p>
          <a:p>
            <a:pPr lvl="1"/>
            <a:r>
              <a:rPr lang="en-US" sz="2800" dirty="0" smtClean="0"/>
              <a:t>Embargos</a:t>
            </a:r>
          </a:p>
          <a:p>
            <a:pPr lvl="1">
              <a:buNone/>
            </a:pPr>
            <a:r>
              <a:rPr lang="en-US" sz="1600" dirty="0" smtClean="0">
                <a:hlinkClick r:id="rId2"/>
              </a:rPr>
              <a:t>http://www.amosweb.com/cgi-bin/awb_nav.pl?s=wpd&amp;c=dsp&amp;k=international+trade</a:t>
            </a:r>
            <a:r>
              <a:rPr lang="en-US" sz="1600" dirty="0" smtClean="0"/>
              <a:t> </a:t>
            </a:r>
          </a:p>
          <a:p>
            <a:endParaRPr lang="en-US" dirty="0"/>
          </a:p>
        </p:txBody>
      </p:sp>
      <p:sp>
        <p:nvSpPr>
          <p:cNvPr id="2" name="Title 1"/>
          <p:cNvSpPr>
            <a:spLocks noGrp="1"/>
          </p:cNvSpPr>
          <p:nvPr>
            <p:ph type="title"/>
          </p:nvPr>
        </p:nvSpPr>
        <p:spPr/>
        <p:txBody>
          <a:bodyPr/>
          <a:lstStyle/>
          <a:p>
            <a:r>
              <a:rPr lang="en-US" dirty="0" smtClean="0"/>
              <a:t>International Trade</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200" dirty="0" smtClean="0"/>
              <a:t>Techniques used by governments to improve international trade relations.</a:t>
            </a:r>
          </a:p>
          <a:p>
            <a:pPr lvl="1"/>
            <a:r>
              <a:rPr lang="en-US" sz="2800" dirty="0" smtClean="0"/>
              <a:t>International labor standards</a:t>
            </a:r>
          </a:p>
          <a:p>
            <a:pPr lvl="1"/>
            <a:r>
              <a:rPr lang="en-US" sz="2800" dirty="0" smtClean="0"/>
              <a:t>Environmental standards</a:t>
            </a:r>
          </a:p>
          <a:p>
            <a:pPr lvl="1"/>
            <a:r>
              <a:rPr lang="en-US" sz="2800" dirty="0" smtClean="0"/>
              <a:t>Lowering trade barriers to developing countries</a:t>
            </a:r>
          </a:p>
          <a:p>
            <a:pPr lvl="1"/>
            <a:r>
              <a:rPr lang="en-US" sz="2800" dirty="0" smtClean="0"/>
              <a:t>World Trade Organization (WTO)</a:t>
            </a:r>
            <a:endParaRPr lang="en-US" sz="2800" dirty="0"/>
          </a:p>
        </p:txBody>
      </p:sp>
      <p:sp>
        <p:nvSpPr>
          <p:cNvPr id="2" name="Title 1"/>
          <p:cNvSpPr>
            <a:spLocks noGrp="1"/>
          </p:cNvSpPr>
          <p:nvPr>
            <p:ph type="title"/>
          </p:nvPr>
        </p:nvSpPr>
        <p:spPr/>
        <p:txBody>
          <a:bodyPr/>
          <a:lstStyle/>
          <a:p>
            <a:r>
              <a:rPr lang="en-US" dirty="0" smtClean="0"/>
              <a:t>International Trade</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Worksheet</a:t>
            </a:r>
            <a:endParaRPr lang="en-US" dirty="0"/>
          </a:p>
        </p:txBody>
      </p:sp>
      <p:sp>
        <p:nvSpPr>
          <p:cNvPr id="3" name="Title 2"/>
          <p:cNvSpPr>
            <a:spLocks noGrp="1"/>
          </p:cNvSpPr>
          <p:nvPr>
            <p:ph type="title"/>
          </p:nvPr>
        </p:nvSpPr>
        <p:spPr/>
        <p:txBody>
          <a:bodyPr/>
          <a:lstStyle/>
          <a:p>
            <a:r>
              <a:rPr lang="en-US" dirty="0" smtClean="0"/>
              <a:t>Activity</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229600" cy="4919472"/>
          </a:xfrm>
        </p:spPr>
        <p:txBody>
          <a:bodyPr>
            <a:normAutofit/>
          </a:bodyPr>
          <a:lstStyle/>
          <a:p>
            <a:pPr>
              <a:buNone/>
            </a:pPr>
            <a:r>
              <a:rPr lang="en-US" sz="3200" dirty="0" smtClean="0"/>
              <a:t>Definitions:</a:t>
            </a:r>
            <a:endParaRPr lang="en-US" sz="3200" dirty="0"/>
          </a:p>
          <a:p>
            <a:pPr lvl="1"/>
            <a:r>
              <a:rPr lang="en-US" sz="3200" b="1" dirty="0" smtClean="0">
                <a:solidFill>
                  <a:srgbClr val="0070C0"/>
                </a:solidFill>
              </a:rPr>
              <a:t>Exchange rate </a:t>
            </a:r>
            <a:r>
              <a:rPr lang="en-US" sz="3200" dirty="0" smtClean="0"/>
              <a:t>- The price of the currency of one country stated in terms of the currency of another country, that is, the rate of exchange of one currency for another. In general, exchange rates reflect the overall health, vitality, and productivity of a nation's economy.</a:t>
            </a:r>
          </a:p>
          <a:p>
            <a:pPr lvl="1">
              <a:buNone/>
            </a:pPr>
            <a:r>
              <a:rPr lang="en-US" sz="1500" dirty="0" smtClean="0">
                <a:hlinkClick r:id="rId2"/>
              </a:rPr>
              <a:t>http://www.amosweb.com/cgi-bin/awb_nav.pl?s=wpd&amp;c=dsp&amp;k=exchange+rate</a:t>
            </a:r>
            <a:r>
              <a:rPr lang="en-US" sz="1500" dirty="0" smtClean="0"/>
              <a:t> </a:t>
            </a:r>
            <a:endParaRPr lang="en-US" sz="1500" dirty="0"/>
          </a:p>
        </p:txBody>
      </p:sp>
      <p:sp>
        <p:nvSpPr>
          <p:cNvPr id="2" name="Title 1"/>
          <p:cNvSpPr>
            <a:spLocks noGrp="1"/>
          </p:cNvSpPr>
          <p:nvPr>
            <p:ph type="title"/>
          </p:nvPr>
        </p:nvSpPr>
        <p:spPr/>
        <p:txBody>
          <a:bodyPr/>
          <a:lstStyle/>
          <a:p>
            <a:r>
              <a:rPr lang="en-US" dirty="0" smtClean="0"/>
              <a:t>Section 2 - Currency</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5105400"/>
          </a:xfrm>
        </p:spPr>
        <p:txBody>
          <a:bodyPr>
            <a:normAutofit fontScale="92500"/>
          </a:bodyPr>
          <a:lstStyle/>
          <a:p>
            <a:r>
              <a:rPr lang="en-US" sz="3600" b="1" dirty="0" smtClean="0">
                <a:solidFill>
                  <a:srgbClr val="0070C0"/>
                </a:solidFill>
              </a:rPr>
              <a:t>Exchange-rate quotation </a:t>
            </a:r>
            <a:r>
              <a:rPr lang="en-US" sz="3600" dirty="0" smtClean="0"/>
              <a:t>- </a:t>
            </a:r>
            <a:r>
              <a:rPr lang="en-US" sz="3600" dirty="0"/>
              <a:t>exchange rate quotation is given by stating the number of units of a price currency that can be bought in terms of 1 unit currency. For example, in a quotation that says the EUR-USD exchange rate is 1.2 USD per EUR, the price currency is USD and the unit currency is EUR</a:t>
            </a:r>
            <a:r>
              <a:rPr lang="en-US" sz="3600" dirty="0" smtClean="0"/>
              <a:t>.</a:t>
            </a:r>
          </a:p>
          <a:p>
            <a:pPr lvl="1">
              <a:buNone/>
            </a:pPr>
            <a:r>
              <a:rPr lang="en-US" sz="2000" dirty="0" smtClean="0">
                <a:hlinkClick r:id="rId2"/>
              </a:rPr>
              <a:t>http://www.forex-trading-i.com/exchange-rate.html</a:t>
            </a:r>
            <a:r>
              <a:rPr lang="en-US" sz="2000" dirty="0" smtClean="0"/>
              <a:t> </a:t>
            </a:r>
            <a:endParaRPr lang="en-US" dirty="0" smtClean="0"/>
          </a:p>
        </p:txBody>
      </p:sp>
      <p:sp>
        <p:nvSpPr>
          <p:cNvPr id="2" name="Title 1"/>
          <p:cNvSpPr>
            <a:spLocks noGrp="1"/>
          </p:cNvSpPr>
          <p:nvPr>
            <p:ph type="title"/>
          </p:nvPr>
        </p:nvSpPr>
        <p:spPr>
          <a:xfrm>
            <a:off x="457200" y="274638"/>
            <a:ext cx="8229600" cy="944562"/>
          </a:xfrm>
        </p:spPr>
        <p:txBody>
          <a:bodyPr/>
          <a:lstStyle/>
          <a:p>
            <a:r>
              <a:rPr lang="en-US" dirty="0" smtClean="0"/>
              <a:t>Currency</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5029200"/>
          </a:xfrm>
        </p:spPr>
        <p:txBody>
          <a:bodyPr>
            <a:normAutofit/>
          </a:bodyPr>
          <a:lstStyle/>
          <a:p>
            <a:r>
              <a:rPr lang="en-US" sz="3200" b="1" dirty="0" smtClean="0">
                <a:solidFill>
                  <a:srgbClr val="0070C0"/>
                </a:solidFill>
              </a:rPr>
              <a:t>Free-floating currency </a:t>
            </a:r>
            <a:r>
              <a:rPr lang="en-US" sz="3200" dirty="0" smtClean="0"/>
              <a:t>-  </a:t>
            </a:r>
            <a:r>
              <a:rPr lang="en-US" sz="3200" i="1" dirty="0" smtClean="0">
                <a:solidFill>
                  <a:srgbClr val="00B050"/>
                </a:solidFill>
              </a:rPr>
              <a:t>also termed a Flexible Exchange Rate</a:t>
            </a:r>
            <a:r>
              <a:rPr lang="en-US" sz="3200" dirty="0" smtClean="0"/>
              <a:t>, is an exchange rate determined through the unrestricted interaction of supply and demand in the foreign exchange market</a:t>
            </a:r>
          </a:p>
        </p:txBody>
      </p:sp>
      <p:sp>
        <p:nvSpPr>
          <p:cNvPr id="2" name="Title 1"/>
          <p:cNvSpPr>
            <a:spLocks noGrp="1"/>
          </p:cNvSpPr>
          <p:nvPr>
            <p:ph type="title"/>
          </p:nvPr>
        </p:nvSpPr>
        <p:spPr>
          <a:xfrm>
            <a:off x="457200" y="274638"/>
            <a:ext cx="8229600" cy="944562"/>
          </a:xfrm>
        </p:spPr>
        <p:txBody>
          <a:bodyPr/>
          <a:lstStyle/>
          <a:p>
            <a:r>
              <a:rPr lang="en-US" dirty="0" smtClean="0"/>
              <a:t>Currency</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5148072"/>
          </a:xfrm>
        </p:spPr>
        <p:txBody>
          <a:bodyPr>
            <a:normAutofit/>
          </a:bodyPr>
          <a:lstStyle/>
          <a:p>
            <a:r>
              <a:rPr lang="en-US" dirty="0" smtClean="0"/>
              <a:t>Finish 6.02</a:t>
            </a:r>
          </a:p>
          <a:p>
            <a:r>
              <a:rPr lang="en-US" dirty="0" smtClean="0"/>
              <a:t>6.03 - Determine global trade’s impact on business decision-making.</a:t>
            </a:r>
          </a:p>
          <a:p>
            <a:r>
              <a:rPr lang="en-US" dirty="0" smtClean="0"/>
              <a:t>Section 1 – International Trade – </a:t>
            </a:r>
          </a:p>
          <a:p>
            <a:pPr lvl="1"/>
            <a:r>
              <a:rPr lang="en-US" dirty="0" smtClean="0"/>
              <a:t>Slide Show/notes</a:t>
            </a:r>
          </a:p>
          <a:p>
            <a:pPr lvl="1"/>
            <a:r>
              <a:rPr lang="en-US" dirty="0" smtClean="0"/>
              <a:t>Business &amp; the World Handout</a:t>
            </a:r>
          </a:p>
          <a:p>
            <a:r>
              <a:rPr lang="en-US" dirty="0" smtClean="0"/>
              <a:t>Section 2 – Currency</a:t>
            </a:r>
          </a:p>
          <a:p>
            <a:pPr lvl="1"/>
            <a:r>
              <a:rPr lang="en-US" dirty="0" smtClean="0"/>
              <a:t>Slide Show/Notes</a:t>
            </a:r>
          </a:p>
          <a:p>
            <a:r>
              <a:rPr lang="en-US" dirty="0" smtClean="0"/>
              <a:t>Section 3 – Culture and Trade</a:t>
            </a:r>
          </a:p>
          <a:p>
            <a:pPr lvl="1"/>
            <a:r>
              <a:rPr lang="en-US" dirty="0" smtClean="0"/>
              <a:t>Slide Show/notes</a:t>
            </a:r>
          </a:p>
          <a:p>
            <a:pPr lvl="1"/>
            <a:r>
              <a:rPr lang="en-US" dirty="0" smtClean="0"/>
              <a:t>Worksheet</a:t>
            </a:r>
            <a:endParaRPr lang="en-US" dirty="0"/>
          </a:p>
        </p:txBody>
      </p:sp>
      <p:sp>
        <p:nvSpPr>
          <p:cNvPr id="3" name="Title 2"/>
          <p:cNvSpPr>
            <a:spLocks noGrp="1"/>
          </p:cNvSpPr>
          <p:nvPr>
            <p:ph type="title"/>
          </p:nvPr>
        </p:nvSpPr>
        <p:spPr/>
        <p:txBody>
          <a:bodyPr/>
          <a:lstStyle/>
          <a:p>
            <a:r>
              <a:rPr lang="en-US" dirty="0" smtClean="0"/>
              <a:t>Thursday, February 16th</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410200"/>
          </a:xfrm>
        </p:spPr>
        <p:txBody>
          <a:bodyPr>
            <a:normAutofit/>
          </a:bodyPr>
          <a:lstStyle/>
          <a:p>
            <a:r>
              <a:rPr lang="en-US" sz="3600" b="1" dirty="0" smtClean="0">
                <a:solidFill>
                  <a:srgbClr val="0070C0"/>
                </a:solidFill>
              </a:rPr>
              <a:t>Pegged currency </a:t>
            </a:r>
            <a:r>
              <a:rPr lang="en-US" sz="3600" dirty="0" smtClean="0"/>
              <a:t>- </a:t>
            </a:r>
            <a:r>
              <a:rPr lang="en-US" sz="3600" dirty="0"/>
              <a:t>its value is maintained by the government in question at a fixed rate relative to the other currency. In 1983 the Hong Kong dollar was linked to the United States dollar.</a:t>
            </a:r>
          </a:p>
          <a:p>
            <a:pPr marL="742950" lvl="2" indent="-342900">
              <a:buNone/>
            </a:pPr>
            <a:r>
              <a:rPr lang="en-US" sz="1600" dirty="0" smtClean="0">
                <a:hlinkClick r:id="rId2"/>
              </a:rPr>
              <a:t>http://www.forex-trading-i.com/exchange-rate.html</a:t>
            </a:r>
            <a:r>
              <a:rPr lang="en-US" sz="1600" dirty="0" smtClean="0"/>
              <a:t> </a:t>
            </a:r>
            <a:endParaRPr lang="en-US" dirty="0" smtClean="0"/>
          </a:p>
        </p:txBody>
      </p:sp>
      <p:sp>
        <p:nvSpPr>
          <p:cNvPr id="2" name="Title 1"/>
          <p:cNvSpPr>
            <a:spLocks noGrp="1"/>
          </p:cNvSpPr>
          <p:nvPr>
            <p:ph type="title"/>
          </p:nvPr>
        </p:nvSpPr>
        <p:spPr>
          <a:xfrm>
            <a:off x="457200" y="274638"/>
            <a:ext cx="8229600" cy="944562"/>
          </a:xfrm>
        </p:spPr>
        <p:txBody>
          <a:bodyPr/>
          <a:lstStyle/>
          <a:p>
            <a:r>
              <a:rPr lang="en-US" dirty="0" smtClean="0"/>
              <a:t>Currency</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410200"/>
          </a:xfrm>
        </p:spPr>
        <p:txBody>
          <a:bodyPr>
            <a:normAutofit/>
          </a:bodyPr>
          <a:lstStyle/>
          <a:p>
            <a:r>
              <a:rPr lang="en-US" sz="3600" b="1" dirty="0" smtClean="0">
                <a:solidFill>
                  <a:srgbClr val="0070C0"/>
                </a:solidFill>
              </a:rPr>
              <a:t>Foreign-exchange market </a:t>
            </a:r>
            <a:r>
              <a:rPr lang="en-US" sz="3600" dirty="0" smtClean="0"/>
              <a:t>- A market that trades the currencies of different countries. The foreign exchange market is actually a series of different markets, each exchanging the currency of one nation for that of another nation.</a:t>
            </a:r>
          </a:p>
        </p:txBody>
      </p:sp>
      <p:sp>
        <p:nvSpPr>
          <p:cNvPr id="2" name="Title 1"/>
          <p:cNvSpPr>
            <a:spLocks noGrp="1"/>
          </p:cNvSpPr>
          <p:nvPr>
            <p:ph type="title"/>
          </p:nvPr>
        </p:nvSpPr>
        <p:spPr>
          <a:xfrm>
            <a:off x="457200" y="274638"/>
            <a:ext cx="8229600" cy="944562"/>
          </a:xfrm>
        </p:spPr>
        <p:txBody>
          <a:bodyPr/>
          <a:lstStyle/>
          <a:p>
            <a:r>
              <a:rPr lang="en-US" dirty="0" smtClean="0"/>
              <a:t>Currency</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334000"/>
          </a:xfrm>
        </p:spPr>
        <p:txBody>
          <a:bodyPr>
            <a:normAutofit/>
          </a:bodyPr>
          <a:lstStyle/>
          <a:p>
            <a:r>
              <a:rPr lang="en-US" sz="4000" b="1" dirty="0" smtClean="0">
                <a:solidFill>
                  <a:srgbClr val="0070C0"/>
                </a:solidFill>
              </a:rPr>
              <a:t>Strong/weak dollar </a:t>
            </a:r>
          </a:p>
          <a:p>
            <a:pPr lvl="1"/>
            <a:r>
              <a:rPr lang="en-US" sz="2800" dirty="0" smtClean="0"/>
              <a:t>Strong means that the dollar is worth more of the foreign currency</a:t>
            </a:r>
          </a:p>
          <a:p>
            <a:pPr lvl="1"/>
            <a:r>
              <a:rPr lang="en-US" sz="2800" dirty="0" smtClean="0"/>
              <a:t>Weak means it is worth less</a:t>
            </a:r>
          </a:p>
          <a:p>
            <a:endParaRPr lang="en-US" dirty="0"/>
          </a:p>
        </p:txBody>
      </p:sp>
      <p:sp>
        <p:nvSpPr>
          <p:cNvPr id="2" name="Title 1"/>
          <p:cNvSpPr>
            <a:spLocks noGrp="1"/>
          </p:cNvSpPr>
          <p:nvPr>
            <p:ph type="title"/>
          </p:nvPr>
        </p:nvSpPr>
        <p:spPr>
          <a:xfrm>
            <a:off x="457200" y="274638"/>
            <a:ext cx="8229600" cy="715962"/>
          </a:xfrm>
        </p:spPr>
        <p:txBody>
          <a:bodyPr>
            <a:normAutofit fontScale="90000"/>
          </a:bodyPr>
          <a:lstStyle/>
          <a:p>
            <a:r>
              <a:rPr lang="en-US" dirty="0" smtClean="0"/>
              <a:t>Currency</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334000"/>
          </a:xfrm>
        </p:spPr>
        <p:txBody>
          <a:bodyPr>
            <a:normAutofit/>
          </a:bodyPr>
          <a:lstStyle/>
          <a:p>
            <a:r>
              <a:rPr lang="en-US" b="1" dirty="0" smtClean="0">
                <a:solidFill>
                  <a:srgbClr val="0070C0"/>
                </a:solidFill>
              </a:rPr>
              <a:t>Arbitrage</a:t>
            </a:r>
            <a:r>
              <a:rPr lang="en-US" dirty="0" smtClean="0"/>
              <a:t> - </a:t>
            </a:r>
            <a:r>
              <a:rPr lang="en-US" sz="2800" dirty="0" smtClean="0"/>
              <a:t>the activity of exploiting imbalances between two or more markets. Foreign money exchangers operate their entire businesses on this principle. They find tourists who need the convenience of a quick cash exchange. Tourists exchange cash for less than the market rate and then the money exchanger converts those foreign funds into the local currency at a higher rate. The difference between the two rates is the spread or profit.</a:t>
            </a:r>
          </a:p>
          <a:p>
            <a:pPr lvl="1">
              <a:buNone/>
            </a:pPr>
            <a:r>
              <a:rPr lang="en-US" sz="1800" dirty="0" smtClean="0">
                <a:hlinkClick r:id="rId2"/>
              </a:rPr>
              <a:t>http://www.wisegeek.com/what-is-arbitrage.htm</a:t>
            </a:r>
            <a:r>
              <a:rPr lang="en-US" sz="1800" dirty="0" smtClean="0"/>
              <a:t> </a:t>
            </a:r>
            <a:endParaRPr lang="en-US" dirty="0" smtClean="0"/>
          </a:p>
          <a:p>
            <a:endParaRPr lang="en-US" dirty="0"/>
          </a:p>
        </p:txBody>
      </p:sp>
      <p:sp>
        <p:nvSpPr>
          <p:cNvPr id="2" name="Title 1"/>
          <p:cNvSpPr>
            <a:spLocks noGrp="1"/>
          </p:cNvSpPr>
          <p:nvPr>
            <p:ph type="title"/>
          </p:nvPr>
        </p:nvSpPr>
        <p:spPr>
          <a:xfrm>
            <a:off x="457200" y="274638"/>
            <a:ext cx="8229600" cy="715962"/>
          </a:xfrm>
        </p:spPr>
        <p:txBody>
          <a:bodyPr>
            <a:normAutofit fontScale="90000"/>
          </a:bodyPr>
          <a:lstStyle/>
          <a:p>
            <a:r>
              <a:rPr lang="en-US" dirty="0" smtClean="0"/>
              <a:t>Currency</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715000"/>
          </a:xfrm>
        </p:spPr>
        <p:txBody>
          <a:bodyPr>
            <a:normAutofit/>
          </a:bodyPr>
          <a:lstStyle/>
          <a:p>
            <a:r>
              <a:rPr lang="en-US" dirty="0" smtClean="0"/>
              <a:t>Distinguish between direct and indirect exchange-rate quotations.</a:t>
            </a:r>
          </a:p>
          <a:p>
            <a:pPr lvl="1"/>
            <a:r>
              <a:rPr lang="en-US" sz="2800" b="1" dirty="0" smtClean="0">
                <a:solidFill>
                  <a:srgbClr val="00B0F0"/>
                </a:solidFill>
              </a:rPr>
              <a:t>Direct </a:t>
            </a:r>
            <a:r>
              <a:rPr lang="en-US" dirty="0" smtClean="0"/>
              <a:t>- A </a:t>
            </a:r>
            <a:r>
              <a:rPr lang="en-US" dirty="0"/>
              <a:t>foreign exchange rate quoted as the domestic currency per unit of the foreign currency. In other words, it involves quoting in fixed units of foreign currency against variable amounts of the domestic currency</a:t>
            </a:r>
            <a:r>
              <a:rPr lang="en-US" dirty="0" smtClean="0"/>
              <a:t>.</a:t>
            </a:r>
          </a:p>
          <a:p>
            <a:pPr lvl="1"/>
            <a:r>
              <a:rPr lang="en-US" sz="2800" b="1" dirty="0" smtClean="0">
                <a:solidFill>
                  <a:srgbClr val="00B0F0"/>
                </a:solidFill>
              </a:rPr>
              <a:t>Indirect </a:t>
            </a:r>
            <a:r>
              <a:rPr lang="en-US" dirty="0" smtClean="0"/>
              <a:t>- A </a:t>
            </a:r>
            <a:r>
              <a:rPr lang="en-US" dirty="0"/>
              <a:t>foreign exchange rate quoted as the foreign currency per unit of the domestic currency. In an indirect quote, the foreign currency is a variable amount and the domestic currency is fixed at one unit</a:t>
            </a:r>
            <a:r>
              <a:rPr lang="en-US" dirty="0" smtClean="0"/>
              <a:t>.</a:t>
            </a:r>
          </a:p>
          <a:p>
            <a:pPr lvl="1">
              <a:buNone/>
            </a:pPr>
            <a:r>
              <a:rPr lang="en-US" sz="2000" dirty="0" smtClean="0">
                <a:hlinkClick r:id="rId2"/>
              </a:rPr>
              <a:t>http</a:t>
            </a:r>
            <a:r>
              <a:rPr lang="en-US" sz="2000" dirty="0">
                <a:hlinkClick r:id="rId2"/>
              </a:rPr>
              <a:t>://</a:t>
            </a:r>
            <a:r>
              <a:rPr lang="en-US" sz="2000" dirty="0" smtClean="0">
                <a:hlinkClick r:id="rId2"/>
              </a:rPr>
              <a:t>www.investopedia.com/terms/i/indirectquote.asp#ixzz1h5ca0F5J</a:t>
            </a:r>
            <a:endParaRPr lang="en-US" dirty="0" smtClean="0"/>
          </a:p>
          <a:p>
            <a:endParaRPr lang="en-US" dirty="0" smtClean="0"/>
          </a:p>
        </p:txBody>
      </p:sp>
      <p:sp>
        <p:nvSpPr>
          <p:cNvPr id="2" name="Title 1"/>
          <p:cNvSpPr>
            <a:spLocks noGrp="1"/>
          </p:cNvSpPr>
          <p:nvPr>
            <p:ph type="title"/>
          </p:nvPr>
        </p:nvSpPr>
        <p:spPr>
          <a:xfrm>
            <a:off x="457200" y="228600"/>
            <a:ext cx="8229600" cy="685800"/>
          </a:xfrm>
        </p:spPr>
        <p:txBody>
          <a:bodyPr>
            <a:normAutofit fontScale="90000"/>
          </a:bodyPr>
          <a:lstStyle/>
          <a:p>
            <a:r>
              <a:rPr lang="en-US" dirty="0" smtClean="0"/>
              <a:t>Currency</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5334000"/>
          </a:xfrm>
        </p:spPr>
        <p:txBody>
          <a:bodyPr>
            <a:normAutofit/>
          </a:bodyPr>
          <a:lstStyle/>
          <a:p>
            <a:r>
              <a:rPr lang="en-US" sz="3200" dirty="0" smtClean="0"/>
              <a:t>Exchange rates</a:t>
            </a:r>
          </a:p>
          <a:p>
            <a:pPr lvl="1"/>
            <a:r>
              <a:rPr lang="en-US" sz="2800" dirty="0" smtClean="0"/>
              <a:t>how much foreign currency a dollar will buy</a:t>
            </a:r>
          </a:p>
          <a:p>
            <a:pPr lvl="1"/>
            <a:endParaRPr lang="en-US" sz="2800" dirty="0" smtClean="0"/>
          </a:p>
          <a:p>
            <a:r>
              <a:rPr lang="en-US" sz="3200" dirty="0" smtClean="0"/>
              <a:t>Factors that increase demand for currencies.</a:t>
            </a:r>
          </a:p>
          <a:p>
            <a:pPr lvl="1"/>
            <a:r>
              <a:rPr lang="en-US" sz="2800" dirty="0" smtClean="0"/>
              <a:t>Strong economy for the countries with that currency</a:t>
            </a:r>
          </a:p>
          <a:p>
            <a:pPr lvl="1"/>
            <a:r>
              <a:rPr lang="en-US" sz="2800" dirty="0" smtClean="0"/>
              <a:t>Weak economy for countries wanting that currency</a:t>
            </a:r>
          </a:p>
        </p:txBody>
      </p:sp>
      <p:sp>
        <p:nvSpPr>
          <p:cNvPr id="2" name="Title 1"/>
          <p:cNvSpPr>
            <a:spLocks noGrp="1"/>
          </p:cNvSpPr>
          <p:nvPr>
            <p:ph type="title"/>
          </p:nvPr>
        </p:nvSpPr>
        <p:spPr>
          <a:xfrm>
            <a:off x="457200" y="228600"/>
            <a:ext cx="8229600" cy="685800"/>
          </a:xfrm>
        </p:spPr>
        <p:txBody>
          <a:bodyPr>
            <a:normAutofit fontScale="90000"/>
          </a:bodyPr>
          <a:lstStyle/>
          <a:p>
            <a:r>
              <a:rPr lang="en-US" dirty="0" smtClean="0"/>
              <a:t>Currency</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5257800"/>
          </a:xfrm>
        </p:spPr>
        <p:txBody>
          <a:bodyPr>
            <a:normAutofit/>
          </a:bodyPr>
          <a:lstStyle/>
          <a:p>
            <a:r>
              <a:rPr lang="en-US" sz="3200" dirty="0" smtClean="0"/>
              <a:t>Factors that cause a currency to lose value relative to other currencies.</a:t>
            </a:r>
          </a:p>
          <a:p>
            <a:pPr lvl="1"/>
            <a:r>
              <a:rPr lang="en-US" sz="2800" dirty="0" smtClean="0"/>
              <a:t>Balance of trade </a:t>
            </a:r>
          </a:p>
          <a:p>
            <a:pPr lvl="1"/>
            <a:r>
              <a:rPr lang="en-US" sz="2800" dirty="0" smtClean="0"/>
              <a:t>economic conditions of each country</a:t>
            </a:r>
          </a:p>
          <a:p>
            <a:pPr lvl="1"/>
            <a:endParaRPr lang="en-US" sz="2800" dirty="0" smtClean="0"/>
          </a:p>
          <a:p>
            <a:r>
              <a:rPr lang="en-US" sz="3200" dirty="0" smtClean="0"/>
              <a:t>How do economic factors affect exchange rates?</a:t>
            </a:r>
          </a:p>
          <a:p>
            <a:pPr lvl="1"/>
            <a:r>
              <a:rPr lang="en-US" sz="2800" dirty="0" smtClean="0"/>
              <a:t>Strong economies strengthen the currency and vice-versa</a:t>
            </a:r>
          </a:p>
        </p:txBody>
      </p:sp>
      <p:sp>
        <p:nvSpPr>
          <p:cNvPr id="2" name="Title 1"/>
          <p:cNvSpPr>
            <a:spLocks noGrp="1"/>
          </p:cNvSpPr>
          <p:nvPr>
            <p:ph type="title"/>
          </p:nvPr>
        </p:nvSpPr>
        <p:spPr>
          <a:xfrm>
            <a:off x="457200" y="228600"/>
            <a:ext cx="8229600" cy="685800"/>
          </a:xfrm>
        </p:spPr>
        <p:txBody>
          <a:bodyPr>
            <a:normAutofit fontScale="90000"/>
          </a:bodyPr>
          <a:lstStyle/>
          <a:p>
            <a:r>
              <a:rPr lang="en-US" dirty="0" smtClean="0"/>
              <a:t>Currency</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sz="3200" dirty="0" smtClean="0"/>
              <a:t>How does market psychology affect exchange rates?</a:t>
            </a:r>
          </a:p>
          <a:p>
            <a:pPr lvl="1"/>
            <a:r>
              <a:rPr lang="en-US" sz="2800" dirty="0" smtClean="0"/>
              <a:t>Money is worth as much as people think it is</a:t>
            </a:r>
          </a:p>
          <a:p>
            <a:pPr lvl="1"/>
            <a:endParaRPr lang="en-US" sz="2800" dirty="0" smtClean="0"/>
          </a:p>
          <a:p>
            <a:r>
              <a:rPr lang="en-US" sz="3200" dirty="0" smtClean="0"/>
              <a:t>How do political conditions influence exchange rates?</a:t>
            </a:r>
          </a:p>
          <a:p>
            <a:pPr lvl="1"/>
            <a:r>
              <a:rPr lang="en-US" sz="2800" dirty="0" smtClean="0"/>
              <a:t>Politics is believed to directly affect the economy – </a:t>
            </a:r>
            <a:r>
              <a:rPr lang="en-US" sz="2800" dirty="0" err="1" smtClean="0"/>
              <a:t>ie</a:t>
            </a:r>
            <a:r>
              <a:rPr lang="en-US" sz="2800" dirty="0" smtClean="0"/>
              <a:t> – </a:t>
            </a:r>
            <a:r>
              <a:rPr lang="en-US" sz="2800" dirty="0" err="1" smtClean="0"/>
              <a:t>gov’t</a:t>
            </a:r>
            <a:r>
              <a:rPr lang="en-US" sz="2800" dirty="0" smtClean="0"/>
              <a:t> unstable, currency value goes down because there is fear that it won’t be worth anything if government is overturned</a:t>
            </a:r>
          </a:p>
          <a:p>
            <a:endParaRPr lang="en-US" dirty="0"/>
          </a:p>
        </p:txBody>
      </p:sp>
      <p:sp>
        <p:nvSpPr>
          <p:cNvPr id="2" name="Title 1"/>
          <p:cNvSpPr>
            <a:spLocks noGrp="1"/>
          </p:cNvSpPr>
          <p:nvPr>
            <p:ph type="title"/>
          </p:nvPr>
        </p:nvSpPr>
        <p:spPr/>
        <p:txBody>
          <a:bodyPr/>
          <a:lstStyle/>
          <a:p>
            <a:r>
              <a:rPr lang="en-US" dirty="0" smtClean="0"/>
              <a:t>Currency</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smtClean="0"/>
              <a:t>What is the difference between free-floating and pegged currency?</a:t>
            </a:r>
          </a:p>
          <a:p>
            <a:pPr lvl="1"/>
            <a:r>
              <a:rPr lang="en-US" sz="2400" dirty="0" smtClean="0"/>
              <a:t>Free floating changes with economic conditions, </a:t>
            </a:r>
          </a:p>
          <a:p>
            <a:pPr lvl="1"/>
            <a:r>
              <a:rPr lang="en-US" sz="2400" dirty="0" smtClean="0"/>
              <a:t>Pegged is connected to the value of a specific currency</a:t>
            </a:r>
          </a:p>
          <a:p>
            <a:r>
              <a:rPr lang="en-US" sz="2800" dirty="0" smtClean="0"/>
              <a:t>What factors influence free-floating currency?</a:t>
            </a:r>
          </a:p>
          <a:p>
            <a:pPr lvl="1"/>
            <a:r>
              <a:rPr lang="en-US" sz="2400" dirty="0" smtClean="0"/>
              <a:t>Economy, </a:t>
            </a:r>
          </a:p>
          <a:p>
            <a:pPr lvl="1"/>
            <a:r>
              <a:rPr lang="en-US" sz="2400" dirty="0" smtClean="0"/>
              <a:t>politics, </a:t>
            </a:r>
          </a:p>
          <a:p>
            <a:pPr lvl="1"/>
            <a:r>
              <a:rPr lang="en-US" sz="2400" dirty="0" smtClean="0"/>
              <a:t>balance of trade, etc.</a:t>
            </a:r>
          </a:p>
          <a:p>
            <a:endParaRPr lang="en-US" dirty="0"/>
          </a:p>
        </p:txBody>
      </p:sp>
      <p:sp>
        <p:nvSpPr>
          <p:cNvPr id="2" name="Title 1"/>
          <p:cNvSpPr>
            <a:spLocks noGrp="1"/>
          </p:cNvSpPr>
          <p:nvPr>
            <p:ph type="title"/>
          </p:nvPr>
        </p:nvSpPr>
        <p:spPr/>
        <p:txBody>
          <a:bodyPr/>
          <a:lstStyle/>
          <a:p>
            <a:r>
              <a:rPr lang="en-US" dirty="0" smtClean="0"/>
              <a:t>Currency</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953000"/>
          </a:xfrm>
        </p:spPr>
        <p:txBody>
          <a:bodyPr>
            <a:normAutofit/>
          </a:bodyPr>
          <a:lstStyle/>
          <a:p>
            <a:r>
              <a:rPr lang="en-US" sz="3200" dirty="0" smtClean="0"/>
              <a:t>What institutions utilize the foreign exchange market?</a:t>
            </a:r>
          </a:p>
          <a:p>
            <a:pPr lvl="1"/>
            <a:r>
              <a:rPr lang="en-US" sz="2800" dirty="0" smtClean="0"/>
              <a:t>Governments, </a:t>
            </a:r>
          </a:p>
          <a:p>
            <a:pPr lvl="1"/>
            <a:r>
              <a:rPr lang="en-US" sz="2800" dirty="0" smtClean="0"/>
              <a:t>companies that trade goods in foreign markets (exporters), </a:t>
            </a:r>
          </a:p>
          <a:p>
            <a:pPr lvl="1"/>
            <a:r>
              <a:rPr lang="en-US" sz="2800" dirty="0" smtClean="0"/>
              <a:t>investors, </a:t>
            </a:r>
          </a:p>
          <a:p>
            <a:pPr lvl="1"/>
            <a:r>
              <a:rPr lang="en-US" sz="2800" dirty="0" smtClean="0"/>
              <a:t>speculators, </a:t>
            </a:r>
          </a:p>
          <a:p>
            <a:pPr lvl="1"/>
            <a:r>
              <a:rPr lang="en-US" sz="2800" dirty="0" smtClean="0"/>
              <a:t>tourists</a:t>
            </a:r>
          </a:p>
          <a:p>
            <a:pPr lvl="1"/>
            <a:r>
              <a:rPr lang="en-US" sz="2800" dirty="0" smtClean="0"/>
              <a:t>banks.</a:t>
            </a:r>
            <a:endParaRPr lang="en-US" dirty="0" smtClean="0"/>
          </a:p>
          <a:p>
            <a:endParaRPr lang="en-US" dirty="0"/>
          </a:p>
        </p:txBody>
      </p:sp>
      <p:sp>
        <p:nvSpPr>
          <p:cNvPr id="2" name="Title 1"/>
          <p:cNvSpPr>
            <a:spLocks noGrp="1"/>
          </p:cNvSpPr>
          <p:nvPr>
            <p:ph type="title"/>
          </p:nvPr>
        </p:nvSpPr>
        <p:spPr>
          <a:xfrm>
            <a:off x="457200" y="228600"/>
            <a:ext cx="8229600" cy="944562"/>
          </a:xfrm>
        </p:spPr>
        <p:txBody>
          <a:bodyPr/>
          <a:lstStyle/>
          <a:p>
            <a:r>
              <a:rPr lang="en-US" dirty="0" smtClean="0"/>
              <a:t>Currency</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5486400"/>
          </a:xfrm>
        </p:spPr>
        <p:txBody>
          <a:bodyPr>
            <a:normAutofit lnSpcReduction="10000"/>
          </a:bodyPr>
          <a:lstStyle/>
          <a:p>
            <a:r>
              <a:rPr lang="en-US" sz="3200" dirty="0" smtClean="0"/>
              <a:t>Warm up – Current Event</a:t>
            </a:r>
          </a:p>
          <a:p>
            <a:r>
              <a:rPr lang="en-US" sz="3200" dirty="0" smtClean="0"/>
              <a:t>6.03 - Determine global trade’s impact on business decision-making.</a:t>
            </a:r>
          </a:p>
          <a:p>
            <a:r>
              <a:rPr lang="en-US" sz="3200" dirty="0" smtClean="0"/>
              <a:t>Section 1 – International Trade – </a:t>
            </a:r>
          </a:p>
          <a:p>
            <a:pPr lvl="1"/>
            <a:r>
              <a:rPr lang="en-US" sz="2800" dirty="0" smtClean="0"/>
              <a:t>Slide Show/notes</a:t>
            </a:r>
          </a:p>
          <a:p>
            <a:pPr lvl="1"/>
            <a:r>
              <a:rPr lang="en-US" sz="2800" dirty="0" smtClean="0"/>
              <a:t>Business &amp; the World Handout</a:t>
            </a:r>
          </a:p>
          <a:p>
            <a:r>
              <a:rPr lang="en-US" sz="3200" dirty="0" smtClean="0"/>
              <a:t>Section 2 – Currency</a:t>
            </a:r>
          </a:p>
          <a:p>
            <a:pPr lvl="1"/>
            <a:r>
              <a:rPr lang="en-US" sz="2800" dirty="0" smtClean="0"/>
              <a:t>Slide Show/Notes</a:t>
            </a:r>
          </a:p>
          <a:p>
            <a:r>
              <a:rPr lang="en-US" sz="3200" dirty="0" smtClean="0"/>
              <a:t>Section 3 – Culture and Trade</a:t>
            </a:r>
          </a:p>
          <a:p>
            <a:pPr lvl="1"/>
            <a:r>
              <a:rPr lang="en-US" sz="2800" dirty="0" smtClean="0"/>
              <a:t>Slide Show/notes</a:t>
            </a:r>
          </a:p>
          <a:p>
            <a:pPr lvl="1"/>
            <a:r>
              <a:rPr lang="en-US" sz="2800" dirty="0" smtClean="0"/>
              <a:t>Worksheet</a:t>
            </a:r>
            <a:endParaRPr lang="en-US" dirty="0"/>
          </a:p>
        </p:txBody>
      </p:sp>
      <p:sp>
        <p:nvSpPr>
          <p:cNvPr id="3" name="Title 2"/>
          <p:cNvSpPr>
            <a:spLocks noGrp="1"/>
          </p:cNvSpPr>
          <p:nvPr>
            <p:ph type="title"/>
          </p:nvPr>
        </p:nvSpPr>
        <p:spPr/>
        <p:txBody>
          <a:bodyPr/>
          <a:lstStyle/>
          <a:p>
            <a:r>
              <a:rPr lang="en-US" dirty="0" smtClean="0"/>
              <a:t>Friday, February 17th</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5105400"/>
          </a:xfrm>
        </p:spPr>
        <p:txBody>
          <a:bodyPr>
            <a:normAutofit/>
          </a:bodyPr>
          <a:lstStyle/>
          <a:p>
            <a:r>
              <a:rPr lang="en-US" sz="2800" dirty="0" smtClean="0"/>
              <a:t>What types of financial instruments are used in foreign exchange markets?</a:t>
            </a:r>
          </a:p>
          <a:p>
            <a:pPr lvl="1"/>
            <a:r>
              <a:rPr lang="en-US" sz="2400" dirty="0" smtClean="0"/>
              <a:t>Currencies</a:t>
            </a:r>
          </a:p>
          <a:p>
            <a:pPr lvl="1"/>
            <a:endParaRPr lang="en-US" sz="2400" dirty="0" smtClean="0"/>
          </a:p>
          <a:p>
            <a:r>
              <a:rPr lang="en-US" sz="2800" dirty="0" smtClean="0"/>
              <a:t>Explain the advantages/disadvantages of a strong U.S. dollar.</a:t>
            </a:r>
          </a:p>
          <a:p>
            <a:pPr lvl="1"/>
            <a:r>
              <a:rPr lang="en-US" sz="2400" b="1" dirty="0" smtClean="0">
                <a:solidFill>
                  <a:srgbClr val="00B0F0"/>
                </a:solidFill>
              </a:rPr>
              <a:t>Advantages</a:t>
            </a:r>
            <a:r>
              <a:rPr lang="en-US" sz="2400" b="1" dirty="0" smtClean="0"/>
              <a:t>:</a:t>
            </a:r>
          </a:p>
          <a:p>
            <a:pPr lvl="2"/>
            <a:r>
              <a:rPr lang="en-US" sz="2400" dirty="0" smtClean="0"/>
              <a:t> Can get good deals when traveling abroad, </a:t>
            </a:r>
          </a:p>
          <a:p>
            <a:pPr lvl="2"/>
            <a:r>
              <a:rPr lang="en-US" sz="2400" dirty="0" smtClean="0"/>
              <a:t>good exchange rate on imports</a:t>
            </a:r>
          </a:p>
          <a:p>
            <a:pPr lvl="1"/>
            <a:r>
              <a:rPr lang="en-US" sz="2400" b="1" dirty="0" smtClean="0">
                <a:solidFill>
                  <a:srgbClr val="00B0F0"/>
                </a:solidFill>
              </a:rPr>
              <a:t>Disadvantages:</a:t>
            </a:r>
          </a:p>
          <a:p>
            <a:pPr lvl="2"/>
            <a:r>
              <a:rPr lang="en-US" sz="2400" dirty="0" smtClean="0"/>
              <a:t> Exported goods can see lost sales due to being too expensive</a:t>
            </a:r>
          </a:p>
          <a:p>
            <a:endParaRPr lang="en-US" dirty="0"/>
          </a:p>
        </p:txBody>
      </p:sp>
      <p:sp>
        <p:nvSpPr>
          <p:cNvPr id="2" name="Title 1"/>
          <p:cNvSpPr>
            <a:spLocks noGrp="1"/>
          </p:cNvSpPr>
          <p:nvPr>
            <p:ph type="title"/>
          </p:nvPr>
        </p:nvSpPr>
        <p:spPr>
          <a:xfrm>
            <a:off x="457200" y="304800"/>
            <a:ext cx="8229600" cy="944562"/>
          </a:xfrm>
        </p:spPr>
        <p:txBody>
          <a:bodyPr/>
          <a:lstStyle/>
          <a:p>
            <a:r>
              <a:rPr lang="en-US" dirty="0" smtClean="0"/>
              <a:t>Currency</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334000"/>
          </a:xfrm>
        </p:spPr>
        <p:txBody>
          <a:bodyPr>
            <a:normAutofit/>
          </a:bodyPr>
          <a:lstStyle/>
          <a:p>
            <a:r>
              <a:rPr lang="en-US" dirty="0" smtClean="0"/>
              <a:t>What are the advantages/disadvantages of a weak U.S. dollar?</a:t>
            </a:r>
          </a:p>
          <a:p>
            <a:pPr lvl="1"/>
            <a:r>
              <a:rPr lang="en-US" b="1" dirty="0" smtClean="0">
                <a:solidFill>
                  <a:srgbClr val="00B0F0"/>
                </a:solidFill>
              </a:rPr>
              <a:t>Advantage</a:t>
            </a:r>
          </a:p>
          <a:p>
            <a:pPr lvl="2"/>
            <a:r>
              <a:rPr lang="en-US" dirty="0" smtClean="0"/>
              <a:t>Increased sales of exports</a:t>
            </a:r>
          </a:p>
          <a:p>
            <a:pPr lvl="2"/>
            <a:r>
              <a:rPr lang="en-US" dirty="0" smtClean="0"/>
              <a:t>Increased tourism in US</a:t>
            </a:r>
          </a:p>
          <a:p>
            <a:pPr lvl="1"/>
            <a:r>
              <a:rPr lang="en-US" b="1" dirty="0" smtClean="0">
                <a:solidFill>
                  <a:srgbClr val="00B0F0"/>
                </a:solidFill>
              </a:rPr>
              <a:t>Disadvantage</a:t>
            </a:r>
          </a:p>
          <a:p>
            <a:pPr lvl="2"/>
            <a:r>
              <a:rPr lang="en-US" dirty="0" smtClean="0"/>
              <a:t> Imported goods are more expensive</a:t>
            </a:r>
          </a:p>
          <a:p>
            <a:r>
              <a:rPr lang="en-US" dirty="0" smtClean="0"/>
              <a:t>What are the risks of speculating on the price of foreign currency?</a:t>
            </a:r>
          </a:p>
          <a:p>
            <a:pPr lvl="1"/>
            <a:r>
              <a:rPr lang="en-US" dirty="0" smtClean="0"/>
              <a:t>Fluctuations can be hard to predict, </a:t>
            </a:r>
          </a:p>
          <a:p>
            <a:pPr lvl="1"/>
            <a:r>
              <a:rPr lang="en-US" dirty="0" smtClean="0"/>
              <a:t>government policy changes can greatly impact the exchange rates</a:t>
            </a:r>
          </a:p>
          <a:p>
            <a:endParaRPr lang="en-US" dirty="0"/>
          </a:p>
        </p:txBody>
      </p:sp>
      <p:sp>
        <p:nvSpPr>
          <p:cNvPr id="2" name="Title 1"/>
          <p:cNvSpPr>
            <a:spLocks noGrp="1"/>
          </p:cNvSpPr>
          <p:nvPr>
            <p:ph type="title"/>
          </p:nvPr>
        </p:nvSpPr>
        <p:spPr>
          <a:xfrm>
            <a:off x="457200" y="228600"/>
            <a:ext cx="8229600" cy="944562"/>
          </a:xfrm>
        </p:spPr>
        <p:txBody>
          <a:bodyPr/>
          <a:lstStyle/>
          <a:p>
            <a:r>
              <a:rPr lang="en-US" dirty="0" smtClean="0"/>
              <a:t>Currency</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5486400"/>
          </a:xfrm>
        </p:spPr>
        <p:txBody>
          <a:bodyPr>
            <a:normAutofit/>
          </a:bodyPr>
          <a:lstStyle/>
          <a:p>
            <a:pPr>
              <a:buNone/>
            </a:pPr>
            <a:r>
              <a:rPr lang="en-US" dirty="0" err="1" smtClean="0"/>
              <a:t>Hofstede’s</a:t>
            </a:r>
            <a:r>
              <a:rPr lang="en-US" dirty="0" smtClean="0"/>
              <a:t> </a:t>
            </a:r>
            <a:r>
              <a:rPr lang="en-US" dirty="0"/>
              <a:t>dimensions of national </a:t>
            </a:r>
            <a:r>
              <a:rPr lang="en-US" dirty="0" smtClean="0"/>
              <a:t>cultures</a:t>
            </a:r>
          </a:p>
          <a:p>
            <a:pPr lvl="1"/>
            <a:r>
              <a:rPr lang="en-US" b="1" dirty="0" smtClean="0"/>
              <a:t>Individualism vs. Collectivism</a:t>
            </a:r>
            <a:r>
              <a:rPr lang="en-US" dirty="0" smtClean="0"/>
              <a:t>: Is the culture based on the importance and freedom of the individual or the good of the society (not mutually exclusive). </a:t>
            </a:r>
            <a:r>
              <a:rPr lang="en-US" b="0" dirty="0" smtClean="0"/>
              <a:t>A society's position on this dimension is reflected in whether people’s self-image is defined in terms of “I” or “we.”</a:t>
            </a:r>
            <a:endParaRPr lang="en-US" b="1" dirty="0" smtClean="0"/>
          </a:p>
          <a:p>
            <a:pPr lvl="1"/>
            <a:r>
              <a:rPr lang="en-US" b="1" dirty="0" smtClean="0"/>
              <a:t>Power distance</a:t>
            </a:r>
            <a:r>
              <a:rPr lang="en-US" dirty="0" smtClean="0"/>
              <a:t>: the degree to which the less powerful members of a society accept and expect that power is distributed unequally. The fundamental issue here is how a society handles inequalities among people.</a:t>
            </a:r>
          </a:p>
          <a:p>
            <a:pPr lvl="1">
              <a:buNone/>
            </a:pPr>
            <a:r>
              <a:rPr lang="en-US" sz="1600" dirty="0" smtClean="0">
                <a:hlinkClick r:id="rId2"/>
              </a:rPr>
              <a:t>http://geert-hofstede.com/dimensions.html</a:t>
            </a:r>
            <a:r>
              <a:rPr lang="en-US" sz="1600" dirty="0" smtClean="0"/>
              <a:t> </a:t>
            </a:r>
          </a:p>
        </p:txBody>
      </p:sp>
      <p:sp>
        <p:nvSpPr>
          <p:cNvPr id="2" name="Title 1"/>
          <p:cNvSpPr>
            <a:spLocks noGrp="1"/>
          </p:cNvSpPr>
          <p:nvPr>
            <p:ph type="title"/>
          </p:nvPr>
        </p:nvSpPr>
        <p:spPr>
          <a:xfrm>
            <a:off x="457200" y="228600"/>
            <a:ext cx="8229600" cy="792162"/>
          </a:xfrm>
        </p:spPr>
        <p:txBody>
          <a:bodyPr>
            <a:normAutofit/>
          </a:bodyPr>
          <a:lstStyle/>
          <a:p>
            <a:r>
              <a:rPr lang="en-US" dirty="0" smtClean="0"/>
              <a:t>Section 3 - Culture and Trade</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5181600"/>
          </a:xfrm>
        </p:spPr>
        <p:txBody>
          <a:bodyPr>
            <a:normAutofit fontScale="92500" lnSpcReduction="20000"/>
          </a:bodyPr>
          <a:lstStyle/>
          <a:p>
            <a:r>
              <a:rPr lang="en-US" b="1" dirty="0" smtClean="0"/>
              <a:t>Uncertainty avoidance</a:t>
            </a:r>
            <a:r>
              <a:rPr lang="en-US" dirty="0" smtClean="0"/>
              <a:t>: </a:t>
            </a:r>
            <a:r>
              <a:rPr lang="en-US" b="0" dirty="0" smtClean="0"/>
              <a:t>the degree to which the members of a society feel uncomfortable with uncertainty and ambiguity. The fundamental issue here is how a society deals with the fact that the future can never be known: should we try to control the future or just let it happen?</a:t>
            </a:r>
            <a:r>
              <a:rPr lang="en-US" dirty="0" smtClean="0"/>
              <a:t> </a:t>
            </a:r>
          </a:p>
          <a:p>
            <a:r>
              <a:rPr lang="en-US" b="1" dirty="0"/>
              <a:t>M</a:t>
            </a:r>
            <a:r>
              <a:rPr lang="en-US" b="1" dirty="0" smtClean="0"/>
              <a:t>asculinity vs. femininity</a:t>
            </a:r>
            <a:r>
              <a:rPr lang="en-US" dirty="0" smtClean="0"/>
              <a:t>: </a:t>
            </a:r>
            <a:r>
              <a:rPr lang="en-US" b="0" dirty="0" smtClean="0"/>
              <a:t>The masculinity side of this dimension represents a preference in society for achievement, heroism, assertiveness and material reward for success. Society at large is more competitive. Its opposite, femininity, stands for a preference for cooperation, modesty, caring for the weak and quality of life. Society at large is more consensus-oriented.</a:t>
            </a:r>
            <a:endParaRPr lang="en-US" b="1" dirty="0" smtClean="0"/>
          </a:p>
          <a:p>
            <a:pPr lvl="1">
              <a:buNone/>
            </a:pPr>
            <a:r>
              <a:rPr lang="en-US" dirty="0" smtClean="0">
                <a:hlinkClick r:id="rId2"/>
              </a:rPr>
              <a:t>http://geert-hofstede.com/dimensions.html</a:t>
            </a:r>
            <a:r>
              <a:rPr lang="en-US" dirty="0" smtClean="0"/>
              <a:t> </a:t>
            </a:r>
            <a:endParaRPr lang="en-US" dirty="0"/>
          </a:p>
        </p:txBody>
      </p:sp>
      <p:sp>
        <p:nvSpPr>
          <p:cNvPr id="2" name="Title 1"/>
          <p:cNvSpPr>
            <a:spLocks noGrp="1"/>
          </p:cNvSpPr>
          <p:nvPr>
            <p:ph type="title"/>
          </p:nvPr>
        </p:nvSpPr>
        <p:spPr>
          <a:xfrm>
            <a:off x="457200" y="274638"/>
            <a:ext cx="8229600" cy="868362"/>
          </a:xfrm>
        </p:spPr>
        <p:txBody>
          <a:bodyPr/>
          <a:lstStyle/>
          <a:p>
            <a:r>
              <a:rPr lang="en-US" dirty="0" smtClean="0"/>
              <a:t>Culture and Trade</a:t>
            </a: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5029200"/>
          </a:xfrm>
        </p:spPr>
        <p:txBody>
          <a:bodyPr>
            <a:normAutofit fontScale="85000" lnSpcReduction="20000"/>
          </a:bodyPr>
          <a:lstStyle/>
          <a:p>
            <a:r>
              <a:rPr lang="en-US" dirty="0" smtClean="0"/>
              <a:t>Explain why business subcultures shape the behaviors of businesspeople.</a:t>
            </a:r>
          </a:p>
          <a:p>
            <a:pPr lvl="1"/>
            <a:r>
              <a:rPr lang="en-US" dirty="0" smtClean="0"/>
              <a:t>People adapt to what is expected of them if they wish to be successful</a:t>
            </a:r>
          </a:p>
          <a:p>
            <a:r>
              <a:rPr lang="en-US" dirty="0" smtClean="0"/>
              <a:t>Explain how language impacts knowing when and how business will be conducted.</a:t>
            </a:r>
          </a:p>
          <a:p>
            <a:pPr lvl="1"/>
            <a:r>
              <a:rPr lang="en-US" dirty="0" smtClean="0"/>
              <a:t>Clarity of communication </a:t>
            </a:r>
          </a:p>
          <a:p>
            <a:r>
              <a:rPr lang="en-US" dirty="0" smtClean="0"/>
              <a:t>Explain how culture influences communication.</a:t>
            </a:r>
          </a:p>
          <a:p>
            <a:pPr lvl="1"/>
            <a:r>
              <a:rPr lang="en-US" dirty="0" smtClean="0"/>
              <a:t>What is acceptable and expected</a:t>
            </a:r>
          </a:p>
          <a:p>
            <a:r>
              <a:rPr lang="en-US" dirty="0" smtClean="0"/>
              <a:t>Discuss how the interrelationship of business law and religion impacts international business activities.</a:t>
            </a:r>
          </a:p>
          <a:p>
            <a:pPr lvl="1"/>
            <a:r>
              <a:rPr lang="en-US" dirty="0" smtClean="0"/>
              <a:t>What culture is prevalent and set up the ethics of the county?</a:t>
            </a:r>
          </a:p>
          <a:p>
            <a:pPr lvl="1"/>
            <a:r>
              <a:rPr lang="en-US" dirty="0" smtClean="0"/>
              <a:t>Theocracy?</a:t>
            </a:r>
          </a:p>
          <a:p>
            <a:pPr lvl="1"/>
            <a:r>
              <a:rPr lang="en-US" dirty="0" smtClean="0"/>
              <a:t>Understanding  of different ways or must it be done only one way?</a:t>
            </a:r>
          </a:p>
        </p:txBody>
      </p:sp>
      <p:sp>
        <p:nvSpPr>
          <p:cNvPr id="2" name="Title 1"/>
          <p:cNvSpPr>
            <a:spLocks noGrp="1"/>
          </p:cNvSpPr>
          <p:nvPr>
            <p:ph type="title"/>
          </p:nvPr>
        </p:nvSpPr>
        <p:spPr/>
        <p:txBody>
          <a:bodyPr/>
          <a:lstStyle/>
          <a:p>
            <a:r>
              <a:rPr lang="en-US" dirty="0" smtClean="0"/>
              <a:t>Culture and Trade</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5257800"/>
          </a:xfrm>
        </p:spPr>
        <p:txBody>
          <a:bodyPr>
            <a:normAutofit lnSpcReduction="10000"/>
          </a:bodyPr>
          <a:lstStyle/>
          <a:p>
            <a:r>
              <a:rPr lang="en-US" dirty="0" smtClean="0"/>
              <a:t>Identify ways to overcome issues with the crossover of business law and religion in international business activities.</a:t>
            </a:r>
          </a:p>
          <a:p>
            <a:pPr lvl="1"/>
            <a:r>
              <a:rPr lang="en-US" dirty="0" smtClean="0"/>
              <a:t>Study your clients, learn about what is important and what is acceptable and expected</a:t>
            </a:r>
          </a:p>
          <a:p>
            <a:pPr lvl="1"/>
            <a:r>
              <a:rPr lang="en-US" dirty="0" smtClean="0"/>
              <a:t>Carefully design ads, and even packaging to fit into the culture</a:t>
            </a:r>
          </a:p>
          <a:p>
            <a:r>
              <a:rPr lang="en-US" dirty="0" smtClean="0"/>
              <a:t>Describe how corruption impacts international business activities.</a:t>
            </a:r>
          </a:p>
          <a:p>
            <a:pPr lvl="1"/>
            <a:r>
              <a:rPr lang="en-US" dirty="0" smtClean="0"/>
              <a:t>Some cultures allow those with power to exercise it for their own benefit (bribes)</a:t>
            </a:r>
          </a:p>
          <a:p>
            <a:pPr lvl="1"/>
            <a:r>
              <a:rPr lang="en-US" dirty="0" smtClean="0"/>
              <a:t>Not following the norms could hinder your business, but following the foreign norms could get you in trouble in America</a:t>
            </a:r>
          </a:p>
        </p:txBody>
      </p:sp>
      <p:sp>
        <p:nvSpPr>
          <p:cNvPr id="2" name="Title 1"/>
          <p:cNvSpPr>
            <a:spLocks noGrp="1"/>
          </p:cNvSpPr>
          <p:nvPr>
            <p:ph type="title"/>
          </p:nvPr>
        </p:nvSpPr>
        <p:spPr>
          <a:xfrm>
            <a:off x="457200" y="304800"/>
            <a:ext cx="8229600" cy="944562"/>
          </a:xfrm>
        </p:spPr>
        <p:txBody>
          <a:bodyPr/>
          <a:lstStyle/>
          <a:p>
            <a:r>
              <a:rPr lang="en-US" dirty="0" smtClean="0"/>
              <a:t>Culture and Trade</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Explain how a country’s level of involvement impacts international trade.</a:t>
            </a:r>
          </a:p>
          <a:p>
            <a:pPr lvl="1"/>
            <a:r>
              <a:rPr lang="en-US" dirty="0" smtClean="0"/>
              <a:t>What can the country and its citizens handle?</a:t>
            </a:r>
          </a:p>
          <a:p>
            <a:r>
              <a:rPr lang="en-US" dirty="0" smtClean="0"/>
              <a:t>Discuss how culture can hamper international trade.</a:t>
            </a:r>
          </a:p>
          <a:p>
            <a:pPr lvl="1"/>
            <a:r>
              <a:rPr lang="en-US" dirty="0" smtClean="0"/>
              <a:t>Cultures can clash in how they chose to interact. What is acceptable and expected in one might be criminal in the other.</a:t>
            </a:r>
          </a:p>
          <a:p>
            <a:pPr lvl="1"/>
            <a:r>
              <a:rPr lang="en-US" dirty="0" smtClean="0"/>
              <a:t>Large and small mistakes can impact the future of commerce.</a:t>
            </a:r>
          </a:p>
          <a:p>
            <a:endParaRPr lang="en-US" dirty="0" smtClean="0"/>
          </a:p>
          <a:p>
            <a:endParaRPr lang="en-US" dirty="0"/>
          </a:p>
        </p:txBody>
      </p:sp>
      <p:sp>
        <p:nvSpPr>
          <p:cNvPr id="3" name="Title 2"/>
          <p:cNvSpPr>
            <a:spLocks noGrp="1"/>
          </p:cNvSpPr>
          <p:nvPr>
            <p:ph type="title"/>
          </p:nvPr>
        </p:nvSpPr>
        <p:spPr/>
        <p:txBody>
          <a:bodyPr/>
          <a:lstStyle/>
          <a:p>
            <a:r>
              <a:rPr lang="en-US" dirty="0" smtClean="0"/>
              <a:t>Culture and Trade</a:t>
            </a: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229600" cy="4919472"/>
          </a:xfrm>
        </p:spPr>
        <p:txBody>
          <a:bodyPr>
            <a:normAutofit/>
          </a:bodyPr>
          <a:lstStyle/>
          <a:p>
            <a:r>
              <a:rPr lang="en-US" dirty="0" smtClean="0"/>
              <a:t>Explain how culture can impact trade partner selection.</a:t>
            </a:r>
          </a:p>
          <a:p>
            <a:pPr lvl="1"/>
            <a:r>
              <a:rPr lang="en-US" dirty="0" smtClean="0"/>
              <a:t>The culture affects what the individuals will find acceptable and pleasing</a:t>
            </a:r>
          </a:p>
          <a:p>
            <a:pPr lvl="1"/>
            <a:r>
              <a:rPr lang="en-US" dirty="0" smtClean="0"/>
              <a:t>Fitting into the culture will improve the odds of doing business successfully</a:t>
            </a:r>
          </a:p>
          <a:p>
            <a:r>
              <a:rPr lang="en-US" dirty="0" smtClean="0"/>
              <a:t>Describe how culture can impact negotiations in international trade.</a:t>
            </a:r>
          </a:p>
          <a:p>
            <a:pPr lvl="1"/>
            <a:r>
              <a:rPr lang="en-US" dirty="0" smtClean="0"/>
              <a:t>Differing views can emphasize different parts of the negotiation process or the items being traded</a:t>
            </a:r>
          </a:p>
        </p:txBody>
      </p:sp>
      <p:sp>
        <p:nvSpPr>
          <p:cNvPr id="2" name="Title 1"/>
          <p:cNvSpPr>
            <a:spLocks noGrp="1"/>
          </p:cNvSpPr>
          <p:nvPr>
            <p:ph type="title"/>
          </p:nvPr>
        </p:nvSpPr>
        <p:spPr/>
        <p:txBody>
          <a:bodyPr/>
          <a:lstStyle/>
          <a:p>
            <a:r>
              <a:rPr lang="en-US" dirty="0" smtClean="0"/>
              <a:t>Culture and Trade</a:t>
            </a: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Discuss how culture can impact product delivery in international trade.</a:t>
            </a:r>
          </a:p>
          <a:p>
            <a:pPr lvl="1"/>
            <a:r>
              <a:rPr lang="en-US" dirty="0" smtClean="0"/>
              <a:t>What value does the sending/receiving country place on speedy and efficient delivery?</a:t>
            </a:r>
          </a:p>
          <a:p>
            <a:pPr lvl="1"/>
            <a:r>
              <a:rPr lang="en-US" dirty="0" smtClean="0"/>
              <a:t>Is rest as important as work? (Spain and the siesta) </a:t>
            </a:r>
          </a:p>
          <a:p>
            <a:pPr lvl="1"/>
            <a:r>
              <a:rPr lang="en-US" dirty="0" smtClean="0"/>
              <a:t>What is good enough condition?</a:t>
            </a:r>
            <a:endParaRPr lang="en-US" dirty="0"/>
          </a:p>
        </p:txBody>
      </p:sp>
      <p:sp>
        <p:nvSpPr>
          <p:cNvPr id="3" name="Title 2"/>
          <p:cNvSpPr>
            <a:spLocks noGrp="1"/>
          </p:cNvSpPr>
          <p:nvPr>
            <p:ph type="title"/>
          </p:nvPr>
        </p:nvSpPr>
        <p:spPr/>
        <p:txBody>
          <a:bodyPr/>
          <a:lstStyle/>
          <a:p>
            <a:r>
              <a:rPr lang="en-US" dirty="0" smtClean="0"/>
              <a:t>Culture and Trade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Snow Day – No School</a:t>
            </a:r>
            <a:endParaRPr lang="en-US" dirty="0"/>
          </a:p>
        </p:txBody>
      </p:sp>
      <p:sp>
        <p:nvSpPr>
          <p:cNvPr id="3" name="Title 2"/>
          <p:cNvSpPr>
            <a:spLocks noGrp="1"/>
          </p:cNvSpPr>
          <p:nvPr>
            <p:ph type="title"/>
          </p:nvPr>
        </p:nvSpPr>
        <p:spPr/>
        <p:txBody>
          <a:bodyPr/>
          <a:lstStyle/>
          <a:p>
            <a:r>
              <a:rPr lang="en-US" dirty="0" smtClean="0"/>
              <a:t>Monday – February 20th</a:t>
            </a: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Explain how positive/negative experiences with a culture can update one’s beliefs.</a:t>
            </a:r>
          </a:p>
          <a:p>
            <a:pPr lvl="1"/>
            <a:r>
              <a:rPr lang="en-US" dirty="0" smtClean="0"/>
              <a:t>We all make judgments</a:t>
            </a:r>
          </a:p>
          <a:p>
            <a:pPr lvl="1"/>
            <a:endParaRPr lang="en-US" dirty="0" smtClean="0"/>
          </a:p>
          <a:p>
            <a:r>
              <a:rPr lang="en-US" dirty="0" smtClean="0"/>
              <a:t>Describe how culture can impact the selection of trade goals in international trade.</a:t>
            </a:r>
          </a:p>
          <a:p>
            <a:pPr lvl="1"/>
            <a:r>
              <a:rPr lang="en-US" dirty="0" smtClean="0"/>
              <a:t>What is important in that culture affects what will be important in trade</a:t>
            </a:r>
            <a:endParaRPr lang="en-US" dirty="0"/>
          </a:p>
        </p:txBody>
      </p:sp>
      <p:sp>
        <p:nvSpPr>
          <p:cNvPr id="3" name="Title 2"/>
          <p:cNvSpPr>
            <a:spLocks noGrp="1"/>
          </p:cNvSpPr>
          <p:nvPr>
            <p:ph type="title"/>
          </p:nvPr>
        </p:nvSpPr>
        <p:spPr/>
        <p:txBody>
          <a:bodyPr/>
          <a:lstStyle/>
          <a:p>
            <a:r>
              <a:rPr lang="en-US" dirty="0" smtClean="0"/>
              <a:t>Culture and Trade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5486400"/>
          </a:xfrm>
        </p:spPr>
        <p:txBody>
          <a:bodyPr>
            <a:normAutofit/>
          </a:bodyPr>
          <a:lstStyle/>
          <a:p>
            <a:r>
              <a:rPr lang="en-US" sz="3200" dirty="0" smtClean="0"/>
              <a:t>6.03 - Determine global trade’s impact on business decision-making.</a:t>
            </a:r>
          </a:p>
          <a:p>
            <a:r>
              <a:rPr lang="en-US" sz="3200" dirty="0" smtClean="0"/>
              <a:t>Section 1 – International Trade – </a:t>
            </a:r>
          </a:p>
          <a:p>
            <a:pPr lvl="1"/>
            <a:r>
              <a:rPr lang="en-US" sz="2800" dirty="0" smtClean="0"/>
              <a:t>Review Slide Show/notes</a:t>
            </a:r>
          </a:p>
          <a:p>
            <a:pPr lvl="1"/>
            <a:r>
              <a:rPr lang="en-US" sz="2800" dirty="0" smtClean="0"/>
              <a:t>Business &amp; the World Handout</a:t>
            </a:r>
          </a:p>
          <a:p>
            <a:r>
              <a:rPr lang="en-US" sz="3200" dirty="0" smtClean="0"/>
              <a:t>Section 2 – Currency</a:t>
            </a:r>
          </a:p>
          <a:p>
            <a:pPr lvl="1"/>
            <a:r>
              <a:rPr lang="en-US" sz="2800" dirty="0" smtClean="0"/>
              <a:t>Review Slide Show/Notes</a:t>
            </a:r>
          </a:p>
          <a:p>
            <a:r>
              <a:rPr lang="en-US" sz="3200" dirty="0" smtClean="0"/>
              <a:t>Section 3 – Culture and Trade</a:t>
            </a:r>
          </a:p>
          <a:p>
            <a:pPr lvl="1"/>
            <a:r>
              <a:rPr lang="en-US" sz="2800" dirty="0" smtClean="0"/>
              <a:t>Slide Show/notes</a:t>
            </a:r>
          </a:p>
          <a:p>
            <a:pPr lvl="1"/>
            <a:r>
              <a:rPr lang="en-US" sz="2800" dirty="0" smtClean="0"/>
              <a:t>Worksheet</a:t>
            </a:r>
          </a:p>
          <a:p>
            <a:r>
              <a:rPr lang="en-US" b="1" dirty="0" smtClean="0">
                <a:solidFill>
                  <a:srgbClr val="FF0000"/>
                </a:solidFill>
              </a:rPr>
              <a:t>Unit 3 Test on THURSDAY</a:t>
            </a:r>
            <a:r>
              <a:rPr lang="en-US" dirty="0" smtClean="0"/>
              <a:t>!!!</a:t>
            </a:r>
            <a:endParaRPr lang="en-US" dirty="0"/>
          </a:p>
        </p:txBody>
      </p:sp>
      <p:sp>
        <p:nvSpPr>
          <p:cNvPr id="3" name="Title 2"/>
          <p:cNvSpPr>
            <a:spLocks noGrp="1"/>
          </p:cNvSpPr>
          <p:nvPr>
            <p:ph type="title"/>
          </p:nvPr>
        </p:nvSpPr>
        <p:spPr>
          <a:xfrm>
            <a:off x="533400" y="0"/>
            <a:ext cx="8229600" cy="1143000"/>
          </a:xfrm>
        </p:spPr>
        <p:txBody>
          <a:bodyPr/>
          <a:lstStyle/>
          <a:p>
            <a:r>
              <a:rPr lang="en-US" dirty="0" smtClean="0"/>
              <a:t>Tuesday, February 21st</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Review for Unit 3 Test</a:t>
            </a:r>
          </a:p>
          <a:p>
            <a:r>
              <a:rPr lang="en-US" dirty="0" smtClean="0"/>
              <a:t>Unit 3 Economic Trends</a:t>
            </a:r>
          </a:p>
          <a:p>
            <a:pPr lvl="1"/>
            <a:r>
              <a:rPr lang="en-US" dirty="0" smtClean="0"/>
              <a:t>Objectives 2.04, 6.01, 6.02, 6.03</a:t>
            </a:r>
          </a:p>
          <a:p>
            <a:pPr lvl="1"/>
            <a:r>
              <a:rPr lang="en-US" dirty="0" smtClean="0"/>
              <a:t>Slide Shows/Notes</a:t>
            </a:r>
          </a:p>
          <a:p>
            <a:r>
              <a:rPr lang="en-US" dirty="0" err="1" smtClean="0"/>
              <a:t>Quia</a:t>
            </a:r>
            <a:r>
              <a:rPr lang="en-US" dirty="0" smtClean="0"/>
              <a:t> Reviews</a:t>
            </a:r>
          </a:p>
          <a:p>
            <a:endParaRPr lang="en-US" dirty="0" smtClean="0"/>
          </a:p>
          <a:p>
            <a:endParaRPr lang="en-US" dirty="0" smtClean="0"/>
          </a:p>
          <a:p>
            <a:endParaRPr lang="en-US" dirty="0" smtClean="0"/>
          </a:p>
          <a:p>
            <a:endParaRPr lang="en-US" dirty="0" smtClean="0"/>
          </a:p>
          <a:p>
            <a:r>
              <a:rPr lang="en-US" smtClean="0"/>
              <a:t>Unit 3 Test – THURSDAY – TOMORROW!!!</a:t>
            </a:r>
            <a:endParaRPr lang="en-US" dirty="0" smtClean="0"/>
          </a:p>
          <a:p>
            <a:pPr lvl="1"/>
            <a:endParaRPr lang="en-US" dirty="0"/>
          </a:p>
        </p:txBody>
      </p:sp>
      <p:sp>
        <p:nvSpPr>
          <p:cNvPr id="3" name="Title 2"/>
          <p:cNvSpPr>
            <a:spLocks noGrp="1"/>
          </p:cNvSpPr>
          <p:nvPr>
            <p:ph type="title"/>
          </p:nvPr>
        </p:nvSpPr>
        <p:spPr/>
        <p:txBody>
          <a:bodyPr/>
          <a:lstStyle/>
          <a:p>
            <a:r>
              <a:rPr lang="en-US" dirty="0" smtClean="0"/>
              <a:t>Wednesday, February 22nd</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754563"/>
          </a:xfrm>
        </p:spPr>
        <p:txBody>
          <a:bodyPr>
            <a:normAutofit/>
          </a:bodyPr>
          <a:lstStyle/>
          <a:p>
            <a:pPr>
              <a:buNone/>
            </a:pPr>
            <a:r>
              <a:rPr lang="en-US" dirty="0" smtClean="0"/>
              <a:t>Definitions:</a:t>
            </a:r>
          </a:p>
          <a:p>
            <a:r>
              <a:rPr lang="en-US" sz="3200" dirty="0" smtClean="0"/>
              <a:t>Imports – Goods brought into the country</a:t>
            </a:r>
          </a:p>
          <a:p>
            <a:r>
              <a:rPr lang="en-US" sz="3200" dirty="0" smtClean="0"/>
              <a:t>Exports – Goods sent to other countries</a:t>
            </a:r>
          </a:p>
          <a:p>
            <a:r>
              <a:rPr lang="en-US" sz="3200" dirty="0" smtClean="0"/>
              <a:t>International Trade – Good exchanged between countries</a:t>
            </a:r>
          </a:p>
        </p:txBody>
      </p:sp>
      <p:sp>
        <p:nvSpPr>
          <p:cNvPr id="2" name="Title 1"/>
          <p:cNvSpPr>
            <a:spLocks noGrp="1"/>
          </p:cNvSpPr>
          <p:nvPr>
            <p:ph type="title"/>
          </p:nvPr>
        </p:nvSpPr>
        <p:spPr>
          <a:xfrm>
            <a:off x="457200" y="274638"/>
            <a:ext cx="8229600" cy="944562"/>
          </a:xfrm>
        </p:spPr>
        <p:txBody>
          <a:bodyPr>
            <a:normAutofit/>
          </a:bodyPr>
          <a:lstStyle/>
          <a:p>
            <a:r>
              <a:rPr lang="en-US" dirty="0" smtClean="0"/>
              <a:t>Section 1:International Trade</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Absolute Advantage – </a:t>
            </a:r>
          </a:p>
          <a:p>
            <a:pPr lvl="1"/>
            <a:r>
              <a:rPr lang="en-US" dirty="0" smtClean="0"/>
              <a:t>The general ability to produce more goods or services using fewer resources. </a:t>
            </a:r>
          </a:p>
          <a:p>
            <a:pPr lvl="1"/>
            <a:r>
              <a:rPr lang="en-US" dirty="0" smtClean="0"/>
              <a:t>A person or country has an absolute advantage in production largely due to superior technology or greater technical efficiency.</a:t>
            </a:r>
          </a:p>
          <a:p>
            <a:pPr lvl="1"/>
            <a:r>
              <a:rPr lang="en-US" dirty="0" smtClean="0"/>
              <a:t>An absolute advantage exists if a person, country, business, government, or some other entity can produce more output using fewer inputs than a comparable entity.</a:t>
            </a:r>
          </a:p>
          <a:p>
            <a:pPr lvl="1">
              <a:buNone/>
            </a:pPr>
            <a:r>
              <a:rPr lang="en-US" sz="1600" dirty="0" smtClean="0">
                <a:hlinkClick r:id="rId2"/>
              </a:rPr>
              <a:t>http://www.amosweb.com/cgi-bin/awb_nav.pl?s=wpd&amp;c=dsp&amp;k=absolute+advantage</a:t>
            </a:r>
            <a:r>
              <a:rPr lang="en-US" sz="1600" dirty="0" smtClean="0"/>
              <a:t> </a:t>
            </a:r>
          </a:p>
        </p:txBody>
      </p:sp>
      <p:sp>
        <p:nvSpPr>
          <p:cNvPr id="2" name="Title 1"/>
          <p:cNvSpPr>
            <a:spLocks noGrp="1"/>
          </p:cNvSpPr>
          <p:nvPr>
            <p:ph type="title"/>
          </p:nvPr>
        </p:nvSpPr>
        <p:spPr/>
        <p:txBody>
          <a:bodyPr/>
          <a:lstStyle/>
          <a:p>
            <a:r>
              <a:rPr lang="en-US" dirty="0" smtClean="0"/>
              <a:t>International Trade</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Comparative Advantage – </a:t>
            </a:r>
          </a:p>
          <a:p>
            <a:pPr lvl="1"/>
            <a:r>
              <a:rPr lang="en-US" dirty="0" smtClean="0"/>
              <a:t>The ability to produce one good at a relatively lower opportunity cost than other goods, especially compared to production in another country.</a:t>
            </a:r>
          </a:p>
          <a:p>
            <a:pPr lvl="1"/>
            <a:r>
              <a:rPr lang="en-US" dirty="0" smtClean="0"/>
              <a:t>While a person, country, business, government, or other producing entity may or may not have an absolute advantage in production, every producer has a comparative advantage in the production of something.</a:t>
            </a:r>
          </a:p>
          <a:p>
            <a:pPr lvl="1">
              <a:buNone/>
            </a:pPr>
            <a:r>
              <a:rPr lang="en-US" sz="1500" dirty="0" smtClean="0">
                <a:hlinkClick r:id="rId2"/>
              </a:rPr>
              <a:t>http://www.amosweb.com/cgi-bin/awb_nav.pl?s=wpd&amp;c=dsp&amp;k=comparative+advantage</a:t>
            </a:r>
            <a:r>
              <a:rPr lang="en-US" sz="1500" dirty="0" smtClean="0"/>
              <a:t> </a:t>
            </a:r>
          </a:p>
        </p:txBody>
      </p:sp>
      <p:sp>
        <p:nvSpPr>
          <p:cNvPr id="2" name="Title 1"/>
          <p:cNvSpPr>
            <a:spLocks noGrp="1"/>
          </p:cNvSpPr>
          <p:nvPr>
            <p:ph type="title"/>
          </p:nvPr>
        </p:nvSpPr>
        <p:spPr/>
        <p:txBody>
          <a:bodyPr/>
          <a:lstStyle/>
          <a:p>
            <a:r>
              <a:rPr lang="en-US" dirty="0" smtClean="0"/>
              <a:t>International Trade</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1781</TotalTime>
  <Words>1889</Words>
  <Application>Microsoft Office PowerPoint</Application>
  <PresentationFormat>On-screen Show (4:3)</PresentationFormat>
  <Paragraphs>227</Paragraphs>
  <Slides>40</Slides>
  <Notes>0</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Concourse</vt:lpstr>
      <vt:lpstr>6.03 Determine global trade’s impact on business decision-making.</vt:lpstr>
      <vt:lpstr>Thursday, February 16th</vt:lpstr>
      <vt:lpstr>Friday, February 17th</vt:lpstr>
      <vt:lpstr>Monday – February 20th</vt:lpstr>
      <vt:lpstr>Tuesday, February 21st</vt:lpstr>
      <vt:lpstr>Wednesday, February 22nd</vt:lpstr>
      <vt:lpstr>Section 1:International Trade</vt:lpstr>
      <vt:lpstr>International Trade</vt:lpstr>
      <vt:lpstr>International Trade</vt:lpstr>
      <vt:lpstr>Slide 10</vt:lpstr>
      <vt:lpstr>International Trade</vt:lpstr>
      <vt:lpstr>International Trade</vt:lpstr>
      <vt:lpstr>International Trade</vt:lpstr>
      <vt:lpstr>International Trade</vt:lpstr>
      <vt:lpstr>International Trade</vt:lpstr>
      <vt:lpstr>Activity</vt:lpstr>
      <vt:lpstr>Section 2 - Currency</vt:lpstr>
      <vt:lpstr>Currency</vt:lpstr>
      <vt:lpstr>Currency</vt:lpstr>
      <vt:lpstr>Currency</vt:lpstr>
      <vt:lpstr>Currency</vt:lpstr>
      <vt:lpstr>Currency</vt:lpstr>
      <vt:lpstr>Currency</vt:lpstr>
      <vt:lpstr>Currency</vt:lpstr>
      <vt:lpstr>Currency</vt:lpstr>
      <vt:lpstr>Currency</vt:lpstr>
      <vt:lpstr>Currency</vt:lpstr>
      <vt:lpstr>Currency</vt:lpstr>
      <vt:lpstr>Currency</vt:lpstr>
      <vt:lpstr>Currency</vt:lpstr>
      <vt:lpstr>Currency</vt:lpstr>
      <vt:lpstr>Section 3 - Culture and Trade</vt:lpstr>
      <vt:lpstr>Slide 33</vt:lpstr>
      <vt:lpstr>Culture and Trade</vt:lpstr>
      <vt:lpstr>Culture and Trade</vt:lpstr>
      <vt:lpstr>Culture and Trade</vt:lpstr>
      <vt:lpstr>Culture and Trade</vt:lpstr>
      <vt:lpstr>Culture and Trade</vt:lpstr>
      <vt:lpstr>Culture and Trade</vt:lpstr>
      <vt:lpstr>Culture and Trade</vt:lpstr>
    </vt:vector>
  </TitlesOfParts>
  <Company>Guilford County Schools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art.close</dc:creator>
  <cp:lastModifiedBy>abehar</cp:lastModifiedBy>
  <cp:revision>70</cp:revision>
  <dcterms:created xsi:type="dcterms:W3CDTF">2011-12-19T19:24:09Z</dcterms:created>
  <dcterms:modified xsi:type="dcterms:W3CDTF">2012-02-21T16:15:02Z</dcterms:modified>
</cp:coreProperties>
</file>