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65" r:id="rId2"/>
    <p:sldId id="276" r:id="rId3"/>
    <p:sldId id="256" r:id="rId4"/>
    <p:sldId id="263" r:id="rId5"/>
    <p:sldId id="266" r:id="rId6"/>
    <p:sldId id="259" r:id="rId7"/>
    <p:sldId id="267" r:id="rId8"/>
    <p:sldId id="260" r:id="rId9"/>
    <p:sldId id="269" r:id="rId10"/>
    <p:sldId id="270" r:id="rId11"/>
    <p:sldId id="268" r:id="rId12"/>
    <p:sldId id="271" r:id="rId13"/>
    <p:sldId id="272" r:id="rId14"/>
    <p:sldId id="273" r:id="rId15"/>
    <p:sldId id="261" r:id="rId16"/>
    <p:sldId id="264" r:id="rId17"/>
    <p:sldId id="280" r:id="rId18"/>
    <p:sldId id="274" r:id="rId19"/>
    <p:sldId id="275" r:id="rId20"/>
    <p:sldId id="262" r:id="rId21"/>
    <p:sldId id="281" r:id="rId22"/>
    <p:sldId id="282" r:id="rId23"/>
    <p:sldId id="283" r:id="rId24"/>
    <p:sldId id="284" r:id="rId25"/>
    <p:sldId id="285" r:id="rId26"/>
    <p:sldId id="257" r:id="rId27"/>
    <p:sldId id="277" r:id="rId28"/>
    <p:sldId id="279" r:id="rId29"/>
    <p:sldId id="25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663300"/>
    <a:srgbClr val="FFE2A7"/>
    <a:srgbClr val="9900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751F8A-D4CF-46C8-A476-BC0416376D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0FB8-954A-4B22-A3A3-166B74E34F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0" y="0"/>
            <a:ext cx="356" cy="35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54BFF8-5053-40F2-A67E-7B3C9F2202D4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fld id="{7745D07D-0EF4-4F6F-ADE5-69965998E711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6" cy="356"/>
          </a:xfrm>
          <a:ln w="9528">
            <a:solidFill>
              <a:srgbClr val="000000"/>
            </a:solidFill>
            <a:prstDash val="solid"/>
          </a:ln>
        </p:spPr>
        <p:txBody>
          <a:bodyPr lIns="90004" tIns="44997" rIns="90004" bIns="4499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0" y="0"/>
            <a:ext cx="356" cy="35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A58DCA-E03C-4287-BBC4-A1B3A9F4D668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fld id="{C7D06D4E-5731-4A29-B4CE-16A32510FB24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6" cy="356"/>
          </a:xfrm>
          <a:ln w="9528">
            <a:solidFill>
              <a:srgbClr val="000000"/>
            </a:solidFill>
            <a:prstDash val="solid"/>
          </a:ln>
        </p:spPr>
        <p:txBody>
          <a:bodyPr lIns="90004" tIns="44997" rIns="90004" bIns="4499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0" y="0"/>
            <a:ext cx="356" cy="35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315EB7E-FAB7-4212-9D60-3292C93A9861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fld id="{3E6EF48A-81A1-4F31-B576-CA77FF591F80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6" cy="356"/>
          </a:xfrm>
          <a:ln w="9528">
            <a:solidFill>
              <a:srgbClr val="000000"/>
            </a:solidFill>
            <a:prstDash val="solid"/>
          </a:ln>
        </p:spPr>
        <p:txBody>
          <a:bodyPr lIns="90004" tIns="44997" rIns="90004" bIns="4499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0" y="0"/>
            <a:ext cx="356" cy="35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E2EB28-46B6-462C-8E7B-BC29E3488D08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fld id="{DBB1B8FA-8498-4A0F-996F-CAFF219677C6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6" cy="356"/>
          </a:xfrm>
          <a:ln w="9528">
            <a:solidFill>
              <a:srgbClr val="000000"/>
            </a:solidFill>
            <a:prstDash val="solid"/>
          </a:ln>
        </p:spPr>
        <p:txBody>
          <a:bodyPr lIns="90004" tIns="44997" rIns="90004" bIns="4499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0" y="0"/>
            <a:ext cx="356" cy="35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072E7D-3ED0-4CFE-AF50-7B9D8B7A12DF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fld id="{42E85D19-4041-4EE2-AE39-6FC985FC7E2F}" type="slidenum">
              <a:rPr/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0" y="0"/>
            <a:ext cx="356" cy="356"/>
          </a:xfrm>
          <a:ln w="9528">
            <a:solidFill>
              <a:srgbClr val="000000"/>
            </a:solidFill>
            <a:prstDash val="solid"/>
          </a:ln>
        </p:spPr>
        <p:txBody>
          <a:bodyPr lIns="90004" tIns="44997" rIns="90004" bIns="4499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1F8A-D4CF-46C8-A476-BC0416376DC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MPj038753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0"/>
            <a:ext cx="38862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4495800" cy="2590800"/>
          </a:xfrm>
        </p:spPr>
        <p:txBody>
          <a:bodyPr/>
          <a:lstStyle>
            <a:lvl1pPr>
              <a:defRPr sz="4800">
                <a:latin typeface="Verdan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4495800" cy="1752600"/>
          </a:xfrm>
        </p:spPr>
        <p:txBody>
          <a:bodyPr/>
          <a:lstStyle>
            <a:lvl1pPr marL="0" indent="0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91CFFA-9819-4CC8-919A-9D024AD480AD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91418-6460-4996-BA16-7D54B8C8C2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43550" y="228600"/>
            <a:ext cx="1771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5162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3BF94F-218D-4A58-8E09-54E4FA0C0A65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39DAA-6682-4EF9-BC63-73DD15E5AC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FD6C6-ADD3-4F90-9C5C-6EC66D1FFCD5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BC0E2-56C8-48B0-94D0-83DFC703B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02E43-09B4-43DC-9E76-AA081E88E89C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A821E-FAB2-44E6-9810-EA3EE4943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3467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8100" y="1524000"/>
            <a:ext cx="3467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9DDFF5-0D4D-44C0-8787-F0C82A003147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98FD3-83D4-46D3-8D79-12F02D9BD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5FF5E2-8203-438C-8D13-7C3A1B45CD8B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B8A4D-5A75-4A8B-834C-1C55AEE30C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F1D7E0-2D57-4493-8B6F-FCD2DEA0E7B5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79A4C-4DD6-49F7-A1A6-216CF768E8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D5D0BF-C228-4203-8B4B-F638EB6A1889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1C4AB-6703-45AF-B9F8-7539C76A73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D60E57-F25F-4522-9BB5-CAA53A0345F9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76EFF-C055-4096-9D07-38F2C1F45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1F87F-52B8-496E-948B-A2164FCFCACB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56032-9454-41F2-8559-AE94C742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666699">
                <a:gamma/>
                <a:shade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MPj0387533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0"/>
            <a:ext cx="16002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7086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fld id="{72925D91-8247-461B-B858-186FF363E57E}" type="datetime1">
              <a:rPr lang="en-US"/>
              <a:pPr/>
              <a:t>1/26/2011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41CDFE54-69A9-442D-9C90-DCA70F39DF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1"/>
        </a:buClr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January 25th</a:t>
            </a:r>
            <a:br>
              <a:rPr lang="en-US" dirty="0" smtClean="0"/>
            </a:br>
            <a:r>
              <a:rPr lang="en-US" sz="3200" dirty="0" smtClean="0"/>
              <a:t>Unit A – Leadership &amp;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7543800" cy="4876800"/>
          </a:xfrm>
        </p:spPr>
        <p:txBody>
          <a:bodyPr/>
          <a:lstStyle/>
          <a:p>
            <a:r>
              <a:rPr lang="en-US" sz="2800" dirty="0" smtClean="0"/>
              <a:t>Warm-up – Obj. 1.01 </a:t>
            </a:r>
            <a:r>
              <a:rPr lang="en-US" sz="2800" dirty="0" err="1" smtClean="0"/>
              <a:t>Vocab</a:t>
            </a:r>
            <a:r>
              <a:rPr lang="en-US" sz="2800" dirty="0" smtClean="0"/>
              <a:t> – Write Terms &amp; Definitions</a:t>
            </a:r>
          </a:p>
          <a:p>
            <a:r>
              <a:rPr lang="en-US" sz="2800" dirty="0" err="1" smtClean="0"/>
              <a:t>Obj</a:t>
            </a:r>
            <a:r>
              <a:rPr lang="en-US" sz="2800" dirty="0" smtClean="0"/>
              <a:t> 1.01 – Effective Leader Traits &amp; Skills</a:t>
            </a:r>
          </a:p>
          <a:p>
            <a:pPr lvl="1"/>
            <a:r>
              <a:rPr lang="en-US" sz="2400" dirty="0" smtClean="0"/>
              <a:t>Slide Show / Notes</a:t>
            </a:r>
          </a:p>
          <a:p>
            <a:pPr lvl="1"/>
            <a:r>
              <a:rPr lang="en-US" sz="2400" dirty="0" smtClean="0"/>
              <a:t>Activity – List 4 Types of Power &amp; people who exercise them</a:t>
            </a:r>
          </a:p>
          <a:p>
            <a:pPr lvl="1"/>
            <a:r>
              <a:rPr lang="en-US" sz="2400" dirty="0" smtClean="0"/>
              <a:t>Slide Show / Notes</a:t>
            </a:r>
          </a:p>
          <a:p>
            <a:pPr lvl="1"/>
            <a:r>
              <a:rPr lang="en-US" sz="2400" dirty="0" smtClean="0"/>
              <a:t>List 3 Rules you don’t like – Why do we have them, what would things be like if we didn’t</a:t>
            </a:r>
          </a:p>
          <a:p>
            <a:r>
              <a:rPr lang="en-US" sz="2800" dirty="0" smtClean="0"/>
              <a:t>Current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25DB-6B3A-40A7-A98A-16F45C2B75BF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for the manager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029200"/>
          </a:xfrm>
        </p:spPr>
        <p:txBody>
          <a:bodyPr/>
          <a:lstStyle/>
          <a:p>
            <a:r>
              <a:rPr lang="en-US" sz="3600" i="1" dirty="0" smtClean="0"/>
              <a:t>Identity</a:t>
            </a:r>
            <a:r>
              <a:rPr lang="en-US" sz="3600" i="1" dirty="0"/>
              <a:t>:  </a:t>
            </a:r>
            <a:r>
              <a:rPr lang="en-US" sz="3600" dirty="0"/>
              <a:t>Recognition from those who want acceptance and approval from an individual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dirty="0" smtClean="0"/>
              <a:t>Social Leaders, Actors - Stars</a:t>
            </a:r>
            <a:endParaRPr lang="en-US" sz="3600" dirty="0"/>
          </a:p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25DB-6B3A-40A7-A98A-16F45C2B75BF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for the manager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029200"/>
          </a:xfrm>
        </p:spPr>
        <p:txBody>
          <a:bodyPr/>
          <a:lstStyle/>
          <a:p>
            <a:r>
              <a:rPr lang="en-US" i="1" dirty="0" smtClean="0"/>
              <a:t>Position</a:t>
            </a:r>
            <a:r>
              <a:rPr lang="en-US" i="1" dirty="0"/>
              <a:t>:  </a:t>
            </a:r>
            <a:r>
              <a:rPr lang="en-US" dirty="0"/>
              <a:t>The relationship between the manager and the employee on the organizational chart of the business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i="1" dirty="0" smtClean="0"/>
              <a:t>Principals, Teachers</a:t>
            </a:r>
            <a:endParaRPr lang="en-US" i="1" dirty="0"/>
          </a:p>
          <a:p>
            <a:pPr>
              <a:buNone/>
            </a:pP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25DB-6B3A-40A7-A98A-16F45C2B75BF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for the manager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029200"/>
          </a:xfrm>
        </p:spPr>
        <p:txBody>
          <a:bodyPr/>
          <a:lstStyle/>
          <a:p>
            <a:r>
              <a:rPr lang="en-US" sz="3600" i="1" dirty="0" smtClean="0"/>
              <a:t>Control : </a:t>
            </a:r>
            <a:r>
              <a:rPr lang="en-US" sz="3600" dirty="0" smtClean="0"/>
              <a:t>of </a:t>
            </a:r>
            <a:r>
              <a:rPr lang="en-US" sz="3600" dirty="0"/>
              <a:t>resources, rewards and </a:t>
            </a:r>
            <a:r>
              <a:rPr lang="en-US" sz="3600" dirty="0" smtClean="0"/>
              <a:t>punishments</a:t>
            </a:r>
          </a:p>
          <a:p>
            <a:endParaRPr lang="en-US" sz="3600" dirty="0" smtClean="0"/>
          </a:p>
          <a:p>
            <a:r>
              <a:rPr lang="en-US" sz="3600" dirty="0" smtClean="0"/>
              <a:t>Department Chairs, Principals, etc.</a:t>
            </a:r>
            <a:endParaRPr lang="en-US" sz="3600" dirty="0"/>
          </a:p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4 Types of Power</a:t>
            </a:r>
          </a:p>
          <a:p>
            <a:endParaRPr lang="en-US" dirty="0" smtClean="0"/>
          </a:p>
          <a:p>
            <a:r>
              <a:rPr lang="en-US" dirty="0" smtClean="0"/>
              <a:t>For each one, list 3 people you know who have that power along with their job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Managers express power thru establishment of rules!</a:t>
            </a:r>
          </a:p>
          <a:p>
            <a:endParaRPr lang="en-US" dirty="0" smtClean="0"/>
          </a:p>
          <a:p>
            <a:r>
              <a:rPr lang="en-US" dirty="0" smtClean="0"/>
              <a:t>Why else do we have rules??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FA9B-1CC4-4AC6-A1ED-3E8E094F121A}" type="slidenum">
              <a:rPr lang="en-US"/>
              <a:pPr/>
              <a:t>15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Rules as a method of control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i="1" dirty="0"/>
              <a:t>Work rules:  </a:t>
            </a:r>
            <a:r>
              <a:rPr lang="en-US" sz="4400" i="1" dirty="0" smtClean="0"/>
              <a:t>Regulations </a:t>
            </a:r>
            <a:r>
              <a:rPr lang="en-US" sz="4400" i="1" dirty="0"/>
              <a:t>established to maintain control and order in the workplace and to create an effective working environment</a:t>
            </a:r>
            <a:r>
              <a:rPr lang="en-US" sz="4400" i="1" dirty="0" smtClean="0"/>
              <a:t>.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5FA9B-1CC4-4AC6-A1ED-3E8E094F121A}" type="slidenum">
              <a:rPr lang="en-US"/>
              <a:pPr/>
              <a:t>16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Rules as a method of control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/>
              <a:t>importance of rules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Develop and maintain positive working environment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Develop and maintain positive working relationships among colleagues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Improve and maintain positive employee morale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Improve production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Improve communication within the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Activity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Write 3 School Rules that you think should be done away with</a:t>
            </a:r>
          </a:p>
          <a:p>
            <a:pPr lvl="0"/>
            <a:endParaRPr lang="en-US"/>
          </a:p>
          <a:p>
            <a:pPr lvl="0"/>
            <a:r>
              <a:rPr lang="en-US"/>
              <a:t>Write 3 School Rules that you don’t like but understand why we have it</a:t>
            </a:r>
          </a:p>
          <a:p>
            <a:pPr lvl="0"/>
            <a:endParaRPr lang="en-US"/>
          </a:p>
          <a:p>
            <a:pPr lvl="0"/>
            <a:r>
              <a:rPr lang="en-US"/>
              <a:t>Write 3 Rules that we SHOULD have in school that we don’t.</a:t>
            </a:r>
          </a:p>
          <a:p>
            <a:pPr lvl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3 rules you do not like</a:t>
            </a:r>
          </a:p>
          <a:p>
            <a:endParaRPr lang="en-US" dirty="0" smtClean="0"/>
          </a:p>
          <a:p>
            <a:r>
              <a:rPr lang="en-US" dirty="0" smtClean="0"/>
              <a:t>For each rule –</a:t>
            </a:r>
          </a:p>
          <a:p>
            <a:pPr lvl="1"/>
            <a:r>
              <a:rPr lang="en-US" dirty="0" smtClean="0"/>
              <a:t> why is it in place?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What would be consequences of not having that rule?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January 26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Unit A – Leadership &amp;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Vocabulary Quiz – Use your notes!</a:t>
            </a:r>
          </a:p>
          <a:p>
            <a:r>
              <a:rPr lang="en-US" dirty="0" smtClean="0"/>
              <a:t>Obj. 1.01 – Review</a:t>
            </a:r>
          </a:p>
          <a:p>
            <a:r>
              <a:rPr lang="en-US" dirty="0" smtClean="0"/>
              <a:t>Rules – </a:t>
            </a:r>
          </a:p>
          <a:p>
            <a:pPr lvl="1"/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Slide Show</a:t>
            </a:r>
          </a:p>
          <a:p>
            <a:r>
              <a:rPr lang="en-US" dirty="0" smtClean="0"/>
              <a:t>Obj. 1.01 – Leader Characteristics</a:t>
            </a:r>
          </a:p>
          <a:p>
            <a:pPr lvl="1"/>
            <a:r>
              <a:rPr lang="en-US" dirty="0" smtClean="0"/>
              <a:t>Activity – prepare &amp; present your assigned characteristic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0866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Current Event – Due Every Friday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6868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Write 3 Paragraphs</a:t>
            </a:r>
          </a:p>
          <a:p>
            <a:pPr lvl="1"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In your OWN WORDS – summarize the event </a:t>
            </a:r>
          </a:p>
          <a:p>
            <a:pPr lvl="2" eaLnBrk="1" hangingPunct="1"/>
            <a:r>
              <a:rPr lang="en-US" dirty="0" smtClean="0"/>
              <a:t>3-7 sentences</a:t>
            </a:r>
          </a:p>
          <a:p>
            <a:pPr lvl="2" eaLnBrk="1" hangingPunct="1"/>
            <a:r>
              <a:rPr lang="en-US" dirty="0" smtClean="0"/>
              <a:t>Must be statewide or national news.  </a:t>
            </a:r>
          </a:p>
          <a:p>
            <a:pPr lvl="1"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Relate the Event to Business – how does the event impact the business world – positively or negatively – give examples if necessary</a:t>
            </a:r>
          </a:p>
          <a:p>
            <a:pPr lvl="1" eaLnBrk="1" hangingPunct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Relate to Vance County – How does the event impact Vance County? – ripple effect, demonstrate that we are part of the global economy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20C12-2B9C-448B-ABAA-257101D110FD}" type="slidenum">
              <a:rPr lang="en-US"/>
              <a:pPr/>
              <a:t>20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Rules as a method of control </a:t>
            </a:r>
            <a:r>
              <a:rPr lang="en-US" sz="2400"/>
              <a:t>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029200"/>
          </a:xfrm>
        </p:spPr>
        <p:txBody>
          <a:bodyPr/>
          <a:lstStyle/>
          <a:p>
            <a:r>
              <a:rPr lang="en-US" sz="3600" dirty="0"/>
              <a:t>Procedures used to enforce rules</a:t>
            </a:r>
          </a:p>
          <a:p>
            <a:pPr lvl="1"/>
            <a:r>
              <a:rPr lang="en-US" sz="3200" dirty="0"/>
              <a:t>Oral warning</a:t>
            </a:r>
          </a:p>
          <a:p>
            <a:pPr lvl="1"/>
            <a:r>
              <a:rPr lang="en-US" sz="3200" dirty="0"/>
              <a:t>Written warning</a:t>
            </a:r>
          </a:p>
          <a:p>
            <a:pPr lvl="1"/>
            <a:r>
              <a:rPr lang="en-US" sz="3200" dirty="0"/>
              <a:t>Suspension</a:t>
            </a:r>
          </a:p>
          <a:p>
            <a:pPr lvl="1"/>
            <a:r>
              <a:rPr lang="en-US" sz="3200" dirty="0"/>
              <a:t>Dismissal/Termination</a:t>
            </a:r>
          </a:p>
          <a:p>
            <a:pPr lvl="1"/>
            <a:r>
              <a:rPr lang="en-US" sz="3200" dirty="0"/>
              <a:t>If employees are labor union members, procedures may be governed by the labor union.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/>
          <p:nvPr/>
        </p:nvSpPr>
        <p:spPr>
          <a:xfrm>
            <a:off x="457200" y="6416673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38FAC8-8AD3-415D-BEE8-1E9873587BA0}" type="datetime1"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1/26/2011</a:t>
            </a:fld>
            <a:endParaRPr lang="en-US" sz="1200" b="0" i="0" u="none" strike="noStrike" kern="1200" cap="none" spc="0" baseline="0">
              <a:solidFill>
                <a:srgbClr val="BCBCBC"/>
              </a:solidFill>
              <a:uFillTx/>
              <a:latin typeface="Book Antiqua"/>
            </a:endParaRPr>
          </a:p>
        </p:txBody>
      </p:sp>
      <p:sp>
        <p:nvSpPr>
          <p:cNvPr id="3" name="Footer Placeholder 2"/>
          <p:cNvSpPr txBox="1"/>
          <p:nvPr/>
        </p:nvSpPr>
        <p:spPr>
          <a:xfrm>
            <a:off x="3124203" y="6416673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t>Free template from www.brainybetty.com</a:t>
            </a:r>
          </a:p>
        </p:txBody>
      </p:sp>
      <p:sp>
        <p:nvSpPr>
          <p:cNvPr id="4" name="Slide Number Placeholder 5"/>
          <p:cNvSpPr txBox="1"/>
          <p:nvPr/>
        </p:nvSpPr>
        <p:spPr>
          <a:xfrm>
            <a:off x="7924803" y="6416673"/>
            <a:ext cx="761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AB4617-46D3-434B-82CC-CCADEF23E1E5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fld id="{9B985191-D27E-461E-B9CA-2AA26C333ADD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cs typeface="Tahoma" pitchFamily="2"/>
            </a:endParaRPr>
          </a:p>
        </p:txBody>
      </p:sp>
      <p:sp>
        <p:nvSpPr>
          <p:cNvPr id="5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228600"/>
            <a:ext cx="7086600" cy="1143000"/>
          </a:xfrm>
        </p:spPr>
        <p:txBody>
          <a:bodyPr/>
          <a:lstStyle/>
          <a:p>
            <a:pPr lvl="0"/>
            <a:r>
              <a:rPr lang="en-US" sz="3600"/>
              <a:t>Rules as a method of control </a:t>
            </a:r>
            <a:r>
              <a:rPr lang="en-US" sz="2200"/>
              <a:t>(cont.)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" y="1524003"/>
            <a:ext cx="7391400" cy="5029200"/>
          </a:xfrm>
        </p:spPr>
        <p:txBody>
          <a:bodyPr/>
          <a:lstStyle/>
          <a:p>
            <a:pPr marL="0" lvl="0" indent="0">
              <a:spcBef>
                <a:spcPts val="640"/>
              </a:spcBef>
              <a:buClr>
                <a:srgbClr val="FFFFFF"/>
              </a:buClr>
              <a:buSzPct val="45000"/>
              <a:buFont typeface="StarSymbol"/>
              <a:buChar char="•"/>
            </a:pPr>
            <a:r>
              <a:rPr lang="en-US" sz="3600" b="1" dirty="0">
                <a:latin typeface="Arial" pitchFamily="18"/>
                <a:cs typeface="Tahoma" pitchFamily="2"/>
              </a:rPr>
              <a:t>Procedures used to enforce rules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Oral warning – usually stated as an oral warning but is documented and placed in employee personnel file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Employer usually explains what penalties for failure to follow warning will be.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/>
          <p:nvPr/>
        </p:nvSpPr>
        <p:spPr>
          <a:xfrm>
            <a:off x="457200" y="6416673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77734B-4FAA-4755-BF82-9A36AC165229}" type="datetime1"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1/26/2011</a:t>
            </a:fld>
            <a:endParaRPr lang="en-US" sz="1200" b="0" i="0" u="none" strike="noStrike" kern="1200" cap="none" spc="0" baseline="0">
              <a:solidFill>
                <a:srgbClr val="BCBCBC"/>
              </a:solidFill>
              <a:uFillTx/>
              <a:latin typeface="Book Antiqua"/>
            </a:endParaRPr>
          </a:p>
        </p:txBody>
      </p:sp>
      <p:sp>
        <p:nvSpPr>
          <p:cNvPr id="3" name="Footer Placeholder 2"/>
          <p:cNvSpPr txBox="1"/>
          <p:nvPr/>
        </p:nvSpPr>
        <p:spPr>
          <a:xfrm>
            <a:off x="3124203" y="6416673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t>Free template from www.brainybetty.com</a:t>
            </a:r>
          </a:p>
        </p:txBody>
      </p:sp>
      <p:sp>
        <p:nvSpPr>
          <p:cNvPr id="4" name="Slide Number Placeholder 5"/>
          <p:cNvSpPr txBox="1"/>
          <p:nvPr/>
        </p:nvSpPr>
        <p:spPr>
          <a:xfrm>
            <a:off x="7924803" y="6416673"/>
            <a:ext cx="761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83C0E7D-00C2-4378-A46F-C4EB691B1811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fld id="{3403D9FB-EEC7-44C4-BED8-D343D2CE36BF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cs typeface="Tahoma" pitchFamily="2"/>
            </a:endParaRPr>
          </a:p>
        </p:txBody>
      </p:sp>
      <p:sp>
        <p:nvSpPr>
          <p:cNvPr id="5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228600"/>
            <a:ext cx="7086600" cy="1143000"/>
          </a:xfrm>
        </p:spPr>
        <p:txBody>
          <a:bodyPr/>
          <a:lstStyle/>
          <a:p>
            <a:pPr lvl="0"/>
            <a:r>
              <a:rPr lang="en-US" sz="3600"/>
              <a:t>Rules as a method of control </a:t>
            </a:r>
            <a:r>
              <a:rPr lang="en-US" sz="2200"/>
              <a:t>(cont.)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body" idx="4294967295"/>
          </p:nvPr>
        </p:nvSpPr>
        <p:spPr>
          <a:xfrm>
            <a:off x="0" y="1524003"/>
            <a:ext cx="8839203" cy="5029200"/>
          </a:xfrm>
        </p:spPr>
        <p:txBody>
          <a:bodyPr/>
          <a:lstStyle/>
          <a:p>
            <a:pPr marL="0" lvl="0" indent="0">
              <a:spcBef>
                <a:spcPts val="640"/>
              </a:spcBef>
              <a:buClr>
                <a:srgbClr val="FFFFFF"/>
              </a:buClr>
              <a:buSzPct val="45000"/>
              <a:buFont typeface="StarSymbol"/>
              <a:buChar char="•"/>
            </a:pPr>
            <a:r>
              <a:rPr lang="en-US" sz="3600" b="1" dirty="0">
                <a:latin typeface="Arial" pitchFamily="18"/>
                <a:cs typeface="Tahoma" pitchFamily="2"/>
              </a:rPr>
              <a:t>Procedures used to enforce rules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Written warning</a:t>
            </a:r>
          </a:p>
          <a:p>
            <a:pPr marL="431999" lvl="2" indent="0">
              <a:spcBef>
                <a:spcPts val="560"/>
              </a:spcBef>
              <a:buSzPct val="75000"/>
              <a:buFont typeface="StarSymbol"/>
              <a:buChar char="–"/>
            </a:pPr>
            <a:r>
              <a:rPr lang="en-US" sz="2800" b="1" dirty="0">
                <a:latin typeface="Arial" pitchFamily="18"/>
                <a:cs typeface="Tahoma" pitchFamily="2"/>
              </a:rPr>
              <a:t>Usually given verbally AND in writing.  </a:t>
            </a:r>
          </a:p>
          <a:p>
            <a:pPr marL="431999" lvl="2" indent="0">
              <a:spcBef>
                <a:spcPts val="560"/>
              </a:spcBef>
              <a:buSzPct val="75000"/>
              <a:buFont typeface="StarSymbol"/>
              <a:buChar char="–"/>
            </a:pPr>
            <a:r>
              <a:rPr lang="en-US" sz="2800" b="1" dirty="0">
                <a:latin typeface="Arial" pitchFamily="18"/>
                <a:cs typeface="Tahoma" pitchFamily="2"/>
              </a:rPr>
              <a:t>Placed in employee personnel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/>
          <p:nvPr/>
        </p:nvSpPr>
        <p:spPr>
          <a:xfrm>
            <a:off x="457200" y="6416673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E6FDDD-026C-4118-A7DD-6805056B85FF}" type="datetime1"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1/26/2011</a:t>
            </a:fld>
            <a:endParaRPr lang="en-US" sz="1200" b="0" i="0" u="none" strike="noStrike" kern="1200" cap="none" spc="0" baseline="0">
              <a:solidFill>
                <a:srgbClr val="BCBCBC"/>
              </a:solidFill>
              <a:uFillTx/>
              <a:latin typeface="Book Antiqua"/>
            </a:endParaRPr>
          </a:p>
        </p:txBody>
      </p:sp>
      <p:sp>
        <p:nvSpPr>
          <p:cNvPr id="3" name="Footer Placeholder 2"/>
          <p:cNvSpPr txBox="1"/>
          <p:nvPr/>
        </p:nvSpPr>
        <p:spPr>
          <a:xfrm>
            <a:off x="3124203" y="6416673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t>Free template from www.brainybetty.com</a:t>
            </a:r>
          </a:p>
        </p:txBody>
      </p:sp>
      <p:sp>
        <p:nvSpPr>
          <p:cNvPr id="4" name="Slide Number Placeholder 5"/>
          <p:cNvSpPr txBox="1"/>
          <p:nvPr/>
        </p:nvSpPr>
        <p:spPr>
          <a:xfrm>
            <a:off x="7924803" y="6416673"/>
            <a:ext cx="761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9E8F26-6A5D-45C1-907E-7F38D18E8B6D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fld id="{BE654022-2ECA-41B0-9459-B81563370A79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cs typeface="Tahoma" pitchFamily="2"/>
            </a:endParaRPr>
          </a:p>
        </p:txBody>
      </p:sp>
      <p:sp>
        <p:nvSpPr>
          <p:cNvPr id="5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228600"/>
            <a:ext cx="7086600" cy="1143000"/>
          </a:xfrm>
        </p:spPr>
        <p:txBody>
          <a:bodyPr/>
          <a:lstStyle/>
          <a:p>
            <a:pPr lvl="0"/>
            <a:r>
              <a:rPr lang="en-US" sz="3600"/>
              <a:t>Rules as a method of control </a:t>
            </a:r>
            <a:r>
              <a:rPr lang="en-US" sz="2200"/>
              <a:t>(cont.)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body" idx="4294967295"/>
          </p:nvPr>
        </p:nvSpPr>
        <p:spPr>
          <a:xfrm>
            <a:off x="0" y="1524003"/>
            <a:ext cx="8839203" cy="5029200"/>
          </a:xfrm>
        </p:spPr>
        <p:txBody>
          <a:bodyPr/>
          <a:lstStyle/>
          <a:p>
            <a:pPr marL="0" lvl="0" indent="0">
              <a:spcBef>
                <a:spcPts val="640"/>
              </a:spcBef>
              <a:buClr>
                <a:srgbClr val="FFFFFF"/>
              </a:buClr>
              <a:buSzPct val="45000"/>
              <a:buFont typeface="StarSymbol"/>
              <a:buChar char="•"/>
            </a:pPr>
            <a:r>
              <a:rPr lang="en-US" sz="3600" b="1" dirty="0">
                <a:latin typeface="Arial" pitchFamily="18"/>
                <a:cs typeface="Tahoma" pitchFamily="2"/>
              </a:rPr>
              <a:t>Procedures used to enforce rules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Suspension</a:t>
            </a:r>
          </a:p>
          <a:p>
            <a:pPr marL="431999" lvl="2" indent="0">
              <a:spcBef>
                <a:spcPts val="560"/>
              </a:spcBef>
              <a:buSzPct val="75000"/>
              <a:buFont typeface="StarSymbol"/>
              <a:buChar char="–"/>
            </a:pPr>
            <a:r>
              <a:rPr lang="en-US" sz="2800" b="1" dirty="0">
                <a:latin typeface="Arial" pitchFamily="18"/>
                <a:cs typeface="Tahoma" pitchFamily="2"/>
              </a:rPr>
              <a:t>Most employers do not have this step!!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/>
          <p:nvPr/>
        </p:nvSpPr>
        <p:spPr>
          <a:xfrm>
            <a:off x="457200" y="6416673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EA22CCA-7F3D-4014-A627-C8631E1615B0}" type="datetime1"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1/26/2011</a:t>
            </a:fld>
            <a:endParaRPr lang="en-US" sz="1200" b="0" i="0" u="none" strike="noStrike" kern="1200" cap="none" spc="0" baseline="0">
              <a:solidFill>
                <a:srgbClr val="BCBCBC"/>
              </a:solidFill>
              <a:uFillTx/>
              <a:latin typeface="Book Antiqua"/>
            </a:endParaRPr>
          </a:p>
        </p:txBody>
      </p:sp>
      <p:sp>
        <p:nvSpPr>
          <p:cNvPr id="3" name="Footer Placeholder 2"/>
          <p:cNvSpPr txBox="1"/>
          <p:nvPr/>
        </p:nvSpPr>
        <p:spPr>
          <a:xfrm>
            <a:off x="3124203" y="6416673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t>Free template from www.brainybetty.com</a:t>
            </a:r>
          </a:p>
        </p:txBody>
      </p:sp>
      <p:sp>
        <p:nvSpPr>
          <p:cNvPr id="4" name="Slide Number Placeholder 5"/>
          <p:cNvSpPr txBox="1"/>
          <p:nvPr/>
        </p:nvSpPr>
        <p:spPr>
          <a:xfrm>
            <a:off x="7924803" y="6416673"/>
            <a:ext cx="761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3B2B75-AC7A-42FD-9F3C-93E20A2D2127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fld id="{B9B1017D-75E5-42E0-844D-07F9ABF12220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cs typeface="Tahoma" pitchFamily="2"/>
            </a:endParaRPr>
          </a:p>
        </p:txBody>
      </p:sp>
      <p:sp>
        <p:nvSpPr>
          <p:cNvPr id="5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228600"/>
            <a:ext cx="7086600" cy="1143000"/>
          </a:xfrm>
        </p:spPr>
        <p:txBody>
          <a:bodyPr/>
          <a:lstStyle/>
          <a:p>
            <a:pPr lvl="0"/>
            <a:r>
              <a:rPr lang="en-US" sz="3600"/>
              <a:t>Rules as a method of control </a:t>
            </a:r>
            <a:r>
              <a:rPr lang="en-US" sz="2200"/>
              <a:t>(cont.)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" y="1524003"/>
            <a:ext cx="7162800" cy="5029200"/>
          </a:xfrm>
        </p:spPr>
        <p:txBody>
          <a:bodyPr/>
          <a:lstStyle/>
          <a:p>
            <a:pPr marL="0" lvl="0" indent="0">
              <a:spcBef>
                <a:spcPts val="640"/>
              </a:spcBef>
              <a:buClr>
                <a:srgbClr val="FFFFFF"/>
              </a:buClr>
              <a:buSzPct val="45000"/>
              <a:buFont typeface="StarSymbol"/>
              <a:buChar char="•"/>
            </a:pPr>
            <a:r>
              <a:rPr lang="en-US" sz="3600" b="1" dirty="0">
                <a:latin typeface="Arial" pitchFamily="18"/>
                <a:cs typeface="Tahoma" pitchFamily="2"/>
              </a:rPr>
              <a:t>Procedures used to enforce rules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Dismissal/Termination</a:t>
            </a:r>
          </a:p>
          <a:p>
            <a:pPr marL="431999" lvl="2" indent="0">
              <a:spcBef>
                <a:spcPts val="560"/>
              </a:spcBef>
              <a:buSzPct val="75000"/>
              <a:buFont typeface="StarSymbol"/>
              <a:buChar char="–"/>
            </a:pPr>
            <a:r>
              <a:rPr lang="en-US" sz="2800" b="1" dirty="0">
                <a:latin typeface="Arial" pitchFamily="18"/>
                <a:cs typeface="Tahoma" pitchFamily="2"/>
              </a:rPr>
              <a:t>Employer documents and places in employee’s file in case of  lawsuit or claim filed with </a:t>
            </a:r>
            <a:r>
              <a:rPr lang="en-US" sz="2800" b="1" dirty="0" smtClean="0">
                <a:latin typeface="Arial" pitchFamily="18"/>
                <a:cs typeface="Tahoma" pitchFamily="2"/>
              </a:rPr>
              <a:t>ESC</a:t>
            </a:r>
            <a:endParaRPr lang="en-US" sz="2800" b="1" dirty="0">
              <a:latin typeface="Arial" pitchFamily="18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/>
          <p:nvPr/>
        </p:nvSpPr>
        <p:spPr>
          <a:xfrm>
            <a:off x="457200" y="6416673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4C4C4F7-397C-45A0-8BF0-676406720AFE}" type="datetime1"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1/26/2011</a:t>
            </a:fld>
            <a:endParaRPr lang="en-US" sz="1200" b="0" i="0" u="none" strike="noStrike" kern="1200" cap="none" spc="0" baseline="0">
              <a:solidFill>
                <a:srgbClr val="BCBCBC"/>
              </a:solidFill>
              <a:uFillTx/>
              <a:latin typeface="Book Antiqua"/>
            </a:endParaRPr>
          </a:p>
        </p:txBody>
      </p:sp>
      <p:sp>
        <p:nvSpPr>
          <p:cNvPr id="3" name="Footer Placeholder 2"/>
          <p:cNvSpPr txBox="1"/>
          <p:nvPr/>
        </p:nvSpPr>
        <p:spPr>
          <a:xfrm>
            <a:off x="3124203" y="6416673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BCBCBC"/>
                </a:solidFill>
                <a:uFillTx/>
                <a:latin typeface="Book Antiqua"/>
              </a:rPr>
              <a:t>Free template from www.brainybetty.com</a:t>
            </a:r>
          </a:p>
        </p:txBody>
      </p:sp>
      <p:sp>
        <p:nvSpPr>
          <p:cNvPr id="4" name="Slide Number Placeholder 5"/>
          <p:cNvSpPr txBox="1"/>
          <p:nvPr/>
        </p:nvSpPr>
        <p:spPr>
          <a:xfrm>
            <a:off x="7924803" y="6416673"/>
            <a:ext cx="761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97C33B-D269-4EC4-A411-1CD70806B9CA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fld id="{D9427CB2-BE4A-4B9D-B387-A0CF9249A55D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cs typeface="Tahoma" pitchFamily="2"/>
            </a:endParaRPr>
          </a:p>
        </p:txBody>
      </p:sp>
      <p:sp>
        <p:nvSpPr>
          <p:cNvPr id="5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0" y="228600"/>
            <a:ext cx="7086600" cy="1143000"/>
          </a:xfrm>
        </p:spPr>
        <p:txBody>
          <a:bodyPr/>
          <a:lstStyle/>
          <a:p>
            <a:pPr lvl="0"/>
            <a:r>
              <a:rPr lang="en-US" sz="3600"/>
              <a:t>Rules as a method of control </a:t>
            </a:r>
            <a:r>
              <a:rPr lang="en-US" sz="2200"/>
              <a:t>(cont.)</a:t>
            </a:r>
          </a:p>
        </p:txBody>
      </p:sp>
      <p:sp>
        <p:nvSpPr>
          <p:cNvPr id="6" name="Rectangle 3"/>
          <p:cNvSpPr txBox="1">
            <a:spLocks noGrp="1"/>
          </p:cNvSpPr>
          <p:nvPr>
            <p:ph type="body" idx="4294967295"/>
          </p:nvPr>
        </p:nvSpPr>
        <p:spPr>
          <a:xfrm>
            <a:off x="1" y="1524003"/>
            <a:ext cx="7239000" cy="5029200"/>
          </a:xfrm>
        </p:spPr>
        <p:txBody>
          <a:bodyPr/>
          <a:lstStyle/>
          <a:p>
            <a:pPr marL="0" lvl="0" indent="0">
              <a:spcBef>
                <a:spcPts val="640"/>
              </a:spcBef>
              <a:buClr>
                <a:srgbClr val="FFFFFF"/>
              </a:buClr>
              <a:buSzPct val="45000"/>
              <a:buFont typeface="StarSymbol"/>
              <a:buChar char="•"/>
            </a:pPr>
            <a:r>
              <a:rPr lang="en-US" sz="3600" b="1" dirty="0">
                <a:latin typeface="Arial" pitchFamily="18"/>
                <a:cs typeface="Tahoma" pitchFamily="2"/>
              </a:rPr>
              <a:t>Procedures used to enforce rules</a:t>
            </a: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endParaRPr lang="en-US" sz="3200" b="1" dirty="0">
              <a:latin typeface="Arial" pitchFamily="18"/>
              <a:cs typeface="Tahoma" pitchFamily="2"/>
            </a:endParaRPr>
          </a:p>
          <a:p>
            <a:pPr marL="0" lvl="1" indent="0">
              <a:spcBef>
                <a:spcPts val="560"/>
              </a:spcBef>
              <a:buSzPct val="45000"/>
              <a:buFont typeface="StarSymbol"/>
              <a:buChar char="–"/>
            </a:pPr>
            <a:r>
              <a:rPr lang="en-US" sz="3200" b="1" dirty="0">
                <a:latin typeface="Arial" pitchFamily="18"/>
                <a:cs typeface="Tahoma" pitchFamily="2"/>
              </a:rPr>
              <a:t>If employees are labor union members, procedures may be governed by the labor union.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21CFD-7E19-407C-BAF0-C877B5AAA433}" type="slidenum">
              <a:rPr lang="en-US"/>
              <a:pPr/>
              <a:t>26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934200" cy="1143000"/>
          </a:xfrm>
        </p:spPr>
        <p:txBody>
          <a:bodyPr/>
          <a:lstStyle/>
          <a:p>
            <a:pPr algn="ctr"/>
            <a:r>
              <a:rPr lang="en-US" sz="4000"/>
              <a:t>Characteristics of a good leader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5719763" cy="53340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000"/>
              <a:t>Intelligent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Experienced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Interested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Cooperative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Honest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Ethical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Understanding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Stable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Mature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Objective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Empathetic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Confident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Courageous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Dependable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Shows initiative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Self-starter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 presentation on your assigned characteristic</a:t>
            </a:r>
          </a:p>
          <a:p>
            <a:pPr lvl="1"/>
            <a:r>
              <a:rPr lang="en-US" dirty="0" smtClean="0"/>
              <a:t>Define the trait</a:t>
            </a:r>
          </a:p>
          <a:p>
            <a:pPr lvl="1"/>
            <a:r>
              <a:rPr lang="en-US" dirty="0" smtClean="0"/>
              <a:t>Why is it important in the workplace</a:t>
            </a:r>
          </a:p>
          <a:p>
            <a:pPr lvl="1"/>
            <a:r>
              <a:rPr lang="en-US" dirty="0" smtClean="0"/>
              <a:t>Give scenario of a situation where a leader utilizes the trait</a:t>
            </a:r>
          </a:p>
          <a:p>
            <a:pPr lvl="1"/>
            <a:r>
              <a:rPr lang="en-US" dirty="0" smtClean="0"/>
              <a:t>Give scenario of a situation where a leader should have but didn’t  utilize the trait and the consequences.</a:t>
            </a:r>
          </a:p>
          <a:p>
            <a:pPr lvl="1"/>
            <a:r>
              <a:rPr lang="en-US" dirty="0" err="1" smtClean="0"/>
              <a:t>Powerpoint</a:t>
            </a:r>
            <a:r>
              <a:rPr lang="en-US" dirty="0" smtClean="0"/>
              <a:t> – 5 slide minimum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7086600" cy="838200"/>
          </a:xfrm>
        </p:spPr>
        <p:txBody>
          <a:bodyPr/>
          <a:lstStyle/>
          <a:p>
            <a:r>
              <a:rPr lang="en-US" dirty="0" smtClean="0"/>
              <a:t>Thursday, </a:t>
            </a:r>
            <a:r>
              <a:rPr lang="en-US" dirty="0" smtClean="0"/>
              <a:t>January </a:t>
            </a:r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dirty="0" smtClean="0"/>
              <a:t> </a:t>
            </a:r>
            <a:r>
              <a:rPr lang="en-US" sz="3200" dirty="0" smtClean="0"/>
              <a:t>Unit A – Leadership &amp; Supervision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Obj. 1.01 – </a:t>
            </a:r>
          </a:p>
          <a:p>
            <a:pPr lvl="1"/>
            <a:r>
              <a:rPr lang="en-US" dirty="0" smtClean="0"/>
              <a:t>Student Presentations</a:t>
            </a:r>
          </a:p>
          <a:p>
            <a:pPr lvl="1"/>
            <a:r>
              <a:rPr lang="en-US" dirty="0" smtClean="0"/>
              <a:t>Slide show – HR Skills</a:t>
            </a:r>
          </a:p>
          <a:p>
            <a:r>
              <a:rPr lang="en-US" dirty="0" smtClean="0"/>
              <a:t>Obj. 1.02 – Leadership Styles</a:t>
            </a:r>
          </a:p>
          <a:p>
            <a:pPr lvl="1"/>
            <a:r>
              <a:rPr lang="en-US" dirty="0" smtClean="0"/>
              <a:t>Slide show - Notes</a:t>
            </a:r>
          </a:p>
          <a:p>
            <a:pPr lvl="1"/>
            <a:r>
              <a:rPr lang="en-US" smtClean="0"/>
              <a:t>Small Groups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0418-0620-41D4-8307-E562D55AAB87}" type="slidenum">
              <a:rPr lang="en-US"/>
              <a:pPr/>
              <a:t>29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/>
              <a:t>Human relations skills required of managers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7086600" cy="3124200"/>
          </a:xfrm>
        </p:spPr>
        <p:txBody>
          <a:bodyPr/>
          <a:lstStyle/>
          <a:p>
            <a:pPr algn="ctr"/>
            <a:r>
              <a:rPr lang="en-US"/>
              <a:t>Self-reflection</a:t>
            </a:r>
          </a:p>
          <a:p>
            <a:pPr algn="ctr"/>
            <a:r>
              <a:rPr lang="en-US"/>
              <a:t>Communication</a:t>
            </a:r>
          </a:p>
          <a:p>
            <a:pPr algn="ctr"/>
            <a:r>
              <a:rPr lang="en-US"/>
              <a:t>Team building</a:t>
            </a:r>
          </a:p>
          <a:p>
            <a:pPr algn="ctr"/>
            <a:r>
              <a:rPr lang="en-US"/>
              <a:t>Ability to motivate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4572000" cy="2590800"/>
          </a:xfrm>
        </p:spPr>
        <p:txBody>
          <a:bodyPr/>
          <a:lstStyle/>
          <a:p>
            <a:r>
              <a:rPr lang="en-US" sz="3600"/>
              <a:t>UNIT A</a:t>
            </a:r>
            <a:br>
              <a:rPr lang="en-US" sz="3600"/>
            </a:br>
            <a:r>
              <a:rPr lang="en-US" sz="3600"/>
              <a:t>LEADERSHIP AND SUPERVISION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4648200" cy="2590800"/>
          </a:xfrm>
        </p:spPr>
        <p:txBody>
          <a:bodyPr/>
          <a:lstStyle/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4572000" cy="2590800"/>
          </a:xfrm>
        </p:spPr>
        <p:txBody>
          <a:bodyPr/>
          <a:lstStyle/>
          <a:p>
            <a:r>
              <a:rPr lang="en-US" sz="3600"/>
              <a:t>UNIT A</a:t>
            </a:r>
            <a:br>
              <a:rPr lang="en-US" sz="3600"/>
            </a:br>
            <a:r>
              <a:rPr lang="en-US" sz="3600"/>
              <a:t>LEADERSHIP AND SUPERVISION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4648200" cy="2590800"/>
          </a:xfrm>
        </p:spPr>
        <p:txBody>
          <a:bodyPr/>
          <a:lstStyle/>
          <a:p>
            <a:r>
              <a:rPr lang="en-US" sz="2800"/>
              <a:t>1.01  Recognize personal traits and special skills important for effective leadership.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Leader??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difference between a leader and manager?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someone be a manager and NOT a leader?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Can someone be a leader and NOT a manager?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C0E2-56C8-48B0-94D0-83DFC703BC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831-CF65-4E42-AF06-B4DFF317355A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086600" cy="1143000"/>
          </a:xfrm>
        </p:spPr>
        <p:txBody>
          <a:bodyPr/>
          <a:lstStyle/>
          <a:p>
            <a:r>
              <a:rPr lang="en-US"/>
              <a:t>Leadership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7086600" cy="5486400"/>
          </a:xfrm>
        </p:spPr>
        <p:txBody>
          <a:bodyPr/>
          <a:lstStyle/>
          <a:p>
            <a:r>
              <a:rPr lang="en-US" sz="2800" i="1" dirty="0"/>
              <a:t>Leader:  </a:t>
            </a:r>
            <a:r>
              <a:rPr lang="en-US" sz="2800" dirty="0"/>
              <a:t>An individual who gains the respect and cooperation of others to effectively accomplish a given task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i="1" dirty="0"/>
              <a:t>Leadership:  </a:t>
            </a:r>
            <a:r>
              <a:rPr lang="en-US" sz="2800" dirty="0"/>
              <a:t>The ability to achieve goals by influencing others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i="1" dirty="0"/>
              <a:t>Leadership style:  </a:t>
            </a:r>
            <a:r>
              <a:rPr lang="en-US" sz="2800" dirty="0"/>
              <a:t>The way a manager relates to employees in order to accomplish goals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47831-CF65-4E42-AF06-B4DFF317355A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086600" cy="1143000"/>
          </a:xfrm>
        </p:spPr>
        <p:txBody>
          <a:bodyPr/>
          <a:lstStyle/>
          <a:p>
            <a:r>
              <a:rPr lang="en-US"/>
              <a:t>Leadership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7086600" cy="5486400"/>
          </a:xfrm>
        </p:spPr>
        <p:txBody>
          <a:bodyPr/>
          <a:lstStyle/>
          <a:p>
            <a:r>
              <a:rPr lang="en-US" sz="2800" i="1" dirty="0" smtClean="0"/>
              <a:t>Human </a:t>
            </a:r>
            <a:r>
              <a:rPr lang="en-US" sz="2800" i="1" dirty="0"/>
              <a:t>relations:  </a:t>
            </a:r>
            <a:r>
              <a:rPr lang="en-US" sz="2800" dirty="0"/>
              <a:t>The way people get along with one another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i="1" dirty="0"/>
              <a:t>Power:  </a:t>
            </a:r>
            <a:r>
              <a:rPr lang="en-US" sz="2800" dirty="0"/>
              <a:t>The ability to control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25DB-6B3A-40A7-A98A-16F45C2B75BF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for the manager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086600" cy="5029200"/>
          </a:xfrm>
        </p:spPr>
        <p:txBody>
          <a:bodyPr/>
          <a:lstStyle/>
          <a:p>
            <a:r>
              <a:rPr lang="en-US" sz="2800" i="1" dirty="0" smtClean="0"/>
              <a:t>Expertise</a:t>
            </a:r>
          </a:p>
          <a:p>
            <a:endParaRPr lang="en-US" sz="2800" dirty="0"/>
          </a:p>
          <a:p>
            <a:r>
              <a:rPr lang="en-US" sz="2800" i="1" dirty="0" smtClean="0"/>
              <a:t>Identity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i="1" dirty="0" smtClean="0"/>
              <a:t>Position</a:t>
            </a:r>
          </a:p>
          <a:p>
            <a:endParaRPr lang="en-US" sz="2800" i="1" dirty="0"/>
          </a:p>
          <a:p>
            <a:r>
              <a:rPr lang="en-US" sz="2800" i="1" dirty="0" smtClean="0"/>
              <a:t>Control</a:t>
            </a:r>
            <a:endParaRPr lang="en-US" sz="2800" dirty="0"/>
          </a:p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125DB-6B3A-40A7-A98A-16F45C2B75BF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Sources of power for the manager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086600" cy="4572000"/>
          </a:xfrm>
        </p:spPr>
        <p:txBody>
          <a:bodyPr/>
          <a:lstStyle/>
          <a:p>
            <a:r>
              <a:rPr lang="en-US" sz="3600" i="1" dirty="0"/>
              <a:t>Expertise:  </a:t>
            </a:r>
            <a:r>
              <a:rPr lang="en-US" sz="3600" dirty="0"/>
              <a:t>A high degree of skill or knowledge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dirty="0" smtClean="0"/>
              <a:t>Ex. – Doctors, Lawyers </a:t>
            </a:r>
            <a:endParaRPr lang="en-US" sz="3600" dirty="0"/>
          </a:p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BusinessV">
  <a:themeElements>
    <a:clrScheme name="Business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BusinessV</Template>
  <TotalTime>1181</TotalTime>
  <Words>971</Words>
  <Application>Microsoft Office PowerPoint</Application>
  <PresentationFormat>On-screen Show (4:3)</PresentationFormat>
  <Paragraphs>226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BusinessV</vt:lpstr>
      <vt:lpstr>Tuesday, January 25th Unit A – Leadership &amp; Supervision</vt:lpstr>
      <vt:lpstr>Current Event – Due Every Friday</vt:lpstr>
      <vt:lpstr>UNIT A LEADERSHIP AND SUPERVISION</vt:lpstr>
      <vt:lpstr>UNIT A LEADERSHIP AND SUPERVISION</vt:lpstr>
      <vt:lpstr>What is a Leader??</vt:lpstr>
      <vt:lpstr>Leadership</vt:lpstr>
      <vt:lpstr>Leadership</vt:lpstr>
      <vt:lpstr>Sources of power for the manager</vt:lpstr>
      <vt:lpstr>Sources of power for the manager</vt:lpstr>
      <vt:lpstr>Sources of power for the manager</vt:lpstr>
      <vt:lpstr>Sources of power for the manager</vt:lpstr>
      <vt:lpstr>Sources of power for the manager</vt:lpstr>
      <vt:lpstr>Activity</vt:lpstr>
      <vt:lpstr>Rules</vt:lpstr>
      <vt:lpstr>Rules as a method of control</vt:lpstr>
      <vt:lpstr>Rules as a method of control</vt:lpstr>
      <vt:lpstr>Activity</vt:lpstr>
      <vt:lpstr>Activity</vt:lpstr>
      <vt:lpstr>Wednesday, January 26th Unit A – Leadership &amp; Supervision</vt:lpstr>
      <vt:lpstr>Rules as a method of control (cont.)</vt:lpstr>
      <vt:lpstr>Rules as a method of control (cont.)</vt:lpstr>
      <vt:lpstr>Rules as a method of control (cont.)</vt:lpstr>
      <vt:lpstr>Rules as a method of control (cont.)</vt:lpstr>
      <vt:lpstr>Rules as a method of control (cont.)</vt:lpstr>
      <vt:lpstr>Rules as a method of control (cont.)</vt:lpstr>
      <vt:lpstr>Characteristics of a good leader</vt:lpstr>
      <vt:lpstr>Activity</vt:lpstr>
      <vt:lpstr>Thursday, January 27th  Unit A – Leadership &amp; Supervision  </vt:lpstr>
      <vt:lpstr>Human relations skills required of managers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A LEADERSHIP AND SUPERVISION</dc:title>
  <dc:creator>Ann</dc:creator>
  <cp:lastModifiedBy>abehar</cp:lastModifiedBy>
  <cp:revision>102</cp:revision>
  <dcterms:created xsi:type="dcterms:W3CDTF">2006-01-09T15:21:54Z</dcterms:created>
  <dcterms:modified xsi:type="dcterms:W3CDTF">2011-01-26T18:45:41Z</dcterms:modified>
</cp:coreProperties>
</file>