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0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CA8D0-C77D-4152-85DF-6707113A4F4A}" type="datetimeFigureOut">
              <a:rPr lang="en-US" smtClean="0"/>
              <a:t>1/28/2011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9B364-EC1C-4054-856D-1CB0E602C5E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A7B70B-4988-4C52-9024-845B91253CE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7B70B-4988-4C52-9024-845B91253CE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7B70B-4988-4C52-9024-845B91253CE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7B70B-4988-4C52-9024-845B91253CE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7B70B-4988-4C52-9024-845B91253CE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7B70B-4988-4C52-9024-845B91253CE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7B70B-4988-4C52-9024-845B91253CE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940FB8-954A-4B22-A3A3-166B74E34F20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7B70B-4988-4C52-9024-845B91253CE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7B70B-4988-4C52-9024-845B91253CE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7B70B-4988-4C52-9024-845B91253CE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7B70B-4988-4C52-9024-845B91253CE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7B70B-4988-4C52-9024-845B91253CE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7B70B-4988-4C52-9024-845B91253CE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7B70B-4988-4C52-9024-845B91253CE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7B70B-4988-4C52-9024-845B91253CE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7B70B-4988-4C52-9024-845B91253CE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67000" y="685800"/>
            <a:ext cx="5791200" cy="2917825"/>
          </a:xfrm>
        </p:spPr>
        <p:txBody>
          <a:bodyPr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3810000"/>
            <a:ext cx="5715000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5C147AF-643D-438D-8B25-A1802959EBE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 flipV="1">
            <a:off x="0" y="0"/>
            <a:ext cx="1447800" cy="6858000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tint val="84706"/>
                  <a:invGamma/>
                </a:schemeClr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eaVert" wrap="none" anchor="ctr"/>
          <a:lstStyle/>
          <a:p>
            <a:pPr algn="ctr"/>
            <a:r>
              <a:rPr lang="en-US" sz="8000" i="1">
                <a:latin typeface="Times New Roman" pitchFamily="18" charset="0"/>
              </a:rPr>
              <a:t>leadership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1886120-D594-47E5-9E9E-CF4FC2A052CC}" type="datetime1">
              <a:rPr lang="en-US"/>
              <a:pPr/>
              <a:t>1/28/2011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1FDBDF-3B63-4C7D-9600-FE66025B0C3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37B71D73-BA71-422C-942A-63D5625DAC38}" type="datetime1">
              <a:rPr lang="en-US"/>
              <a:pPr/>
              <a:t>1/28/2011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274638"/>
            <a:ext cx="17907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38"/>
            <a:ext cx="52197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D994C8-AA62-44BB-949F-2FDAA6503E4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53A5933-BD6A-4C99-BAC9-692DDAAE6EC3}" type="datetime1">
              <a:rPr lang="en-US"/>
              <a:pPr/>
              <a:t>1/28/2011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716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00200" y="1600200"/>
            <a:ext cx="3467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600200"/>
            <a:ext cx="34671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3938588"/>
            <a:ext cx="34671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2514600" y="6553200"/>
            <a:ext cx="42672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C50F32D-F6F0-4E80-85AC-C7690423C0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2"/>
          </p:nvPr>
        </p:nvSpPr>
        <p:spPr>
          <a:xfrm>
            <a:off x="228600" y="65532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4FB94F6B-F470-4E6D-BFA2-A00135CAEFF5}" type="datetime1">
              <a:rPr lang="en-US"/>
              <a:pPr/>
              <a:t>1/28/2011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716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00200" y="1600200"/>
            <a:ext cx="3467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3467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514600" y="6553200"/>
            <a:ext cx="42672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7414F49-DBD7-41F5-A85E-E74273EC53C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228600" y="65532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9E39B0D3-88FB-47E9-8662-774122C5FB56}" type="datetime1">
              <a:rPr lang="en-US"/>
              <a:pPr/>
              <a:t>1/28/2011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F761A5-8FAD-4DD6-A006-998E0D98852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60B6F87-87E7-49C5-AE73-4D1B66051BD4}" type="datetime1">
              <a:rPr lang="en-US"/>
              <a:pPr/>
              <a:t>1/28/2011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C26ED3-BF8D-47FB-B971-A02F3828EC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69D1C4F-D034-4397-BC74-96BA425226C4}" type="datetime1">
              <a:rPr lang="en-US"/>
              <a:pPr/>
              <a:t>1/28/2011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600200"/>
            <a:ext cx="3467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3467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70C28A-EB60-4DFE-A126-070C2CD4DCD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4A7FFA2-ACA9-44C1-A13D-C68462F1CBA3}" type="datetime1">
              <a:rPr lang="en-US"/>
              <a:pPr/>
              <a:t>1/28/2011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EDA9ED-DD23-4091-BA1C-A3E5F517BBA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1979205-0C35-4544-8E4F-E69A72BA2397}" type="datetime1">
              <a:rPr lang="en-US"/>
              <a:pPr/>
              <a:t>1/28/2011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37265F-66A8-4D64-BCC5-58F5AD768A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F65F5109-8412-4CEB-88B1-10BE4CE5F7F1}" type="datetime1">
              <a:rPr lang="en-US"/>
              <a:pPr/>
              <a:t>1/28/2011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087647-BB38-4161-BAD1-D24DF42CD0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5B0F8A3-7ADD-4B89-B0E9-28F050737A59}" type="datetime1">
              <a:rPr lang="en-US"/>
              <a:pPr/>
              <a:t>1/28/2011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07C7AD-25F4-4A7E-A8A7-57DCA5E21A6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C9EB501-9706-4300-84A0-85BDCDA04D22}" type="datetime1">
              <a:rPr lang="en-US"/>
              <a:pPr/>
              <a:t>1/28/2011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887C3F-2069-4BBD-BBF6-B251A2A3711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47A244D1-1F52-4CE4-8EE4-C8A99FCB27E1}" type="datetime1">
              <a:rPr lang="en-US"/>
              <a:pPr/>
              <a:t>1/28/2011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274638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1600200"/>
            <a:ext cx="7086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26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800">
                <a:solidFill>
                  <a:schemeClr val="folHlink"/>
                </a:solidFill>
              </a:defRPr>
            </a:lvl1pPr>
          </a:lstStyle>
          <a:p>
            <a:fld id="{2E964436-EBEF-480C-9CA7-F049D7F661F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 flipV="1">
            <a:off x="0" y="0"/>
            <a:ext cx="1447800" cy="6858000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tint val="84706"/>
                  <a:invGamma/>
                </a:schemeClr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sz="8000" i="1">
                <a:latin typeface="Times New Roman" pitchFamily="18" charset="0"/>
              </a:rPr>
              <a:t>leadership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CA6B80E7-B502-4C94-BE8E-B3855FC5C189}" type="datetime1">
              <a:rPr lang="en-US"/>
              <a:pPr/>
              <a:t>1/28/2011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914400"/>
            <a:ext cx="6400800" cy="2514600"/>
          </a:xfrm>
        </p:spPr>
        <p:txBody>
          <a:bodyPr/>
          <a:lstStyle/>
          <a:p>
            <a:r>
              <a:rPr lang="en-US" sz="5400"/>
              <a:t>UNIT A</a:t>
            </a:r>
            <a:br>
              <a:rPr lang="en-US" sz="5400"/>
            </a:br>
            <a:r>
              <a:rPr lang="en-US" sz="5400"/>
              <a:t>LEADERSHIP AND SUPERVISION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4038600"/>
            <a:ext cx="6400800" cy="838200"/>
          </a:xfrm>
        </p:spPr>
        <p:txBody>
          <a:bodyPr/>
          <a:lstStyle/>
          <a:p>
            <a:r>
              <a:rPr lang="en-US" sz="2800" b="1"/>
              <a:t>1.02  Compare leadership styles.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F95DD7-AE4F-4D5A-84AE-D98FE70158FF}" type="slidenum">
              <a:rPr lang="en-US"/>
              <a:pPr/>
              <a:t>10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Laissez-faire Leadership </a:t>
            </a:r>
            <a:r>
              <a:rPr lang="en-US" sz="2800" b="1"/>
              <a:t>(cont.)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70C0"/>
                </a:solidFill>
              </a:rPr>
              <a:t>Advantages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Easy management style to administer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Complete empowerment for employees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0070C0"/>
                </a:solidFill>
              </a:rPr>
              <a:t>Disadvantages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Poor decision making may result.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Some employees do not perform well without direction and supervision.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A438BE-AF31-47A7-BFA2-2AB6453D8B99}" type="slidenum">
              <a:rPr lang="en-US"/>
              <a:pPr/>
              <a:t>11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7162800" cy="1143000"/>
          </a:xfrm>
        </p:spPr>
        <p:txBody>
          <a:bodyPr/>
          <a:lstStyle/>
          <a:p>
            <a:r>
              <a:rPr lang="en-US" sz="4000" b="1"/>
              <a:t>Laissez-faire Leadership </a:t>
            </a:r>
            <a:r>
              <a:rPr lang="en-US" sz="2800" b="1"/>
              <a:t>(cont.)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00200" y="1295400"/>
            <a:ext cx="4038600" cy="5410200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When to use laissez-faire</a:t>
            </a:r>
          </a:p>
          <a:p>
            <a:pPr lvl="1"/>
            <a:r>
              <a:rPr lang="en-US" b="1" dirty="0"/>
              <a:t>Managing experienced, well-trained, and highly- motivated workers</a:t>
            </a:r>
          </a:p>
          <a:p>
            <a:pPr lvl="1"/>
            <a:r>
              <a:rPr lang="en-US" b="1" dirty="0"/>
              <a:t>Managing home-based employees, outside salespersons</a:t>
            </a:r>
          </a:p>
        </p:txBody>
      </p:sp>
      <p:pic>
        <p:nvPicPr>
          <p:cNvPr id="17412" name="Picture 4" descr="bd19652_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638800" y="1990725"/>
            <a:ext cx="3159125" cy="30956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082EE2-10E5-444F-A490-CDF26915479C}" type="slidenum">
              <a:rPr lang="en-US"/>
              <a:pPr/>
              <a:t>12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Situational Leadership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00200" y="1600200"/>
            <a:ext cx="71628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b="1" i="1" dirty="0">
                <a:solidFill>
                  <a:srgbClr val="0070C0"/>
                </a:solidFill>
              </a:rPr>
              <a:t>Leadership characterized by shifts in management style as appropriate for individual employees.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828800" y="3581400"/>
            <a:ext cx="38100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r>
              <a:rPr lang="en-US" sz="2800" b="1"/>
              <a:t>The management style applied depends on the needs of each employee.</a:t>
            </a:r>
          </a:p>
        </p:txBody>
      </p:sp>
      <p:pic>
        <p:nvPicPr>
          <p:cNvPr id="19461" name="Picture 5" descr="j0237494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715000" y="3200400"/>
            <a:ext cx="2794000" cy="29718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  <p:bldP spid="1946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A4E697-604D-445B-A9D4-509524713C7F}" type="slidenum">
              <a:rPr lang="en-US"/>
              <a:pPr/>
              <a:t>13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Situational Leadership </a:t>
            </a:r>
            <a:r>
              <a:rPr lang="en-US" sz="2800" b="1"/>
              <a:t>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00200"/>
            <a:ext cx="7086600" cy="5257800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Advantages</a:t>
            </a:r>
          </a:p>
          <a:p>
            <a:pPr lvl="1"/>
            <a:r>
              <a:rPr lang="en-US" b="1" dirty="0"/>
              <a:t>Management style personalized for each employee</a:t>
            </a:r>
          </a:p>
          <a:p>
            <a:pPr lvl="1"/>
            <a:r>
              <a:rPr lang="en-US" b="1" dirty="0"/>
              <a:t>Improved communication</a:t>
            </a:r>
          </a:p>
          <a:p>
            <a:pPr lvl="1"/>
            <a:r>
              <a:rPr lang="en-US" b="1" dirty="0"/>
              <a:t>High employee morale</a:t>
            </a:r>
          </a:p>
          <a:p>
            <a:pPr lvl="1"/>
            <a:r>
              <a:rPr lang="en-US" b="1" dirty="0"/>
              <a:t>Improved production</a:t>
            </a:r>
          </a:p>
          <a:p>
            <a:r>
              <a:rPr lang="en-US" b="1" dirty="0">
                <a:solidFill>
                  <a:srgbClr val="0070C0"/>
                </a:solidFill>
              </a:rPr>
              <a:t>Disadvantages</a:t>
            </a:r>
          </a:p>
          <a:p>
            <a:pPr lvl="1"/>
            <a:r>
              <a:rPr lang="en-US" b="1" dirty="0"/>
              <a:t>Time consuming</a:t>
            </a:r>
          </a:p>
          <a:p>
            <a:pPr lvl="1"/>
            <a:r>
              <a:rPr lang="en-US" b="1" dirty="0"/>
              <a:t>Difficult to manage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B4DD05-FA4F-4346-9CD3-848160E0B3E8}" type="slidenum">
              <a:rPr lang="en-US"/>
              <a:pPr/>
              <a:t>14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Situational Leadership </a:t>
            </a:r>
            <a:r>
              <a:rPr lang="en-US" sz="2800" b="1"/>
              <a:t>(cont.)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00200" y="1371600"/>
            <a:ext cx="4343400" cy="5029200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When to use situational management</a:t>
            </a:r>
          </a:p>
          <a:p>
            <a:pPr lvl="1"/>
            <a:r>
              <a:rPr lang="en-US" b="1" dirty="0"/>
              <a:t>Highly experienced manager</a:t>
            </a:r>
          </a:p>
          <a:p>
            <a:pPr lvl="1"/>
            <a:r>
              <a:rPr lang="en-US" b="1" dirty="0"/>
              <a:t>Manager highly skilled in human relations</a:t>
            </a:r>
          </a:p>
          <a:p>
            <a:pPr lvl="1"/>
            <a:r>
              <a:rPr lang="en-US" b="1" dirty="0"/>
              <a:t>Employees with range of needs for supervision</a:t>
            </a:r>
          </a:p>
        </p:txBody>
      </p:sp>
      <p:pic>
        <p:nvPicPr>
          <p:cNvPr id="22532" name="Picture 4" descr="bd04999_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0" y="1828800"/>
            <a:ext cx="2701925" cy="41148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Friday, January 28th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00200" y="1600200"/>
            <a:ext cx="7162800" cy="4525963"/>
          </a:xfrm>
        </p:spPr>
        <p:txBody>
          <a:bodyPr/>
          <a:lstStyle/>
          <a:p>
            <a:r>
              <a:rPr lang="en-US" dirty="0" smtClean="0"/>
              <a:t>Warm up – Obj. 1.01 Quiz - Open Note</a:t>
            </a:r>
          </a:p>
          <a:p>
            <a:r>
              <a:rPr lang="en-US" dirty="0" smtClean="0"/>
              <a:t>Current Event</a:t>
            </a:r>
          </a:p>
          <a:p>
            <a:r>
              <a:rPr lang="en-US" dirty="0" smtClean="0"/>
              <a:t>Review 1.02 – Styles of Leadership</a:t>
            </a:r>
          </a:p>
          <a:p>
            <a:r>
              <a:rPr lang="en-US" dirty="0" smtClean="0"/>
              <a:t>Small Group Activity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10600" y="6019800"/>
            <a:ext cx="76200" cy="1063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414F49-DBD7-41F5-A85E-E74273EC53C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838200"/>
          </a:xfrm>
        </p:spPr>
        <p:txBody>
          <a:bodyPr/>
          <a:lstStyle/>
          <a:p>
            <a:r>
              <a:rPr lang="en-US" dirty="0" smtClean="0"/>
              <a:t>Current Event </a:t>
            </a:r>
            <a:r>
              <a:rPr lang="en-US" dirty="0" smtClean="0"/>
              <a:t>– </a:t>
            </a:r>
            <a:r>
              <a:rPr lang="en-US" dirty="0" smtClean="0"/>
              <a:t>Due Every 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19200" y="838200"/>
            <a:ext cx="7924800" cy="6019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Write 3 Paragraphs</a:t>
            </a:r>
          </a:p>
          <a:p>
            <a:pPr lvl="1" eaLnBrk="1" hangingPunct="1"/>
            <a:r>
              <a:rPr lang="en-US" sz="2400" dirty="0" smtClean="0"/>
              <a:t>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Paragraph</a:t>
            </a:r>
          </a:p>
          <a:p>
            <a:pPr lvl="2" eaLnBrk="1" hangingPunct="1"/>
            <a:r>
              <a:rPr lang="en-US" dirty="0" smtClean="0"/>
              <a:t>In your OWN WORDS – summarize the event </a:t>
            </a:r>
          </a:p>
          <a:p>
            <a:pPr lvl="2" eaLnBrk="1" hangingPunct="1"/>
            <a:r>
              <a:rPr lang="en-US" dirty="0" smtClean="0"/>
              <a:t>3-7 sentences</a:t>
            </a:r>
          </a:p>
          <a:p>
            <a:pPr lvl="2" eaLnBrk="1" hangingPunct="1"/>
            <a:r>
              <a:rPr lang="en-US" dirty="0" smtClean="0"/>
              <a:t>Must be </a:t>
            </a:r>
            <a:r>
              <a:rPr lang="en-US" dirty="0" smtClean="0"/>
              <a:t>statewide, national or international   </a:t>
            </a:r>
            <a:endParaRPr lang="en-US" dirty="0" smtClean="0"/>
          </a:p>
          <a:p>
            <a:pPr lvl="1" eaLnBrk="1" hangingPunct="1"/>
            <a:r>
              <a:rPr lang="en-US" sz="2400" dirty="0" smtClean="0"/>
              <a:t>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Paragraph</a:t>
            </a:r>
          </a:p>
          <a:p>
            <a:pPr lvl="2" eaLnBrk="1" hangingPunct="1"/>
            <a:r>
              <a:rPr lang="en-US" dirty="0" smtClean="0"/>
              <a:t>Relate the Event to Business – how does the event impact the business world – positively or negatively – give examples if necessary</a:t>
            </a:r>
          </a:p>
          <a:p>
            <a:pPr lvl="1" eaLnBrk="1" hangingPunct="1"/>
            <a:r>
              <a:rPr lang="en-US" sz="2400" dirty="0" smtClean="0"/>
              <a:t>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Paragraph</a:t>
            </a:r>
          </a:p>
          <a:p>
            <a:pPr lvl="2" eaLnBrk="1" hangingPunct="1"/>
            <a:r>
              <a:rPr lang="en-US" dirty="0" smtClean="0"/>
              <a:t>Relate to Vance County – How does the event impact Vance County? – ripple effect, demonstrate that we are part of the global economy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34400" y="6019800"/>
            <a:ext cx="152400" cy="1063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414F49-DBD7-41F5-A85E-E74273EC53C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086600" cy="990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Current Event – Due Every Friday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8686800" cy="5791200"/>
          </a:xfrm>
        </p:spPr>
        <p:txBody>
          <a:bodyPr/>
          <a:lstStyle/>
          <a:p>
            <a:pPr eaLnBrk="1" hangingPunct="1"/>
            <a:r>
              <a:rPr lang="en-US" dirty="0" smtClean="0"/>
              <a:t>Write 3 Paragraphs</a:t>
            </a:r>
          </a:p>
          <a:p>
            <a:pPr lvl="1" eaLnBrk="1" hangingPunct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Paragraph</a:t>
            </a:r>
          </a:p>
          <a:p>
            <a:pPr lvl="2" eaLnBrk="1" hangingPunct="1"/>
            <a:r>
              <a:rPr lang="en-US" dirty="0" smtClean="0"/>
              <a:t>In your OWN WORDS – summarize the event </a:t>
            </a:r>
          </a:p>
          <a:p>
            <a:pPr lvl="2" eaLnBrk="1" hangingPunct="1"/>
            <a:r>
              <a:rPr lang="en-US" dirty="0" smtClean="0"/>
              <a:t>3-7 sentences</a:t>
            </a:r>
          </a:p>
          <a:p>
            <a:pPr lvl="2" eaLnBrk="1" hangingPunct="1"/>
            <a:r>
              <a:rPr lang="en-US" dirty="0" smtClean="0"/>
              <a:t>Must be statewide or national news.  </a:t>
            </a:r>
          </a:p>
          <a:p>
            <a:pPr lvl="1" eaLnBrk="1" hangingPunct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Paragraph</a:t>
            </a:r>
          </a:p>
          <a:p>
            <a:pPr lvl="2" eaLnBrk="1" hangingPunct="1"/>
            <a:r>
              <a:rPr lang="en-US" dirty="0" smtClean="0"/>
              <a:t>Relate the Event to Business – how does the event impact the business world – positively or negatively – give examples if necessary</a:t>
            </a:r>
          </a:p>
          <a:p>
            <a:pPr lvl="1" eaLnBrk="1" hangingPunct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Paragraph</a:t>
            </a:r>
          </a:p>
          <a:p>
            <a:pPr lvl="2" eaLnBrk="1" hangingPunct="1"/>
            <a:r>
              <a:rPr lang="en-US" dirty="0" smtClean="0"/>
              <a:t>Relate to Vance County – How does the event impact Vance County? – ripple effect, demonstrate that we are part of the global economy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00200" y="1600200"/>
            <a:ext cx="6553200" cy="4525963"/>
          </a:xfrm>
        </p:spPr>
        <p:txBody>
          <a:bodyPr/>
          <a:lstStyle/>
          <a:p>
            <a:r>
              <a:rPr lang="en-US" dirty="0" smtClean="0"/>
              <a:t>Break into groups 3-4 people</a:t>
            </a:r>
          </a:p>
          <a:p>
            <a:r>
              <a:rPr lang="en-US" dirty="0" smtClean="0"/>
              <a:t>Choose a leader</a:t>
            </a:r>
          </a:p>
          <a:p>
            <a:r>
              <a:rPr lang="en-US" dirty="0" smtClean="0"/>
              <a:t>Leader gets </a:t>
            </a:r>
            <a:r>
              <a:rPr lang="en-US" i="1" dirty="0" smtClean="0">
                <a:solidFill>
                  <a:srgbClr val="0070C0"/>
                </a:solidFill>
              </a:rPr>
              <a:t>“STYLE” </a:t>
            </a:r>
            <a:r>
              <a:rPr lang="en-US" dirty="0" smtClean="0"/>
              <a:t>card</a:t>
            </a:r>
          </a:p>
          <a:p>
            <a:r>
              <a:rPr lang="en-US" dirty="0" smtClean="0"/>
              <a:t>Create eye catching poster about Sr. Assessments to be posted in the school</a:t>
            </a:r>
          </a:p>
          <a:p>
            <a:pPr lvl="1"/>
            <a:r>
              <a:rPr lang="en-US" dirty="0" smtClean="0"/>
              <a:t>Use only materials provided</a:t>
            </a:r>
          </a:p>
          <a:p>
            <a:pPr lvl="1"/>
            <a:r>
              <a:rPr lang="en-US" dirty="0" smtClean="0"/>
              <a:t>Follow directions of leader</a:t>
            </a:r>
          </a:p>
          <a:p>
            <a:pPr lvl="1"/>
            <a:r>
              <a:rPr lang="en-US" dirty="0" smtClean="0"/>
              <a:t>Time limit – 20 minutes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8200" y="1600201"/>
            <a:ext cx="45719" cy="37337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414F49-DBD7-41F5-A85E-E74273EC53C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8AF288-5D77-4E2A-90CB-D851D669A5A0}" type="slidenum">
              <a:rPr lang="en-US"/>
              <a:pPr/>
              <a:t>2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Leadership Styles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2286000"/>
            <a:ext cx="4876800" cy="3200400"/>
          </a:xfrm>
        </p:spPr>
        <p:txBody>
          <a:bodyPr/>
          <a:lstStyle/>
          <a:p>
            <a:pPr algn="ctr"/>
            <a:r>
              <a:rPr lang="en-US" sz="4000" b="1" dirty="0"/>
              <a:t>Autocratic</a:t>
            </a:r>
          </a:p>
          <a:p>
            <a:pPr algn="ctr"/>
            <a:r>
              <a:rPr lang="en-US" sz="4000" b="1" dirty="0"/>
              <a:t>Democratic</a:t>
            </a:r>
          </a:p>
          <a:p>
            <a:pPr algn="ctr"/>
            <a:r>
              <a:rPr lang="en-US" sz="4000" b="1" dirty="0"/>
              <a:t>Laissez-faire</a:t>
            </a:r>
          </a:p>
          <a:p>
            <a:pPr algn="ctr"/>
            <a:r>
              <a:rPr lang="en-US" sz="4000" b="1" dirty="0"/>
              <a:t>Situational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22AA0B-C2B0-4607-A5EF-DBB4D629D77B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Autocratic Leadership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00200"/>
            <a:ext cx="7086600" cy="22860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 dirty="0">
                <a:solidFill>
                  <a:srgbClr val="0070C0"/>
                </a:solidFill>
              </a:rPr>
              <a:t>A leadership style characterized by specific instructions to employees regarding what, how, and when work should be done.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752600" y="3810000"/>
            <a:ext cx="6934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r>
              <a:rPr lang="en-US" sz="2800" b="1" dirty="0"/>
              <a:t>Micro-management style</a:t>
            </a:r>
          </a:p>
          <a:p>
            <a:pPr marL="115888" indent="-115888">
              <a:spcBef>
                <a:spcPct val="50000"/>
              </a:spcBef>
              <a:buFontTx/>
              <a:buChar char="•"/>
            </a:pPr>
            <a:r>
              <a:rPr lang="en-US" sz="2800" b="1" dirty="0"/>
              <a:t>The leader plans, organizes, controls, and coordinates.</a:t>
            </a:r>
          </a:p>
          <a:p>
            <a:pPr marL="115888" indent="-115888">
              <a:spcBef>
                <a:spcPct val="50000"/>
              </a:spcBef>
              <a:buFontTx/>
              <a:buChar char="•"/>
            </a:pPr>
            <a:r>
              <a:rPr lang="en-US" sz="2800" b="1" dirty="0"/>
              <a:t>Emphasis is on getting the job done without regard for input from others.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  <p:bldP spid="614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E85F56-10DB-4592-958E-D15CAA778EB3}" type="slidenum">
              <a:rPr lang="en-US"/>
              <a:pPr/>
              <a:t>4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Autocratic Leadership </a:t>
            </a:r>
            <a:r>
              <a:rPr lang="en-US" sz="2800" b="1"/>
              <a:t>(cont.)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447800"/>
            <a:ext cx="7086600" cy="5105400"/>
          </a:xfrm>
        </p:spPr>
        <p:txBody>
          <a:bodyPr/>
          <a:lstStyle/>
          <a:p>
            <a:r>
              <a:rPr lang="en-US" sz="2800" b="1" dirty="0">
                <a:solidFill>
                  <a:srgbClr val="0070C0"/>
                </a:solidFill>
              </a:rPr>
              <a:t>Advantages</a:t>
            </a:r>
          </a:p>
          <a:p>
            <a:pPr lvl="1"/>
            <a:r>
              <a:rPr lang="en-US" sz="2400" b="1" dirty="0"/>
              <a:t>Efficiency</a:t>
            </a:r>
          </a:p>
          <a:p>
            <a:pPr lvl="1"/>
            <a:r>
              <a:rPr lang="en-US" sz="2400" b="1" dirty="0"/>
              <a:t>Employees know the manager’s expectations.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Disadvantages</a:t>
            </a:r>
          </a:p>
          <a:p>
            <a:pPr lvl="1"/>
            <a:r>
              <a:rPr lang="en-US" sz="2400" b="1" dirty="0"/>
              <a:t>Discourages employees from thinking about process improvements</a:t>
            </a:r>
          </a:p>
          <a:p>
            <a:pPr lvl="1"/>
            <a:r>
              <a:rPr lang="en-US" sz="2400" b="1" dirty="0"/>
              <a:t>Employee dissatisfaction</a:t>
            </a:r>
          </a:p>
          <a:p>
            <a:pPr lvl="1"/>
            <a:r>
              <a:rPr lang="en-US" sz="2400" b="1" dirty="0"/>
              <a:t>Decline in worker performance</a:t>
            </a:r>
          </a:p>
          <a:p>
            <a:pPr lvl="1"/>
            <a:r>
              <a:rPr lang="en-US" sz="2400" b="1" dirty="0"/>
              <a:t>Does not prepare employees for promotion or possible advancement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919542-CA90-4E64-834B-A8F3843A22C8}" type="slidenum">
              <a:rPr lang="en-US"/>
              <a:pPr/>
              <a:t>5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Autocratic Leadership </a:t>
            </a:r>
            <a:r>
              <a:rPr lang="en-US" sz="2800" b="1"/>
              <a:t>(cont.)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 b="1" dirty="0">
                <a:solidFill>
                  <a:srgbClr val="0070C0"/>
                </a:solidFill>
              </a:rPr>
              <a:t>When to use the autocratic style</a:t>
            </a:r>
          </a:p>
          <a:p>
            <a:pPr lvl="1"/>
            <a:r>
              <a:rPr lang="en-US" b="1" dirty="0"/>
              <a:t>During an emergency</a:t>
            </a:r>
          </a:p>
          <a:p>
            <a:pPr lvl="1"/>
            <a:r>
              <a:rPr lang="en-US" b="1" dirty="0"/>
              <a:t>Managing temporary employees</a:t>
            </a:r>
          </a:p>
          <a:p>
            <a:pPr lvl="1"/>
            <a:r>
              <a:rPr lang="en-US" b="1" dirty="0"/>
              <a:t>Managing new employees</a:t>
            </a:r>
          </a:p>
        </p:txBody>
      </p:sp>
      <p:pic>
        <p:nvPicPr>
          <p:cNvPr id="8198" name="Picture 6" descr="j0250137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149850" y="1981200"/>
            <a:ext cx="3390900" cy="39624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AC90E5-74ED-428A-ACCB-97EC30EBAAEE}" type="slidenum">
              <a:rPr lang="en-US"/>
              <a:pPr/>
              <a:t>6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Democratic Leadership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00200"/>
            <a:ext cx="7086600" cy="23622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 dirty="0">
                <a:solidFill>
                  <a:srgbClr val="0070C0"/>
                </a:solidFill>
              </a:rPr>
              <a:t>A leadership style characterized by encouragement for employees to share in the decision-making and problem-solving processes.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676400" y="3886200"/>
            <a:ext cx="716280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r>
              <a:rPr lang="en-US" sz="2800" b="1"/>
              <a:t>General management style</a:t>
            </a:r>
          </a:p>
          <a:p>
            <a:pPr marL="115888" indent="-115888">
              <a:spcBef>
                <a:spcPct val="50000"/>
              </a:spcBef>
              <a:buFontTx/>
              <a:buChar char="•"/>
            </a:pPr>
            <a:r>
              <a:rPr lang="en-US" sz="2800" b="1"/>
              <a:t>Considers everyone’s viewpoint in decision making</a:t>
            </a:r>
          </a:p>
          <a:p>
            <a:pPr marL="115888" indent="-115888">
              <a:spcBef>
                <a:spcPct val="50000"/>
              </a:spcBef>
              <a:buFontTx/>
              <a:buChar char="•"/>
            </a:pPr>
            <a:r>
              <a:rPr lang="en-US" sz="2800" b="1"/>
              <a:t>Utilizes team concept in goal setting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  <p:bldP spid="1024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B4F7FB-1A85-4AC6-B2EE-D2FD3E4F8D6A}" type="slidenum">
              <a:rPr lang="en-US"/>
              <a:pPr/>
              <a:t>7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Democratic Leadership </a:t>
            </a:r>
            <a:r>
              <a:rPr lang="en-US" sz="2800" b="1"/>
              <a:t>(cont.)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295400"/>
            <a:ext cx="7086600" cy="5029200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Advantages</a:t>
            </a:r>
          </a:p>
          <a:p>
            <a:pPr lvl="1"/>
            <a:r>
              <a:rPr lang="en-US" b="1" dirty="0"/>
              <a:t>Employees actively involved in decision making</a:t>
            </a:r>
          </a:p>
          <a:p>
            <a:pPr lvl="1"/>
            <a:r>
              <a:rPr lang="en-US" b="1" dirty="0"/>
              <a:t>Higher employee morale</a:t>
            </a:r>
          </a:p>
          <a:p>
            <a:pPr lvl="1"/>
            <a:r>
              <a:rPr lang="en-US" b="1" dirty="0"/>
              <a:t>Stronger employee commitment to established goals</a:t>
            </a:r>
          </a:p>
          <a:p>
            <a:r>
              <a:rPr lang="en-US" b="1" dirty="0">
                <a:solidFill>
                  <a:srgbClr val="0070C0"/>
                </a:solidFill>
              </a:rPr>
              <a:t>Disadvantages</a:t>
            </a:r>
          </a:p>
          <a:p>
            <a:pPr lvl="1"/>
            <a:r>
              <a:rPr lang="en-US" b="1" dirty="0"/>
              <a:t>Time consuming</a:t>
            </a:r>
          </a:p>
          <a:p>
            <a:pPr lvl="1"/>
            <a:r>
              <a:rPr lang="en-US" b="1" dirty="0"/>
              <a:t>Not everyone likes to participate in decision making.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A63E80-F9B5-4926-9FEB-EDCE0BEEE482}" type="slidenum">
              <a:rPr lang="en-US"/>
              <a:pPr/>
              <a:t>8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Democratic Leadership </a:t>
            </a:r>
            <a:r>
              <a:rPr lang="en-US" sz="2800" b="1"/>
              <a:t>(cont.)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00200" y="1600200"/>
            <a:ext cx="4038600" cy="5029200"/>
          </a:xfrm>
        </p:spPr>
        <p:txBody>
          <a:bodyPr/>
          <a:lstStyle/>
          <a:p>
            <a:r>
              <a:rPr lang="en-US" sz="2800" b="1" dirty="0">
                <a:solidFill>
                  <a:srgbClr val="0070C0"/>
                </a:solidFill>
              </a:rPr>
              <a:t>When to use the democratic style</a:t>
            </a:r>
          </a:p>
          <a:p>
            <a:pPr lvl="1"/>
            <a:r>
              <a:rPr lang="en-US" sz="2400" b="1" dirty="0"/>
              <a:t>Managing employees who are committed to their jobs</a:t>
            </a:r>
          </a:p>
          <a:p>
            <a:pPr lvl="1"/>
            <a:r>
              <a:rPr lang="en-US" sz="2400" b="1" dirty="0"/>
              <a:t>Managing employees who are interested in more responsibility</a:t>
            </a:r>
          </a:p>
          <a:p>
            <a:pPr lvl="1"/>
            <a:r>
              <a:rPr lang="en-US" sz="2400" b="1" dirty="0"/>
              <a:t>Managing experienced and well-trained employees</a:t>
            </a:r>
          </a:p>
        </p:txBody>
      </p:sp>
      <p:pic>
        <p:nvPicPr>
          <p:cNvPr id="12300" name="Picture 12" descr="j0390802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867400" y="2286000"/>
            <a:ext cx="2971800" cy="27241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5771F9-85A2-43A4-92F9-20B6FE656F11}" type="slidenum">
              <a:rPr lang="en-US"/>
              <a:pPr/>
              <a:t>9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Laissez-faire Leadership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524000"/>
            <a:ext cx="7086600" cy="16764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 dirty="0">
                <a:solidFill>
                  <a:srgbClr val="0070C0"/>
                </a:solidFill>
              </a:rPr>
              <a:t>A leadership style in which minimal direction and supervision is given to workers.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828800" y="3429000"/>
            <a:ext cx="7010400" cy="265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15888" indent="-115888">
              <a:spcBef>
                <a:spcPct val="50000"/>
              </a:spcBef>
              <a:buFontTx/>
              <a:buChar char="•"/>
            </a:pPr>
            <a:r>
              <a:rPr lang="en-US" sz="2800" b="1"/>
              <a:t>Open management style</a:t>
            </a:r>
          </a:p>
          <a:p>
            <a:pPr marL="115888" indent="-115888">
              <a:spcBef>
                <a:spcPct val="50000"/>
              </a:spcBef>
              <a:buFontTx/>
              <a:buChar char="•"/>
            </a:pPr>
            <a:r>
              <a:rPr lang="en-US" sz="2800" b="1"/>
              <a:t>Management shares information</a:t>
            </a:r>
          </a:p>
          <a:p>
            <a:pPr marL="115888" indent="-115888">
              <a:spcBef>
                <a:spcPct val="50000"/>
              </a:spcBef>
              <a:buFontTx/>
              <a:buChar char="•"/>
            </a:pPr>
            <a:r>
              <a:rPr lang="en-US" sz="2800" b="1"/>
              <a:t>Team (or individual employee) is completely responsible for the workload.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  <p:bldP spid="15365" grpId="0" build="p"/>
    </p:bldLst>
  </p:timing>
</p:sld>
</file>

<file path=ppt/theme/theme1.xml><?xml version="1.0" encoding="utf-8"?>
<a:theme xmlns:a="http://schemas.openxmlformats.org/drawingml/2006/main" name="Leadership">
  <a:themeElements>
    <a:clrScheme name="Leadershi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adershi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adershi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adershi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adershi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adershi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adershi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adershi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adershi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adershi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adershi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adershi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adershi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adershi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Leadership</Template>
  <TotalTime>365</TotalTime>
  <Words>649</Words>
  <Application>Microsoft Office PowerPoint</Application>
  <PresentationFormat>On-screen Show (4:3)</PresentationFormat>
  <Paragraphs>142</Paragraphs>
  <Slides>18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Leadership</vt:lpstr>
      <vt:lpstr>UNIT A LEADERSHIP AND SUPERVISION</vt:lpstr>
      <vt:lpstr>Leadership Styles</vt:lpstr>
      <vt:lpstr>Autocratic Leadership</vt:lpstr>
      <vt:lpstr>Autocratic Leadership (cont.)</vt:lpstr>
      <vt:lpstr>Autocratic Leadership (cont.)</vt:lpstr>
      <vt:lpstr>Democratic Leadership</vt:lpstr>
      <vt:lpstr>Democratic Leadership (cont.)</vt:lpstr>
      <vt:lpstr>Democratic Leadership (cont.)</vt:lpstr>
      <vt:lpstr>Laissez-faire Leadership</vt:lpstr>
      <vt:lpstr>Laissez-faire Leadership (cont.)</vt:lpstr>
      <vt:lpstr>Laissez-faire Leadership (cont.)</vt:lpstr>
      <vt:lpstr>Situational Leadership</vt:lpstr>
      <vt:lpstr>Situational Leadership (cont.)</vt:lpstr>
      <vt:lpstr>Situational Leadership (cont.)</vt:lpstr>
      <vt:lpstr>Friday, January 28th</vt:lpstr>
      <vt:lpstr>Current Event – Due Every Friday</vt:lpstr>
      <vt:lpstr>Current Event – Due Every Friday</vt:lpstr>
      <vt:lpstr>Activity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A LEADERSHIP AND SUPERVISION</dc:title>
  <dc:creator>Ann</dc:creator>
  <cp:lastModifiedBy>abehar</cp:lastModifiedBy>
  <cp:revision>18</cp:revision>
  <dcterms:created xsi:type="dcterms:W3CDTF">2006-01-09T15:27:16Z</dcterms:created>
  <dcterms:modified xsi:type="dcterms:W3CDTF">2011-01-28T16:18:06Z</dcterms:modified>
</cp:coreProperties>
</file>