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62" r:id="rId2"/>
    <p:sldId id="256" r:id="rId3"/>
    <p:sldId id="257" r:id="rId4"/>
    <p:sldId id="258" r:id="rId5"/>
    <p:sldId id="263" r:id="rId6"/>
    <p:sldId id="259" r:id="rId7"/>
    <p:sldId id="264" r:id="rId8"/>
    <p:sldId id="260" r:id="rId9"/>
    <p:sldId id="265" r:id="rId10"/>
    <p:sldId id="261" r:id="rId11"/>
    <p:sldId id="266" r:id="rId12"/>
    <p:sldId id="268" r:id="rId13"/>
    <p:sldId id="267" r:id="rId14"/>
    <p:sldId id="269" r:id="rId15"/>
    <p:sldId id="270" r:id="rId16"/>
    <p:sldId id="272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581" autoAdjust="0"/>
  </p:normalViewPr>
  <p:slideViewPr>
    <p:cSldViewPr>
      <p:cViewPr varScale="1">
        <p:scale>
          <a:sx n="74" d="100"/>
          <a:sy n="74" d="100"/>
        </p:scale>
        <p:origin x="-10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D03D937-885F-4450-9724-9527B94ABF7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03D937-885F-4450-9724-9527B94ABF7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03D937-885F-4450-9724-9527B94ABF7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03D937-885F-4450-9724-9527B94ABF7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03D937-885F-4450-9724-9527B94ABF7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03D937-885F-4450-9724-9527B94ABF7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03D937-885F-4450-9724-9527B94ABF7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03D937-885F-4450-9724-9527B94ABF7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03D937-885F-4450-9724-9527B94ABF79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03D937-885F-4450-9724-9527B94ABF7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03D937-885F-4450-9724-9527B94ABF7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03D937-885F-4450-9724-9527B94ABF7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03D937-885F-4450-9724-9527B94ABF7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03D937-885F-4450-9724-9527B94ABF7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03D937-885F-4450-9724-9527B94ABF7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03D937-885F-4450-9724-9527B94ABF7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03D937-885F-4450-9724-9527B94ABF7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0" y="457200"/>
            <a:ext cx="6553200" cy="3733800"/>
          </a:xfrm>
        </p:spPr>
        <p:txBody>
          <a:bodyPr/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4724400"/>
            <a:ext cx="6553200" cy="6858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A520A2-2906-4E17-8C96-E54E0122AAF7}" type="datetime1">
              <a:rPr lang="en-US"/>
              <a:pPr/>
              <a:t>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F855FB-C8F2-4321-BAC7-76F734056B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9950" y="304800"/>
            <a:ext cx="177165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304800"/>
            <a:ext cx="516255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0A59192-625E-43A4-9304-42502F945F19}" type="datetime1">
              <a:rPr lang="en-US"/>
              <a:pPr/>
              <a:t>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6F6EE3-5BA2-4163-B0BE-8146967976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304800"/>
            <a:ext cx="7010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905000" y="1752600"/>
            <a:ext cx="34671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4500" y="1752600"/>
            <a:ext cx="34671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553200"/>
            <a:ext cx="1905000" cy="304800"/>
          </a:xfrm>
        </p:spPr>
        <p:txBody>
          <a:bodyPr/>
          <a:lstStyle>
            <a:lvl1pPr>
              <a:defRPr/>
            </a:lvl1pPr>
          </a:lstStyle>
          <a:p>
            <a:fld id="{CA34EE89-DA13-4985-A7D6-F90A011D41A5}" type="datetime1">
              <a:rPr lang="en-US"/>
              <a:pPr/>
              <a:t>1/30/2011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33600" y="6553200"/>
            <a:ext cx="48006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39000" y="6553200"/>
            <a:ext cx="1905000" cy="304800"/>
          </a:xfrm>
        </p:spPr>
        <p:txBody>
          <a:bodyPr/>
          <a:lstStyle>
            <a:lvl1pPr>
              <a:defRPr/>
            </a:lvl1pPr>
          </a:lstStyle>
          <a:p>
            <a:fld id="{BE296EF8-D0BF-4E2A-81DB-F2D4562EBE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67FB1A-2D88-4628-AEF6-22D6F7AAD048}" type="datetime1">
              <a:rPr lang="en-US"/>
              <a:pPr/>
              <a:t>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F10B12-D36F-4620-95A5-26165B20BD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C3DF8A-AADC-4CBA-B28C-D9E83573C340}" type="datetime1">
              <a:rPr lang="en-US"/>
              <a:pPr/>
              <a:t>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9EA3E-E73C-4278-8DE4-9948060DCE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05000" y="1752600"/>
            <a:ext cx="34671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4500" y="1752600"/>
            <a:ext cx="34671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81F951-7C45-463D-A510-BF651C6523C9}" type="datetime1">
              <a:rPr lang="en-US"/>
              <a:pPr/>
              <a:t>1/30/2011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B0D9F4-748D-4271-A54C-AD27A79896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2639C4-BC14-4EF3-9B68-6CFED06C1735}" type="datetime1">
              <a:rPr lang="en-US"/>
              <a:pPr/>
              <a:t>1/30/2011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A8A8F4-DDF5-4943-9310-550B3666EF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12C63A-1CA2-4CD9-9FD7-0CB44CA2DA00}" type="datetime1">
              <a:rPr lang="en-US"/>
              <a:pPr/>
              <a:t>1/30/2011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84B94F-699D-48B6-B31A-8D10CD215B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98F056-7817-42A7-9B89-EE8638DE2D58}" type="datetime1">
              <a:rPr lang="en-US"/>
              <a:pPr/>
              <a:t>1/30/2011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AF7674-827B-4739-85BD-46BCB44E66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79E412-9756-48BC-BBFE-FA3A590CC900}" type="datetime1">
              <a:rPr lang="en-US"/>
              <a:pPr/>
              <a:t>1/30/2011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309CFA-8DD3-4B59-9286-AEE26A08AC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BF9C79-BFD9-4081-A887-6590F1E683C4}" type="datetime1">
              <a:rPr lang="en-US"/>
              <a:pPr/>
              <a:t>1/30/2011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695F06-FC68-4818-B7B3-1F7E8C3C87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304800"/>
            <a:ext cx="7010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5000" y="1752600"/>
            <a:ext cx="7086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3FDCC6AF-46DD-4273-8DAA-DB3A2AF4BFC3}" type="datetime1">
              <a:rPr lang="en-US"/>
              <a:pPr/>
              <a:t>1/30/2011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33600" y="6553200"/>
            <a:ext cx="480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8A671D7-DF67-4B5D-A831-C00936CB5C1D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8001000" cy="1143000"/>
          </a:xfrm>
        </p:spPr>
        <p:txBody>
          <a:bodyPr/>
          <a:lstStyle/>
          <a:p>
            <a:r>
              <a:rPr lang="en-US" dirty="0" smtClean="0"/>
              <a:t>Monday, </a:t>
            </a:r>
            <a:r>
              <a:rPr lang="en-US" dirty="0" smtClean="0"/>
              <a:t>January </a:t>
            </a:r>
            <a:r>
              <a:rPr lang="en-US" dirty="0" smtClean="0"/>
              <a:t>31st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Unit A – Leadership &amp; Supervision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Warm Up – Review </a:t>
            </a:r>
            <a:r>
              <a:rPr lang="en-US" dirty="0" smtClean="0"/>
              <a:t>Leader </a:t>
            </a:r>
            <a:r>
              <a:rPr lang="en-US" dirty="0" smtClean="0"/>
              <a:t>activity</a:t>
            </a:r>
          </a:p>
          <a:p>
            <a:r>
              <a:rPr lang="en-US" dirty="0" smtClean="0"/>
              <a:t>Obj. 1.03 – Steps in Decision Making</a:t>
            </a:r>
          </a:p>
          <a:p>
            <a:pPr lvl="1"/>
            <a:r>
              <a:rPr lang="en-US" dirty="0" smtClean="0"/>
              <a:t>Slide Show – Notes</a:t>
            </a:r>
          </a:p>
          <a:p>
            <a:pPr lvl="1"/>
            <a:r>
              <a:rPr lang="en-US" dirty="0" smtClean="0"/>
              <a:t>Activity</a:t>
            </a:r>
          </a:p>
          <a:p>
            <a:endParaRPr lang="en-US" dirty="0" smtClean="0"/>
          </a:p>
          <a:p>
            <a:r>
              <a:rPr lang="en-US" dirty="0" smtClean="0"/>
              <a:t>Unit Test on </a:t>
            </a:r>
            <a:r>
              <a:rPr lang="en-US" dirty="0" smtClean="0"/>
              <a:t>Wednesday!!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10B12-D36F-4620-95A5-26165B20BD8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FF7CB-9891-4B4F-ABC9-F4F63D4E2036}" type="slidenum">
              <a:rPr lang="en-US"/>
              <a:pPr/>
              <a:t>10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7010400" cy="1143000"/>
          </a:xfrm>
        </p:spPr>
        <p:txBody>
          <a:bodyPr/>
          <a:lstStyle/>
          <a:p>
            <a:r>
              <a:rPr lang="en-US" b="1"/>
              <a:t>Implement the best solution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447800"/>
            <a:ext cx="7086600" cy="5410200"/>
          </a:xfrm>
        </p:spPr>
        <p:txBody>
          <a:bodyPr/>
          <a:lstStyle/>
          <a:p>
            <a:r>
              <a:rPr lang="en-US" sz="4000" b="1" i="1" dirty="0"/>
              <a:t>Test </a:t>
            </a:r>
            <a:r>
              <a:rPr lang="en-US" sz="4000" b="1" i="1" dirty="0" smtClean="0"/>
              <a:t>run</a:t>
            </a:r>
          </a:p>
          <a:p>
            <a:pPr>
              <a:buNone/>
            </a:pPr>
            <a:endParaRPr lang="en-US" sz="4000" b="1" i="1" dirty="0"/>
          </a:p>
          <a:p>
            <a:r>
              <a:rPr lang="en-US" sz="4000" b="1" i="1" dirty="0" smtClean="0"/>
              <a:t>Piloting</a:t>
            </a:r>
          </a:p>
          <a:p>
            <a:pPr>
              <a:buNone/>
            </a:pPr>
            <a:endParaRPr lang="en-US" sz="4000" b="1" i="1" dirty="0"/>
          </a:p>
          <a:p>
            <a:r>
              <a:rPr lang="en-US" sz="4000" b="1" i="1" dirty="0" smtClean="0"/>
              <a:t>Debugging</a:t>
            </a:r>
            <a:endParaRPr lang="en-US" sz="4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FF7CB-9891-4B4F-ABC9-F4F63D4E2036}" type="slidenum">
              <a:rPr lang="en-US"/>
              <a:pPr/>
              <a:t>11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7010400" cy="1143000"/>
          </a:xfrm>
        </p:spPr>
        <p:txBody>
          <a:bodyPr/>
          <a:lstStyle/>
          <a:p>
            <a:r>
              <a:rPr lang="en-US" b="1"/>
              <a:t>Implement the best solution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447800"/>
            <a:ext cx="7086600" cy="5410200"/>
          </a:xfrm>
        </p:spPr>
        <p:txBody>
          <a:bodyPr/>
          <a:lstStyle/>
          <a:p>
            <a:r>
              <a:rPr lang="en-US" sz="4400" b="1" i="1" dirty="0"/>
              <a:t>Test run: </a:t>
            </a:r>
            <a:endParaRPr lang="en-US" sz="4400" b="1" i="1" dirty="0" smtClean="0"/>
          </a:p>
          <a:p>
            <a:pPr>
              <a:buNone/>
            </a:pPr>
            <a:r>
              <a:rPr lang="en-US" sz="4400" b="1" i="1" dirty="0" smtClean="0"/>
              <a:t>   </a:t>
            </a:r>
            <a:r>
              <a:rPr lang="en-US" sz="4400" b="1" i="1" dirty="0"/>
              <a:t>A specified period of time during which a business tries a new solution and gathers actual results prior to deciding to fully implement that solution</a:t>
            </a:r>
            <a:r>
              <a:rPr lang="en-US" sz="4400" b="1" i="1" dirty="0" smtClean="0"/>
              <a:t>.</a:t>
            </a:r>
            <a:endParaRPr lang="en-US" sz="4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FF7CB-9891-4B4F-ABC9-F4F63D4E2036}" type="slidenum">
              <a:rPr lang="en-US"/>
              <a:pPr/>
              <a:t>12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7010400" cy="1143000"/>
          </a:xfrm>
        </p:spPr>
        <p:txBody>
          <a:bodyPr/>
          <a:lstStyle/>
          <a:p>
            <a:r>
              <a:rPr lang="en-US" b="1"/>
              <a:t>Implement the best solution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447800"/>
            <a:ext cx="7086600" cy="5410200"/>
          </a:xfrm>
        </p:spPr>
        <p:txBody>
          <a:bodyPr/>
          <a:lstStyle/>
          <a:p>
            <a:r>
              <a:rPr lang="en-US" sz="4000" b="1" i="1" dirty="0" smtClean="0"/>
              <a:t>Piloting</a:t>
            </a:r>
            <a:r>
              <a:rPr lang="en-US" sz="4000" b="1" i="1" dirty="0"/>
              <a:t>: </a:t>
            </a:r>
            <a:endParaRPr lang="en-US" sz="4000" b="1" i="1" dirty="0" smtClean="0"/>
          </a:p>
          <a:p>
            <a:pPr>
              <a:buNone/>
            </a:pPr>
            <a:r>
              <a:rPr lang="en-US" sz="4000" b="1" i="1" dirty="0" smtClean="0"/>
              <a:t>   </a:t>
            </a:r>
            <a:r>
              <a:rPr lang="en-US" sz="4000" b="1" i="1" dirty="0"/>
              <a:t>A process of implementing solutions in one area of the business first to aid the full implementation process</a:t>
            </a:r>
            <a:r>
              <a:rPr lang="en-US" sz="4000" b="1" i="1" dirty="0" smtClean="0"/>
              <a:t>.</a:t>
            </a:r>
            <a:endParaRPr lang="en-US" sz="4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FF7CB-9891-4B4F-ABC9-F4F63D4E2036}" type="slidenum">
              <a:rPr lang="en-US"/>
              <a:pPr/>
              <a:t>13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7010400" cy="1143000"/>
          </a:xfrm>
        </p:spPr>
        <p:txBody>
          <a:bodyPr/>
          <a:lstStyle/>
          <a:p>
            <a:r>
              <a:rPr lang="en-US" b="1"/>
              <a:t>Implement the best solution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447800"/>
            <a:ext cx="7086600" cy="5410200"/>
          </a:xfrm>
        </p:spPr>
        <p:txBody>
          <a:bodyPr/>
          <a:lstStyle/>
          <a:p>
            <a:r>
              <a:rPr lang="en-US" sz="4000" b="1" i="1" dirty="0" smtClean="0"/>
              <a:t>Debugging</a:t>
            </a:r>
            <a:r>
              <a:rPr lang="en-US" sz="4000" b="1" i="1" dirty="0"/>
              <a:t>: </a:t>
            </a:r>
            <a:endParaRPr lang="en-US" sz="4000" b="1" i="1" dirty="0" smtClean="0"/>
          </a:p>
          <a:p>
            <a:pPr>
              <a:buNone/>
            </a:pPr>
            <a:r>
              <a:rPr lang="en-US" sz="4000" b="1" i="1" dirty="0" smtClean="0"/>
              <a:t>  The </a:t>
            </a:r>
            <a:r>
              <a:rPr lang="en-US" sz="4000" b="1" i="1" dirty="0"/>
              <a:t>method used to remove errors or problems from a new procedure or process during the implementation phase.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decision making process to look at the following situations. </a:t>
            </a:r>
          </a:p>
          <a:p>
            <a:r>
              <a:rPr lang="en-US" dirty="0" smtClean="0"/>
              <a:t>For each situation, list a response for each of the 4 steps of the decision making process.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10B12-D36F-4620-95A5-26165B20BD8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Tuesday, February 1st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3600" dirty="0" smtClean="0"/>
              <a:t>Unit A – Leadership &amp; Supervision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Unit A Test Review</a:t>
            </a:r>
          </a:p>
          <a:p>
            <a:pPr lvl="1"/>
            <a:r>
              <a:rPr lang="en-US" dirty="0" smtClean="0"/>
              <a:t>Individual Reviews - </a:t>
            </a:r>
            <a:r>
              <a:rPr lang="en-US" dirty="0" err="1" smtClean="0"/>
              <a:t>Quia</a:t>
            </a:r>
            <a:endParaRPr lang="en-US" dirty="0" smtClean="0"/>
          </a:p>
          <a:p>
            <a:pPr lvl="2"/>
            <a:r>
              <a:rPr lang="en-US" dirty="0" smtClean="0"/>
              <a:t>Vocabulary  Review activities</a:t>
            </a:r>
          </a:p>
          <a:p>
            <a:pPr lvl="2"/>
            <a:r>
              <a:rPr lang="en-US" dirty="0" smtClean="0"/>
              <a:t>Rags to Riches – Make $3,000,000.  Show me the MONEY!!</a:t>
            </a:r>
          </a:p>
          <a:p>
            <a:pPr lvl="1"/>
            <a:r>
              <a:rPr lang="en-US" dirty="0" smtClean="0"/>
              <a:t>Group Review – Challenge Board</a:t>
            </a:r>
          </a:p>
          <a:p>
            <a:r>
              <a:rPr lang="en-US" dirty="0" smtClean="0"/>
              <a:t>Unit A Test - </a:t>
            </a:r>
            <a:r>
              <a:rPr lang="en-US" dirty="0" smtClean="0"/>
              <a:t>TOMORROW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10B12-D36F-4620-95A5-26165B20BD8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Wednesday, February 2nd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Unit A1 – Leadership &amp; Supervision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828800"/>
            <a:ext cx="7239000" cy="4800600"/>
          </a:xfrm>
        </p:spPr>
        <p:txBody>
          <a:bodyPr/>
          <a:lstStyle/>
          <a:p>
            <a:r>
              <a:rPr lang="en-US" dirty="0" smtClean="0"/>
              <a:t>Warm – Up – </a:t>
            </a:r>
            <a:r>
              <a:rPr lang="en-US" dirty="0" smtClean="0"/>
              <a:t>Unit </a:t>
            </a:r>
            <a:r>
              <a:rPr lang="en-US" dirty="0" smtClean="0"/>
              <a:t>A1 Test – </a:t>
            </a:r>
            <a:r>
              <a:rPr lang="en-US" dirty="0" err="1" smtClean="0"/>
              <a:t>Quia</a:t>
            </a:r>
            <a:r>
              <a:rPr lang="en-US" dirty="0" smtClean="0"/>
              <a:t>  - No Notes</a:t>
            </a:r>
            <a:endParaRPr lang="en-US" dirty="0" smtClean="0"/>
          </a:p>
          <a:p>
            <a:r>
              <a:rPr lang="en-US" dirty="0" smtClean="0"/>
              <a:t>Unit </a:t>
            </a:r>
            <a:r>
              <a:rPr lang="en-US" dirty="0" smtClean="0"/>
              <a:t>A2 Vocabulary – Write terms and definitions.  </a:t>
            </a:r>
          </a:p>
          <a:p>
            <a:r>
              <a:rPr lang="en-US" dirty="0" smtClean="0"/>
              <a:t>Work on Vocabulary Activities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10B12-D36F-4620-95A5-26165B20BD8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/>
              <a:t>UNIT A</a:t>
            </a:r>
            <a:br>
              <a:rPr lang="en-US" b="1"/>
            </a:br>
            <a:r>
              <a:rPr lang="en-US" b="1"/>
              <a:t>LEADERSHIP AND SUPERVISION</a:t>
            </a:r>
            <a:r>
              <a:rPr lang="en-US"/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b="1"/>
              <a:t>1.03  Exemplify the steps in effective decision making.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7111-0399-4587-A321-747FA1229AE3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/>
              <a:t>Steps in effective decision making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14600" y="1905000"/>
            <a:ext cx="5791200" cy="2743200"/>
          </a:xfrm>
        </p:spPr>
        <p:txBody>
          <a:bodyPr/>
          <a:lstStyle/>
          <a:p>
            <a:pPr marL="533400" indent="-533400">
              <a:buFontTx/>
              <a:buAutoNum type="arabicPeriod"/>
            </a:pPr>
            <a:r>
              <a:rPr lang="en-US" b="1" dirty="0"/>
              <a:t>Identify the problem.</a:t>
            </a:r>
          </a:p>
          <a:p>
            <a:pPr marL="533400" indent="-533400">
              <a:buFontTx/>
              <a:buAutoNum type="arabicPeriod"/>
            </a:pPr>
            <a:r>
              <a:rPr lang="en-US" b="1" dirty="0"/>
              <a:t>List possible solutions.</a:t>
            </a:r>
          </a:p>
          <a:p>
            <a:pPr marL="533400" indent="-533400">
              <a:buFontTx/>
              <a:buAutoNum type="arabicPeriod"/>
            </a:pPr>
            <a:r>
              <a:rPr lang="en-US" b="1" dirty="0"/>
              <a:t>Analyze possible solutions.</a:t>
            </a:r>
          </a:p>
          <a:p>
            <a:pPr marL="533400" indent="-533400">
              <a:buFontTx/>
              <a:buAutoNum type="arabicPeriod"/>
            </a:pPr>
            <a:r>
              <a:rPr lang="en-US" b="1" dirty="0"/>
              <a:t>Implement the best solution.</a:t>
            </a:r>
          </a:p>
        </p:txBody>
      </p:sp>
      <p:pic>
        <p:nvPicPr>
          <p:cNvPr id="6148" name="Picture 4" descr="j0304499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038600" y="4495800"/>
            <a:ext cx="2879725" cy="1735138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2B5F9-AE49-49F6-99FF-0B51EA391915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Identify the problem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495800" y="1600200"/>
            <a:ext cx="3848100" cy="4495800"/>
          </a:xfrm>
        </p:spPr>
        <p:txBody>
          <a:bodyPr/>
          <a:lstStyle/>
          <a:p>
            <a:r>
              <a:rPr lang="en-US" sz="4800" b="1" i="1" dirty="0"/>
              <a:t>Problem: </a:t>
            </a:r>
            <a:r>
              <a:rPr lang="en-US" sz="4800" b="1" i="1" dirty="0" smtClean="0"/>
              <a:t>   </a:t>
            </a:r>
            <a:r>
              <a:rPr lang="en-US" sz="4800" b="1" i="1" dirty="0"/>
              <a:t>A situation that requires a solution</a:t>
            </a:r>
            <a:r>
              <a:rPr lang="en-US" sz="4800" b="1" i="1" dirty="0" smtClean="0"/>
              <a:t>.</a:t>
            </a:r>
            <a:endParaRPr lang="en-US" sz="4800" b="1" i="1" dirty="0"/>
          </a:p>
        </p:txBody>
      </p:sp>
      <p:pic>
        <p:nvPicPr>
          <p:cNvPr id="8196" name="Picture 4" descr="j0078622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057400" y="1828800"/>
            <a:ext cx="1857375" cy="3995738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Sure It’s the Problem – and Not a Symptom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905000" y="2133600"/>
            <a:ext cx="7086600" cy="4114800"/>
          </a:xfrm>
        </p:spPr>
        <p:txBody>
          <a:bodyPr/>
          <a:lstStyle/>
          <a:p>
            <a:r>
              <a:rPr lang="en-US" sz="4000" b="1" i="1" dirty="0" smtClean="0"/>
              <a:t>Symptom:  A side effect of a problem sometimes mislabeled as the problem.</a:t>
            </a:r>
          </a:p>
          <a:p>
            <a:pPr>
              <a:buNone/>
            </a:pPr>
            <a:endParaRPr lang="en-US" sz="2000" b="1" i="1" dirty="0" smtClean="0"/>
          </a:p>
          <a:p>
            <a:r>
              <a:rPr lang="en-US" sz="4000" b="1" i="1" dirty="0" smtClean="0"/>
              <a:t>Example – A student disrupts class to disguise fact that he cannot read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96EF8-D0BF-4E2A-81DB-F2D4562EBEC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B99D-EAEA-49A7-B3C9-9F562AA32FA4}" type="slidenum">
              <a:rPr lang="en-US"/>
              <a:pPr/>
              <a:t>6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List possible solutions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05000" y="1524000"/>
            <a:ext cx="6705600" cy="4572000"/>
          </a:xfrm>
        </p:spPr>
        <p:txBody>
          <a:bodyPr/>
          <a:lstStyle/>
          <a:p>
            <a:r>
              <a:rPr lang="en-US" b="1" i="1" dirty="0"/>
              <a:t>Brainstorming:  Generating a list of as many possible solutions as possible through group discussion in an open forum</a:t>
            </a:r>
            <a:r>
              <a:rPr lang="en-US" b="1" i="1" dirty="0" smtClean="0"/>
              <a:t>.</a:t>
            </a:r>
          </a:p>
          <a:p>
            <a:endParaRPr lang="en-US" sz="2800" b="1" i="1" dirty="0" smtClean="0"/>
          </a:p>
          <a:p>
            <a:r>
              <a:rPr lang="en-US" sz="2800" b="1" i="1" dirty="0" smtClean="0"/>
              <a:t>Rule of Brainstorming: </a:t>
            </a:r>
          </a:p>
          <a:p>
            <a:pPr>
              <a:buNone/>
            </a:pPr>
            <a:r>
              <a:rPr lang="en-US" sz="2800" b="1" i="1" dirty="0" smtClean="0"/>
              <a:t>  --No idea is rejected or</a:t>
            </a:r>
          </a:p>
          <a:p>
            <a:pPr>
              <a:buNone/>
            </a:pPr>
            <a:r>
              <a:rPr lang="en-US" sz="2800" b="1" i="1" dirty="0" smtClean="0"/>
              <a:t>  --Labeled as bad</a:t>
            </a:r>
          </a:p>
          <a:p>
            <a:pPr>
              <a:buNone/>
            </a:pPr>
            <a:endParaRPr lang="en-US" sz="2800" b="1" i="1" dirty="0" smtClean="0"/>
          </a:p>
          <a:p>
            <a:r>
              <a:rPr lang="en-US" sz="2800" b="1" i="1" dirty="0" smtClean="0"/>
              <a:t>Helps to think “OUTSIDE THE BOX!!”</a:t>
            </a:r>
            <a:endParaRPr lang="en-US" sz="2800" b="1" i="1" dirty="0"/>
          </a:p>
        </p:txBody>
      </p:sp>
      <p:pic>
        <p:nvPicPr>
          <p:cNvPr id="10248" name="Picture 8" descr="j0299691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096000" y="3429000"/>
            <a:ext cx="2667000" cy="243046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905000" y="457200"/>
            <a:ext cx="7010400" cy="1447800"/>
          </a:xfrm>
        </p:spPr>
        <p:txBody>
          <a:bodyPr/>
          <a:lstStyle/>
          <a:p>
            <a:r>
              <a:rPr lang="en-US" b="1" dirty="0" smtClean="0"/>
              <a:t>Sources of information/solutions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752600" y="1752600"/>
            <a:ext cx="7239000" cy="4495800"/>
          </a:xfrm>
        </p:spPr>
        <p:txBody>
          <a:bodyPr/>
          <a:lstStyle/>
          <a:p>
            <a:pPr marL="398463" indent="-339725">
              <a:spcBef>
                <a:spcPct val="50000"/>
              </a:spcBef>
              <a:buNone/>
            </a:pPr>
            <a:endParaRPr lang="en-US" b="1" dirty="0" smtClean="0"/>
          </a:p>
          <a:p>
            <a:pPr marL="398463" indent="-339725">
              <a:spcBef>
                <a:spcPct val="50000"/>
              </a:spcBef>
            </a:pPr>
            <a:r>
              <a:rPr lang="en-US" sz="4800" b="1" dirty="0" smtClean="0"/>
              <a:t>Research</a:t>
            </a:r>
          </a:p>
          <a:p>
            <a:pPr marL="398463" indent="-339725">
              <a:spcBef>
                <a:spcPct val="50000"/>
              </a:spcBef>
            </a:pPr>
            <a:r>
              <a:rPr lang="en-US" sz="4800" b="1" dirty="0" smtClean="0"/>
              <a:t>Consumer panels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96EF8-D0BF-4E2A-81DB-F2D4562EBEC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1F6B8-4C9A-4A43-A5CB-4A409A4B0E81}" type="slidenum">
              <a:rPr lang="en-US"/>
              <a:pPr/>
              <a:t>8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0"/>
            <a:ext cx="7010400" cy="1143000"/>
          </a:xfrm>
        </p:spPr>
        <p:txBody>
          <a:bodyPr/>
          <a:lstStyle/>
          <a:p>
            <a:r>
              <a:rPr lang="en-US" b="1"/>
              <a:t>Analyze possible solutions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219200"/>
            <a:ext cx="7086600" cy="5410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600" b="1" dirty="0"/>
              <a:t>Study each suggested solution</a:t>
            </a:r>
            <a:r>
              <a:rPr lang="en-US" sz="3600" b="1" dirty="0" smtClean="0"/>
              <a:t>.</a:t>
            </a:r>
          </a:p>
          <a:p>
            <a:pPr>
              <a:lnSpc>
                <a:spcPct val="80000"/>
              </a:lnSpc>
              <a:buNone/>
            </a:pPr>
            <a:endParaRPr lang="en-US" sz="2000" b="1" dirty="0" smtClean="0"/>
          </a:p>
          <a:p>
            <a:pPr>
              <a:lnSpc>
                <a:spcPct val="80000"/>
              </a:lnSpc>
            </a:pPr>
            <a:r>
              <a:rPr lang="en-US" sz="3600" b="1" dirty="0" smtClean="0"/>
              <a:t>Sources </a:t>
            </a:r>
            <a:r>
              <a:rPr lang="en-US" sz="3600" b="1" dirty="0"/>
              <a:t>of information for reference</a:t>
            </a:r>
          </a:p>
          <a:p>
            <a:pPr lvl="1">
              <a:lnSpc>
                <a:spcPct val="80000"/>
              </a:lnSpc>
            </a:pPr>
            <a:r>
              <a:rPr lang="en-US" sz="3200" b="1" dirty="0"/>
              <a:t>Business records</a:t>
            </a:r>
          </a:p>
          <a:p>
            <a:pPr lvl="1">
              <a:lnSpc>
                <a:spcPct val="80000"/>
              </a:lnSpc>
            </a:pPr>
            <a:r>
              <a:rPr lang="en-US" sz="3200" b="1" dirty="0"/>
              <a:t>Trade associations</a:t>
            </a:r>
          </a:p>
          <a:p>
            <a:pPr lvl="1">
              <a:lnSpc>
                <a:spcPct val="80000"/>
              </a:lnSpc>
            </a:pPr>
            <a:r>
              <a:rPr lang="en-US" sz="3200" b="1" dirty="0"/>
              <a:t>Libraries</a:t>
            </a:r>
          </a:p>
          <a:p>
            <a:pPr lvl="1">
              <a:lnSpc>
                <a:spcPct val="80000"/>
              </a:lnSpc>
            </a:pPr>
            <a:r>
              <a:rPr lang="en-US" sz="3200" b="1" dirty="0"/>
              <a:t>Consultants</a:t>
            </a:r>
          </a:p>
          <a:p>
            <a:pPr lvl="1">
              <a:lnSpc>
                <a:spcPct val="80000"/>
              </a:lnSpc>
            </a:pPr>
            <a:r>
              <a:rPr lang="en-US" sz="3200" b="1" dirty="0"/>
              <a:t>Government sources</a:t>
            </a:r>
          </a:p>
          <a:p>
            <a:pPr lvl="1">
              <a:lnSpc>
                <a:spcPct val="80000"/>
              </a:lnSpc>
            </a:pPr>
            <a:r>
              <a:rPr lang="en-US" sz="3200" b="1" dirty="0" smtClean="0"/>
              <a:t>Internet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1F6B8-4C9A-4A43-A5CB-4A409A4B0E81}" type="slidenum">
              <a:rPr lang="en-US"/>
              <a:pPr/>
              <a:t>9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0"/>
            <a:ext cx="7010400" cy="1143000"/>
          </a:xfrm>
        </p:spPr>
        <p:txBody>
          <a:bodyPr/>
          <a:lstStyle/>
          <a:p>
            <a:r>
              <a:rPr lang="en-US" b="1"/>
              <a:t>Analyze possible solutions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219200"/>
            <a:ext cx="7086600" cy="54102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en-US" sz="2400" b="1" dirty="0"/>
          </a:p>
          <a:p>
            <a:pPr>
              <a:lnSpc>
                <a:spcPct val="80000"/>
              </a:lnSpc>
            </a:pPr>
            <a:r>
              <a:rPr lang="en-US" sz="3600" b="1" dirty="0"/>
              <a:t>Reduce the solutions to two or three options</a:t>
            </a:r>
            <a:r>
              <a:rPr lang="en-US" sz="3600" b="1" dirty="0" smtClean="0"/>
              <a:t>.</a:t>
            </a:r>
          </a:p>
          <a:p>
            <a:pPr>
              <a:lnSpc>
                <a:spcPct val="80000"/>
              </a:lnSpc>
            </a:pPr>
            <a:endParaRPr lang="en-US" sz="2000" b="1" dirty="0" smtClean="0"/>
          </a:p>
          <a:p>
            <a:pPr>
              <a:lnSpc>
                <a:spcPct val="80000"/>
              </a:lnSpc>
              <a:buNone/>
            </a:pPr>
            <a:endParaRPr lang="en-US" sz="2000" b="1" dirty="0"/>
          </a:p>
          <a:p>
            <a:pPr>
              <a:lnSpc>
                <a:spcPct val="80000"/>
              </a:lnSpc>
            </a:pPr>
            <a:r>
              <a:rPr lang="en-US" sz="3600" b="1" dirty="0"/>
              <a:t>Compare the options.</a:t>
            </a:r>
          </a:p>
          <a:p>
            <a:pPr lvl="1">
              <a:lnSpc>
                <a:spcPct val="80000"/>
              </a:lnSpc>
            </a:pPr>
            <a:r>
              <a:rPr lang="en-US" sz="3200" b="1" dirty="0"/>
              <a:t>Strengths</a:t>
            </a:r>
          </a:p>
          <a:p>
            <a:pPr lvl="1">
              <a:lnSpc>
                <a:spcPct val="80000"/>
              </a:lnSpc>
            </a:pPr>
            <a:r>
              <a:rPr lang="en-US" sz="3200" b="1" dirty="0"/>
              <a:t>Weaknesses</a:t>
            </a:r>
          </a:p>
          <a:p>
            <a:pPr lvl="1">
              <a:lnSpc>
                <a:spcPct val="80000"/>
              </a:lnSpc>
            </a:pPr>
            <a:r>
              <a:rPr lang="en-US" sz="3200" b="1" dirty="0"/>
              <a:t>Costs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 bldLvl="2"/>
    </p:bldLst>
  </p:timing>
</p:sld>
</file>

<file path=ppt/theme/theme1.xml><?xml version="1.0" encoding="utf-8"?>
<a:theme xmlns:a="http://schemas.openxmlformats.org/drawingml/2006/main" name="PushPin">
  <a:themeElements>
    <a:clrScheme name="PushPin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PushPi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ushPi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shPi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shPi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shPi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shPi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shPi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shPi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Settings\dcsuser.000\Local Settings\Temp\Temporary Directory 1 for PushPin.zip\PushPin.pot</Template>
  <TotalTime>450</TotalTime>
  <Words>428</Words>
  <Application>Microsoft Office PowerPoint</Application>
  <PresentationFormat>On-screen Show (4:3)</PresentationFormat>
  <Paragraphs>111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PushPin</vt:lpstr>
      <vt:lpstr>Monday, January 31st Unit A – Leadership &amp; Supervision</vt:lpstr>
      <vt:lpstr>UNIT A LEADERSHIP AND SUPERVISION </vt:lpstr>
      <vt:lpstr>Steps in effective decision making</vt:lpstr>
      <vt:lpstr>Identify the problem</vt:lpstr>
      <vt:lpstr>Make Sure It’s the Problem – and Not a Symptom</vt:lpstr>
      <vt:lpstr>List possible solutions</vt:lpstr>
      <vt:lpstr>Sources of information/solutions </vt:lpstr>
      <vt:lpstr>Analyze possible solutions</vt:lpstr>
      <vt:lpstr>Analyze possible solutions</vt:lpstr>
      <vt:lpstr>Implement the best solution</vt:lpstr>
      <vt:lpstr>Implement the best solution</vt:lpstr>
      <vt:lpstr>Implement the best solution</vt:lpstr>
      <vt:lpstr>Implement the best solution</vt:lpstr>
      <vt:lpstr>Activity</vt:lpstr>
      <vt:lpstr>Tuesday, February 1st  Unit A – Leadership &amp; Supervision</vt:lpstr>
      <vt:lpstr>Wednesday, February 2nd Unit A1 – Leadership &amp; Supervision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A LEADERSHIP AND SUPERVISION</dc:title>
  <dc:creator>Ann</dc:creator>
  <cp:lastModifiedBy>Ann</cp:lastModifiedBy>
  <cp:revision>35</cp:revision>
  <dcterms:created xsi:type="dcterms:W3CDTF">2003-11-28T03:08:51Z</dcterms:created>
  <dcterms:modified xsi:type="dcterms:W3CDTF">2011-01-31T00:16:15Z</dcterms:modified>
</cp:coreProperties>
</file>