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4"/>
  </p:notesMasterIdLst>
  <p:sldIdLst>
    <p:sldId id="295" r:id="rId2"/>
    <p:sldId id="296" r:id="rId3"/>
    <p:sldId id="256" r:id="rId4"/>
    <p:sldId id="283" r:id="rId5"/>
    <p:sldId id="257" r:id="rId6"/>
    <p:sldId id="280" r:id="rId7"/>
    <p:sldId id="284" r:id="rId8"/>
    <p:sldId id="258" r:id="rId9"/>
    <p:sldId id="271" r:id="rId10"/>
    <p:sldId id="259" r:id="rId11"/>
    <p:sldId id="272" r:id="rId12"/>
    <p:sldId id="260" r:id="rId13"/>
    <p:sldId id="286" r:id="rId14"/>
    <p:sldId id="285" r:id="rId15"/>
    <p:sldId id="287" r:id="rId16"/>
    <p:sldId id="288" r:id="rId17"/>
    <p:sldId id="289" r:id="rId18"/>
    <p:sldId id="261" r:id="rId19"/>
    <p:sldId id="290" r:id="rId20"/>
    <p:sldId id="291" r:id="rId21"/>
    <p:sldId id="292" r:id="rId22"/>
    <p:sldId id="263" r:id="rId23"/>
    <p:sldId id="273" r:id="rId24"/>
    <p:sldId id="274" r:id="rId25"/>
    <p:sldId id="281" r:id="rId26"/>
    <p:sldId id="299" r:id="rId27"/>
    <p:sldId id="275" r:id="rId28"/>
    <p:sldId id="276" r:id="rId29"/>
    <p:sldId id="277" r:id="rId30"/>
    <p:sldId id="282" r:id="rId31"/>
    <p:sldId id="297" r:id="rId32"/>
    <p:sldId id="298" r:id="rId33"/>
    <p:sldId id="262" r:id="rId34"/>
    <p:sldId id="293" r:id="rId35"/>
    <p:sldId id="294" r:id="rId36"/>
    <p:sldId id="266" r:id="rId37"/>
    <p:sldId id="278" r:id="rId38"/>
    <p:sldId id="279" r:id="rId39"/>
    <p:sldId id="267" r:id="rId40"/>
    <p:sldId id="268" r:id="rId41"/>
    <p:sldId id="269" r:id="rId42"/>
    <p:sldId id="270" r:id="rId43"/>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66"/>
    <a:srgbClr val="0033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53" autoAdjust="0"/>
    <p:restoredTop sz="94676" autoAdjust="0"/>
  </p:normalViewPr>
  <p:slideViewPr>
    <p:cSldViewPr>
      <p:cViewPr varScale="1">
        <p:scale>
          <a:sx n="70" d="100"/>
          <a:sy n="70" d="100"/>
        </p:scale>
        <p:origin x="-51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236"/>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1945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1946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946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946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1946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04E78E59-F5B3-416F-9615-0A3B8417FD4D}"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5D56D9A-A936-40EE-9C73-0A913B0E07DB}" type="slidenum">
              <a:rPr lang="en-US"/>
              <a:pPr/>
              <a:t>3</a:t>
            </a:fld>
            <a:endParaRPr lang="en-US"/>
          </a:p>
        </p:txBody>
      </p:sp>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B917707-B21A-4D38-B9A2-76592B0072EF}" type="slidenum">
              <a:rPr lang="en-US"/>
              <a:pPr/>
              <a:t>12</a:t>
            </a:fld>
            <a:endParaRPr lang="en-US"/>
          </a:p>
        </p:txBody>
      </p:sp>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B917707-B21A-4D38-B9A2-76592B0072EF}" type="slidenum">
              <a:rPr lang="en-US"/>
              <a:pPr/>
              <a:t>13</a:t>
            </a:fld>
            <a:endParaRPr lang="en-US"/>
          </a:p>
        </p:txBody>
      </p:sp>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B917707-B21A-4D38-B9A2-76592B0072EF}" type="slidenum">
              <a:rPr lang="en-US"/>
              <a:pPr/>
              <a:t>14</a:t>
            </a:fld>
            <a:endParaRPr lang="en-US"/>
          </a:p>
        </p:txBody>
      </p:sp>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B917707-B21A-4D38-B9A2-76592B0072EF}" type="slidenum">
              <a:rPr lang="en-US"/>
              <a:pPr/>
              <a:t>15</a:t>
            </a:fld>
            <a:endParaRPr lang="en-US"/>
          </a:p>
        </p:txBody>
      </p:sp>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B917707-B21A-4D38-B9A2-76592B0072EF}" type="slidenum">
              <a:rPr lang="en-US"/>
              <a:pPr/>
              <a:t>16</a:t>
            </a:fld>
            <a:endParaRPr lang="en-US"/>
          </a:p>
        </p:txBody>
      </p:sp>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B917707-B21A-4D38-B9A2-76592B0072EF}" type="slidenum">
              <a:rPr lang="en-US"/>
              <a:pPr/>
              <a:t>17</a:t>
            </a:fld>
            <a:endParaRPr lang="en-US"/>
          </a:p>
        </p:txBody>
      </p:sp>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FEC91B6-79E8-4C1B-AD7F-FAAA62771783}" type="slidenum">
              <a:rPr lang="en-US"/>
              <a:pPr/>
              <a:t>18</a:t>
            </a:fld>
            <a:endParaRPr lang="en-US"/>
          </a:p>
        </p:txBody>
      </p:sp>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FEC91B6-79E8-4C1B-AD7F-FAAA62771783}" type="slidenum">
              <a:rPr lang="en-US"/>
              <a:pPr/>
              <a:t>19</a:t>
            </a:fld>
            <a:endParaRPr lang="en-US"/>
          </a:p>
        </p:txBody>
      </p:sp>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FEC91B6-79E8-4C1B-AD7F-FAAA62771783}" type="slidenum">
              <a:rPr lang="en-US"/>
              <a:pPr/>
              <a:t>20</a:t>
            </a:fld>
            <a:endParaRPr lang="en-US"/>
          </a:p>
        </p:txBody>
      </p:sp>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FEC91B6-79E8-4C1B-AD7F-FAAA62771783}" type="slidenum">
              <a:rPr lang="en-US"/>
              <a:pPr/>
              <a:t>21</a:t>
            </a:fld>
            <a:endParaRPr lang="en-US"/>
          </a:p>
        </p:txBody>
      </p:sp>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87FDC9A-0CC2-40E9-8D58-8B80CB22A6DA}" type="slidenum">
              <a:rPr lang="en-US"/>
              <a:pPr/>
              <a:t>4</a:t>
            </a:fld>
            <a:endParaRPr lang="en-US"/>
          </a:p>
        </p:txBody>
      </p:sp>
      <p:sp>
        <p:nvSpPr>
          <p:cNvPr id="21506" name="Rectangle 2"/>
          <p:cNvSpPr>
            <a:spLocks noGrp="1" noRot="1" noChangeAspect="1" noChangeArrowheads="1" noTextEdit="1"/>
          </p:cNvSpPr>
          <p:nvPr>
            <p:ph type="sldImg"/>
          </p:nvPr>
        </p:nvSpPr>
        <p:spPr>
          <a:ln/>
        </p:spPr>
      </p:sp>
      <p:sp>
        <p:nvSpPr>
          <p:cNvPr id="215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9FAFB74-7863-4329-B2F5-F4B31529E778}" type="slidenum">
              <a:rPr lang="en-US"/>
              <a:pPr/>
              <a:t>22</a:t>
            </a:fld>
            <a:endParaRPr lang="en-US"/>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D0A0CB2-9849-4262-8130-2EEA67A75169}" type="slidenum">
              <a:rPr lang="en-US"/>
              <a:pPr/>
              <a:t>23</a:t>
            </a:fld>
            <a:endParaRPr lang="en-US"/>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FEB78BA-2562-4E12-87CA-058806E09512}" type="slidenum">
              <a:rPr lang="en-US"/>
              <a:pPr/>
              <a:t>24</a:t>
            </a:fld>
            <a:endParaRPr lang="en-US"/>
          </a:p>
        </p:txBody>
      </p:sp>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9D27CCE-93CB-4BA7-BABB-6ACAB0556491}" type="slidenum">
              <a:rPr lang="en-US"/>
              <a:pPr/>
              <a:t>25</a:t>
            </a:fld>
            <a:endParaRPr lang="en-US"/>
          </a:p>
        </p:txBody>
      </p:sp>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EEB7244-A2EB-4B06-8DF1-32627F930D8D}" type="slidenum">
              <a:rPr lang="en-US"/>
              <a:pPr/>
              <a:t>27</a:t>
            </a:fld>
            <a:endParaRPr lang="en-US"/>
          </a:p>
        </p:txBody>
      </p:sp>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79F297D-5F99-48A6-A751-96058A46F35C}" type="slidenum">
              <a:rPr lang="en-US"/>
              <a:pPr/>
              <a:t>28</a:t>
            </a:fld>
            <a:endParaRPr lang="en-US"/>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29A9A94-4C93-4991-8B8B-B973F43F289F}" type="slidenum">
              <a:rPr lang="en-US"/>
              <a:pPr/>
              <a:t>29</a:t>
            </a:fld>
            <a:endParaRPr lang="en-US"/>
          </a:p>
        </p:txBody>
      </p:sp>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7BF6203-42E9-4401-8F12-CCBBB483DCFE}" type="slidenum">
              <a:rPr lang="en-US"/>
              <a:pPr/>
              <a:t>30</a:t>
            </a:fld>
            <a:endParaRPr lang="en-US"/>
          </a:p>
        </p:txBody>
      </p:sp>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0B959AF-8114-4239-AE1C-67B9F746E0C0}" type="slidenum">
              <a:rPr lang="en-US"/>
              <a:pPr/>
              <a:t>33</a:t>
            </a:fld>
            <a:endParaRPr lang="en-US"/>
          </a:p>
        </p:txBody>
      </p:sp>
      <p:sp>
        <p:nvSpPr>
          <p:cNvPr id="31746" name="Rectangle 2"/>
          <p:cNvSpPr>
            <a:spLocks noGrp="1" noRot="1" noChangeAspect="1" noChangeArrowheads="1" noTextEdit="1"/>
          </p:cNvSpPr>
          <p:nvPr>
            <p:ph type="sldImg"/>
          </p:nvPr>
        </p:nvSpPr>
        <p:spPr>
          <a:ln/>
        </p:spPr>
      </p:sp>
      <p:sp>
        <p:nvSpPr>
          <p:cNvPr id="317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0B959AF-8114-4239-AE1C-67B9F746E0C0}" type="slidenum">
              <a:rPr lang="en-US"/>
              <a:pPr/>
              <a:t>34</a:t>
            </a:fld>
            <a:endParaRPr lang="en-US"/>
          </a:p>
        </p:txBody>
      </p:sp>
      <p:sp>
        <p:nvSpPr>
          <p:cNvPr id="31746" name="Rectangle 2"/>
          <p:cNvSpPr>
            <a:spLocks noGrp="1" noRot="1" noChangeAspect="1" noChangeArrowheads="1" noTextEdit="1"/>
          </p:cNvSpPr>
          <p:nvPr>
            <p:ph type="sldImg"/>
          </p:nvPr>
        </p:nvSpPr>
        <p:spPr>
          <a:ln/>
        </p:spPr>
      </p:sp>
      <p:sp>
        <p:nvSpPr>
          <p:cNvPr id="317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87FDC9A-0CC2-40E9-8D58-8B80CB22A6DA}" type="slidenum">
              <a:rPr lang="en-US"/>
              <a:pPr/>
              <a:t>5</a:t>
            </a:fld>
            <a:endParaRPr lang="en-US"/>
          </a:p>
        </p:txBody>
      </p:sp>
      <p:sp>
        <p:nvSpPr>
          <p:cNvPr id="21506" name="Rectangle 2"/>
          <p:cNvSpPr>
            <a:spLocks noGrp="1" noRot="1" noChangeAspect="1" noChangeArrowheads="1" noTextEdit="1"/>
          </p:cNvSpPr>
          <p:nvPr>
            <p:ph type="sldImg"/>
          </p:nvPr>
        </p:nvSpPr>
        <p:spPr>
          <a:ln/>
        </p:spPr>
      </p:sp>
      <p:sp>
        <p:nvSpPr>
          <p:cNvPr id="215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0B959AF-8114-4239-AE1C-67B9F746E0C0}" type="slidenum">
              <a:rPr lang="en-US"/>
              <a:pPr/>
              <a:t>35</a:t>
            </a:fld>
            <a:endParaRPr lang="en-US"/>
          </a:p>
        </p:txBody>
      </p:sp>
      <p:sp>
        <p:nvSpPr>
          <p:cNvPr id="31746" name="Rectangle 2"/>
          <p:cNvSpPr>
            <a:spLocks noGrp="1" noRot="1" noChangeAspect="1" noChangeArrowheads="1" noTextEdit="1"/>
          </p:cNvSpPr>
          <p:nvPr>
            <p:ph type="sldImg"/>
          </p:nvPr>
        </p:nvSpPr>
        <p:spPr>
          <a:ln/>
        </p:spPr>
      </p:sp>
      <p:sp>
        <p:nvSpPr>
          <p:cNvPr id="317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C990C6B-798A-4E9F-8DA4-7F2DAFEDBDF5}" type="slidenum">
              <a:rPr lang="en-US"/>
              <a:pPr/>
              <a:t>36</a:t>
            </a:fld>
            <a:endParaRPr lang="en-US"/>
          </a:p>
        </p:txBody>
      </p:sp>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24803D3-081B-49A9-8DF5-2185E3B20512}" type="slidenum">
              <a:rPr lang="en-US"/>
              <a:pPr/>
              <a:t>37</a:t>
            </a:fld>
            <a:endParaRPr lang="en-US"/>
          </a:p>
        </p:txBody>
      </p:sp>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32DA975-75C2-4921-A8E7-53A77D0848C9}" type="slidenum">
              <a:rPr lang="en-US"/>
              <a:pPr/>
              <a:t>38</a:t>
            </a:fld>
            <a:endParaRPr lang="en-US"/>
          </a:p>
        </p:txBody>
      </p:sp>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22A8028-3E62-4C99-9AF1-2E8501C85F9E}" type="slidenum">
              <a:rPr lang="en-US"/>
              <a:pPr/>
              <a:t>39</a:t>
            </a:fld>
            <a:endParaRPr lang="en-US"/>
          </a:p>
        </p:txBody>
      </p:sp>
      <p:sp>
        <p:nvSpPr>
          <p:cNvPr id="33794" name="Rectangle 2"/>
          <p:cNvSpPr>
            <a:spLocks noGrp="1" noRot="1" noChangeAspect="1" noChangeArrowheads="1" noTextEdit="1"/>
          </p:cNvSpPr>
          <p:nvPr>
            <p:ph type="sldImg"/>
          </p:nvPr>
        </p:nvSpPr>
        <p:spPr>
          <a:ln/>
        </p:spPr>
      </p:sp>
      <p:sp>
        <p:nvSpPr>
          <p:cNvPr id="337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55ED74A-6734-47F6-A083-BC0B4DC94614}" type="slidenum">
              <a:rPr lang="en-US"/>
              <a:pPr/>
              <a:t>40</a:t>
            </a:fld>
            <a:endParaRPr lang="en-US"/>
          </a:p>
        </p:txBody>
      </p:sp>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5867657-7CD9-49F9-8B04-AA1644C102C4}" type="slidenum">
              <a:rPr lang="en-US"/>
              <a:pPr/>
              <a:t>41</a:t>
            </a:fld>
            <a:endParaRPr lang="en-US"/>
          </a:p>
        </p:txBody>
      </p:sp>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11EE107-0CE1-46A8-B405-DC2A3CD22708}" type="slidenum">
              <a:rPr lang="en-US"/>
              <a:pPr/>
              <a:t>42</a:t>
            </a:fld>
            <a:endParaRPr lang="en-US"/>
          </a:p>
        </p:txBody>
      </p:sp>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F30349B-D819-40F9-BF72-5AE90EE0B455}" type="slidenum">
              <a:rPr lang="en-US"/>
              <a:pPr/>
              <a:t>6</a:t>
            </a:fld>
            <a:endParaRPr lang="en-US"/>
          </a:p>
        </p:txBody>
      </p:sp>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F30349B-D819-40F9-BF72-5AE90EE0B455}" type="slidenum">
              <a:rPr lang="en-US"/>
              <a:pPr/>
              <a:t>7</a:t>
            </a:fld>
            <a:endParaRPr lang="en-US"/>
          </a:p>
        </p:txBody>
      </p:sp>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318ACD2-57F3-4288-B835-2E59E23C8F16}" type="slidenum">
              <a:rPr lang="en-US"/>
              <a:pPr/>
              <a:t>8</a:t>
            </a:fld>
            <a:endParaRPr lang="en-US"/>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CC8FA3B-252F-4FF2-B18E-F711F2FBFC78}" type="slidenum">
              <a:rPr lang="en-US"/>
              <a:pPr/>
              <a:t>9</a:t>
            </a:fld>
            <a:endParaRPr lang="en-US"/>
          </a:p>
        </p:txBody>
      </p:sp>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3DB1705-C569-4204-A5C5-5CCF929880C3}" type="slidenum">
              <a:rPr lang="en-US"/>
              <a:pPr/>
              <a:t>10</a:t>
            </a:fld>
            <a:endParaRPr lang="en-US"/>
          </a:p>
        </p:txBody>
      </p:sp>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551F38E-AE77-4F23-8724-746B523D5A95}" type="slidenum">
              <a:rPr lang="en-US"/>
              <a:pPr/>
              <a:t>11</a:t>
            </a:fld>
            <a:endParaRPr lang="en-US"/>
          </a:p>
        </p:txBody>
      </p:sp>
      <p:sp>
        <p:nvSpPr>
          <p:cNvPr id="25602" name="Rectangle 2"/>
          <p:cNvSpPr>
            <a:spLocks noGrp="1" noRot="1" noChangeAspect="1" noChangeArrowheads="1" noTextEdit="1"/>
          </p:cNvSpPr>
          <p:nvPr>
            <p:ph type="sldImg"/>
          </p:nvPr>
        </p:nvSpPr>
        <p:spPr>
          <a:ln/>
        </p:spPr>
      </p:sp>
      <p:sp>
        <p:nvSpPr>
          <p:cNvPr id="25603"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7EF1FA3-4659-430D-A273-B8FF57A6BE1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F61C444-356E-4AF0-8D49-C4C386CAA10C}"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19850" y="609600"/>
            <a:ext cx="203835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4800" y="609600"/>
            <a:ext cx="596265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7DCCCE2-40FD-4373-8327-553DBA06082A}"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F346E9F-B254-48DF-91CD-56066871D172}"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D1B35BF-8498-4AAF-8C85-E785E4E8ADBF}"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04800" y="1981200"/>
            <a:ext cx="40005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457700" y="1981200"/>
            <a:ext cx="40005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4124630-DAFC-4F33-B042-9C2FC484DAF0}"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159F4458-62FD-4664-91BD-F9DE622F5C15}"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56F87A9F-5211-490A-8C96-F8F1262680F7}"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4149B9CA-8878-49BB-B353-7E3069CCE887}"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D3D9BF7-C922-4D03-B159-572F93D13E00}"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143F61D-7AA6-4062-AB2C-C903718C558B}"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04800" y="609600"/>
            <a:ext cx="65532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304800" y="1981200"/>
            <a:ext cx="8153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8EB198FD-260B-4CB6-9BBB-4C1A143C4A61}" type="slidenum">
              <a:rPr lang="en-US"/>
              <a:pPr/>
              <a:t>‹#›</a:t>
            </a:fld>
            <a:endParaRPr lang="en-US"/>
          </a:p>
        </p:txBody>
      </p:sp>
      <p:pic>
        <p:nvPicPr>
          <p:cNvPr id="1041" name="Picture 17" descr="ag00459_"/>
          <p:cNvPicPr>
            <a:picLocks noChangeAspect="1" noChangeArrowheads="1" noCrop="1"/>
          </p:cNvPicPr>
          <p:nvPr/>
        </p:nvPicPr>
        <p:blipFill>
          <a:blip r:embed="rId13" cstate="print"/>
          <a:srcRect/>
          <a:stretch>
            <a:fillRect/>
          </a:stretch>
        </p:blipFill>
        <p:spPr bwMode="auto">
          <a:xfrm>
            <a:off x="6256338" y="0"/>
            <a:ext cx="2887662" cy="2520950"/>
          </a:xfrm>
          <a:prstGeom prst="rect">
            <a:avLst/>
          </a:prstGeom>
          <a:noFill/>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fontAlgn="base">
        <a:spcBef>
          <a:spcPct val="0"/>
        </a:spcBef>
        <a:spcAft>
          <a:spcPct val="0"/>
        </a:spcAft>
        <a:defRPr sz="4000" b="1">
          <a:solidFill>
            <a:srgbClr val="003366"/>
          </a:solidFill>
          <a:effectLst>
            <a:outerShdw blurRad="38100" dist="38100" dir="2700000" algn="tl">
              <a:srgbClr val="C0C0C0"/>
            </a:outerShdw>
          </a:effectLst>
          <a:latin typeface="+mj-lt"/>
          <a:ea typeface="+mj-ea"/>
          <a:cs typeface="+mj-cs"/>
        </a:defRPr>
      </a:lvl1pPr>
      <a:lvl2pPr algn="ctr" rtl="0" fontAlgn="base">
        <a:spcBef>
          <a:spcPct val="0"/>
        </a:spcBef>
        <a:spcAft>
          <a:spcPct val="0"/>
        </a:spcAft>
        <a:defRPr sz="4000" b="1">
          <a:solidFill>
            <a:srgbClr val="003366"/>
          </a:solidFill>
          <a:effectLst>
            <a:outerShdw blurRad="38100" dist="38100" dir="2700000" algn="tl">
              <a:srgbClr val="C0C0C0"/>
            </a:outerShdw>
          </a:effectLst>
          <a:latin typeface="Times New Roman" pitchFamily="18" charset="0"/>
        </a:defRPr>
      </a:lvl2pPr>
      <a:lvl3pPr algn="ctr" rtl="0" fontAlgn="base">
        <a:spcBef>
          <a:spcPct val="0"/>
        </a:spcBef>
        <a:spcAft>
          <a:spcPct val="0"/>
        </a:spcAft>
        <a:defRPr sz="4000" b="1">
          <a:solidFill>
            <a:srgbClr val="003366"/>
          </a:solidFill>
          <a:effectLst>
            <a:outerShdw blurRad="38100" dist="38100" dir="2700000" algn="tl">
              <a:srgbClr val="C0C0C0"/>
            </a:outerShdw>
          </a:effectLst>
          <a:latin typeface="Times New Roman" pitchFamily="18" charset="0"/>
        </a:defRPr>
      </a:lvl3pPr>
      <a:lvl4pPr algn="ctr" rtl="0" fontAlgn="base">
        <a:spcBef>
          <a:spcPct val="0"/>
        </a:spcBef>
        <a:spcAft>
          <a:spcPct val="0"/>
        </a:spcAft>
        <a:defRPr sz="4000" b="1">
          <a:solidFill>
            <a:srgbClr val="003366"/>
          </a:solidFill>
          <a:effectLst>
            <a:outerShdw blurRad="38100" dist="38100" dir="2700000" algn="tl">
              <a:srgbClr val="C0C0C0"/>
            </a:outerShdw>
          </a:effectLst>
          <a:latin typeface="Times New Roman" pitchFamily="18" charset="0"/>
        </a:defRPr>
      </a:lvl4pPr>
      <a:lvl5pPr algn="ctr" rtl="0" fontAlgn="base">
        <a:spcBef>
          <a:spcPct val="0"/>
        </a:spcBef>
        <a:spcAft>
          <a:spcPct val="0"/>
        </a:spcAft>
        <a:defRPr sz="4000" b="1">
          <a:solidFill>
            <a:srgbClr val="003366"/>
          </a:solidFill>
          <a:effectLst>
            <a:outerShdw blurRad="38100" dist="38100" dir="2700000" algn="tl">
              <a:srgbClr val="C0C0C0"/>
            </a:outerShdw>
          </a:effectLst>
          <a:latin typeface="Times New Roman" pitchFamily="18" charset="0"/>
        </a:defRPr>
      </a:lvl5pPr>
      <a:lvl6pPr marL="457200" algn="ctr" rtl="0" fontAlgn="base">
        <a:spcBef>
          <a:spcPct val="0"/>
        </a:spcBef>
        <a:spcAft>
          <a:spcPct val="0"/>
        </a:spcAft>
        <a:defRPr sz="4000" b="1">
          <a:solidFill>
            <a:srgbClr val="003366"/>
          </a:solidFill>
          <a:effectLst>
            <a:outerShdw blurRad="38100" dist="38100" dir="2700000" algn="tl">
              <a:srgbClr val="C0C0C0"/>
            </a:outerShdw>
          </a:effectLst>
          <a:latin typeface="Times New Roman" pitchFamily="18" charset="0"/>
        </a:defRPr>
      </a:lvl6pPr>
      <a:lvl7pPr marL="914400" algn="ctr" rtl="0" fontAlgn="base">
        <a:spcBef>
          <a:spcPct val="0"/>
        </a:spcBef>
        <a:spcAft>
          <a:spcPct val="0"/>
        </a:spcAft>
        <a:defRPr sz="4000" b="1">
          <a:solidFill>
            <a:srgbClr val="003366"/>
          </a:solidFill>
          <a:effectLst>
            <a:outerShdw blurRad="38100" dist="38100" dir="2700000" algn="tl">
              <a:srgbClr val="C0C0C0"/>
            </a:outerShdw>
          </a:effectLst>
          <a:latin typeface="Times New Roman" pitchFamily="18" charset="0"/>
        </a:defRPr>
      </a:lvl7pPr>
      <a:lvl8pPr marL="1371600" algn="ctr" rtl="0" fontAlgn="base">
        <a:spcBef>
          <a:spcPct val="0"/>
        </a:spcBef>
        <a:spcAft>
          <a:spcPct val="0"/>
        </a:spcAft>
        <a:defRPr sz="4000" b="1">
          <a:solidFill>
            <a:srgbClr val="003366"/>
          </a:solidFill>
          <a:effectLst>
            <a:outerShdw blurRad="38100" dist="38100" dir="2700000" algn="tl">
              <a:srgbClr val="C0C0C0"/>
            </a:outerShdw>
          </a:effectLst>
          <a:latin typeface="Times New Roman" pitchFamily="18" charset="0"/>
        </a:defRPr>
      </a:lvl8pPr>
      <a:lvl9pPr marL="1828800" algn="ctr" rtl="0" fontAlgn="base">
        <a:spcBef>
          <a:spcPct val="0"/>
        </a:spcBef>
        <a:spcAft>
          <a:spcPct val="0"/>
        </a:spcAft>
        <a:defRPr sz="4000" b="1">
          <a:solidFill>
            <a:srgbClr val="003366"/>
          </a:solidFill>
          <a:effectLst>
            <a:outerShdw blurRad="38100" dist="38100" dir="2700000" algn="tl">
              <a:srgbClr val="C0C0C0"/>
            </a:outerShdw>
          </a:effectLst>
          <a:latin typeface="Times New Roman" pitchFamily="18"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Tuesday, May 10</a:t>
            </a:r>
            <a:r>
              <a:rPr lang="en-US" baseline="30000" dirty="0" smtClean="0"/>
              <a:t>th</a:t>
            </a:r>
            <a:r>
              <a:rPr lang="en-US" dirty="0" smtClean="0"/>
              <a:t/>
            </a:r>
            <a:br>
              <a:rPr lang="en-US" dirty="0" smtClean="0"/>
            </a:br>
            <a:r>
              <a:rPr lang="en-US" dirty="0" smtClean="0"/>
              <a:t>Unit F10 – Dist, Promo Sales</a:t>
            </a:r>
            <a:endParaRPr lang="en-US" dirty="0"/>
          </a:p>
        </p:txBody>
      </p:sp>
      <p:sp>
        <p:nvSpPr>
          <p:cNvPr id="3" name="Content Placeholder 2"/>
          <p:cNvSpPr>
            <a:spLocks noGrp="1"/>
          </p:cNvSpPr>
          <p:nvPr>
            <p:ph idx="1"/>
          </p:nvPr>
        </p:nvSpPr>
        <p:spPr/>
        <p:txBody>
          <a:bodyPr/>
          <a:lstStyle/>
          <a:p>
            <a:r>
              <a:rPr lang="en-US" sz="3600" dirty="0" smtClean="0"/>
              <a:t>Warm up – Unit E9 Test – </a:t>
            </a:r>
            <a:r>
              <a:rPr lang="en-US" sz="3600" dirty="0" err="1" smtClean="0"/>
              <a:t>Quia</a:t>
            </a:r>
            <a:endParaRPr lang="en-US" sz="3600" dirty="0" smtClean="0"/>
          </a:p>
          <a:p>
            <a:r>
              <a:rPr lang="en-US" sz="3600" dirty="0" smtClean="0"/>
              <a:t>Unit F10 – Vocabulary – Write terms and definitions</a:t>
            </a:r>
          </a:p>
          <a:p>
            <a:r>
              <a:rPr lang="en-US" sz="3600" dirty="0" smtClean="0"/>
              <a:t>Obj. 10.01 – Channel Member Relationships</a:t>
            </a:r>
          </a:p>
          <a:p>
            <a:pPr lvl="1"/>
            <a:r>
              <a:rPr lang="en-US" sz="3200" dirty="0" smtClean="0"/>
              <a:t>Slide show/Notes</a:t>
            </a:r>
            <a:endParaRPr lang="en-US" sz="3200" dirty="0"/>
          </a:p>
        </p:txBody>
      </p:sp>
      <p:sp>
        <p:nvSpPr>
          <p:cNvPr id="4" name="Slide Number Placeholder 3"/>
          <p:cNvSpPr>
            <a:spLocks noGrp="1"/>
          </p:cNvSpPr>
          <p:nvPr>
            <p:ph type="sldNum" sz="quarter" idx="12"/>
          </p:nvPr>
        </p:nvSpPr>
        <p:spPr/>
        <p:txBody>
          <a:bodyPr/>
          <a:lstStyle/>
          <a:p>
            <a:fld id="{2F346E9F-B254-48DF-91CD-56066871D172}" type="slidenum">
              <a:rPr lang="en-US" smtClean="0"/>
              <a:pPr/>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669C93F6-D54D-4287-81A9-D46971700F87}" type="slidenum">
              <a:rPr lang="en-US"/>
              <a:pPr/>
              <a:t>10</a:t>
            </a:fld>
            <a:endParaRPr lang="en-US"/>
          </a:p>
        </p:txBody>
      </p:sp>
      <p:sp>
        <p:nvSpPr>
          <p:cNvPr id="5122" name="Rectangle 2"/>
          <p:cNvSpPr>
            <a:spLocks noGrp="1" noChangeArrowheads="1"/>
          </p:cNvSpPr>
          <p:nvPr>
            <p:ph type="title"/>
          </p:nvPr>
        </p:nvSpPr>
        <p:spPr/>
        <p:txBody>
          <a:bodyPr/>
          <a:lstStyle/>
          <a:p>
            <a:r>
              <a:rPr lang="en-US" sz="3600"/>
              <a:t>Functions performed by channel members that add value to products</a:t>
            </a:r>
          </a:p>
        </p:txBody>
      </p:sp>
      <p:sp>
        <p:nvSpPr>
          <p:cNvPr id="5123" name="Rectangle 3"/>
          <p:cNvSpPr>
            <a:spLocks noGrp="1" noChangeArrowheads="1"/>
          </p:cNvSpPr>
          <p:nvPr>
            <p:ph type="body" idx="1"/>
          </p:nvPr>
        </p:nvSpPr>
        <p:spPr>
          <a:xfrm>
            <a:off x="228600" y="2438400"/>
            <a:ext cx="8153400" cy="4114800"/>
          </a:xfrm>
        </p:spPr>
        <p:txBody>
          <a:bodyPr/>
          <a:lstStyle/>
          <a:p>
            <a:r>
              <a:rPr lang="en-US" b="1"/>
              <a:t>Wholesalers and industrial distributors</a:t>
            </a:r>
          </a:p>
          <a:p>
            <a:pPr lvl="1"/>
            <a:r>
              <a:rPr lang="en-US" b="1"/>
              <a:t>Source of information</a:t>
            </a:r>
          </a:p>
          <a:p>
            <a:pPr lvl="1"/>
            <a:r>
              <a:rPr lang="en-US" b="1"/>
              <a:t>Provide contacts with prospective customers</a:t>
            </a:r>
          </a:p>
          <a:p>
            <a:pPr lvl="1"/>
            <a:r>
              <a:rPr lang="en-US" b="1"/>
              <a:t>Help with promotion and sales strategies</a:t>
            </a:r>
          </a:p>
          <a:p>
            <a:pPr lvl="1"/>
            <a:r>
              <a:rPr lang="en-US" b="1"/>
              <a:t>Quick delivery</a:t>
            </a:r>
          </a:p>
          <a:p>
            <a:pPr lvl="1"/>
            <a:r>
              <a:rPr lang="en-US" b="1"/>
              <a:t>Provide goods in smaller quantities than if directly from producer</a:t>
            </a:r>
          </a:p>
          <a:p>
            <a:pPr lvl="1"/>
            <a:r>
              <a:rPr lang="en-US" b="1"/>
              <a:t>Possible credit terms available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5122"/>
                                        </p:tgtEl>
                                        <p:attrNameLst>
                                          <p:attrName>style.visibility</p:attrName>
                                        </p:attrNameLst>
                                      </p:cBhvr>
                                      <p:to>
                                        <p:strVal val="visible"/>
                                      </p:to>
                                    </p:set>
                                    <p:anim to="" calcmode="lin" valueType="num">
                                      <p:cBhvr>
                                        <p:cTn id="7" dur="1" fill="hold"/>
                                        <p:tgtEl>
                                          <p:spTgt spid="512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5123">
                                            <p:txEl>
                                              <p:pRg st="0" end="0"/>
                                            </p:txEl>
                                          </p:spTgt>
                                        </p:tgtEl>
                                        <p:attrNameLst>
                                          <p:attrName>style.visibility</p:attrName>
                                        </p:attrNameLst>
                                      </p:cBhvr>
                                      <p:to>
                                        <p:strVal val="visible"/>
                                      </p:to>
                                    </p:set>
                                    <p:anim to="" calcmode="lin" valueType="num">
                                      <p:cBhvr>
                                        <p:cTn id="12" dur="1" fill="hold"/>
                                        <p:tgtEl>
                                          <p:spTgt spid="5123">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5123">
                                            <p:txEl>
                                              <p:pRg st="1" end="1"/>
                                            </p:txEl>
                                          </p:spTgt>
                                        </p:tgtEl>
                                        <p:attrNameLst>
                                          <p:attrName>style.visibility</p:attrName>
                                        </p:attrNameLst>
                                      </p:cBhvr>
                                      <p:to>
                                        <p:strVal val="visible"/>
                                      </p:to>
                                    </p:set>
                                    <p:anim to="" calcmode="lin" valueType="num">
                                      <p:cBhvr>
                                        <p:cTn id="17" dur="1" fill="hold"/>
                                        <p:tgtEl>
                                          <p:spTgt spid="5123">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5123">
                                            <p:txEl>
                                              <p:pRg st="2" end="2"/>
                                            </p:txEl>
                                          </p:spTgt>
                                        </p:tgtEl>
                                        <p:attrNameLst>
                                          <p:attrName>style.visibility</p:attrName>
                                        </p:attrNameLst>
                                      </p:cBhvr>
                                      <p:to>
                                        <p:strVal val="visible"/>
                                      </p:to>
                                    </p:set>
                                    <p:anim to="" calcmode="lin" valueType="num">
                                      <p:cBhvr>
                                        <p:cTn id="22" dur="1" fill="hold"/>
                                        <p:tgtEl>
                                          <p:spTgt spid="5123">
                                            <p:txEl>
                                              <p:pRg st="2" end="2"/>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5123">
                                            <p:txEl>
                                              <p:pRg st="3" end="3"/>
                                            </p:txEl>
                                          </p:spTgt>
                                        </p:tgtEl>
                                        <p:attrNameLst>
                                          <p:attrName>style.visibility</p:attrName>
                                        </p:attrNameLst>
                                      </p:cBhvr>
                                      <p:to>
                                        <p:strVal val="visible"/>
                                      </p:to>
                                    </p:set>
                                    <p:anim to="" calcmode="lin" valueType="num">
                                      <p:cBhvr>
                                        <p:cTn id="27" dur="1" fill="hold"/>
                                        <p:tgtEl>
                                          <p:spTgt spid="5123">
                                            <p:txEl>
                                              <p:pRg st="3" end="3"/>
                                            </p:txEl>
                                          </p:spTgt>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grpId="0" nodeType="clickEffect">
                                  <p:stCondLst>
                                    <p:cond delay="0"/>
                                  </p:stCondLst>
                                  <p:childTnLst>
                                    <p:set>
                                      <p:cBhvr>
                                        <p:cTn id="31" dur="1" fill="hold">
                                          <p:stCondLst>
                                            <p:cond delay="0"/>
                                          </p:stCondLst>
                                        </p:cTn>
                                        <p:tgtEl>
                                          <p:spTgt spid="5123">
                                            <p:txEl>
                                              <p:pRg st="4" end="4"/>
                                            </p:txEl>
                                          </p:spTgt>
                                        </p:tgtEl>
                                        <p:attrNameLst>
                                          <p:attrName>style.visibility</p:attrName>
                                        </p:attrNameLst>
                                      </p:cBhvr>
                                      <p:to>
                                        <p:strVal val="visible"/>
                                      </p:to>
                                    </p:set>
                                    <p:anim to="" calcmode="lin" valueType="num">
                                      <p:cBhvr>
                                        <p:cTn id="32" dur="1" fill="hold"/>
                                        <p:tgtEl>
                                          <p:spTgt spid="5123">
                                            <p:txEl>
                                              <p:pRg st="4" end="4"/>
                                            </p:txEl>
                                          </p:spTgt>
                                        </p:tgtEl>
                                        <p:attrNameLst>
                                          <p:attrName/>
                                        </p:attrNameLst>
                                      </p:cBhvr>
                                    </p:anim>
                                  </p:childTnLst>
                                </p:cTn>
                              </p:par>
                            </p:childTnLst>
                          </p:cTn>
                        </p:par>
                      </p:childTnLst>
                    </p:cTn>
                  </p:par>
                  <p:par>
                    <p:cTn id="33" fill="hold">
                      <p:stCondLst>
                        <p:cond delay="indefinite"/>
                      </p:stCondLst>
                      <p:childTnLst>
                        <p:par>
                          <p:cTn id="34" fill="hold">
                            <p:stCondLst>
                              <p:cond delay="0"/>
                            </p:stCondLst>
                            <p:childTnLst>
                              <p:par>
                                <p:cTn id="35" presetID="24" presetClass="entr" presetSubtype="0" fill="hold" grpId="0" nodeType="clickEffect">
                                  <p:stCondLst>
                                    <p:cond delay="0"/>
                                  </p:stCondLst>
                                  <p:childTnLst>
                                    <p:set>
                                      <p:cBhvr>
                                        <p:cTn id="36" dur="1" fill="hold">
                                          <p:stCondLst>
                                            <p:cond delay="0"/>
                                          </p:stCondLst>
                                        </p:cTn>
                                        <p:tgtEl>
                                          <p:spTgt spid="5123">
                                            <p:txEl>
                                              <p:pRg st="5" end="5"/>
                                            </p:txEl>
                                          </p:spTgt>
                                        </p:tgtEl>
                                        <p:attrNameLst>
                                          <p:attrName>style.visibility</p:attrName>
                                        </p:attrNameLst>
                                      </p:cBhvr>
                                      <p:to>
                                        <p:strVal val="visible"/>
                                      </p:to>
                                    </p:set>
                                    <p:anim to="" calcmode="lin" valueType="num">
                                      <p:cBhvr>
                                        <p:cTn id="37" dur="1" fill="hold"/>
                                        <p:tgtEl>
                                          <p:spTgt spid="5123">
                                            <p:txEl>
                                              <p:pRg st="5" end="5"/>
                                            </p:txEl>
                                          </p:spTgt>
                                        </p:tgtEl>
                                        <p:attrNameLst>
                                          <p:attrName/>
                                        </p:attrNameLst>
                                      </p:cBhvr>
                                    </p:anim>
                                  </p:childTnLst>
                                </p:cTn>
                              </p:par>
                            </p:childTnLst>
                          </p:cTn>
                        </p:par>
                      </p:childTnLst>
                    </p:cTn>
                  </p:par>
                  <p:par>
                    <p:cTn id="38" fill="hold">
                      <p:stCondLst>
                        <p:cond delay="indefinite"/>
                      </p:stCondLst>
                      <p:childTnLst>
                        <p:par>
                          <p:cTn id="39" fill="hold">
                            <p:stCondLst>
                              <p:cond delay="0"/>
                            </p:stCondLst>
                            <p:childTnLst>
                              <p:par>
                                <p:cTn id="40" presetID="24" presetClass="entr" presetSubtype="0" fill="hold" grpId="0" nodeType="clickEffect">
                                  <p:stCondLst>
                                    <p:cond delay="0"/>
                                  </p:stCondLst>
                                  <p:childTnLst>
                                    <p:set>
                                      <p:cBhvr>
                                        <p:cTn id="41" dur="1" fill="hold">
                                          <p:stCondLst>
                                            <p:cond delay="0"/>
                                          </p:stCondLst>
                                        </p:cTn>
                                        <p:tgtEl>
                                          <p:spTgt spid="5123">
                                            <p:txEl>
                                              <p:pRg st="6" end="6"/>
                                            </p:txEl>
                                          </p:spTgt>
                                        </p:tgtEl>
                                        <p:attrNameLst>
                                          <p:attrName>style.visibility</p:attrName>
                                        </p:attrNameLst>
                                      </p:cBhvr>
                                      <p:to>
                                        <p:strVal val="visible"/>
                                      </p:to>
                                    </p:set>
                                    <p:anim to="" calcmode="lin" valueType="num">
                                      <p:cBhvr>
                                        <p:cTn id="42" dur="1" fill="hold"/>
                                        <p:tgtEl>
                                          <p:spTgt spid="5123">
                                            <p:txEl>
                                              <p:pRg st="6" end="6"/>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p:bldP spid="5123" grpId="0" build="p" bldLvl="2"/>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1DE799D5-5DEF-498D-ABF0-7D1E1DE5CDE1}" type="slidenum">
              <a:rPr lang="en-US"/>
              <a:pPr/>
              <a:t>11</a:t>
            </a:fld>
            <a:endParaRPr lang="en-US"/>
          </a:p>
        </p:txBody>
      </p:sp>
      <p:sp>
        <p:nvSpPr>
          <p:cNvPr id="18434" name="Rectangle 2"/>
          <p:cNvSpPr>
            <a:spLocks noGrp="1" noChangeArrowheads="1"/>
          </p:cNvSpPr>
          <p:nvPr>
            <p:ph type="title"/>
          </p:nvPr>
        </p:nvSpPr>
        <p:spPr/>
        <p:txBody>
          <a:bodyPr/>
          <a:lstStyle/>
          <a:p>
            <a:r>
              <a:rPr lang="en-US" sz="3600"/>
              <a:t>Functions performed by channel members that add value to products </a:t>
            </a:r>
            <a:r>
              <a:rPr lang="en-US" sz="2400"/>
              <a:t>(cont.)</a:t>
            </a:r>
          </a:p>
        </p:txBody>
      </p:sp>
      <p:sp>
        <p:nvSpPr>
          <p:cNvPr id="18435" name="Rectangle 3"/>
          <p:cNvSpPr>
            <a:spLocks noGrp="1" noChangeArrowheads="1"/>
          </p:cNvSpPr>
          <p:nvPr>
            <p:ph type="body" idx="1"/>
          </p:nvPr>
        </p:nvSpPr>
        <p:spPr>
          <a:xfrm>
            <a:off x="381000" y="2438400"/>
            <a:ext cx="8153400" cy="4419600"/>
          </a:xfrm>
        </p:spPr>
        <p:txBody>
          <a:bodyPr/>
          <a:lstStyle/>
          <a:p>
            <a:pPr>
              <a:lnSpc>
                <a:spcPct val="90000"/>
              </a:lnSpc>
            </a:pPr>
            <a:r>
              <a:rPr lang="en-US" b="1" dirty="0"/>
              <a:t>Retailers</a:t>
            </a:r>
          </a:p>
          <a:p>
            <a:pPr lvl="1">
              <a:lnSpc>
                <a:spcPct val="90000"/>
              </a:lnSpc>
            </a:pPr>
            <a:r>
              <a:rPr lang="en-US" b="1" dirty="0"/>
              <a:t>Convenient location</a:t>
            </a:r>
          </a:p>
          <a:p>
            <a:pPr lvl="1">
              <a:lnSpc>
                <a:spcPct val="90000"/>
              </a:lnSpc>
            </a:pPr>
            <a:r>
              <a:rPr lang="en-US" b="1" dirty="0"/>
              <a:t>Convenient shopping hours</a:t>
            </a:r>
          </a:p>
          <a:p>
            <a:pPr lvl="1">
              <a:lnSpc>
                <a:spcPct val="90000"/>
              </a:lnSpc>
            </a:pPr>
            <a:r>
              <a:rPr lang="en-US" b="1" dirty="0"/>
              <a:t>Credit terms for consumers</a:t>
            </a:r>
          </a:p>
          <a:p>
            <a:pPr lvl="1">
              <a:lnSpc>
                <a:spcPct val="90000"/>
              </a:lnSpc>
            </a:pPr>
            <a:r>
              <a:rPr lang="en-US" b="1" dirty="0"/>
              <a:t>Merchandise return policies</a:t>
            </a:r>
          </a:p>
          <a:p>
            <a:pPr lvl="1">
              <a:lnSpc>
                <a:spcPct val="90000"/>
              </a:lnSpc>
            </a:pPr>
            <a:r>
              <a:rPr lang="en-US" b="1" dirty="0"/>
              <a:t>Variety of products from many producers available for comparison and to meet customer needs</a:t>
            </a:r>
          </a:p>
          <a:p>
            <a:pPr lvl="1">
              <a:lnSpc>
                <a:spcPct val="90000"/>
              </a:lnSpc>
            </a:pPr>
            <a:r>
              <a:rPr lang="en-US" b="1" dirty="0"/>
              <a:t>One-stop </a:t>
            </a:r>
            <a:r>
              <a:rPr lang="en-US" b="1" dirty="0" smtClean="0"/>
              <a:t>or </a:t>
            </a:r>
            <a:r>
              <a:rPr lang="en-US" b="1" dirty="0"/>
              <a:t>limited-stops shopping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8434"/>
                                        </p:tgtEl>
                                        <p:attrNameLst>
                                          <p:attrName>style.visibility</p:attrName>
                                        </p:attrNameLst>
                                      </p:cBhvr>
                                      <p:to>
                                        <p:strVal val="visible"/>
                                      </p:to>
                                    </p:set>
                                    <p:anim to="" calcmode="lin" valueType="num">
                                      <p:cBhvr>
                                        <p:cTn id="7" dur="1" fill="hold"/>
                                        <p:tgtEl>
                                          <p:spTgt spid="18434"/>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18435">
                                            <p:txEl>
                                              <p:pRg st="0" end="0"/>
                                            </p:txEl>
                                          </p:spTgt>
                                        </p:tgtEl>
                                        <p:attrNameLst>
                                          <p:attrName>style.visibility</p:attrName>
                                        </p:attrNameLst>
                                      </p:cBhvr>
                                      <p:to>
                                        <p:strVal val="visible"/>
                                      </p:to>
                                    </p:set>
                                    <p:anim to="" calcmode="lin" valueType="num">
                                      <p:cBhvr>
                                        <p:cTn id="12" dur="1" fill="hold"/>
                                        <p:tgtEl>
                                          <p:spTgt spid="18435">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18435">
                                            <p:txEl>
                                              <p:pRg st="1" end="1"/>
                                            </p:txEl>
                                          </p:spTgt>
                                        </p:tgtEl>
                                        <p:attrNameLst>
                                          <p:attrName>style.visibility</p:attrName>
                                        </p:attrNameLst>
                                      </p:cBhvr>
                                      <p:to>
                                        <p:strVal val="visible"/>
                                      </p:to>
                                    </p:set>
                                    <p:anim to="" calcmode="lin" valueType="num">
                                      <p:cBhvr>
                                        <p:cTn id="17" dur="1" fill="hold"/>
                                        <p:tgtEl>
                                          <p:spTgt spid="18435">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18435">
                                            <p:txEl>
                                              <p:pRg st="2" end="2"/>
                                            </p:txEl>
                                          </p:spTgt>
                                        </p:tgtEl>
                                        <p:attrNameLst>
                                          <p:attrName>style.visibility</p:attrName>
                                        </p:attrNameLst>
                                      </p:cBhvr>
                                      <p:to>
                                        <p:strVal val="visible"/>
                                      </p:to>
                                    </p:set>
                                    <p:anim to="" calcmode="lin" valueType="num">
                                      <p:cBhvr>
                                        <p:cTn id="22" dur="1" fill="hold"/>
                                        <p:tgtEl>
                                          <p:spTgt spid="18435">
                                            <p:txEl>
                                              <p:pRg st="2" end="2"/>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18435">
                                            <p:txEl>
                                              <p:pRg st="3" end="3"/>
                                            </p:txEl>
                                          </p:spTgt>
                                        </p:tgtEl>
                                        <p:attrNameLst>
                                          <p:attrName>style.visibility</p:attrName>
                                        </p:attrNameLst>
                                      </p:cBhvr>
                                      <p:to>
                                        <p:strVal val="visible"/>
                                      </p:to>
                                    </p:set>
                                    <p:anim to="" calcmode="lin" valueType="num">
                                      <p:cBhvr>
                                        <p:cTn id="27" dur="1" fill="hold"/>
                                        <p:tgtEl>
                                          <p:spTgt spid="18435">
                                            <p:txEl>
                                              <p:pRg st="3" end="3"/>
                                            </p:txEl>
                                          </p:spTgt>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grpId="0" nodeType="clickEffect">
                                  <p:stCondLst>
                                    <p:cond delay="0"/>
                                  </p:stCondLst>
                                  <p:childTnLst>
                                    <p:set>
                                      <p:cBhvr>
                                        <p:cTn id="31" dur="1" fill="hold">
                                          <p:stCondLst>
                                            <p:cond delay="0"/>
                                          </p:stCondLst>
                                        </p:cTn>
                                        <p:tgtEl>
                                          <p:spTgt spid="18435">
                                            <p:txEl>
                                              <p:pRg st="4" end="4"/>
                                            </p:txEl>
                                          </p:spTgt>
                                        </p:tgtEl>
                                        <p:attrNameLst>
                                          <p:attrName>style.visibility</p:attrName>
                                        </p:attrNameLst>
                                      </p:cBhvr>
                                      <p:to>
                                        <p:strVal val="visible"/>
                                      </p:to>
                                    </p:set>
                                    <p:anim to="" calcmode="lin" valueType="num">
                                      <p:cBhvr>
                                        <p:cTn id="32" dur="1" fill="hold"/>
                                        <p:tgtEl>
                                          <p:spTgt spid="18435">
                                            <p:txEl>
                                              <p:pRg st="4" end="4"/>
                                            </p:txEl>
                                          </p:spTgt>
                                        </p:tgtEl>
                                        <p:attrNameLst>
                                          <p:attrName/>
                                        </p:attrNameLst>
                                      </p:cBhvr>
                                    </p:anim>
                                  </p:childTnLst>
                                </p:cTn>
                              </p:par>
                            </p:childTnLst>
                          </p:cTn>
                        </p:par>
                      </p:childTnLst>
                    </p:cTn>
                  </p:par>
                  <p:par>
                    <p:cTn id="33" fill="hold">
                      <p:stCondLst>
                        <p:cond delay="indefinite"/>
                      </p:stCondLst>
                      <p:childTnLst>
                        <p:par>
                          <p:cTn id="34" fill="hold">
                            <p:stCondLst>
                              <p:cond delay="0"/>
                            </p:stCondLst>
                            <p:childTnLst>
                              <p:par>
                                <p:cTn id="35" presetID="24" presetClass="entr" presetSubtype="0" fill="hold" grpId="0" nodeType="clickEffect">
                                  <p:stCondLst>
                                    <p:cond delay="0"/>
                                  </p:stCondLst>
                                  <p:childTnLst>
                                    <p:set>
                                      <p:cBhvr>
                                        <p:cTn id="36" dur="1" fill="hold">
                                          <p:stCondLst>
                                            <p:cond delay="0"/>
                                          </p:stCondLst>
                                        </p:cTn>
                                        <p:tgtEl>
                                          <p:spTgt spid="18435">
                                            <p:txEl>
                                              <p:pRg st="5" end="5"/>
                                            </p:txEl>
                                          </p:spTgt>
                                        </p:tgtEl>
                                        <p:attrNameLst>
                                          <p:attrName>style.visibility</p:attrName>
                                        </p:attrNameLst>
                                      </p:cBhvr>
                                      <p:to>
                                        <p:strVal val="visible"/>
                                      </p:to>
                                    </p:set>
                                    <p:anim to="" calcmode="lin" valueType="num">
                                      <p:cBhvr>
                                        <p:cTn id="37" dur="1" fill="hold"/>
                                        <p:tgtEl>
                                          <p:spTgt spid="18435">
                                            <p:txEl>
                                              <p:pRg st="5" end="5"/>
                                            </p:txEl>
                                          </p:spTgt>
                                        </p:tgtEl>
                                        <p:attrNameLst>
                                          <p:attrName/>
                                        </p:attrNameLst>
                                      </p:cBhvr>
                                    </p:anim>
                                  </p:childTnLst>
                                </p:cTn>
                              </p:par>
                            </p:childTnLst>
                          </p:cTn>
                        </p:par>
                      </p:childTnLst>
                    </p:cTn>
                  </p:par>
                  <p:par>
                    <p:cTn id="38" fill="hold">
                      <p:stCondLst>
                        <p:cond delay="indefinite"/>
                      </p:stCondLst>
                      <p:childTnLst>
                        <p:par>
                          <p:cTn id="39" fill="hold">
                            <p:stCondLst>
                              <p:cond delay="0"/>
                            </p:stCondLst>
                            <p:childTnLst>
                              <p:par>
                                <p:cTn id="40" presetID="24" presetClass="entr" presetSubtype="0" fill="hold" grpId="0" nodeType="clickEffect">
                                  <p:stCondLst>
                                    <p:cond delay="0"/>
                                  </p:stCondLst>
                                  <p:childTnLst>
                                    <p:set>
                                      <p:cBhvr>
                                        <p:cTn id="41" dur="1" fill="hold">
                                          <p:stCondLst>
                                            <p:cond delay="0"/>
                                          </p:stCondLst>
                                        </p:cTn>
                                        <p:tgtEl>
                                          <p:spTgt spid="18435">
                                            <p:txEl>
                                              <p:pRg st="6" end="6"/>
                                            </p:txEl>
                                          </p:spTgt>
                                        </p:tgtEl>
                                        <p:attrNameLst>
                                          <p:attrName>style.visibility</p:attrName>
                                        </p:attrNameLst>
                                      </p:cBhvr>
                                      <p:to>
                                        <p:strVal val="visible"/>
                                      </p:to>
                                    </p:set>
                                    <p:anim to="" calcmode="lin" valueType="num">
                                      <p:cBhvr>
                                        <p:cTn id="42" dur="1" fill="hold"/>
                                        <p:tgtEl>
                                          <p:spTgt spid="18435">
                                            <p:txEl>
                                              <p:pRg st="6" end="6"/>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p:bldP spid="18435" grpId="0" build="p" bldLvl="2"/>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C0DE796-C84D-444F-9C4F-E0DD66C0DC38}" type="slidenum">
              <a:rPr lang="en-US"/>
              <a:pPr/>
              <a:t>12</a:t>
            </a:fld>
            <a:endParaRPr lang="en-US"/>
          </a:p>
        </p:txBody>
      </p:sp>
      <p:sp>
        <p:nvSpPr>
          <p:cNvPr id="6146" name="Rectangle 2"/>
          <p:cNvSpPr>
            <a:spLocks noGrp="1" noChangeArrowheads="1"/>
          </p:cNvSpPr>
          <p:nvPr>
            <p:ph type="title"/>
          </p:nvPr>
        </p:nvSpPr>
        <p:spPr/>
        <p:txBody>
          <a:bodyPr/>
          <a:lstStyle/>
          <a:p>
            <a:r>
              <a:rPr lang="en-US" sz="3600" dirty="0"/>
              <a:t>Channel </a:t>
            </a:r>
            <a:r>
              <a:rPr lang="en-US" sz="3600" dirty="0" smtClean="0"/>
              <a:t>behavior</a:t>
            </a:r>
            <a:endParaRPr lang="en-US" sz="3600" dirty="0"/>
          </a:p>
        </p:txBody>
      </p:sp>
      <p:sp>
        <p:nvSpPr>
          <p:cNvPr id="6147" name="Rectangle 3"/>
          <p:cNvSpPr>
            <a:spLocks noGrp="1" noChangeArrowheads="1"/>
          </p:cNvSpPr>
          <p:nvPr>
            <p:ph type="body" idx="1"/>
          </p:nvPr>
        </p:nvSpPr>
        <p:spPr>
          <a:xfrm>
            <a:off x="304800" y="2743200"/>
            <a:ext cx="8153400" cy="3810000"/>
          </a:xfrm>
        </p:spPr>
        <p:txBody>
          <a:bodyPr/>
          <a:lstStyle/>
          <a:p>
            <a:pPr marL="990600" lvl="1" indent="-533400">
              <a:lnSpc>
                <a:spcPct val="90000"/>
              </a:lnSpc>
            </a:pPr>
            <a:r>
              <a:rPr lang="en-US" sz="3200" b="1" dirty="0" smtClean="0"/>
              <a:t>Channels most effective when role of each channel member is:</a:t>
            </a:r>
          </a:p>
          <a:p>
            <a:pPr marL="1390650" lvl="2" indent="-533400">
              <a:lnSpc>
                <a:spcPct val="90000"/>
              </a:lnSpc>
            </a:pPr>
            <a:r>
              <a:rPr lang="en-US" sz="2800" b="1" i="1" dirty="0" smtClean="0"/>
              <a:t>Understood</a:t>
            </a:r>
          </a:p>
          <a:p>
            <a:pPr marL="1390650" lvl="2" indent="-533400">
              <a:lnSpc>
                <a:spcPct val="90000"/>
              </a:lnSpc>
            </a:pPr>
            <a:r>
              <a:rPr lang="en-US" sz="2800" b="1" i="1" dirty="0" smtClean="0"/>
              <a:t>Accepted</a:t>
            </a:r>
          </a:p>
          <a:p>
            <a:pPr marL="1390650" lvl="2" indent="-533400">
              <a:lnSpc>
                <a:spcPct val="90000"/>
              </a:lnSpc>
            </a:pPr>
            <a:r>
              <a:rPr lang="en-US" sz="2800" b="1" i="1" dirty="0" smtClean="0"/>
              <a:t>Can be handled well by that channel member</a:t>
            </a:r>
            <a:endParaRPr lang="en-US" sz="2800" b="1" i="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6146"/>
                                        </p:tgtEl>
                                        <p:attrNameLst>
                                          <p:attrName>style.visibility</p:attrName>
                                        </p:attrNameLst>
                                      </p:cBhvr>
                                      <p:to>
                                        <p:strVal val="visible"/>
                                      </p:to>
                                    </p:set>
                                    <p:anim to="" calcmode="lin" valueType="num">
                                      <p:cBhvr>
                                        <p:cTn id="7" dur="1" fill="hold"/>
                                        <p:tgtEl>
                                          <p:spTgt spid="6146"/>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6147">
                                            <p:txEl>
                                              <p:pRg st="0" end="0"/>
                                            </p:txEl>
                                          </p:spTgt>
                                        </p:tgtEl>
                                        <p:attrNameLst>
                                          <p:attrName>style.visibility</p:attrName>
                                        </p:attrNameLst>
                                      </p:cBhvr>
                                      <p:to>
                                        <p:strVal val="visible"/>
                                      </p:to>
                                    </p:set>
                                    <p:anim to="" calcmode="lin" valueType="num">
                                      <p:cBhvr>
                                        <p:cTn id="12" dur="1" fill="hold"/>
                                        <p:tgtEl>
                                          <p:spTgt spid="6147">
                                            <p:txEl>
                                              <p:pRg st="0" end="0"/>
                                            </p:txEl>
                                          </p:spTgt>
                                        </p:tgtEl>
                                        <p:attrNameLst>
                                          <p:attrName/>
                                        </p:attrNameLst>
                                      </p:cBhvr>
                                    </p:anim>
                                  </p:childTnLst>
                                </p:cTn>
                              </p:par>
                              <p:par>
                                <p:cTn id="13" presetID="24" presetClass="entr" presetSubtype="0" fill="hold" grpId="0" nodeType="withEffect">
                                  <p:stCondLst>
                                    <p:cond delay="0"/>
                                  </p:stCondLst>
                                  <p:childTnLst>
                                    <p:set>
                                      <p:cBhvr>
                                        <p:cTn id="14" dur="1" fill="hold">
                                          <p:stCondLst>
                                            <p:cond delay="0"/>
                                          </p:stCondLst>
                                        </p:cTn>
                                        <p:tgtEl>
                                          <p:spTgt spid="6147">
                                            <p:txEl>
                                              <p:pRg st="1" end="1"/>
                                            </p:txEl>
                                          </p:spTgt>
                                        </p:tgtEl>
                                        <p:attrNameLst>
                                          <p:attrName>style.visibility</p:attrName>
                                        </p:attrNameLst>
                                      </p:cBhvr>
                                      <p:to>
                                        <p:strVal val="visible"/>
                                      </p:to>
                                    </p:set>
                                    <p:anim to="" calcmode="lin" valueType="num">
                                      <p:cBhvr>
                                        <p:cTn id="15" dur="1" fill="hold"/>
                                        <p:tgtEl>
                                          <p:spTgt spid="6147">
                                            <p:txEl>
                                              <p:pRg st="1" end="1"/>
                                            </p:txEl>
                                          </p:spTgt>
                                        </p:tgtEl>
                                        <p:attrNameLst>
                                          <p:attrName/>
                                        </p:attrNameLst>
                                      </p:cBhvr>
                                    </p:anim>
                                  </p:childTnLst>
                                </p:cTn>
                              </p:par>
                              <p:par>
                                <p:cTn id="16" presetID="24" presetClass="entr" presetSubtype="0" fill="hold" grpId="0" nodeType="withEffect">
                                  <p:stCondLst>
                                    <p:cond delay="0"/>
                                  </p:stCondLst>
                                  <p:childTnLst>
                                    <p:set>
                                      <p:cBhvr>
                                        <p:cTn id="17" dur="1" fill="hold">
                                          <p:stCondLst>
                                            <p:cond delay="0"/>
                                          </p:stCondLst>
                                        </p:cTn>
                                        <p:tgtEl>
                                          <p:spTgt spid="6147">
                                            <p:txEl>
                                              <p:pRg st="2" end="2"/>
                                            </p:txEl>
                                          </p:spTgt>
                                        </p:tgtEl>
                                        <p:attrNameLst>
                                          <p:attrName>style.visibility</p:attrName>
                                        </p:attrNameLst>
                                      </p:cBhvr>
                                      <p:to>
                                        <p:strVal val="visible"/>
                                      </p:to>
                                    </p:set>
                                    <p:anim to="" calcmode="lin" valueType="num">
                                      <p:cBhvr>
                                        <p:cTn id="18" dur="1" fill="hold"/>
                                        <p:tgtEl>
                                          <p:spTgt spid="6147">
                                            <p:txEl>
                                              <p:pRg st="2" end="2"/>
                                            </p:txEl>
                                          </p:spTgt>
                                        </p:tgtEl>
                                        <p:attrNameLst>
                                          <p:attrName/>
                                        </p:attrNameLst>
                                      </p:cBhvr>
                                    </p:anim>
                                  </p:childTnLst>
                                </p:cTn>
                              </p:par>
                              <p:par>
                                <p:cTn id="19" presetID="24" presetClass="entr" presetSubtype="0" fill="hold" grpId="0" nodeType="withEffect">
                                  <p:stCondLst>
                                    <p:cond delay="0"/>
                                  </p:stCondLst>
                                  <p:childTnLst>
                                    <p:set>
                                      <p:cBhvr>
                                        <p:cTn id="20" dur="1" fill="hold">
                                          <p:stCondLst>
                                            <p:cond delay="0"/>
                                          </p:stCondLst>
                                        </p:cTn>
                                        <p:tgtEl>
                                          <p:spTgt spid="6147">
                                            <p:txEl>
                                              <p:pRg st="3" end="3"/>
                                            </p:txEl>
                                          </p:spTgt>
                                        </p:tgtEl>
                                        <p:attrNameLst>
                                          <p:attrName>style.visibility</p:attrName>
                                        </p:attrNameLst>
                                      </p:cBhvr>
                                      <p:to>
                                        <p:strVal val="visible"/>
                                      </p:to>
                                    </p:set>
                                    <p:anim to="" calcmode="lin" valueType="num">
                                      <p:cBhvr>
                                        <p:cTn id="21" dur="1" fill="hold"/>
                                        <p:tgtEl>
                                          <p:spTgt spid="6147">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P spid="6147" grpId="0" build="p" bldLvl="2"/>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C0DE796-C84D-444F-9C4F-E0DD66C0DC38}" type="slidenum">
              <a:rPr lang="en-US"/>
              <a:pPr/>
              <a:t>13</a:t>
            </a:fld>
            <a:endParaRPr lang="en-US"/>
          </a:p>
        </p:txBody>
      </p:sp>
      <p:sp>
        <p:nvSpPr>
          <p:cNvPr id="6146" name="Rectangle 2"/>
          <p:cNvSpPr>
            <a:spLocks noGrp="1" noChangeArrowheads="1"/>
          </p:cNvSpPr>
          <p:nvPr>
            <p:ph type="title"/>
          </p:nvPr>
        </p:nvSpPr>
        <p:spPr/>
        <p:txBody>
          <a:bodyPr/>
          <a:lstStyle/>
          <a:p>
            <a:r>
              <a:rPr lang="en-US" sz="3600" dirty="0"/>
              <a:t>Channel behavior </a:t>
            </a:r>
            <a:r>
              <a:rPr lang="en-US" sz="3600" dirty="0" smtClean="0"/>
              <a:t>(cont)</a:t>
            </a:r>
            <a:endParaRPr lang="en-US" sz="3600" dirty="0"/>
          </a:p>
        </p:txBody>
      </p:sp>
      <p:sp>
        <p:nvSpPr>
          <p:cNvPr id="6147" name="Rectangle 3"/>
          <p:cNvSpPr>
            <a:spLocks noGrp="1" noChangeArrowheads="1"/>
          </p:cNvSpPr>
          <p:nvPr>
            <p:ph type="body" idx="1"/>
          </p:nvPr>
        </p:nvSpPr>
        <p:spPr>
          <a:xfrm>
            <a:off x="304800" y="3200400"/>
            <a:ext cx="8153400" cy="3352800"/>
          </a:xfrm>
        </p:spPr>
        <p:txBody>
          <a:bodyPr/>
          <a:lstStyle/>
          <a:p>
            <a:pPr marL="990600" lvl="1" indent="-533400">
              <a:lnSpc>
                <a:spcPct val="90000"/>
              </a:lnSpc>
            </a:pPr>
            <a:r>
              <a:rPr lang="en-US" sz="3600" b="1" dirty="0" smtClean="0"/>
              <a:t>Cooperating for the common good sometimes means compromising individual company goals.</a:t>
            </a:r>
            <a:endParaRPr lang="en-US" sz="32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6146"/>
                                        </p:tgtEl>
                                        <p:attrNameLst>
                                          <p:attrName>style.visibility</p:attrName>
                                        </p:attrNameLst>
                                      </p:cBhvr>
                                      <p:to>
                                        <p:strVal val="visible"/>
                                      </p:to>
                                    </p:set>
                                    <p:anim to="" calcmode="lin" valueType="num">
                                      <p:cBhvr>
                                        <p:cTn id="7" dur="1" fill="hold"/>
                                        <p:tgtEl>
                                          <p:spTgt spid="6146"/>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6147">
                                            <p:txEl>
                                              <p:pRg st="0" end="0"/>
                                            </p:txEl>
                                          </p:spTgt>
                                        </p:tgtEl>
                                        <p:attrNameLst>
                                          <p:attrName>style.visibility</p:attrName>
                                        </p:attrNameLst>
                                      </p:cBhvr>
                                      <p:to>
                                        <p:strVal val="visible"/>
                                      </p:to>
                                    </p:set>
                                    <p:anim to="" calcmode="lin" valueType="num">
                                      <p:cBhvr>
                                        <p:cTn id="12" dur="1" fill="hold"/>
                                        <p:tgtEl>
                                          <p:spTgt spid="6147">
                                            <p:txEl>
                                              <p:pRg st="0" end="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P spid="6147" grpId="0" build="p" bldLvl="2"/>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C0DE796-C84D-444F-9C4F-E0DD66C0DC38}" type="slidenum">
              <a:rPr lang="en-US"/>
              <a:pPr/>
              <a:t>14</a:t>
            </a:fld>
            <a:endParaRPr lang="en-US"/>
          </a:p>
        </p:txBody>
      </p:sp>
      <p:sp>
        <p:nvSpPr>
          <p:cNvPr id="6146" name="Rectangle 2"/>
          <p:cNvSpPr>
            <a:spLocks noGrp="1" noChangeArrowheads="1"/>
          </p:cNvSpPr>
          <p:nvPr>
            <p:ph type="title"/>
          </p:nvPr>
        </p:nvSpPr>
        <p:spPr/>
        <p:txBody>
          <a:bodyPr/>
          <a:lstStyle/>
          <a:p>
            <a:r>
              <a:rPr lang="en-US" sz="3600" dirty="0"/>
              <a:t>Channel behavior </a:t>
            </a:r>
            <a:r>
              <a:rPr lang="en-US" sz="3600" dirty="0" smtClean="0"/>
              <a:t>(cont)</a:t>
            </a:r>
            <a:endParaRPr lang="en-US" sz="3600" dirty="0"/>
          </a:p>
        </p:txBody>
      </p:sp>
      <p:sp>
        <p:nvSpPr>
          <p:cNvPr id="6147" name="Rectangle 3"/>
          <p:cNvSpPr>
            <a:spLocks noGrp="1" noChangeArrowheads="1"/>
          </p:cNvSpPr>
          <p:nvPr>
            <p:ph type="body" idx="1"/>
          </p:nvPr>
        </p:nvSpPr>
        <p:spPr>
          <a:xfrm>
            <a:off x="304800" y="2514600"/>
            <a:ext cx="8153400" cy="4038600"/>
          </a:xfrm>
        </p:spPr>
        <p:txBody>
          <a:bodyPr/>
          <a:lstStyle/>
          <a:p>
            <a:pPr marL="609600" indent="-609600">
              <a:lnSpc>
                <a:spcPct val="90000"/>
              </a:lnSpc>
              <a:buNone/>
            </a:pPr>
            <a:r>
              <a:rPr lang="en-US" sz="3600" b="1" dirty="0"/>
              <a:t>Channel conflicts:       </a:t>
            </a:r>
            <a:r>
              <a:rPr lang="en-US" sz="3600" b="1" dirty="0" smtClean="0"/>
              <a:t>                    </a:t>
            </a:r>
            <a:r>
              <a:rPr lang="en-US" sz="3600" b="1" i="1" dirty="0"/>
              <a:t>Disagreement among marketing channel members about goals and </a:t>
            </a:r>
            <a:r>
              <a:rPr lang="en-US" sz="3600" b="1" i="1" dirty="0" smtClean="0"/>
              <a:t>roles and rewards.</a:t>
            </a:r>
            <a:endParaRPr lang="en-US" sz="3600" b="1" i="1" dirty="0"/>
          </a:p>
          <a:p>
            <a:pPr marL="990600" lvl="1" indent="-533400">
              <a:lnSpc>
                <a:spcPct val="90000"/>
              </a:lnSpc>
            </a:pP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6146"/>
                                        </p:tgtEl>
                                        <p:attrNameLst>
                                          <p:attrName>style.visibility</p:attrName>
                                        </p:attrNameLst>
                                      </p:cBhvr>
                                      <p:to>
                                        <p:strVal val="visible"/>
                                      </p:to>
                                    </p:set>
                                    <p:anim to="" calcmode="lin" valueType="num">
                                      <p:cBhvr>
                                        <p:cTn id="7" dur="1" fill="hold"/>
                                        <p:tgtEl>
                                          <p:spTgt spid="6146"/>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6147">
                                            <p:txEl>
                                              <p:pRg st="0" end="0"/>
                                            </p:txEl>
                                          </p:spTgt>
                                        </p:tgtEl>
                                        <p:attrNameLst>
                                          <p:attrName>style.visibility</p:attrName>
                                        </p:attrNameLst>
                                      </p:cBhvr>
                                      <p:to>
                                        <p:strVal val="visible"/>
                                      </p:to>
                                    </p:set>
                                    <p:anim to="" calcmode="lin" valueType="num">
                                      <p:cBhvr>
                                        <p:cTn id="12" dur="1" fill="hold"/>
                                        <p:tgtEl>
                                          <p:spTgt spid="6147">
                                            <p:txEl>
                                              <p:pRg st="0" end="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P spid="6147" grpId="0" build="p" bldLvl="2"/>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C0DE796-C84D-444F-9C4F-E0DD66C0DC38}" type="slidenum">
              <a:rPr lang="en-US"/>
              <a:pPr/>
              <a:t>15</a:t>
            </a:fld>
            <a:endParaRPr lang="en-US"/>
          </a:p>
        </p:txBody>
      </p:sp>
      <p:sp>
        <p:nvSpPr>
          <p:cNvPr id="6146" name="Rectangle 2"/>
          <p:cNvSpPr>
            <a:spLocks noGrp="1" noChangeArrowheads="1"/>
          </p:cNvSpPr>
          <p:nvPr>
            <p:ph type="title"/>
          </p:nvPr>
        </p:nvSpPr>
        <p:spPr/>
        <p:txBody>
          <a:bodyPr/>
          <a:lstStyle/>
          <a:p>
            <a:r>
              <a:rPr lang="en-US" sz="3600" dirty="0"/>
              <a:t>Channel behavior </a:t>
            </a:r>
            <a:r>
              <a:rPr lang="en-US" sz="3600" dirty="0" smtClean="0"/>
              <a:t>(cont)</a:t>
            </a:r>
            <a:endParaRPr lang="en-US" sz="3600" dirty="0"/>
          </a:p>
        </p:txBody>
      </p:sp>
      <p:sp>
        <p:nvSpPr>
          <p:cNvPr id="6147" name="Rectangle 3"/>
          <p:cNvSpPr>
            <a:spLocks noGrp="1" noChangeArrowheads="1"/>
          </p:cNvSpPr>
          <p:nvPr>
            <p:ph type="body" idx="1"/>
          </p:nvPr>
        </p:nvSpPr>
        <p:spPr>
          <a:xfrm>
            <a:off x="304800" y="1981200"/>
            <a:ext cx="8153400" cy="4572000"/>
          </a:xfrm>
        </p:spPr>
        <p:txBody>
          <a:bodyPr/>
          <a:lstStyle/>
          <a:p>
            <a:pPr marL="609600" indent="-609600">
              <a:lnSpc>
                <a:spcPct val="90000"/>
              </a:lnSpc>
              <a:buNone/>
            </a:pPr>
            <a:r>
              <a:rPr lang="en-US" sz="3600" b="1" i="1" dirty="0"/>
              <a:t>Channel conflicts</a:t>
            </a:r>
            <a:r>
              <a:rPr lang="en-US" sz="3600" b="1" i="1" dirty="0" smtClean="0"/>
              <a:t>:</a:t>
            </a:r>
            <a:endParaRPr lang="en-US" sz="3600" b="1" i="1" dirty="0"/>
          </a:p>
          <a:p>
            <a:pPr marL="990600" lvl="1" indent="-533400">
              <a:lnSpc>
                <a:spcPct val="90000"/>
              </a:lnSpc>
              <a:buFont typeface="Arial Unicode MS" pitchFamily="34" charset="-128"/>
              <a:buChar char="-"/>
            </a:pPr>
            <a:r>
              <a:rPr lang="en-US" sz="3200" b="1" dirty="0"/>
              <a:t>Conflicts are </a:t>
            </a:r>
            <a:r>
              <a:rPr lang="en-US" sz="3200" b="1" dirty="0" smtClean="0"/>
              <a:t>common.</a:t>
            </a:r>
          </a:p>
          <a:p>
            <a:pPr marL="990600" lvl="1" indent="-533400">
              <a:lnSpc>
                <a:spcPct val="90000"/>
              </a:lnSpc>
              <a:buFont typeface="Arial Unicode MS" pitchFamily="34" charset="-128"/>
              <a:buChar char="-"/>
            </a:pPr>
            <a:r>
              <a:rPr lang="en-US" sz="3200" b="1" dirty="0" smtClean="0"/>
              <a:t>It </a:t>
            </a:r>
            <a:r>
              <a:rPr lang="en-US" sz="3200" b="1" dirty="0"/>
              <a:t>is a challenge to develop cooperation among the channel members</a:t>
            </a:r>
            <a:r>
              <a:rPr lang="en-US" sz="3200" b="1" dirty="0" smtClean="0"/>
              <a:t>.</a:t>
            </a:r>
          </a:p>
          <a:p>
            <a:pPr marL="990600" lvl="1" indent="-533400">
              <a:lnSpc>
                <a:spcPct val="90000"/>
              </a:lnSpc>
              <a:buFont typeface="Arial Unicode MS" pitchFamily="34" charset="-128"/>
              <a:buChar char="-"/>
            </a:pPr>
            <a:r>
              <a:rPr lang="en-US" sz="3200" b="1" dirty="0" smtClean="0"/>
              <a:t>Healthy competition can be good, but prolonged conflict impairs effectiveness.</a:t>
            </a:r>
            <a:endParaRPr lang="en-US" sz="3200" b="1" dirty="0"/>
          </a:p>
          <a:p>
            <a:pPr marL="990600" lvl="1" indent="-533400">
              <a:lnSpc>
                <a:spcPct val="90000"/>
              </a:lnSpc>
              <a:buNone/>
            </a:pP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6146"/>
                                        </p:tgtEl>
                                        <p:attrNameLst>
                                          <p:attrName>style.visibility</p:attrName>
                                        </p:attrNameLst>
                                      </p:cBhvr>
                                      <p:to>
                                        <p:strVal val="visible"/>
                                      </p:to>
                                    </p:set>
                                    <p:anim to="" calcmode="lin" valueType="num">
                                      <p:cBhvr>
                                        <p:cTn id="7" dur="1" fill="hold"/>
                                        <p:tgtEl>
                                          <p:spTgt spid="6146"/>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6147">
                                            <p:txEl>
                                              <p:pRg st="0" end="0"/>
                                            </p:txEl>
                                          </p:spTgt>
                                        </p:tgtEl>
                                        <p:attrNameLst>
                                          <p:attrName>style.visibility</p:attrName>
                                        </p:attrNameLst>
                                      </p:cBhvr>
                                      <p:to>
                                        <p:strVal val="visible"/>
                                      </p:to>
                                    </p:set>
                                    <p:anim to="" calcmode="lin" valueType="num">
                                      <p:cBhvr>
                                        <p:cTn id="12" dur="1" fill="hold"/>
                                        <p:tgtEl>
                                          <p:spTgt spid="6147">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6147">
                                            <p:txEl>
                                              <p:pRg st="1" end="1"/>
                                            </p:txEl>
                                          </p:spTgt>
                                        </p:tgtEl>
                                        <p:attrNameLst>
                                          <p:attrName>style.visibility</p:attrName>
                                        </p:attrNameLst>
                                      </p:cBhvr>
                                      <p:to>
                                        <p:strVal val="visible"/>
                                      </p:to>
                                    </p:set>
                                    <p:anim to="" calcmode="lin" valueType="num">
                                      <p:cBhvr>
                                        <p:cTn id="17" dur="1" fill="hold"/>
                                        <p:tgtEl>
                                          <p:spTgt spid="6147">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6147">
                                            <p:txEl>
                                              <p:pRg st="2" end="2"/>
                                            </p:txEl>
                                          </p:spTgt>
                                        </p:tgtEl>
                                        <p:attrNameLst>
                                          <p:attrName>style.visibility</p:attrName>
                                        </p:attrNameLst>
                                      </p:cBhvr>
                                      <p:to>
                                        <p:strVal val="visible"/>
                                      </p:to>
                                    </p:set>
                                    <p:anim to="" calcmode="lin" valueType="num">
                                      <p:cBhvr>
                                        <p:cTn id="22" dur="1" fill="hold"/>
                                        <p:tgtEl>
                                          <p:spTgt spid="6147">
                                            <p:txEl>
                                              <p:pRg st="2" end="2"/>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6147">
                                            <p:txEl>
                                              <p:pRg st="3" end="3"/>
                                            </p:txEl>
                                          </p:spTgt>
                                        </p:tgtEl>
                                        <p:attrNameLst>
                                          <p:attrName>style.visibility</p:attrName>
                                        </p:attrNameLst>
                                      </p:cBhvr>
                                      <p:to>
                                        <p:strVal val="visible"/>
                                      </p:to>
                                    </p:set>
                                    <p:anim to="" calcmode="lin" valueType="num">
                                      <p:cBhvr>
                                        <p:cTn id="27" dur="1" fill="hold"/>
                                        <p:tgtEl>
                                          <p:spTgt spid="6147">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P spid="6147" grpId="0" build="p" bldLvl="2"/>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C0DE796-C84D-444F-9C4F-E0DD66C0DC38}" type="slidenum">
              <a:rPr lang="en-US"/>
              <a:pPr/>
              <a:t>16</a:t>
            </a:fld>
            <a:endParaRPr lang="en-US"/>
          </a:p>
        </p:txBody>
      </p:sp>
      <p:sp>
        <p:nvSpPr>
          <p:cNvPr id="6146" name="Rectangle 2"/>
          <p:cNvSpPr>
            <a:spLocks noGrp="1" noChangeArrowheads="1"/>
          </p:cNvSpPr>
          <p:nvPr>
            <p:ph type="title"/>
          </p:nvPr>
        </p:nvSpPr>
        <p:spPr/>
        <p:txBody>
          <a:bodyPr/>
          <a:lstStyle/>
          <a:p>
            <a:r>
              <a:rPr lang="en-US" sz="3600" dirty="0"/>
              <a:t>Channel behavior </a:t>
            </a:r>
            <a:r>
              <a:rPr lang="en-US" sz="3600" dirty="0" smtClean="0"/>
              <a:t>(cont)</a:t>
            </a:r>
            <a:endParaRPr lang="en-US" sz="3600" dirty="0"/>
          </a:p>
        </p:txBody>
      </p:sp>
      <p:sp>
        <p:nvSpPr>
          <p:cNvPr id="6147" name="Rectangle 3"/>
          <p:cNvSpPr>
            <a:spLocks noGrp="1" noChangeArrowheads="1"/>
          </p:cNvSpPr>
          <p:nvPr>
            <p:ph type="body" idx="1"/>
          </p:nvPr>
        </p:nvSpPr>
        <p:spPr>
          <a:xfrm>
            <a:off x="304800" y="1981200"/>
            <a:ext cx="8153400" cy="4572000"/>
          </a:xfrm>
        </p:spPr>
        <p:txBody>
          <a:bodyPr/>
          <a:lstStyle/>
          <a:p>
            <a:pPr marL="609600" indent="-609600">
              <a:lnSpc>
                <a:spcPct val="90000"/>
              </a:lnSpc>
              <a:buNone/>
            </a:pPr>
            <a:r>
              <a:rPr lang="en-US" sz="3600" b="1" i="1" dirty="0"/>
              <a:t>Channel conflicts</a:t>
            </a:r>
            <a:r>
              <a:rPr lang="en-US" sz="3600" b="1" i="1" dirty="0" smtClean="0"/>
              <a:t>:</a:t>
            </a:r>
          </a:p>
          <a:p>
            <a:pPr marL="609600" indent="-609600">
              <a:lnSpc>
                <a:spcPct val="90000"/>
              </a:lnSpc>
              <a:buNone/>
            </a:pPr>
            <a:endParaRPr lang="en-US" sz="3600" b="1" i="1" dirty="0"/>
          </a:p>
          <a:p>
            <a:pPr marL="990600" lvl="1" indent="-533400">
              <a:lnSpc>
                <a:spcPct val="90000"/>
              </a:lnSpc>
              <a:buFont typeface="Arial Unicode MS" pitchFamily="34" charset="-128"/>
              <a:buChar char="-"/>
            </a:pPr>
            <a:r>
              <a:rPr lang="en-US" sz="3200" b="1" dirty="0" smtClean="0"/>
              <a:t>Horizontal </a:t>
            </a:r>
            <a:r>
              <a:rPr lang="en-US" sz="3200" b="1" dirty="0"/>
              <a:t>conflict occurs among members at the same level.</a:t>
            </a:r>
          </a:p>
          <a:p>
            <a:pPr marL="990600" lvl="1" indent="-533400">
              <a:lnSpc>
                <a:spcPct val="90000"/>
              </a:lnSpc>
              <a:buFont typeface="Arial Unicode MS" pitchFamily="34" charset="-128"/>
              <a:buChar char="-"/>
            </a:pPr>
            <a:r>
              <a:rPr lang="en-US" b="1" i="1" dirty="0" smtClean="0"/>
              <a:t>Ex. – a bad experience at one McDonalds may affect your image of all McDonalds.</a:t>
            </a:r>
            <a:endParaRPr lang="en-US" b="1" i="1" dirty="0"/>
          </a:p>
          <a:p>
            <a:pPr marL="990600" lvl="1" indent="-533400">
              <a:lnSpc>
                <a:spcPct val="90000"/>
              </a:lnSpc>
            </a:pP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6146"/>
                                        </p:tgtEl>
                                        <p:attrNameLst>
                                          <p:attrName>style.visibility</p:attrName>
                                        </p:attrNameLst>
                                      </p:cBhvr>
                                      <p:to>
                                        <p:strVal val="visible"/>
                                      </p:to>
                                    </p:set>
                                    <p:anim to="" calcmode="lin" valueType="num">
                                      <p:cBhvr>
                                        <p:cTn id="7" dur="1" fill="hold"/>
                                        <p:tgtEl>
                                          <p:spTgt spid="6146"/>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6147">
                                            <p:txEl>
                                              <p:pRg st="0" end="0"/>
                                            </p:txEl>
                                          </p:spTgt>
                                        </p:tgtEl>
                                        <p:attrNameLst>
                                          <p:attrName>style.visibility</p:attrName>
                                        </p:attrNameLst>
                                      </p:cBhvr>
                                      <p:to>
                                        <p:strVal val="visible"/>
                                      </p:to>
                                    </p:set>
                                    <p:anim to="" calcmode="lin" valueType="num">
                                      <p:cBhvr>
                                        <p:cTn id="12" dur="1" fill="hold"/>
                                        <p:tgtEl>
                                          <p:spTgt spid="6147">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6147">
                                            <p:txEl>
                                              <p:pRg st="2" end="2"/>
                                            </p:txEl>
                                          </p:spTgt>
                                        </p:tgtEl>
                                        <p:attrNameLst>
                                          <p:attrName>style.visibility</p:attrName>
                                        </p:attrNameLst>
                                      </p:cBhvr>
                                      <p:to>
                                        <p:strVal val="visible"/>
                                      </p:to>
                                    </p:set>
                                    <p:anim to="" calcmode="lin" valueType="num">
                                      <p:cBhvr>
                                        <p:cTn id="17" dur="1" fill="hold"/>
                                        <p:tgtEl>
                                          <p:spTgt spid="6147">
                                            <p:txEl>
                                              <p:pRg st="2" end="2"/>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6147">
                                            <p:txEl>
                                              <p:pRg st="3" end="3"/>
                                            </p:txEl>
                                          </p:spTgt>
                                        </p:tgtEl>
                                        <p:attrNameLst>
                                          <p:attrName>style.visibility</p:attrName>
                                        </p:attrNameLst>
                                      </p:cBhvr>
                                      <p:to>
                                        <p:strVal val="visible"/>
                                      </p:to>
                                    </p:set>
                                    <p:anim to="" calcmode="lin" valueType="num">
                                      <p:cBhvr>
                                        <p:cTn id="22" dur="1" fill="hold"/>
                                        <p:tgtEl>
                                          <p:spTgt spid="6147">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P spid="6147" grpId="0" build="p" bldLvl="2"/>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C0DE796-C84D-444F-9C4F-E0DD66C0DC38}" type="slidenum">
              <a:rPr lang="en-US"/>
              <a:pPr/>
              <a:t>17</a:t>
            </a:fld>
            <a:endParaRPr lang="en-US"/>
          </a:p>
        </p:txBody>
      </p:sp>
      <p:sp>
        <p:nvSpPr>
          <p:cNvPr id="6146" name="Rectangle 2"/>
          <p:cNvSpPr>
            <a:spLocks noGrp="1" noChangeArrowheads="1"/>
          </p:cNvSpPr>
          <p:nvPr>
            <p:ph type="title"/>
          </p:nvPr>
        </p:nvSpPr>
        <p:spPr/>
        <p:txBody>
          <a:bodyPr/>
          <a:lstStyle/>
          <a:p>
            <a:r>
              <a:rPr lang="en-US" sz="3600" dirty="0"/>
              <a:t>Channel </a:t>
            </a:r>
            <a:r>
              <a:rPr lang="en-US" sz="3600" dirty="0" smtClean="0"/>
              <a:t>behavior (cont)</a:t>
            </a:r>
            <a:endParaRPr lang="en-US" sz="3600" dirty="0"/>
          </a:p>
        </p:txBody>
      </p:sp>
      <p:sp>
        <p:nvSpPr>
          <p:cNvPr id="6147" name="Rectangle 3"/>
          <p:cNvSpPr>
            <a:spLocks noGrp="1" noChangeArrowheads="1"/>
          </p:cNvSpPr>
          <p:nvPr>
            <p:ph type="body" idx="1"/>
          </p:nvPr>
        </p:nvSpPr>
        <p:spPr>
          <a:xfrm>
            <a:off x="304800" y="1981200"/>
            <a:ext cx="8153400" cy="4572000"/>
          </a:xfrm>
        </p:spPr>
        <p:txBody>
          <a:bodyPr/>
          <a:lstStyle/>
          <a:p>
            <a:pPr marL="609600" indent="-609600">
              <a:lnSpc>
                <a:spcPct val="90000"/>
              </a:lnSpc>
              <a:buNone/>
            </a:pPr>
            <a:r>
              <a:rPr lang="en-US" sz="3600" b="1" i="1" dirty="0"/>
              <a:t>Channel conflicts</a:t>
            </a:r>
            <a:r>
              <a:rPr lang="en-US" sz="3600" b="1" i="1" dirty="0" smtClean="0"/>
              <a:t>:</a:t>
            </a:r>
          </a:p>
          <a:p>
            <a:pPr marL="609600" indent="-609600">
              <a:lnSpc>
                <a:spcPct val="90000"/>
              </a:lnSpc>
              <a:buNone/>
            </a:pPr>
            <a:endParaRPr lang="en-US" sz="3600" b="1" i="1" dirty="0"/>
          </a:p>
          <a:p>
            <a:pPr marL="990600" lvl="1" indent="-533400">
              <a:lnSpc>
                <a:spcPct val="90000"/>
              </a:lnSpc>
              <a:buFont typeface="Arial Unicode MS" pitchFamily="34" charset="-128"/>
              <a:buChar char="-"/>
            </a:pPr>
            <a:r>
              <a:rPr lang="en-US" sz="3200" b="1" dirty="0" smtClean="0"/>
              <a:t>Vertical </a:t>
            </a:r>
            <a:r>
              <a:rPr lang="en-US" sz="3200" b="1" dirty="0"/>
              <a:t>conflict occurs between members at different levels in the chain</a:t>
            </a:r>
            <a:r>
              <a:rPr lang="en-US" sz="3200" b="1" dirty="0" smtClean="0"/>
              <a:t>.</a:t>
            </a:r>
          </a:p>
          <a:p>
            <a:pPr marL="990600" lvl="1" indent="-533400">
              <a:lnSpc>
                <a:spcPct val="90000"/>
              </a:lnSpc>
              <a:buFont typeface="Arial Unicode MS" pitchFamily="34" charset="-128"/>
              <a:buChar char="-"/>
            </a:pPr>
            <a:r>
              <a:rPr lang="en-US" sz="3200" b="1" i="1" dirty="0" smtClean="0"/>
              <a:t>Ex. Corporate McDonalds opens a company-operated store inside Wal-Mart which is close to free-standing Franchisee owned store.</a:t>
            </a:r>
            <a:endParaRPr lang="en-US" sz="3200" b="1" i="1" dirty="0"/>
          </a:p>
          <a:p>
            <a:pPr marL="990600" lvl="1" indent="-533400">
              <a:lnSpc>
                <a:spcPct val="90000"/>
              </a:lnSpc>
            </a:pP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6146"/>
                                        </p:tgtEl>
                                        <p:attrNameLst>
                                          <p:attrName>style.visibility</p:attrName>
                                        </p:attrNameLst>
                                      </p:cBhvr>
                                      <p:to>
                                        <p:strVal val="visible"/>
                                      </p:to>
                                    </p:set>
                                    <p:anim to="" calcmode="lin" valueType="num">
                                      <p:cBhvr>
                                        <p:cTn id="7" dur="1" fill="hold"/>
                                        <p:tgtEl>
                                          <p:spTgt spid="6146"/>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6147">
                                            <p:txEl>
                                              <p:pRg st="0" end="0"/>
                                            </p:txEl>
                                          </p:spTgt>
                                        </p:tgtEl>
                                        <p:attrNameLst>
                                          <p:attrName>style.visibility</p:attrName>
                                        </p:attrNameLst>
                                      </p:cBhvr>
                                      <p:to>
                                        <p:strVal val="visible"/>
                                      </p:to>
                                    </p:set>
                                    <p:anim to="" calcmode="lin" valueType="num">
                                      <p:cBhvr>
                                        <p:cTn id="12" dur="1" fill="hold"/>
                                        <p:tgtEl>
                                          <p:spTgt spid="6147">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6147">
                                            <p:txEl>
                                              <p:pRg st="2" end="2"/>
                                            </p:txEl>
                                          </p:spTgt>
                                        </p:tgtEl>
                                        <p:attrNameLst>
                                          <p:attrName>style.visibility</p:attrName>
                                        </p:attrNameLst>
                                      </p:cBhvr>
                                      <p:to>
                                        <p:strVal val="visible"/>
                                      </p:to>
                                    </p:set>
                                    <p:anim to="" calcmode="lin" valueType="num">
                                      <p:cBhvr>
                                        <p:cTn id="17" dur="1" fill="hold"/>
                                        <p:tgtEl>
                                          <p:spTgt spid="6147">
                                            <p:txEl>
                                              <p:pRg st="2" end="2"/>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6147">
                                            <p:txEl>
                                              <p:pRg st="3" end="3"/>
                                            </p:txEl>
                                          </p:spTgt>
                                        </p:tgtEl>
                                        <p:attrNameLst>
                                          <p:attrName>style.visibility</p:attrName>
                                        </p:attrNameLst>
                                      </p:cBhvr>
                                      <p:to>
                                        <p:strVal val="visible"/>
                                      </p:to>
                                    </p:set>
                                    <p:anim to="" calcmode="lin" valueType="num">
                                      <p:cBhvr>
                                        <p:cTn id="22" dur="1" fill="hold"/>
                                        <p:tgtEl>
                                          <p:spTgt spid="6147">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P spid="6147" grpId="0" build="p" bldLvl="2"/>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C571AF6A-1530-4230-9059-C58B0D8B9339}" type="slidenum">
              <a:rPr lang="en-US"/>
              <a:pPr/>
              <a:t>18</a:t>
            </a:fld>
            <a:endParaRPr lang="en-US"/>
          </a:p>
        </p:txBody>
      </p:sp>
      <p:sp>
        <p:nvSpPr>
          <p:cNvPr id="7170" name="Rectangle 2"/>
          <p:cNvSpPr>
            <a:spLocks noGrp="1" noChangeArrowheads="1"/>
          </p:cNvSpPr>
          <p:nvPr>
            <p:ph type="title"/>
          </p:nvPr>
        </p:nvSpPr>
        <p:spPr/>
        <p:txBody>
          <a:bodyPr/>
          <a:lstStyle/>
          <a:p>
            <a:r>
              <a:rPr lang="en-US" sz="3600" dirty="0" smtClean="0"/>
              <a:t>Channel organization</a:t>
            </a:r>
            <a:endParaRPr lang="en-US" sz="2400" dirty="0"/>
          </a:p>
        </p:txBody>
      </p:sp>
      <p:sp>
        <p:nvSpPr>
          <p:cNvPr id="7171" name="Rectangle 3"/>
          <p:cNvSpPr>
            <a:spLocks noGrp="1" noChangeArrowheads="1"/>
          </p:cNvSpPr>
          <p:nvPr>
            <p:ph type="body" idx="1"/>
          </p:nvPr>
        </p:nvSpPr>
        <p:spPr>
          <a:xfrm>
            <a:off x="152400" y="1981200"/>
            <a:ext cx="8686800" cy="4724400"/>
          </a:xfrm>
        </p:spPr>
        <p:txBody>
          <a:bodyPr/>
          <a:lstStyle/>
          <a:p>
            <a:pPr marL="609600" indent="-609600">
              <a:buNone/>
            </a:pPr>
            <a:r>
              <a:rPr lang="en-US" b="1" dirty="0"/>
              <a:t>Conventional </a:t>
            </a:r>
            <a:r>
              <a:rPr lang="en-US" b="1" dirty="0" smtClean="0"/>
              <a:t>distribution channel:</a:t>
            </a:r>
            <a:r>
              <a:rPr lang="en-US" b="1" i="1" dirty="0" smtClean="0"/>
              <a:t>                      A </a:t>
            </a:r>
            <a:r>
              <a:rPr lang="en-US" b="1" i="1" dirty="0"/>
              <a:t>channel consisting of one or more independent producers, wholesalers, and retailers, each of which is a separate business making its own decisions about providing what its customers want.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7170"/>
                                        </p:tgtEl>
                                        <p:attrNameLst>
                                          <p:attrName>style.visibility</p:attrName>
                                        </p:attrNameLst>
                                      </p:cBhvr>
                                      <p:to>
                                        <p:strVal val="visible"/>
                                      </p:to>
                                    </p:set>
                                    <p:anim to="" calcmode="lin" valueType="num">
                                      <p:cBhvr>
                                        <p:cTn id="7" dur="1" fill="hold"/>
                                        <p:tgtEl>
                                          <p:spTgt spid="7170"/>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7171">
                                            <p:txEl>
                                              <p:pRg st="0" end="0"/>
                                            </p:txEl>
                                          </p:spTgt>
                                        </p:tgtEl>
                                        <p:attrNameLst>
                                          <p:attrName>style.visibility</p:attrName>
                                        </p:attrNameLst>
                                      </p:cBhvr>
                                      <p:to>
                                        <p:strVal val="visible"/>
                                      </p:to>
                                    </p:set>
                                    <p:anim to="" calcmode="lin" valueType="num">
                                      <p:cBhvr>
                                        <p:cTn id="12" dur="1" fill="hold"/>
                                        <p:tgtEl>
                                          <p:spTgt spid="7171">
                                            <p:txEl>
                                              <p:pRg st="0" end="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p:bldP spid="7171" grpId="0" build="p" bldLvl="2"/>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C571AF6A-1530-4230-9059-C58B0D8B9339}" type="slidenum">
              <a:rPr lang="en-US"/>
              <a:pPr/>
              <a:t>19</a:t>
            </a:fld>
            <a:endParaRPr lang="en-US"/>
          </a:p>
        </p:txBody>
      </p:sp>
      <p:sp>
        <p:nvSpPr>
          <p:cNvPr id="7170" name="Rectangle 2"/>
          <p:cNvSpPr>
            <a:spLocks noGrp="1" noChangeArrowheads="1"/>
          </p:cNvSpPr>
          <p:nvPr>
            <p:ph type="title"/>
          </p:nvPr>
        </p:nvSpPr>
        <p:spPr/>
        <p:txBody>
          <a:bodyPr/>
          <a:lstStyle/>
          <a:p>
            <a:r>
              <a:rPr lang="en-US" sz="3600" dirty="0" smtClean="0"/>
              <a:t>Channel organization (cont)</a:t>
            </a:r>
            <a:endParaRPr lang="en-US" sz="2400" dirty="0"/>
          </a:p>
        </p:txBody>
      </p:sp>
      <p:sp>
        <p:nvSpPr>
          <p:cNvPr id="7171" name="Rectangle 3"/>
          <p:cNvSpPr>
            <a:spLocks noGrp="1" noChangeArrowheads="1"/>
          </p:cNvSpPr>
          <p:nvPr>
            <p:ph type="body" idx="1"/>
          </p:nvPr>
        </p:nvSpPr>
        <p:spPr>
          <a:xfrm>
            <a:off x="152400" y="1981200"/>
            <a:ext cx="8686800" cy="4724400"/>
          </a:xfrm>
        </p:spPr>
        <p:txBody>
          <a:bodyPr/>
          <a:lstStyle/>
          <a:p>
            <a:pPr marL="609600" indent="-609600">
              <a:buNone/>
            </a:pPr>
            <a:r>
              <a:rPr lang="en-US" b="1" dirty="0"/>
              <a:t>Conventional </a:t>
            </a:r>
            <a:r>
              <a:rPr lang="en-US" b="1" dirty="0" smtClean="0"/>
              <a:t>distribution channel:</a:t>
            </a:r>
          </a:p>
          <a:p>
            <a:pPr marL="990600" lvl="1" indent="-533400">
              <a:buFont typeface="Arial Unicode MS" pitchFamily="34" charset="-128"/>
              <a:buChar char="-"/>
            </a:pPr>
            <a:r>
              <a:rPr lang="en-US" b="1" dirty="0" smtClean="0"/>
              <a:t>Traditional organization</a:t>
            </a:r>
          </a:p>
          <a:p>
            <a:pPr marL="990600" lvl="1" indent="-533400">
              <a:buFont typeface="Arial Unicode MS" pitchFamily="34" charset="-128"/>
              <a:buChar char="-"/>
            </a:pPr>
            <a:r>
              <a:rPr lang="en-US" b="1" dirty="0" smtClean="0"/>
              <a:t>Each </a:t>
            </a:r>
            <a:r>
              <a:rPr lang="en-US" b="1" dirty="0"/>
              <a:t>of the independents is seeking to maximize its own profit potential, even at the expense of profits for the system as a whole</a:t>
            </a:r>
            <a:r>
              <a:rPr lang="en-US" b="1" dirty="0" smtClean="0"/>
              <a:t>.</a:t>
            </a:r>
          </a:p>
          <a:p>
            <a:pPr marL="990600" lvl="1" indent="-533400">
              <a:buFont typeface="Arial Unicode MS" pitchFamily="34" charset="-128"/>
              <a:buChar char="-"/>
            </a:pPr>
            <a:r>
              <a:rPr lang="en-US" b="1" dirty="0" smtClean="0"/>
              <a:t>Typically lack leadership – no member has power to assign roles so they can function effectively</a:t>
            </a:r>
          </a:p>
          <a:p>
            <a:pPr marL="990600" lvl="1" indent="-533400">
              <a:buFont typeface="Arial Unicode MS" pitchFamily="34" charset="-128"/>
              <a:buChar char="-"/>
            </a:pPr>
            <a:endParaRPr lang="en-US" b="1" dirty="0" smtClean="0"/>
          </a:p>
          <a:p>
            <a:pPr marL="990600" lvl="1" indent="-533400">
              <a:buFont typeface="Arial Unicode MS" pitchFamily="34" charset="-128"/>
              <a:buChar char="-"/>
            </a:pP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7170"/>
                                        </p:tgtEl>
                                        <p:attrNameLst>
                                          <p:attrName>style.visibility</p:attrName>
                                        </p:attrNameLst>
                                      </p:cBhvr>
                                      <p:to>
                                        <p:strVal val="visible"/>
                                      </p:to>
                                    </p:set>
                                    <p:anim to="" calcmode="lin" valueType="num">
                                      <p:cBhvr>
                                        <p:cTn id="7" dur="1" fill="hold"/>
                                        <p:tgtEl>
                                          <p:spTgt spid="7170"/>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7171">
                                            <p:txEl>
                                              <p:pRg st="0" end="0"/>
                                            </p:txEl>
                                          </p:spTgt>
                                        </p:tgtEl>
                                        <p:attrNameLst>
                                          <p:attrName>style.visibility</p:attrName>
                                        </p:attrNameLst>
                                      </p:cBhvr>
                                      <p:to>
                                        <p:strVal val="visible"/>
                                      </p:to>
                                    </p:set>
                                    <p:anim to="" calcmode="lin" valueType="num">
                                      <p:cBhvr>
                                        <p:cTn id="12" dur="1" fill="hold"/>
                                        <p:tgtEl>
                                          <p:spTgt spid="7171">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7171">
                                            <p:txEl>
                                              <p:pRg st="1" end="1"/>
                                            </p:txEl>
                                          </p:spTgt>
                                        </p:tgtEl>
                                        <p:attrNameLst>
                                          <p:attrName>style.visibility</p:attrName>
                                        </p:attrNameLst>
                                      </p:cBhvr>
                                      <p:to>
                                        <p:strVal val="visible"/>
                                      </p:to>
                                    </p:set>
                                    <p:anim to="" calcmode="lin" valueType="num">
                                      <p:cBhvr>
                                        <p:cTn id="17" dur="1" fill="hold"/>
                                        <p:tgtEl>
                                          <p:spTgt spid="7171">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7171">
                                            <p:txEl>
                                              <p:pRg st="2" end="2"/>
                                            </p:txEl>
                                          </p:spTgt>
                                        </p:tgtEl>
                                        <p:attrNameLst>
                                          <p:attrName>style.visibility</p:attrName>
                                        </p:attrNameLst>
                                      </p:cBhvr>
                                      <p:to>
                                        <p:strVal val="visible"/>
                                      </p:to>
                                    </p:set>
                                    <p:anim to="" calcmode="lin" valueType="num">
                                      <p:cBhvr>
                                        <p:cTn id="22" dur="1" fill="hold"/>
                                        <p:tgtEl>
                                          <p:spTgt spid="7171">
                                            <p:txEl>
                                              <p:pRg st="2" end="2"/>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7171">
                                            <p:txEl>
                                              <p:pRg st="3" end="3"/>
                                            </p:txEl>
                                          </p:spTgt>
                                        </p:tgtEl>
                                        <p:attrNameLst>
                                          <p:attrName>style.visibility</p:attrName>
                                        </p:attrNameLst>
                                      </p:cBhvr>
                                      <p:to>
                                        <p:strVal val="visible"/>
                                      </p:to>
                                    </p:set>
                                    <p:anim to="" calcmode="lin" valueType="num">
                                      <p:cBhvr>
                                        <p:cTn id="27" dur="1" fill="hold"/>
                                        <p:tgtEl>
                                          <p:spTgt spid="7171">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p:bldP spid="7171" grpId="0" build="p" bldLvl="2"/>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Wednesday, May 11th</a:t>
            </a:r>
            <a:br>
              <a:rPr lang="en-US" dirty="0" smtClean="0"/>
            </a:br>
            <a:r>
              <a:rPr lang="en-US" dirty="0" smtClean="0"/>
              <a:t>Unit F10 – Dist, Promo Sales</a:t>
            </a:r>
            <a:endParaRPr lang="en-US" dirty="0"/>
          </a:p>
        </p:txBody>
      </p:sp>
      <p:sp>
        <p:nvSpPr>
          <p:cNvPr id="3" name="Content Placeholder 2"/>
          <p:cNvSpPr>
            <a:spLocks noGrp="1"/>
          </p:cNvSpPr>
          <p:nvPr>
            <p:ph idx="1"/>
          </p:nvPr>
        </p:nvSpPr>
        <p:spPr>
          <a:xfrm>
            <a:off x="304800" y="2438400"/>
            <a:ext cx="8153400" cy="3657600"/>
          </a:xfrm>
        </p:spPr>
        <p:txBody>
          <a:bodyPr/>
          <a:lstStyle/>
          <a:p>
            <a:r>
              <a:rPr lang="en-US" sz="3600" dirty="0" smtClean="0"/>
              <a:t>Warm up – Review Unit E9 Test Results</a:t>
            </a:r>
          </a:p>
          <a:p>
            <a:r>
              <a:rPr lang="en-US" sz="3600" dirty="0" smtClean="0"/>
              <a:t>Obj. 10.01 – Channel Member Relationships</a:t>
            </a:r>
          </a:p>
          <a:p>
            <a:pPr lvl="1"/>
            <a:r>
              <a:rPr lang="en-US" sz="3200" dirty="0" smtClean="0"/>
              <a:t>Slide show/Notes</a:t>
            </a:r>
          </a:p>
          <a:p>
            <a:pPr lvl="1"/>
            <a:r>
              <a:rPr lang="en-US" sz="3200" dirty="0" smtClean="0"/>
              <a:t>Worksheet</a:t>
            </a:r>
            <a:endParaRPr lang="en-US" sz="3200" dirty="0"/>
          </a:p>
        </p:txBody>
      </p:sp>
      <p:sp>
        <p:nvSpPr>
          <p:cNvPr id="4" name="Slide Number Placeholder 3"/>
          <p:cNvSpPr>
            <a:spLocks noGrp="1"/>
          </p:cNvSpPr>
          <p:nvPr>
            <p:ph type="sldNum" sz="quarter" idx="12"/>
          </p:nvPr>
        </p:nvSpPr>
        <p:spPr/>
        <p:txBody>
          <a:bodyPr/>
          <a:lstStyle/>
          <a:p>
            <a:fld id="{2F346E9F-B254-48DF-91CD-56066871D172}"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C571AF6A-1530-4230-9059-C58B0D8B9339}" type="slidenum">
              <a:rPr lang="en-US"/>
              <a:pPr/>
              <a:t>20</a:t>
            </a:fld>
            <a:endParaRPr lang="en-US"/>
          </a:p>
        </p:txBody>
      </p:sp>
      <p:sp>
        <p:nvSpPr>
          <p:cNvPr id="7170" name="Rectangle 2"/>
          <p:cNvSpPr>
            <a:spLocks noGrp="1" noChangeArrowheads="1"/>
          </p:cNvSpPr>
          <p:nvPr>
            <p:ph type="title"/>
          </p:nvPr>
        </p:nvSpPr>
        <p:spPr/>
        <p:txBody>
          <a:bodyPr/>
          <a:lstStyle/>
          <a:p>
            <a:r>
              <a:rPr lang="en-US" sz="3600" dirty="0" smtClean="0"/>
              <a:t>Channel organization (cont)</a:t>
            </a:r>
            <a:endParaRPr lang="en-US" sz="2400" dirty="0"/>
          </a:p>
        </p:txBody>
      </p:sp>
      <p:sp>
        <p:nvSpPr>
          <p:cNvPr id="7171" name="Rectangle 3"/>
          <p:cNvSpPr>
            <a:spLocks noGrp="1" noChangeArrowheads="1"/>
          </p:cNvSpPr>
          <p:nvPr>
            <p:ph type="body" idx="1"/>
          </p:nvPr>
        </p:nvSpPr>
        <p:spPr>
          <a:xfrm>
            <a:off x="152400" y="1981200"/>
            <a:ext cx="8686800" cy="4724400"/>
          </a:xfrm>
        </p:spPr>
        <p:txBody>
          <a:bodyPr/>
          <a:lstStyle/>
          <a:p>
            <a:pPr marL="609600" indent="-609600">
              <a:buNone/>
            </a:pPr>
            <a:r>
              <a:rPr lang="en-US" b="1" dirty="0"/>
              <a:t>Conventional </a:t>
            </a:r>
            <a:r>
              <a:rPr lang="en-US" b="1" dirty="0" smtClean="0"/>
              <a:t>distribution channel:</a:t>
            </a:r>
          </a:p>
          <a:p>
            <a:pPr marL="990600" lvl="1" indent="-533400">
              <a:buFont typeface="Arial Unicode MS" pitchFamily="34" charset="-128"/>
              <a:buChar char="-"/>
            </a:pPr>
            <a:r>
              <a:rPr lang="en-US" b="1" dirty="0" smtClean="0"/>
              <a:t>Traditional organization</a:t>
            </a:r>
          </a:p>
          <a:p>
            <a:pPr marL="990600" lvl="1" indent="-533400">
              <a:buFont typeface="Arial Unicode MS" pitchFamily="34" charset="-128"/>
              <a:buChar char="-"/>
            </a:pPr>
            <a:r>
              <a:rPr lang="en-US" b="1" dirty="0" smtClean="0"/>
              <a:t>Each </a:t>
            </a:r>
            <a:r>
              <a:rPr lang="en-US" b="1" dirty="0"/>
              <a:t>of the independents is seeking to maximize its own profit potential, even at the expense of profits for the system as a whole</a:t>
            </a:r>
            <a:r>
              <a:rPr lang="en-US" b="1" dirty="0" smtClean="0"/>
              <a:t>.</a:t>
            </a:r>
          </a:p>
          <a:p>
            <a:pPr marL="990600" lvl="1" indent="-533400">
              <a:buFont typeface="Arial Unicode MS" pitchFamily="34" charset="-128"/>
              <a:buChar char="-"/>
            </a:pPr>
            <a:r>
              <a:rPr lang="en-US" b="1" dirty="0" smtClean="0"/>
              <a:t>Typically lack leadership – no member has power to assign roles so they can function effectively</a:t>
            </a:r>
          </a:p>
          <a:p>
            <a:pPr marL="990600" lvl="1" indent="-533400">
              <a:buFont typeface="Arial Unicode MS" pitchFamily="34" charset="-128"/>
              <a:buChar char="-"/>
            </a:pPr>
            <a:endParaRPr lang="en-US" b="1" dirty="0" smtClean="0"/>
          </a:p>
          <a:p>
            <a:pPr marL="990600" lvl="1" indent="-533400">
              <a:buFont typeface="Arial Unicode MS" pitchFamily="34" charset="-128"/>
              <a:buChar char="-"/>
            </a:pP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7170"/>
                                        </p:tgtEl>
                                        <p:attrNameLst>
                                          <p:attrName>style.visibility</p:attrName>
                                        </p:attrNameLst>
                                      </p:cBhvr>
                                      <p:to>
                                        <p:strVal val="visible"/>
                                      </p:to>
                                    </p:set>
                                    <p:anim to="" calcmode="lin" valueType="num">
                                      <p:cBhvr>
                                        <p:cTn id="7" dur="1" fill="hold"/>
                                        <p:tgtEl>
                                          <p:spTgt spid="7170"/>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7171">
                                            <p:txEl>
                                              <p:pRg st="0" end="0"/>
                                            </p:txEl>
                                          </p:spTgt>
                                        </p:tgtEl>
                                        <p:attrNameLst>
                                          <p:attrName>style.visibility</p:attrName>
                                        </p:attrNameLst>
                                      </p:cBhvr>
                                      <p:to>
                                        <p:strVal val="visible"/>
                                      </p:to>
                                    </p:set>
                                    <p:anim to="" calcmode="lin" valueType="num">
                                      <p:cBhvr>
                                        <p:cTn id="12" dur="1" fill="hold"/>
                                        <p:tgtEl>
                                          <p:spTgt spid="7171">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7171">
                                            <p:txEl>
                                              <p:pRg st="1" end="1"/>
                                            </p:txEl>
                                          </p:spTgt>
                                        </p:tgtEl>
                                        <p:attrNameLst>
                                          <p:attrName>style.visibility</p:attrName>
                                        </p:attrNameLst>
                                      </p:cBhvr>
                                      <p:to>
                                        <p:strVal val="visible"/>
                                      </p:to>
                                    </p:set>
                                    <p:anim to="" calcmode="lin" valueType="num">
                                      <p:cBhvr>
                                        <p:cTn id="17" dur="1" fill="hold"/>
                                        <p:tgtEl>
                                          <p:spTgt spid="7171">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7171">
                                            <p:txEl>
                                              <p:pRg st="2" end="2"/>
                                            </p:txEl>
                                          </p:spTgt>
                                        </p:tgtEl>
                                        <p:attrNameLst>
                                          <p:attrName>style.visibility</p:attrName>
                                        </p:attrNameLst>
                                      </p:cBhvr>
                                      <p:to>
                                        <p:strVal val="visible"/>
                                      </p:to>
                                    </p:set>
                                    <p:anim to="" calcmode="lin" valueType="num">
                                      <p:cBhvr>
                                        <p:cTn id="22" dur="1" fill="hold"/>
                                        <p:tgtEl>
                                          <p:spTgt spid="7171">
                                            <p:txEl>
                                              <p:pRg st="2" end="2"/>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7171">
                                            <p:txEl>
                                              <p:pRg st="3" end="3"/>
                                            </p:txEl>
                                          </p:spTgt>
                                        </p:tgtEl>
                                        <p:attrNameLst>
                                          <p:attrName>style.visibility</p:attrName>
                                        </p:attrNameLst>
                                      </p:cBhvr>
                                      <p:to>
                                        <p:strVal val="visible"/>
                                      </p:to>
                                    </p:set>
                                    <p:anim to="" calcmode="lin" valueType="num">
                                      <p:cBhvr>
                                        <p:cTn id="27" dur="1" fill="hold"/>
                                        <p:tgtEl>
                                          <p:spTgt spid="7171">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p:bldP spid="7171" grpId="0" build="p" bldLvl="2"/>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C571AF6A-1530-4230-9059-C58B0D8B9339}" type="slidenum">
              <a:rPr lang="en-US"/>
              <a:pPr/>
              <a:t>21</a:t>
            </a:fld>
            <a:endParaRPr lang="en-US"/>
          </a:p>
        </p:txBody>
      </p:sp>
      <p:sp>
        <p:nvSpPr>
          <p:cNvPr id="7170" name="Rectangle 2"/>
          <p:cNvSpPr>
            <a:spLocks noGrp="1" noChangeArrowheads="1"/>
          </p:cNvSpPr>
          <p:nvPr>
            <p:ph type="title"/>
          </p:nvPr>
        </p:nvSpPr>
        <p:spPr/>
        <p:txBody>
          <a:bodyPr/>
          <a:lstStyle/>
          <a:p>
            <a:r>
              <a:rPr lang="en-US" sz="3600" dirty="0" smtClean="0"/>
              <a:t>Channel organization (cont)</a:t>
            </a:r>
            <a:endParaRPr lang="en-US" sz="2400" dirty="0"/>
          </a:p>
        </p:txBody>
      </p:sp>
      <p:sp>
        <p:nvSpPr>
          <p:cNvPr id="7171" name="Rectangle 3"/>
          <p:cNvSpPr>
            <a:spLocks noGrp="1" noChangeArrowheads="1"/>
          </p:cNvSpPr>
          <p:nvPr>
            <p:ph type="body" idx="1"/>
          </p:nvPr>
        </p:nvSpPr>
        <p:spPr>
          <a:xfrm>
            <a:off x="152400" y="1981200"/>
            <a:ext cx="8686800" cy="4724400"/>
          </a:xfrm>
        </p:spPr>
        <p:txBody>
          <a:bodyPr/>
          <a:lstStyle/>
          <a:p>
            <a:pPr marL="609600" indent="-609600">
              <a:buNone/>
            </a:pPr>
            <a:r>
              <a:rPr lang="en-US" b="1" dirty="0" smtClean="0"/>
              <a:t>Integrated Distribution Channel</a:t>
            </a:r>
          </a:p>
          <a:p>
            <a:pPr marL="609600" indent="-609600"/>
            <a:r>
              <a:rPr lang="en-US" b="1" dirty="0" smtClean="0"/>
              <a:t>Vertical Marketing system</a:t>
            </a:r>
          </a:p>
          <a:p>
            <a:pPr marL="609600" indent="-609600"/>
            <a:r>
              <a:rPr lang="en-US" b="1" dirty="0" smtClean="0"/>
              <a:t>Horizontal Marketing system</a:t>
            </a:r>
          </a:p>
          <a:p>
            <a:pPr marL="609600" indent="-609600"/>
            <a:r>
              <a:rPr lang="en-US" b="1" dirty="0" smtClean="0"/>
              <a:t>Multichannel Distribution system</a:t>
            </a:r>
          </a:p>
          <a:p>
            <a:pPr marL="609600" indent="-609600"/>
            <a:endParaRPr lang="en-US" b="1" dirty="0" smtClean="0"/>
          </a:p>
          <a:p>
            <a:pPr marL="609600" indent="-609600"/>
            <a:r>
              <a:rPr lang="en-US" b="1" dirty="0" smtClean="0"/>
              <a:t>Disintermediation</a:t>
            </a:r>
          </a:p>
          <a:p>
            <a:pPr marL="609600" indent="-609600">
              <a:buNone/>
            </a:pPr>
            <a:endParaRPr lang="en-US" b="1" dirty="0" smtClean="0"/>
          </a:p>
          <a:p>
            <a:pPr marL="990600" lvl="1" indent="-533400">
              <a:buFont typeface="Arial Unicode MS" pitchFamily="34" charset="-128"/>
              <a:buChar char="-"/>
            </a:pPr>
            <a:endParaRPr lang="en-US" b="1" dirty="0" smtClean="0"/>
          </a:p>
          <a:p>
            <a:pPr marL="990600" lvl="1" indent="-533400">
              <a:buFont typeface="Arial Unicode MS" pitchFamily="34" charset="-128"/>
              <a:buChar char="-"/>
            </a:pP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7170"/>
                                        </p:tgtEl>
                                        <p:attrNameLst>
                                          <p:attrName>style.visibility</p:attrName>
                                        </p:attrNameLst>
                                      </p:cBhvr>
                                      <p:to>
                                        <p:strVal val="visible"/>
                                      </p:to>
                                    </p:set>
                                    <p:anim to="" calcmode="lin" valueType="num">
                                      <p:cBhvr>
                                        <p:cTn id="7" dur="1" fill="hold"/>
                                        <p:tgtEl>
                                          <p:spTgt spid="7170"/>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7171">
                                            <p:txEl>
                                              <p:pRg st="0" end="0"/>
                                            </p:txEl>
                                          </p:spTgt>
                                        </p:tgtEl>
                                        <p:attrNameLst>
                                          <p:attrName>style.visibility</p:attrName>
                                        </p:attrNameLst>
                                      </p:cBhvr>
                                      <p:to>
                                        <p:strVal val="visible"/>
                                      </p:to>
                                    </p:set>
                                    <p:anim to="" calcmode="lin" valueType="num">
                                      <p:cBhvr>
                                        <p:cTn id="12" dur="1" fill="hold"/>
                                        <p:tgtEl>
                                          <p:spTgt spid="7171">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7171">
                                            <p:txEl>
                                              <p:pRg st="1" end="1"/>
                                            </p:txEl>
                                          </p:spTgt>
                                        </p:tgtEl>
                                        <p:attrNameLst>
                                          <p:attrName>style.visibility</p:attrName>
                                        </p:attrNameLst>
                                      </p:cBhvr>
                                      <p:to>
                                        <p:strVal val="visible"/>
                                      </p:to>
                                    </p:set>
                                    <p:anim to="" calcmode="lin" valueType="num">
                                      <p:cBhvr>
                                        <p:cTn id="17" dur="1" fill="hold"/>
                                        <p:tgtEl>
                                          <p:spTgt spid="7171">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7171">
                                            <p:txEl>
                                              <p:pRg st="2" end="2"/>
                                            </p:txEl>
                                          </p:spTgt>
                                        </p:tgtEl>
                                        <p:attrNameLst>
                                          <p:attrName>style.visibility</p:attrName>
                                        </p:attrNameLst>
                                      </p:cBhvr>
                                      <p:to>
                                        <p:strVal val="visible"/>
                                      </p:to>
                                    </p:set>
                                    <p:anim to="" calcmode="lin" valueType="num">
                                      <p:cBhvr>
                                        <p:cTn id="22" dur="1" fill="hold"/>
                                        <p:tgtEl>
                                          <p:spTgt spid="7171">
                                            <p:txEl>
                                              <p:pRg st="2" end="2"/>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7171">
                                            <p:txEl>
                                              <p:pRg st="3" end="3"/>
                                            </p:txEl>
                                          </p:spTgt>
                                        </p:tgtEl>
                                        <p:attrNameLst>
                                          <p:attrName>style.visibility</p:attrName>
                                        </p:attrNameLst>
                                      </p:cBhvr>
                                      <p:to>
                                        <p:strVal val="visible"/>
                                      </p:to>
                                    </p:set>
                                    <p:anim to="" calcmode="lin" valueType="num">
                                      <p:cBhvr>
                                        <p:cTn id="27" dur="1" fill="hold"/>
                                        <p:tgtEl>
                                          <p:spTgt spid="7171">
                                            <p:txEl>
                                              <p:pRg st="3" end="3"/>
                                            </p:txEl>
                                          </p:spTgt>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grpId="0" nodeType="clickEffect">
                                  <p:stCondLst>
                                    <p:cond delay="0"/>
                                  </p:stCondLst>
                                  <p:childTnLst>
                                    <p:set>
                                      <p:cBhvr>
                                        <p:cTn id="31" dur="1" fill="hold">
                                          <p:stCondLst>
                                            <p:cond delay="0"/>
                                          </p:stCondLst>
                                        </p:cTn>
                                        <p:tgtEl>
                                          <p:spTgt spid="7171">
                                            <p:txEl>
                                              <p:pRg st="5" end="5"/>
                                            </p:txEl>
                                          </p:spTgt>
                                        </p:tgtEl>
                                        <p:attrNameLst>
                                          <p:attrName>style.visibility</p:attrName>
                                        </p:attrNameLst>
                                      </p:cBhvr>
                                      <p:to>
                                        <p:strVal val="visible"/>
                                      </p:to>
                                    </p:set>
                                    <p:anim to="" calcmode="lin" valueType="num">
                                      <p:cBhvr>
                                        <p:cTn id="32" dur="1" fill="hold"/>
                                        <p:tgtEl>
                                          <p:spTgt spid="7171">
                                            <p:txEl>
                                              <p:pRg st="5" end="5"/>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p:bldP spid="7171" grpId="0" build="p" bldLvl="2"/>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2F54795F-6DD1-46BC-89BD-AA405DD791CA}" type="slidenum">
              <a:rPr lang="en-US"/>
              <a:pPr/>
              <a:t>22</a:t>
            </a:fld>
            <a:endParaRPr lang="en-US"/>
          </a:p>
        </p:txBody>
      </p:sp>
      <p:sp>
        <p:nvSpPr>
          <p:cNvPr id="9218" name="Rectangle 2"/>
          <p:cNvSpPr>
            <a:spLocks noGrp="1" noChangeArrowheads="1"/>
          </p:cNvSpPr>
          <p:nvPr>
            <p:ph type="title"/>
          </p:nvPr>
        </p:nvSpPr>
        <p:spPr/>
        <p:txBody>
          <a:bodyPr/>
          <a:lstStyle/>
          <a:p>
            <a:r>
              <a:rPr lang="en-US" sz="3600"/>
              <a:t>Channel integration strategies to help solve channel conflicts</a:t>
            </a:r>
            <a:endParaRPr lang="en-US" sz="2400"/>
          </a:p>
        </p:txBody>
      </p:sp>
      <p:sp>
        <p:nvSpPr>
          <p:cNvPr id="9219" name="Rectangle 3"/>
          <p:cNvSpPr>
            <a:spLocks noGrp="1" noChangeArrowheads="1"/>
          </p:cNvSpPr>
          <p:nvPr>
            <p:ph type="body" idx="1"/>
          </p:nvPr>
        </p:nvSpPr>
        <p:spPr>
          <a:xfrm>
            <a:off x="304800" y="1981200"/>
            <a:ext cx="8153400" cy="4572000"/>
          </a:xfrm>
        </p:spPr>
        <p:txBody>
          <a:bodyPr/>
          <a:lstStyle/>
          <a:p>
            <a:pPr marL="609600" indent="-609600">
              <a:lnSpc>
                <a:spcPct val="90000"/>
              </a:lnSpc>
            </a:pPr>
            <a:r>
              <a:rPr lang="en-US" b="1" i="1"/>
              <a:t>Vertical marketing system                       (VMS):  A distribution channel structure in which one channel member (perhaps the manufacturer) owns the organizations at the other levels in the channel, has contracts with them, or has so much power that they all cooperate and act as a unit.</a:t>
            </a:r>
          </a:p>
          <a:p>
            <a:pPr marL="990600" lvl="1" indent="-533400">
              <a:lnSpc>
                <a:spcPct val="90000"/>
              </a:lnSpc>
            </a:pPr>
            <a:r>
              <a:rPr lang="en-US" b="1"/>
              <a:t>Corporate</a:t>
            </a:r>
          </a:p>
          <a:p>
            <a:pPr marL="990600" lvl="1" indent="-533400">
              <a:lnSpc>
                <a:spcPct val="90000"/>
              </a:lnSpc>
            </a:pPr>
            <a:r>
              <a:rPr lang="en-US" b="1"/>
              <a:t>Contractual</a:t>
            </a:r>
          </a:p>
          <a:p>
            <a:pPr marL="990600" lvl="1" indent="-533400">
              <a:lnSpc>
                <a:spcPct val="90000"/>
              </a:lnSpc>
            </a:pPr>
            <a:r>
              <a:rPr lang="en-US" b="1"/>
              <a:t>Administered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9218"/>
                                        </p:tgtEl>
                                        <p:attrNameLst>
                                          <p:attrName>style.visibility</p:attrName>
                                        </p:attrNameLst>
                                      </p:cBhvr>
                                      <p:to>
                                        <p:strVal val="visible"/>
                                      </p:to>
                                    </p:set>
                                    <p:anim to="" calcmode="lin" valueType="num">
                                      <p:cBhvr>
                                        <p:cTn id="7" dur="1" fill="hold"/>
                                        <p:tgtEl>
                                          <p:spTgt spid="9218"/>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9219">
                                            <p:txEl>
                                              <p:pRg st="0" end="0"/>
                                            </p:txEl>
                                          </p:spTgt>
                                        </p:tgtEl>
                                        <p:attrNameLst>
                                          <p:attrName>style.visibility</p:attrName>
                                        </p:attrNameLst>
                                      </p:cBhvr>
                                      <p:to>
                                        <p:strVal val="visible"/>
                                      </p:to>
                                    </p:set>
                                    <p:anim to="" calcmode="lin" valueType="num">
                                      <p:cBhvr>
                                        <p:cTn id="12" dur="1" fill="hold"/>
                                        <p:tgtEl>
                                          <p:spTgt spid="9219">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9219">
                                            <p:txEl>
                                              <p:pRg st="1" end="1"/>
                                            </p:txEl>
                                          </p:spTgt>
                                        </p:tgtEl>
                                        <p:attrNameLst>
                                          <p:attrName>style.visibility</p:attrName>
                                        </p:attrNameLst>
                                      </p:cBhvr>
                                      <p:to>
                                        <p:strVal val="visible"/>
                                      </p:to>
                                    </p:set>
                                    <p:anim to="" calcmode="lin" valueType="num">
                                      <p:cBhvr>
                                        <p:cTn id="17" dur="1" fill="hold"/>
                                        <p:tgtEl>
                                          <p:spTgt spid="9219">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9219">
                                            <p:txEl>
                                              <p:pRg st="2" end="2"/>
                                            </p:txEl>
                                          </p:spTgt>
                                        </p:tgtEl>
                                        <p:attrNameLst>
                                          <p:attrName>style.visibility</p:attrName>
                                        </p:attrNameLst>
                                      </p:cBhvr>
                                      <p:to>
                                        <p:strVal val="visible"/>
                                      </p:to>
                                    </p:set>
                                    <p:anim to="" calcmode="lin" valueType="num">
                                      <p:cBhvr>
                                        <p:cTn id="22" dur="1" fill="hold"/>
                                        <p:tgtEl>
                                          <p:spTgt spid="9219">
                                            <p:txEl>
                                              <p:pRg st="2" end="2"/>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9219">
                                            <p:txEl>
                                              <p:pRg st="3" end="3"/>
                                            </p:txEl>
                                          </p:spTgt>
                                        </p:tgtEl>
                                        <p:attrNameLst>
                                          <p:attrName>style.visibility</p:attrName>
                                        </p:attrNameLst>
                                      </p:cBhvr>
                                      <p:to>
                                        <p:strVal val="visible"/>
                                      </p:to>
                                    </p:set>
                                    <p:anim to="" calcmode="lin" valueType="num">
                                      <p:cBhvr>
                                        <p:cTn id="27" dur="1" fill="hold"/>
                                        <p:tgtEl>
                                          <p:spTgt spid="9219">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P spid="9219" grpId="0" build="p" bldLvl="2"/>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D4C9E91E-CFAB-461F-9FE2-214EEAB67968}" type="slidenum">
              <a:rPr lang="en-US"/>
              <a:pPr/>
              <a:t>23</a:t>
            </a:fld>
            <a:endParaRPr lang="en-US"/>
          </a:p>
        </p:txBody>
      </p:sp>
      <p:sp>
        <p:nvSpPr>
          <p:cNvPr id="37890" name="Rectangle 2"/>
          <p:cNvSpPr>
            <a:spLocks noGrp="1" noChangeArrowheads="1"/>
          </p:cNvSpPr>
          <p:nvPr>
            <p:ph type="title"/>
          </p:nvPr>
        </p:nvSpPr>
        <p:spPr/>
        <p:txBody>
          <a:bodyPr/>
          <a:lstStyle/>
          <a:p>
            <a:r>
              <a:rPr lang="en-US" sz="3600"/>
              <a:t>Channel integration strategies to help solve channel conflicts </a:t>
            </a:r>
            <a:r>
              <a:rPr lang="en-US" sz="2400"/>
              <a:t>(cont.)</a:t>
            </a:r>
          </a:p>
        </p:txBody>
      </p:sp>
      <p:sp>
        <p:nvSpPr>
          <p:cNvPr id="37891" name="Rectangle 3"/>
          <p:cNvSpPr>
            <a:spLocks noGrp="1" noChangeArrowheads="1"/>
          </p:cNvSpPr>
          <p:nvPr>
            <p:ph type="body" idx="1"/>
          </p:nvPr>
        </p:nvSpPr>
        <p:spPr>
          <a:xfrm>
            <a:off x="304800" y="1981200"/>
            <a:ext cx="8153400" cy="4572000"/>
          </a:xfrm>
        </p:spPr>
        <p:txBody>
          <a:bodyPr/>
          <a:lstStyle/>
          <a:p>
            <a:pPr marL="609600" indent="-609600"/>
            <a:r>
              <a:rPr lang="en-US" b="1"/>
              <a:t>Vertical marketing systems</a:t>
            </a:r>
          </a:p>
          <a:p>
            <a:pPr marL="990600" lvl="1" indent="-533400"/>
            <a:r>
              <a:rPr lang="en-US" b="1"/>
              <a:t>Corporate VMS</a:t>
            </a:r>
          </a:p>
          <a:p>
            <a:pPr marL="1371600" lvl="2" indent="-457200"/>
            <a:r>
              <a:rPr lang="en-US" b="1"/>
              <a:t>Various stages of production and distribution are integrated under single ownership.</a:t>
            </a:r>
          </a:p>
          <a:p>
            <a:pPr marL="1371600" lvl="2" indent="-457200">
              <a:buFontTx/>
              <a:buNone/>
            </a:pPr>
            <a:endParaRPr lang="en-US" b="1"/>
          </a:p>
          <a:p>
            <a:pPr marL="1371600" lvl="2" indent="-457200">
              <a:buFontTx/>
              <a:buNone/>
            </a:pPr>
            <a:r>
              <a:rPr lang="en-US" b="1"/>
              <a:t>	Example:  Luxottica makes Ray-Ban and several other famous eyewear brands.  It sells them at LensCrafters and Sunglass Hut, which it also owns.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7890"/>
                                        </p:tgtEl>
                                        <p:attrNameLst>
                                          <p:attrName>style.visibility</p:attrName>
                                        </p:attrNameLst>
                                      </p:cBhvr>
                                      <p:to>
                                        <p:strVal val="visible"/>
                                      </p:to>
                                    </p:set>
                                    <p:anim to="" calcmode="lin" valueType="num">
                                      <p:cBhvr>
                                        <p:cTn id="7" dur="1" fill="hold"/>
                                        <p:tgtEl>
                                          <p:spTgt spid="37890"/>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7891">
                                            <p:txEl>
                                              <p:pRg st="0" end="0"/>
                                            </p:txEl>
                                          </p:spTgt>
                                        </p:tgtEl>
                                        <p:attrNameLst>
                                          <p:attrName>style.visibility</p:attrName>
                                        </p:attrNameLst>
                                      </p:cBhvr>
                                      <p:to>
                                        <p:strVal val="visible"/>
                                      </p:to>
                                    </p:set>
                                    <p:anim to="" calcmode="lin" valueType="num">
                                      <p:cBhvr>
                                        <p:cTn id="12" dur="1" fill="hold"/>
                                        <p:tgtEl>
                                          <p:spTgt spid="37891">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7891">
                                            <p:txEl>
                                              <p:pRg st="1" end="1"/>
                                            </p:txEl>
                                          </p:spTgt>
                                        </p:tgtEl>
                                        <p:attrNameLst>
                                          <p:attrName>style.visibility</p:attrName>
                                        </p:attrNameLst>
                                      </p:cBhvr>
                                      <p:to>
                                        <p:strVal val="visible"/>
                                      </p:to>
                                    </p:set>
                                    <p:anim to="" calcmode="lin" valueType="num">
                                      <p:cBhvr>
                                        <p:cTn id="17" dur="1" fill="hold"/>
                                        <p:tgtEl>
                                          <p:spTgt spid="37891">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7891">
                                            <p:txEl>
                                              <p:pRg st="2" end="2"/>
                                            </p:txEl>
                                          </p:spTgt>
                                        </p:tgtEl>
                                        <p:attrNameLst>
                                          <p:attrName>style.visibility</p:attrName>
                                        </p:attrNameLst>
                                      </p:cBhvr>
                                      <p:to>
                                        <p:strVal val="visible"/>
                                      </p:to>
                                    </p:set>
                                    <p:anim to="" calcmode="lin" valueType="num">
                                      <p:cBhvr>
                                        <p:cTn id="22" dur="1" fill="hold"/>
                                        <p:tgtEl>
                                          <p:spTgt spid="37891">
                                            <p:txEl>
                                              <p:pRg st="2" end="2"/>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37891">
                                            <p:txEl>
                                              <p:pRg st="4" end="4"/>
                                            </p:txEl>
                                          </p:spTgt>
                                        </p:tgtEl>
                                        <p:attrNameLst>
                                          <p:attrName>style.visibility</p:attrName>
                                        </p:attrNameLst>
                                      </p:cBhvr>
                                      <p:to>
                                        <p:strVal val="visible"/>
                                      </p:to>
                                    </p:set>
                                    <p:anim to="" calcmode="lin" valueType="num">
                                      <p:cBhvr>
                                        <p:cTn id="27" dur="1" fill="hold"/>
                                        <p:tgtEl>
                                          <p:spTgt spid="37891">
                                            <p:txEl>
                                              <p:pRg st="4" end="4"/>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0" grpId="0"/>
      <p:bldP spid="37891" grpId="0" build="p" bldLvl="3"/>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7EA120B-317F-46EA-8419-9C21A53F2227}" type="slidenum">
              <a:rPr lang="en-US"/>
              <a:pPr/>
              <a:t>24</a:t>
            </a:fld>
            <a:endParaRPr lang="en-US"/>
          </a:p>
        </p:txBody>
      </p:sp>
      <p:sp>
        <p:nvSpPr>
          <p:cNvPr id="39938" name="Rectangle 2"/>
          <p:cNvSpPr>
            <a:spLocks noGrp="1" noChangeArrowheads="1"/>
          </p:cNvSpPr>
          <p:nvPr>
            <p:ph type="title"/>
          </p:nvPr>
        </p:nvSpPr>
        <p:spPr/>
        <p:txBody>
          <a:bodyPr/>
          <a:lstStyle/>
          <a:p>
            <a:r>
              <a:rPr lang="en-US" sz="3600"/>
              <a:t>Channel integration strategies to help solve channel conflicts </a:t>
            </a:r>
            <a:r>
              <a:rPr lang="en-US" sz="2400"/>
              <a:t>(cont.)</a:t>
            </a:r>
          </a:p>
        </p:txBody>
      </p:sp>
      <p:sp>
        <p:nvSpPr>
          <p:cNvPr id="39939" name="Rectangle 3"/>
          <p:cNvSpPr>
            <a:spLocks noGrp="1" noChangeArrowheads="1"/>
          </p:cNvSpPr>
          <p:nvPr>
            <p:ph type="body" idx="1"/>
          </p:nvPr>
        </p:nvSpPr>
        <p:spPr>
          <a:xfrm>
            <a:off x="304800" y="1981200"/>
            <a:ext cx="8153400" cy="4572000"/>
          </a:xfrm>
        </p:spPr>
        <p:txBody>
          <a:bodyPr/>
          <a:lstStyle/>
          <a:p>
            <a:pPr marL="609600" indent="-609600"/>
            <a:r>
              <a:rPr lang="en-US" b="1"/>
              <a:t>Vertical marketing systems</a:t>
            </a:r>
          </a:p>
          <a:p>
            <a:pPr marL="990600" lvl="1" indent="-533400"/>
            <a:r>
              <a:rPr lang="en-US" b="1"/>
              <a:t>Contractual VMS</a:t>
            </a:r>
          </a:p>
          <a:p>
            <a:pPr marL="1371600" lvl="2" indent="-457200"/>
            <a:r>
              <a:rPr lang="en-US" b="1"/>
              <a:t>Independent firms at different levels of the production and distribution stages join together through contracts for their mutual benefit.</a:t>
            </a:r>
          </a:p>
          <a:p>
            <a:pPr marL="1371600" lvl="2" indent="-457200"/>
            <a:r>
              <a:rPr lang="en-US" b="1"/>
              <a:t>Franchises are the most common type of contractual relationship.</a:t>
            </a:r>
          </a:p>
          <a:p>
            <a:pPr marL="1371600" lvl="2" indent="-457200">
              <a:buFontTx/>
              <a:buNone/>
            </a:pPr>
            <a:r>
              <a:rPr lang="en-US" b="1"/>
              <a:t>	Examples:  fast-food franchises such as McDonald’s and hotel/motel industry franchises such as Holiday Inn</a:t>
            </a:r>
          </a:p>
          <a:p>
            <a:pPr marL="990600" lvl="1" indent="-533400">
              <a:buFontTx/>
              <a:buNone/>
            </a:pPr>
            <a:endParaRPr lang="en-US" b="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9938"/>
                                        </p:tgtEl>
                                        <p:attrNameLst>
                                          <p:attrName>style.visibility</p:attrName>
                                        </p:attrNameLst>
                                      </p:cBhvr>
                                      <p:to>
                                        <p:strVal val="visible"/>
                                      </p:to>
                                    </p:set>
                                    <p:anim to="" calcmode="lin" valueType="num">
                                      <p:cBhvr>
                                        <p:cTn id="7" dur="1" fill="hold"/>
                                        <p:tgtEl>
                                          <p:spTgt spid="39938"/>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9939">
                                            <p:txEl>
                                              <p:pRg st="0" end="0"/>
                                            </p:txEl>
                                          </p:spTgt>
                                        </p:tgtEl>
                                        <p:attrNameLst>
                                          <p:attrName>style.visibility</p:attrName>
                                        </p:attrNameLst>
                                      </p:cBhvr>
                                      <p:to>
                                        <p:strVal val="visible"/>
                                      </p:to>
                                    </p:set>
                                    <p:anim to="" calcmode="lin" valueType="num">
                                      <p:cBhvr>
                                        <p:cTn id="12" dur="1" fill="hold"/>
                                        <p:tgtEl>
                                          <p:spTgt spid="39939">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9939">
                                            <p:txEl>
                                              <p:pRg st="1" end="1"/>
                                            </p:txEl>
                                          </p:spTgt>
                                        </p:tgtEl>
                                        <p:attrNameLst>
                                          <p:attrName>style.visibility</p:attrName>
                                        </p:attrNameLst>
                                      </p:cBhvr>
                                      <p:to>
                                        <p:strVal val="visible"/>
                                      </p:to>
                                    </p:set>
                                    <p:anim to="" calcmode="lin" valueType="num">
                                      <p:cBhvr>
                                        <p:cTn id="17" dur="1" fill="hold"/>
                                        <p:tgtEl>
                                          <p:spTgt spid="39939">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9939">
                                            <p:txEl>
                                              <p:pRg st="2" end="2"/>
                                            </p:txEl>
                                          </p:spTgt>
                                        </p:tgtEl>
                                        <p:attrNameLst>
                                          <p:attrName>style.visibility</p:attrName>
                                        </p:attrNameLst>
                                      </p:cBhvr>
                                      <p:to>
                                        <p:strVal val="visible"/>
                                      </p:to>
                                    </p:set>
                                    <p:anim to="" calcmode="lin" valueType="num">
                                      <p:cBhvr>
                                        <p:cTn id="22" dur="1" fill="hold"/>
                                        <p:tgtEl>
                                          <p:spTgt spid="39939">
                                            <p:txEl>
                                              <p:pRg st="2" end="2"/>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39939">
                                            <p:txEl>
                                              <p:pRg st="3" end="3"/>
                                            </p:txEl>
                                          </p:spTgt>
                                        </p:tgtEl>
                                        <p:attrNameLst>
                                          <p:attrName>style.visibility</p:attrName>
                                        </p:attrNameLst>
                                      </p:cBhvr>
                                      <p:to>
                                        <p:strVal val="visible"/>
                                      </p:to>
                                    </p:set>
                                    <p:anim to="" calcmode="lin" valueType="num">
                                      <p:cBhvr>
                                        <p:cTn id="27" dur="1" fill="hold"/>
                                        <p:tgtEl>
                                          <p:spTgt spid="39939">
                                            <p:txEl>
                                              <p:pRg st="3" end="3"/>
                                            </p:txEl>
                                          </p:spTgt>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grpId="0" nodeType="clickEffect">
                                  <p:stCondLst>
                                    <p:cond delay="0"/>
                                  </p:stCondLst>
                                  <p:childTnLst>
                                    <p:set>
                                      <p:cBhvr>
                                        <p:cTn id="31" dur="1" fill="hold">
                                          <p:stCondLst>
                                            <p:cond delay="0"/>
                                          </p:stCondLst>
                                        </p:cTn>
                                        <p:tgtEl>
                                          <p:spTgt spid="39939">
                                            <p:txEl>
                                              <p:pRg st="4" end="4"/>
                                            </p:txEl>
                                          </p:spTgt>
                                        </p:tgtEl>
                                        <p:attrNameLst>
                                          <p:attrName>style.visibility</p:attrName>
                                        </p:attrNameLst>
                                      </p:cBhvr>
                                      <p:to>
                                        <p:strVal val="visible"/>
                                      </p:to>
                                    </p:set>
                                    <p:anim to="" calcmode="lin" valueType="num">
                                      <p:cBhvr>
                                        <p:cTn id="32" dur="1" fill="hold"/>
                                        <p:tgtEl>
                                          <p:spTgt spid="39939">
                                            <p:txEl>
                                              <p:pRg st="4" end="4"/>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8" grpId="0"/>
      <p:bldP spid="39939" grpId="0" build="p" bldLvl="3"/>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DB7D1D60-1061-4E15-8DD0-1E999FF59084}" type="slidenum">
              <a:rPr lang="en-US"/>
              <a:pPr/>
              <a:t>25</a:t>
            </a:fld>
            <a:endParaRPr lang="en-US"/>
          </a:p>
        </p:txBody>
      </p:sp>
      <p:sp>
        <p:nvSpPr>
          <p:cNvPr id="54274" name="Rectangle 2"/>
          <p:cNvSpPr>
            <a:spLocks noGrp="1" noChangeArrowheads="1"/>
          </p:cNvSpPr>
          <p:nvPr>
            <p:ph type="title"/>
          </p:nvPr>
        </p:nvSpPr>
        <p:spPr/>
        <p:txBody>
          <a:bodyPr/>
          <a:lstStyle/>
          <a:p>
            <a:r>
              <a:rPr lang="en-US" sz="3600"/>
              <a:t>Channel integration strategies to help solve channel conflicts </a:t>
            </a:r>
            <a:r>
              <a:rPr lang="en-US" sz="2400"/>
              <a:t>(cont.)</a:t>
            </a:r>
          </a:p>
        </p:txBody>
      </p:sp>
      <p:sp>
        <p:nvSpPr>
          <p:cNvPr id="54275" name="Rectangle 3"/>
          <p:cNvSpPr>
            <a:spLocks noGrp="1" noChangeArrowheads="1"/>
          </p:cNvSpPr>
          <p:nvPr>
            <p:ph type="body" idx="1"/>
          </p:nvPr>
        </p:nvSpPr>
        <p:spPr>
          <a:xfrm>
            <a:off x="304800" y="1981200"/>
            <a:ext cx="8153400" cy="4572000"/>
          </a:xfrm>
        </p:spPr>
        <p:txBody>
          <a:bodyPr/>
          <a:lstStyle/>
          <a:p>
            <a:pPr marL="609600" indent="-609600"/>
            <a:r>
              <a:rPr lang="en-US" b="1"/>
              <a:t>Vertical marketing systems</a:t>
            </a:r>
          </a:p>
          <a:p>
            <a:pPr marL="990600" lvl="1" indent="-533400"/>
            <a:r>
              <a:rPr lang="en-US" b="1"/>
              <a:t>Administered VMS</a:t>
            </a:r>
          </a:p>
          <a:p>
            <a:pPr marL="1371600" lvl="2" indent="-457200"/>
            <a:r>
              <a:rPr lang="en-US" b="1"/>
              <a:t>Leadership is assumed by dominant channel members with size and power rather than through ownership or contract agreements.</a:t>
            </a:r>
          </a:p>
          <a:p>
            <a:pPr marL="1371600" lvl="2" indent="-457200">
              <a:buFontTx/>
              <a:buNone/>
            </a:pPr>
            <a:r>
              <a:rPr lang="en-US" b="1"/>
              <a:t>	Examples:  major retailers such as Wal-Mart, Barnes &amp; Noble, and Home Depot; major manufacturers of well-known and highly accepted brand products such as Proctor and Gamble and General Electric</a:t>
            </a:r>
          </a:p>
          <a:p>
            <a:pPr marL="990600" lvl="1" indent="-533400">
              <a:buFontTx/>
              <a:buNone/>
            </a:pPr>
            <a:endParaRPr lang="en-US" b="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54274"/>
                                        </p:tgtEl>
                                        <p:attrNameLst>
                                          <p:attrName>style.visibility</p:attrName>
                                        </p:attrNameLst>
                                      </p:cBhvr>
                                      <p:to>
                                        <p:strVal val="visible"/>
                                      </p:to>
                                    </p:set>
                                    <p:anim to="" calcmode="lin" valueType="num">
                                      <p:cBhvr>
                                        <p:cTn id="7" dur="1" fill="hold"/>
                                        <p:tgtEl>
                                          <p:spTgt spid="54274"/>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54275">
                                            <p:txEl>
                                              <p:pRg st="0" end="0"/>
                                            </p:txEl>
                                          </p:spTgt>
                                        </p:tgtEl>
                                        <p:attrNameLst>
                                          <p:attrName>style.visibility</p:attrName>
                                        </p:attrNameLst>
                                      </p:cBhvr>
                                      <p:to>
                                        <p:strVal val="visible"/>
                                      </p:to>
                                    </p:set>
                                    <p:anim to="" calcmode="lin" valueType="num">
                                      <p:cBhvr>
                                        <p:cTn id="12" dur="1" fill="hold"/>
                                        <p:tgtEl>
                                          <p:spTgt spid="54275">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54275">
                                            <p:txEl>
                                              <p:pRg st="1" end="1"/>
                                            </p:txEl>
                                          </p:spTgt>
                                        </p:tgtEl>
                                        <p:attrNameLst>
                                          <p:attrName>style.visibility</p:attrName>
                                        </p:attrNameLst>
                                      </p:cBhvr>
                                      <p:to>
                                        <p:strVal val="visible"/>
                                      </p:to>
                                    </p:set>
                                    <p:anim to="" calcmode="lin" valueType="num">
                                      <p:cBhvr>
                                        <p:cTn id="17" dur="1" fill="hold"/>
                                        <p:tgtEl>
                                          <p:spTgt spid="54275">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54275">
                                            <p:txEl>
                                              <p:pRg st="2" end="2"/>
                                            </p:txEl>
                                          </p:spTgt>
                                        </p:tgtEl>
                                        <p:attrNameLst>
                                          <p:attrName>style.visibility</p:attrName>
                                        </p:attrNameLst>
                                      </p:cBhvr>
                                      <p:to>
                                        <p:strVal val="visible"/>
                                      </p:to>
                                    </p:set>
                                    <p:anim to="" calcmode="lin" valueType="num">
                                      <p:cBhvr>
                                        <p:cTn id="22" dur="1" fill="hold"/>
                                        <p:tgtEl>
                                          <p:spTgt spid="54275">
                                            <p:txEl>
                                              <p:pRg st="2" end="2"/>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54275">
                                            <p:txEl>
                                              <p:pRg st="3" end="3"/>
                                            </p:txEl>
                                          </p:spTgt>
                                        </p:tgtEl>
                                        <p:attrNameLst>
                                          <p:attrName>style.visibility</p:attrName>
                                        </p:attrNameLst>
                                      </p:cBhvr>
                                      <p:to>
                                        <p:strVal val="visible"/>
                                      </p:to>
                                    </p:set>
                                    <p:anim to="" calcmode="lin" valueType="num">
                                      <p:cBhvr>
                                        <p:cTn id="27" dur="1" fill="hold"/>
                                        <p:tgtEl>
                                          <p:spTgt spid="54275">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4" grpId="0"/>
      <p:bldP spid="54275" grpId="0" build="p" bldLvl="3"/>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Thursday, May 12th</a:t>
            </a:r>
            <a:endParaRPr lang="en-US" dirty="0"/>
          </a:p>
        </p:txBody>
      </p:sp>
      <p:sp>
        <p:nvSpPr>
          <p:cNvPr id="3" name="Content Placeholder 2"/>
          <p:cNvSpPr>
            <a:spLocks noGrp="1"/>
          </p:cNvSpPr>
          <p:nvPr>
            <p:ph idx="1"/>
          </p:nvPr>
        </p:nvSpPr>
        <p:spPr>
          <a:xfrm>
            <a:off x="228600" y="1676400"/>
            <a:ext cx="8153400" cy="4800600"/>
          </a:xfrm>
        </p:spPr>
        <p:txBody>
          <a:bodyPr/>
          <a:lstStyle/>
          <a:p>
            <a:endParaRPr lang="en-US" sz="3600" dirty="0" smtClean="0"/>
          </a:p>
          <a:p>
            <a:r>
              <a:rPr lang="en-US" sz="3600" dirty="0" smtClean="0"/>
              <a:t>Warm up – Unit 10 Vocabulary Quiz</a:t>
            </a:r>
          </a:p>
          <a:p>
            <a:r>
              <a:rPr lang="en-US" sz="3600" dirty="0" smtClean="0"/>
              <a:t>Obj</a:t>
            </a:r>
            <a:r>
              <a:rPr lang="en-US" sz="3600" dirty="0" smtClean="0"/>
              <a:t>. 10.01 – Channel Member Relationships</a:t>
            </a:r>
          </a:p>
          <a:p>
            <a:pPr lvl="1"/>
            <a:r>
              <a:rPr lang="en-US" sz="3200" dirty="0" smtClean="0"/>
              <a:t>Slide show/Notes</a:t>
            </a:r>
          </a:p>
          <a:p>
            <a:pPr lvl="1"/>
            <a:r>
              <a:rPr lang="en-US" sz="3200" dirty="0" smtClean="0"/>
              <a:t>Worksheet</a:t>
            </a:r>
          </a:p>
          <a:p>
            <a:r>
              <a:rPr lang="en-US" dirty="0" smtClean="0"/>
              <a:t>Slide Show/Notes</a:t>
            </a:r>
            <a:endParaRPr lang="en-US" dirty="0"/>
          </a:p>
        </p:txBody>
      </p:sp>
      <p:sp>
        <p:nvSpPr>
          <p:cNvPr id="4" name="Slide Number Placeholder 3"/>
          <p:cNvSpPr>
            <a:spLocks noGrp="1"/>
          </p:cNvSpPr>
          <p:nvPr>
            <p:ph type="sldNum" sz="quarter" idx="12"/>
          </p:nvPr>
        </p:nvSpPr>
        <p:spPr/>
        <p:txBody>
          <a:bodyPr/>
          <a:lstStyle/>
          <a:p>
            <a:fld id="{2F346E9F-B254-48DF-91CD-56066871D172}" type="slidenum">
              <a:rPr lang="en-US" smtClean="0"/>
              <a:pPr/>
              <a:t>26</a:t>
            </a:fld>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9F8A19D8-F4B9-443C-8A93-438BEFDE8D7E}" type="slidenum">
              <a:rPr lang="en-US"/>
              <a:pPr/>
              <a:t>27</a:t>
            </a:fld>
            <a:endParaRPr lang="en-US"/>
          </a:p>
        </p:txBody>
      </p:sp>
      <p:sp>
        <p:nvSpPr>
          <p:cNvPr id="41986" name="Rectangle 2"/>
          <p:cNvSpPr>
            <a:spLocks noGrp="1" noChangeArrowheads="1"/>
          </p:cNvSpPr>
          <p:nvPr>
            <p:ph type="title"/>
          </p:nvPr>
        </p:nvSpPr>
        <p:spPr/>
        <p:txBody>
          <a:bodyPr/>
          <a:lstStyle/>
          <a:p>
            <a:r>
              <a:rPr lang="en-US" sz="3600"/>
              <a:t>Channel integration strategies to help solve channel conflicts </a:t>
            </a:r>
            <a:r>
              <a:rPr lang="en-US" sz="2400"/>
              <a:t>(cont.)</a:t>
            </a:r>
          </a:p>
        </p:txBody>
      </p:sp>
      <p:sp>
        <p:nvSpPr>
          <p:cNvPr id="41987" name="Rectangle 3"/>
          <p:cNvSpPr>
            <a:spLocks noGrp="1" noChangeArrowheads="1"/>
          </p:cNvSpPr>
          <p:nvPr>
            <p:ph type="body" idx="1"/>
          </p:nvPr>
        </p:nvSpPr>
        <p:spPr>
          <a:xfrm>
            <a:off x="304800" y="1981200"/>
            <a:ext cx="8153400" cy="4876800"/>
          </a:xfrm>
        </p:spPr>
        <p:txBody>
          <a:bodyPr/>
          <a:lstStyle/>
          <a:p>
            <a:pPr marL="609600" indent="-609600"/>
            <a:r>
              <a:rPr lang="en-US" sz="2800" b="1" i="1"/>
              <a:t>Horizontal marketing system:  A                channel arrangement in which two or more companies at the same channel level join together to pursue a new marketing opportunity.</a:t>
            </a:r>
          </a:p>
          <a:p>
            <a:pPr marL="990600" lvl="1" indent="-533400"/>
            <a:r>
              <a:rPr lang="en-US" sz="2400" b="1"/>
              <a:t>Companies may be competitors or noncompetitors.</a:t>
            </a:r>
          </a:p>
          <a:p>
            <a:pPr marL="990600" lvl="1" indent="-533400"/>
            <a:r>
              <a:rPr lang="en-US" sz="2400" b="1"/>
              <a:t>Combined resources result in greater accomplishment for both companies than either could do alone.</a:t>
            </a:r>
          </a:p>
          <a:p>
            <a:pPr marL="990600" lvl="1" indent="-533400"/>
            <a:r>
              <a:rPr lang="en-US" sz="2400" b="1"/>
              <a:t>A company successful in global marketing may pair with a company not as experienced.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41986"/>
                                        </p:tgtEl>
                                        <p:attrNameLst>
                                          <p:attrName>style.visibility</p:attrName>
                                        </p:attrNameLst>
                                      </p:cBhvr>
                                      <p:to>
                                        <p:strVal val="visible"/>
                                      </p:to>
                                    </p:set>
                                    <p:anim to="" calcmode="lin" valueType="num">
                                      <p:cBhvr>
                                        <p:cTn id="7" dur="1" fill="hold"/>
                                        <p:tgtEl>
                                          <p:spTgt spid="41986"/>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41987">
                                            <p:txEl>
                                              <p:pRg st="0" end="0"/>
                                            </p:txEl>
                                          </p:spTgt>
                                        </p:tgtEl>
                                        <p:attrNameLst>
                                          <p:attrName>style.visibility</p:attrName>
                                        </p:attrNameLst>
                                      </p:cBhvr>
                                      <p:to>
                                        <p:strVal val="visible"/>
                                      </p:to>
                                    </p:set>
                                    <p:anim to="" calcmode="lin" valueType="num">
                                      <p:cBhvr>
                                        <p:cTn id="12" dur="1" fill="hold"/>
                                        <p:tgtEl>
                                          <p:spTgt spid="41987">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41987">
                                            <p:txEl>
                                              <p:pRg st="1" end="1"/>
                                            </p:txEl>
                                          </p:spTgt>
                                        </p:tgtEl>
                                        <p:attrNameLst>
                                          <p:attrName>style.visibility</p:attrName>
                                        </p:attrNameLst>
                                      </p:cBhvr>
                                      <p:to>
                                        <p:strVal val="visible"/>
                                      </p:to>
                                    </p:set>
                                    <p:anim to="" calcmode="lin" valueType="num">
                                      <p:cBhvr>
                                        <p:cTn id="17" dur="1" fill="hold"/>
                                        <p:tgtEl>
                                          <p:spTgt spid="41987">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41987">
                                            <p:txEl>
                                              <p:pRg st="2" end="2"/>
                                            </p:txEl>
                                          </p:spTgt>
                                        </p:tgtEl>
                                        <p:attrNameLst>
                                          <p:attrName>style.visibility</p:attrName>
                                        </p:attrNameLst>
                                      </p:cBhvr>
                                      <p:to>
                                        <p:strVal val="visible"/>
                                      </p:to>
                                    </p:set>
                                    <p:anim to="" calcmode="lin" valueType="num">
                                      <p:cBhvr>
                                        <p:cTn id="22" dur="1" fill="hold"/>
                                        <p:tgtEl>
                                          <p:spTgt spid="41987">
                                            <p:txEl>
                                              <p:pRg st="2" end="2"/>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41987">
                                            <p:txEl>
                                              <p:pRg st="3" end="3"/>
                                            </p:txEl>
                                          </p:spTgt>
                                        </p:tgtEl>
                                        <p:attrNameLst>
                                          <p:attrName>style.visibility</p:attrName>
                                        </p:attrNameLst>
                                      </p:cBhvr>
                                      <p:to>
                                        <p:strVal val="visible"/>
                                      </p:to>
                                    </p:set>
                                    <p:anim to="" calcmode="lin" valueType="num">
                                      <p:cBhvr>
                                        <p:cTn id="27" dur="1" fill="hold"/>
                                        <p:tgtEl>
                                          <p:spTgt spid="41987">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6" grpId="0"/>
      <p:bldP spid="41987" grpId="0" build="p" bldLvl="2"/>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850ED733-62D5-41CD-AFBD-18F968BA6964}" type="slidenum">
              <a:rPr lang="en-US"/>
              <a:pPr/>
              <a:t>28</a:t>
            </a:fld>
            <a:endParaRPr lang="en-US"/>
          </a:p>
        </p:txBody>
      </p:sp>
      <p:sp>
        <p:nvSpPr>
          <p:cNvPr id="44034" name="Rectangle 2"/>
          <p:cNvSpPr>
            <a:spLocks noGrp="1" noChangeArrowheads="1"/>
          </p:cNvSpPr>
          <p:nvPr>
            <p:ph type="title"/>
          </p:nvPr>
        </p:nvSpPr>
        <p:spPr/>
        <p:txBody>
          <a:bodyPr/>
          <a:lstStyle/>
          <a:p>
            <a:r>
              <a:rPr lang="en-US" sz="3600"/>
              <a:t>Channel integration strategies to help solve channel conflicts </a:t>
            </a:r>
            <a:r>
              <a:rPr lang="en-US" sz="2400"/>
              <a:t>(cont.)</a:t>
            </a:r>
          </a:p>
        </p:txBody>
      </p:sp>
      <p:sp>
        <p:nvSpPr>
          <p:cNvPr id="44035" name="Rectangle 3"/>
          <p:cNvSpPr>
            <a:spLocks noGrp="1" noChangeArrowheads="1"/>
          </p:cNvSpPr>
          <p:nvPr>
            <p:ph type="body" idx="1"/>
          </p:nvPr>
        </p:nvSpPr>
        <p:spPr>
          <a:xfrm>
            <a:off x="304800" y="1981200"/>
            <a:ext cx="8153400" cy="4191000"/>
          </a:xfrm>
        </p:spPr>
        <p:txBody>
          <a:bodyPr/>
          <a:lstStyle/>
          <a:p>
            <a:pPr marL="609600" indent="-609600"/>
            <a:r>
              <a:rPr lang="en-US" b="1" i="1"/>
              <a:t>Multichannel distribution                   system (hybrid marketing channel):  A distribution system in which a single firm develops two or more marketing channels to reach one or more customer segments.</a:t>
            </a:r>
          </a:p>
          <a:p>
            <a:pPr marL="990600" lvl="1" indent="-533400"/>
            <a:r>
              <a:rPr lang="en-US" b="1"/>
              <a:t>Has increased in recent years</a:t>
            </a:r>
          </a:p>
          <a:p>
            <a:pPr marL="990600" lvl="1" indent="-533400">
              <a:buFontTx/>
              <a:buNone/>
            </a:pPr>
            <a:r>
              <a:rPr lang="en-US" b="1"/>
              <a:t>	Example:  IBM sells computers through retail stores, a sales force, and online.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44034"/>
                                        </p:tgtEl>
                                        <p:attrNameLst>
                                          <p:attrName>style.visibility</p:attrName>
                                        </p:attrNameLst>
                                      </p:cBhvr>
                                      <p:to>
                                        <p:strVal val="visible"/>
                                      </p:to>
                                    </p:set>
                                    <p:anim to="" calcmode="lin" valueType="num">
                                      <p:cBhvr>
                                        <p:cTn id="7" dur="1" fill="hold"/>
                                        <p:tgtEl>
                                          <p:spTgt spid="44034"/>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44035">
                                            <p:txEl>
                                              <p:pRg st="0" end="0"/>
                                            </p:txEl>
                                          </p:spTgt>
                                        </p:tgtEl>
                                        <p:attrNameLst>
                                          <p:attrName>style.visibility</p:attrName>
                                        </p:attrNameLst>
                                      </p:cBhvr>
                                      <p:to>
                                        <p:strVal val="visible"/>
                                      </p:to>
                                    </p:set>
                                    <p:anim to="" calcmode="lin" valueType="num">
                                      <p:cBhvr>
                                        <p:cTn id="12" dur="1" fill="hold"/>
                                        <p:tgtEl>
                                          <p:spTgt spid="44035">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44035">
                                            <p:txEl>
                                              <p:pRg st="1" end="1"/>
                                            </p:txEl>
                                          </p:spTgt>
                                        </p:tgtEl>
                                        <p:attrNameLst>
                                          <p:attrName>style.visibility</p:attrName>
                                        </p:attrNameLst>
                                      </p:cBhvr>
                                      <p:to>
                                        <p:strVal val="visible"/>
                                      </p:to>
                                    </p:set>
                                    <p:anim to="" calcmode="lin" valueType="num">
                                      <p:cBhvr>
                                        <p:cTn id="17" dur="1" fill="hold"/>
                                        <p:tgtEl>
                                          <p:spTgt spid="44035">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44035">
                                            <p:txEl>
                                              <p:pRg st="2" end="2"/>
                                            </p:txEl>
                                          </p:spTgt>
                                        </p:tgtEl>
                                        <p:attrNameLst>
                                          <p:attrName>style.visibility</p:attrName>
                                        </p:attrNameLst>
                                      </p:cBhvr>
                                      <p:to>
                                        <p:strVal val="visible"/>
                                      </p:to>
                                    </p:set>
                                    <p:anim to="" calcmode="lin" valueType="num">
                                      <p:cBhvr>
                                        <p:cTn id="22" dur="1" fill="hold"/>
                                        <p:tgtEl>
                                          <p:spTgt spid="44035">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p:bldP spid="44035" grpId="0" build="p" bldLvl="2"/>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BE5FA17-7467-4A54-A2CF-1F9C497BF21A}" type="slidenum">
              <a:rPr lang="en-US"/>
              <a:pPr/>
              <a:t>29</a:t>
            </a:fld>
            <a:endParaRPr lang="en-US"/>
          </a:p>
        </p:txBody>
      </p:sp>
      <p:sp>
        <p:nvSpPr>
          <p:cNvPr id="46082" name="Rectangle 2"/>
          <p:cNvSpPr>
            <a:spLocks noGrp="1" noChangeArrowheads="1"/>
          </p:cNvSpPr>
          <p:nvPr>
            <p:ph type="title"/>
          </p:nvPr>
        </p:nvSpPr>
        <p:spPr/>
        <p:txBody>
          <a:bodyPr/>
          <a:lstStyle/>
          <a:p>
            <a:r>
              <a:rPr lang="en-US" sz="3600"/>
              <a:t>Channel integration strategies to help solve channel conflicts </a:t>
            </a:r>
            <a:r>
              <a:rPr lang="en-US" sz="2400"/>
              <a:t>(cont.)</a:t>
            </a:r>
          </a:p>
        </p:txBody>
      </p:sp>
      <p:sp>
        <p:nvSpPr>
          <p:cNvPr id="46083" name="Rectangle 3"/>
          <p:cNvSpPr>
            <a:spLocks noGrp="1" noChangeArrowheads="1"/>
          </p:cNvSpPr>
          <p:nvPr>
            <p:ph type="body" idx="1"/>
          </p:nvPr>
        </p:nvSpPr>
        <p:spPr>
          <a:xfrm>
            <a:off x="304800" y="2819400"/>
            <a:ext cx="8153400" cy="3200400"/>
          </a:xfrm>
        </p:spPr>
        <p:txBody>
          <a:bodyPr/>
          <a:lstStyle/>
          <a:p>
            <a:pPr marL="609600" indent="-609600">
              <a:lnSpc>
                <a:spcPct val="90000"/>
              </a:lnSpc>
            </a:pPr>
            <a:r>
              <a:rPr lang="en-US" b="1" dirty="0"/>
              <a:t>Disintermediation:</a:t>
            </a:r>
            <a:r>
              <a:rPr lang="en-US" b="1" i="1" dirty="0"/>
              <a:t>  The displacement of traditional intermediaries from a marketing channel as a result of technological advances, the growth in direct and online marketing, and the appearance of new types of intermediaries.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46082"/>
                                        </p:tgtEl>
                                        <p:attrNameLst>
                                          <p:attrName>style.visibility</p:attrName>
                                        </p:attrNameLst>
                                      </p:cBhvr>
                                      <p:to>
                                        <p:strVal val="visible"/>
                                      </p:to>
                                    </p:set>
                                    <p:anim to="" calcmode="lin" valueType="num">
                                      <p:cBhvr>
                                        <p:cTn id="7" dur="1" fill="hold"/>
                                        <p:tgtEl>
                                          <p:spTgt spid="4608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46083">
                                            <p:txEl>
                                              <p:pRg st="0" end="0"/>
                                            </p:txEl>
                                          </p:spTgt>
                                        </p:tgtEl>
                                        <p:attrNameLst>
                                          <p:attrName>style.visibility</p:attrName>
                                        </p:attrNameLst>
                                      </p:cBhvr>
                                      <p:to>
                                        <p:strVal val="visible"/>
                                      </p:to>
                                    </p:set>
                                    <p:anim to="" calcmode="lin" valueType="num">
                                      <p:cBhvr>
                                        <p:cTn id="12" dur="1" fill="hold"/>
                                        <p:tgtEl>
                                          <p:spTgt spid="46083">
                                            <p:txEl>
                                              <p:pRg st="0" end="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2" grpId="0"/>
      <p:bldP spid="46083" grpId="0" build="p" bldLvl="2"/>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0" y="1447800"/>
            <a:ext cx="6248400" cy="1143000"/>
          </a:xfrm>
        </p:spPr>
        <p:txBody>
          <a:bodyPr/>
          <a:lstStyle/>
          <a:p>
            <a:r>
              <a:rPr lang="en-US" sz="3600"/>
              <a:t>UNIT F</a:t>
            </a:r>
            <a:br>
              <a:rPr lang="en-US" sz="3600"/>
            </a:br>
            <a:r>
              <a:rPr lang="en-US" sz="3600"/>
              <a:t>MANAGEMENT OF DISTRIBUTION, PROMOTION, AND SELLING</a:t>
            </a:r>
          </a:p>
        </p:txBody>
      </p:sp>
      <p:sp>
        <p:nvSpPr>
          <p:cNvPr id="2053" name="Text Box 5"/>
          <p:cNvSpPr txBox="1">
            <a:spLocks noChangeArrowheads="1"/>
          </p:cNvSpPr>
          <p:nvPr/>
        </p:nvSpPr>
        <p:spPr bwMode="auto">
          <a:xfrm>
            <a:off x="1524000" y="4267200"/>
            <a:ext cx="6781800" cy="1066800"/>
          </a:xfrm>
          <a:prstGeom prst="rect">
            <a:avLst/>
          </a:prstGeom>
          <a:noFill/>
          <a:ln w="9525">
            <a:noFill/>
            <a:miter lim="800000"/>
            <a:headEnd/>
            <a:tailEnd/>
          </a:ln>
          <a:effectLst/>
        </p:spPr>
        <p:txBody>
          <a:bodyPr>
            <a:spAutoFit/>
          </a:bodyPr>
          <a:lstStyle/>
          <a:p>
            <a:pPr algn="ctr">
              <a:spcBef>
                <a:spcPct val="50000"/>
              </a:spcBef>
            </a:pPr>
            <a:r>
              <a:rPr lang="en-US" sz="3200" b="1">
                <a:solidFill>
                  <a:srgbClr val="003366"/>
                </a:solidFill>
              </a:rPr>
              <a:t>10.01  Classify channel member relationships.</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3EFF612F-E70C-42EF-9997-096876A5B3CF}" type="slidenum">
              <a:rPr lang="en-US"/>
              <a:pPr/>
              <a:t>30</a:t>
            </a:fld>
            <a:endParaRPr lang="en-US"/>
          </a:p>
        </p:txBody>
      </p:sp>
      <p:sp>
        <p:nvSpPr>
          <p:cNvPr id="56322" name="Rectangle 2"/>
          <p:cNvSpPr>
            <a:spLocks noGrp="1" noChangeArrowheads="1"/>
          </p:cNvSpPr>
          <p:nvPr>
            <p:ph type="title"/>
          </p:nvPr>
        </p:nvSpPr>
        <p:spPr/>
        <p:txBody>
          <a:bodyPr/>
          <a:lstStyle/>
          <a:p>
            <a:r>
              <a:rPr lang="en-US" sz="3600"/>
              <a:t>Channel integration strategies to help solve channel conflicts </a:t>
            </a:r>
            <a:r>
              <a:rPr lang="en-US" sz="2400"/>
              <a:t>(cont.)</a:t>
            </a:r>
          </a:p>
        </p:txBody>
      </p:sp>
      <p:sp>
        <p:nvSpPr>
          <p:cNvPr id="56323" name="Rectangle 3"/>
          <p:cNvSpPr>
            <a:spLocks noGrp="1" noChangeArrowheads="1"/>
          </p:cNvSpPr>
          <p:nvPr>
            <p:ph type="body" idx="1"/>
          </p:nvPr>
        </p:nvSpPr>
        <p:spPr>
          <a:xfrm>
            <a:off x="304800" y="1981200"/>
            <a:ext cx="8153400" cy="4343400"/>
          </a:xfrm>
        </p:spPr>
        <p:txBody>
          <a:bodyPr/>
          <a:lstStyle/>
          <a:p>
            <a:pPr marL="609600" indent="-609600">
              <a:lnSpc>
                <a:spcPct val="90000"/>
              </a:lnSpc>
              <a:buFontTx/>
              <a:buNone/>
            </a:pPr>
            <a:r>
              <a:rPr lang="en-US" sz="2800" b="1"/>
              <a:t>Disintermediation</a:t>
            </a:r>
            <a:r>
              <a:rPr lang="en-US" sz="2800" b="1" i="1"/>
              <a:t> </a:t>
            </a:r>
            <a:r>
              <a:rPr lang="en-US" sz="2000" b="1" i="1"/>
              <a:t>(cont.)</a:t>
            </a:r>
            <a:r>
              <a:rPr lang="en-US" sz="2800" b="1" i="1"/>
              <a:t> </a:t>
            </a:r>
          </a:p>
          <a:p>
            <a:pPr marL="609600" indent="-609600">
              <a:lnSpc>
                <a:spcPct val="90000"/>
              </a:lnSpc>
            </a:pPr>
            <a:r>
              <a:rPr lang="en-US" sz="2800" b="1"/>
              <a:t>More and more companies are marketing directly to the consumer.</a:t>
            </a:r>
          </a:p>
          <a:p>
            <a:pPr marL="609600" indent="-609600">
              <a:lnSpc>
                <a:spcPct val="90000"/>
              </a:lnSpc>
            </a:pPr>
            <a:r>
              <a:rPr lang="en-US" sz="2800" b="1"/>
              <a:t>Competition forces producers to develop new channels such as Internet, but doing so often brings them into direct competition with their established channels.</a:t>
            </a:r>
          </a:p>
          <a:p>
            <a:pPr marL="609600" indent="-609600">
              <a:lnSpc>
                <a:spcPct val="90000"/>
              </a:lnSpc>
            </a:pPr>
            <a:r>
              <a:rPr lang="en-US" sz="2800" b="1"/>
              <a:t>Traditional intermediaries must find new ways to provide value added or they will disappear.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56322"/>
                                        </p:tgtEl>
                                        <p:attrNameLst>
                                          <p:attrName>style.visibility</p:attrName>
                                        </p:attrNameLst>
                                      </p:cBhvr>
                                      <p:to>
                                        <p:strVal val="visible"/>
                                      </p:to>
                                    </p:set>
                                    <p:anim to="" calcmode="lin" valueType="num">
                                      <p:cBhvr>
                                        <p:cTn id="7" dur="1" fill="hold"/>
                                        <p:tgtEl>
                                          <p:spTgt spid="5632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56323">
                                            <p:txEl>
                                              <p:pRg st="0" end="0"/>
                                            </p:txEl>
                                          </p:spTgt>
                                        </p:tgtEl>
                                        <p:attrNameLst>
                                          <p:attrName>style.visibility</p:attrName>
                                        </p:attrNameLst>
                                      </p:cBhvr>
                                      <p:to>
                                        <p:strVal val="visible"/>
                                      </p:to>
                                    </p:set>
                                    <p:anim to="" calcmode="lin" valueType="num">
                                      <p:cBhvr>
                                        <p:cTn id="12" dur="1" fill="hold"/>
                                        <p:tgtEl>
                                          <p:spTgt spid="56323">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56323">
                                            <p:txEl>
                                              <p:pRg st="1" end="1"/>
                                            </p:txEl>
                                          </p:spTgt>
                                        </p:tgtEl>
                                        <p:attrNameLst>
                                          <p:attrName>style.visibility</p:attrName>
                                        </p:attrNameLst>
                                      </p:cBhvr>
                                      <p:to>
                                        <p:strVal val="visible"/>
                                      </p:to>
                                    </p:set>
                                    <p:anim to="" calcmode="lin" valueType="num">
                                      <p:cBhvr>
                                        <p:cTn id="17" dur="1" fill="hold"/>
                                        <p:tgtEl>
                                          <p:spTgt spid="56323">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56323">
                                            <p:txEl>
                                              <p:pRg st="2" end="2"/>
                                            </p:txEl>
                                          </p:spTgt>
                                        </p:tgtEl>
                                        <p:attrNameLst>
                                          <p:attrName>style.visibility</p:attrName>
                                        </p:attrNameLst>
                                      </p:cBhvr>
                                      <p:to>
                                        <p:strVal val="visible"/>
                                      </p:to>
                                    </p:set>
                                    <p:anim to="" calcmode="lin" valueType="num">
                                      <p:cBhvr>
                                        <p:cTn id="22" dur="1" fill="hold"/>
                                        <p:tgtEl>
                                          <p:spTgt spid="56323">
                                            <p:txEl>
                                              <p:pRg st="2" end="2"/>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56323">
                                            <p:txEl>
                                              <p:pRg st="3" end="3"/>
                                            </p:txEl>
                                          </p:spTgt>
                                        </p:tgtEl>
                                        <p:attrNameLst>
                                          <p:attrName>style.visibility</p:attrName>
                                        </p:attrNameLst>
                                      </p:cBhvr>
                                      <p:to>
                                        <p:strVal val="visible"/>
                                      </p:to>
                                    </p:set>
                                    <p:anim to="" calcmode="lin" valueType="num">
                                      <p:cBhvr>
                                        <p:cTn id="27" dur="1" fill="hold"/>
                                        <p:tgtEl>
                                          <p:spTgt spid="56323">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2" grpId="0"/>
      <p:bldP spid="56323" grpId="0" build="p" bldLvl="2"/>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Activity</a:t>
            </a:r>
            <a:endParaRPr lang="en-US" dirty="0"/>
          </a:p>
        </p:txBody>
      </p:sp>
      <p:sp>
        <p:nvSpPr>
          <p:cNvPr id="3" name="Content Placeholder 2"/>
          <p:cNvSpPr>
            <a:spLocks noGrp="1"/>
          </p:cNvSpPr>
          <p:nvPr>
            <p:ph idx="1"/>
          </p:nvPr>
        </p:nvSpPr>
        <p:spPr>
          <a:xfrm>
            <a:off x="304800" y="2438400"/>
            <a:ext cx="8153400" cy="3657600"/>
          </a:xfrm>
        </p:spPr>
        <p:txBody>
          <a:bodyPr/>
          <a:lstStyle/>
          <a:p>
            <a:r>
              <a:rPr lang="en-US" dirty="0" smtClean="0"/>
              <a:t>Channel Membership Relationships Worksheet</a:t>
            </a:r>
            <a:endParaRPr lang="en-US" dirty="0"/>
          </a:p>
        </p:txBody>
      </p:sp>
      <p:sp>
        <p:nvSpPr>
          <p:cNvPr id="4" name="Slide Number Placeholder 3"/>
          <p:cNvSpPr>
            <a:spLocks noGrp="1"/>
          </p:cNvSpPr>
          <p:nvPr>
            <p:ph type="sldNum" sz="quarter" idx="12"/>
          </p:nvPr>
        </p:nvSpPr>
        <p:spPr/>
        <p:txBody>
          <a:bodyPr/>
          <a:lstStyle/>
          <a:p>
            <a:fld id="{2F346E9F-B254-48DF-91CD-56066871D172}" type="slidenum">
              <a:rPr lang="en-US" smtClean="0"/>
              <a:pPr/>
              <a:t>31</a:t>
            </a:fld>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Thursday, May </a:t>
            </a:r>
            <a:r>
              <a:rPr lang="en-US" dirty="0" smtClean="0"/>
              <a:t>12</a:t>
            </a:r>
            <a:r>
              <a:rPr lang="en-US" baseline="30000" dirty="0" smtClean="0"/>
              <a:t>th</a:t>
            </a:r>
            <a:r>
              <a:rPr lang="en-US" dirty="0" smtClean="0"/>
              <a:t/>
            </a:r>
            <a:br>
              <a:rPr lang="en-US" dirty="0" smtClean="0"/>
            </a:br>
            <a:r>
              <a:rPr lang="en-US" dirty="0" smtClean="0"/>
              <a:t>unit F10 - </a:t>
            </a:r>
            <a:endParaRPr lang="en-US" dirty="0"/>
          </a:p>
        </p:txBody>
      </p:sp>
      <p:sp>
        <p:nvSpPr>
          <p:cNvPr id="3" name="Content Placeholder 2"/>
          <p:cNvSpPr>
            <a:spLocks noGrp="1"/>
          </p:cNvSpPr>
          <p:nvPr>
            <p:ph idx="1"/>
          </p:nvPr>
        </p:nvSpPr>
        <p:spPr/>
        <p:txBody>
          <a:bodyPr/>
          <a:lstStyle/>
          <a:p>
            <a:r>
              <a:rPr lang="en-US" dirty="0" smtClean="0"/>
              <a:t>Warm up – Vocabulary Quiz 10.01-.02</a:t>
            </a:r>
          </a:p>
          <a:p>
            <a:r>
              <a:rPr lang="en-US" dirty="0" smtClean="0"/>
              <a:t>Obj. 10.01 – Steps in Channel Decision Making Process</a:t>
            </a:r>
          </a:p>
          <a:p>
            <a:pPr lvl="1"/>
            <a:r>
              <a:rPr lang="en-US" dirty="0" smtClean="0"/>
              <a:t>Slide Show/notes </a:t>
            </a:r>
          </a:p>
          <a:p>
            <a:r>
              <a:rPr lang="en-US" dirty="0" smtClean="0"/>
              <a:t>Obj. 10.02 – Distribution Process Mgmt</a:t>
            </a:r>
          </a:p>
          <a:p>
            <a:pPr lvl="1"/>
            <a:r>
              <a:rPr lang="en-US" dirty="0" smtClean="0"/>
              <a:t>Slide Show/notes</a:t>
            </a:r>
          </a:p>
          <a:p>
            <a:pPr lvl="1"/>
            <a:r>
              <a:rPr lang="en-US" smtClean="0"/>
              <a:t>Worksheet</a:t>
            </a:r>
            <a:endParaRPr lang="en-US" dirty="0"/>
          </a:p>
        </p:txBody>
      </p:sp>
      <p:sp>
        <p:nvSpPr>
          <p:cNvPr id="4" name="Slide Number Placeholder 3"/>
          <p:cNvSpPr>
            <a:spLocks noGrp="1"/>
          </p:cNvSpPr>
          <p:nvPr>
            <p:ph type="sldNum" sz="quarter" idx="12"/>
          </p:nvPr>
        </p:nvSpPr>
        <p:spPr/>
        <p:txBody>
          <a:bodyPr/>
          <a:lstStyle/>
          <a:p>
            <a:fld id="{2F346E9F-B254-48DF-91CD-56066871D172}" type="slidenum">
              <a:rPr lang="en-US" smtClean="0"/>
              <a:pPr/>
              <a:t>32</a:t>
            </a:fld>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AA08D65-0A04-4BE2-ACEE-0811493F2888}" type="slidenum">
              <a:rPr lang="en-US"/>
              <a:pPr/>
              <a:t>33</a:t>
            </a:fld>
            <a:endParaRPr lang="en-US"/>
          </a:p>
        </p:txBody>
      </p:sp>
      <p:sp>
        <p:nvSpPr>
          <p:cNvPr id="8194" name="Rectangle 2"/>
          <p:cNvSpPr>
            <a:spLocks noGrp="1" noChangeArrowheads="1"/>
          </p:cNvSpPr>
          <p:nvPr>
            <p:ph type="title"/>
          </p:nvPr>
        </p:nvSpPr>
        <p:spPr/>
        <p:txBody>
          <a:bodyPr/>
          <a:lstStyle/>
          <a:p>
            <a:r>
              <a:rPr lang="en-US" sz="3600"/>
              <a:t>Steps in the channel decision-making process</a:t>
            </a:r>
          </a:p>
        </p:txBody>
      </p:sp>
      <p:sp>
        <p:nvSpPr>
          <p:cNvPr id="8195" name="Rectangle 3"/>
          <p:cNvSpPr>
            <a:spLocks noGrp="1" noChangeArrowheads="1"/>
          </p:cNvSpPr>
          <p:nvPr>
            <p:ph type="body" idx="1"/>
          </p:nvPr>
        </p:nvSpPr>
        <p:spPr/>
        <p:txBody>
          <a:bodyPr/>
          <a:lstStyle/>
          <a:p>
            <a:pPr marL="609600" indent="-609600">
              <a:buFontTx/>
              <a:buAutoNum type="arabicPeriod"/>
            </a:pPr>
            <a:r>
              <a:rPr lang="en-US" b="1" dirty="0"/>
              <a:t>Analyze consumer needs.</a:t>
            </a:r>
          </a:p>
          <a:p>
            <a:pPr marL="609600" indent="-609600">
              <a:buFontTx/>
              <a:buAutoNum type="arabicPeriod"/>
            </a:pPr>
            <a:r>
              <a:rPr lang="en-US" b="1" dirty="0" smtClean="0"/>
              <a:t>Set </a:t>
            </a:r>
            <a:r>
              <a:rPr lang="en-US" b="1" dirty="0"/>
              <a:t>channel objectives.</a:t>
            </a:r>
          </a:p>
          <a:p>
            <a:pPr marL="609600" indent="-609600">
              <a:buFontTx/>
              <a:buAutoNum type="arabicPeriod"/>
            </a:pPr>
            <a:r>
              <a:rPr lang="en-US" b="1" dirty="0" smtClean="0"/>
              <a:t>Identify and evaluate major channel alternatives</a:t>
            </a:r>
          </a:p>
          <a:p>
            <a:pPr marL="609600" indent="-609600">
              <a:buFontTx/>
              <a:buAutoNum type="arabicPeriod"/>
            </a:pPr>
            <a:r>
              <a:rPr lang="en-US" b="1" dirty="0" smtClean="0"/>
              <a:t>Design the system and select channel members based on appropriateness and expertise</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8194"/>
                                        </p:tgtEl>
                                        <p:attrNameLst>
                                          <p:attrName>style.visibility</p:attrName>
                                        </p:attrNameLst>
                                      </p:cBhvr>
                                      <p:to>
                                        <p:strVal val="visible"/>
                                      </p:to>
                                    </p:set>
                                    <p:anim to="" calcmode="lin" valueType="num">
                                      <p:cBhvr>
                                        <p:cTn id="7" dur="1" fill="hold"/>
                                        <p:tgtEl>
                                          <p:spTgt spid="8194"/>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8195">
                                            <p:txEl>
                                              <p:pRg st="0" end="0"/>
                                            </p:txEl>
                                          </p:spTgt>
                                        </p:tgtEl>
                                        <p:attrNameLst>
                                          <p:attrName>style.visibility</p:attrName>
                                        </p:attrNameLst>
                                      </p:cBhvr>
                                      <p:to>
                                        <p:strVal val="visible"/>
                                      </p:to>
                                    </p:set>
                                    <p:anim to="" calcmode="lin" valueType="num">
                                      <p:cBhvr>
                                        <p:cTn id="12" dur="1" fill="hold"/>
                                        <p:tgtEl>
                                          <p:spTgt spid="8195">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8195">
                                            <p:txEl>
                                              <p:pRg st="1" end="1"/>
                                            </p:txEl>
                                          </p:spTgt>
                                        </p:tgtEl>
                                        <p:attrNameLst>
                                          <p:attrName>style.visibility</p:attrName>
                                        </p:attrNameLst>
                                      </p:cBhvr>
                                      <p:to>
                                        <p:strVal val="visible"/>
                                      </p:to>
                                    </p:set>
                                    <p:anim to="" calcmode="lin" valueType="num">
                                      <p:cBhvr>
                                        <p:cTn id="17" dur="1" fill="hold"/>
                                        <p:tgtEl>
                                          <p:spTgt spid="8195">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8195">
                                            <p:txEl>
                                              <p:pRg st="2" end="2"/>
                                            </p:txEl>
                                          </p:spTgt>
                                        </p:tgtEl>
                                        <p:attrNameLst>
                                          <p:attrName>style.visibility</p:attrName>
                                        </p:attrNameLst>
                                      </p:cBhvr>
                                      <p:to>
                                        <p:strVal val="visible"/>
                                      </p:to>
                                    </p:set>
                                    <p:anim to="" calcmode="lin" valueType="num">
                                      <p:cBhvr>
                                        <p:cTn id="22" dur="1" fill="hold"/>
                                        <p:tgtEl>
                                          <p:spTgt spid="8195">
                                            <p:txEl>
                                              <p:pRg st="2" end="2"/>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8195">
                                            <p:txEl>
                                              <p:pRg st="3" end="3"/>
                                            </p:txEl>
                                          </p:spTgt>
                                        </p:tgtEl>
                                        <p:attrNameLst>
                                          <p:attrName>style.visibility</p:attrName>
                                        </p:attrNameLst>
                                      </p:cBhvr>
                                      <p:to>
                                        <p:strVal val="visible"/>
                                      </p:to>
                                    </p:set>
                                    <p:anim to="" calcmode="lin" valueType="num">
                                      <p:cBhvr>
                                        <p:cTn id="27" dur="1" fill="hold"/>
                                        <p:tgtEl>
                                          <p:spTgt spid="8195">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p:bldP spid="8195" grpId="0" build="p" bldLvl="2"/>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AA08D65-0A04-4BE2-ACEE-0811493F2888}" type="slidenum">
              <a:rPr lang="en-US"/>
              <a:pPr/>
              <a:t>34</a:t>
            </a:fld>
            <a:endParaRPr lang="en-US"/>
          </a:p>
        </p:txBody>
      </p:sp>
      <p:sp>
        <p:nvSpPr>
          <p:cNvPr id="8194" name="Rectangle 2"/>
          <p:cNvSpPr>
            <a:spLocks noGrp="1" noChangeArrowheads="1"/>
          </p:cNvSpPr>
          <p:nvPr>
            <p:ph type="title"/>
          </p:nvPr>
        </p:nvSpPr>
        <p:spPr/>
        <p:txBody>
          <a:bodyPr/>
          <a:lstStyle/>
          <a:p>
            <a:r>
              <a:rPr lang="en-US" sz="3600" dirty="0"/>
              <a:t>Steps in the channel decision-making </a:t>
            </a:r>
            <a:r>
              <a:rPr lang="en-US" sz="3600" dirty="0" smtClean="0"/>
              <a:t>process (cont)</a:t>
            </a:r>
            <a:endParaRPr lang="en-US" sz="3600" dirty="0"/>
          </a:p>
        </p:txBody>
      </p:sp>
      <p:sp>
        <p:nvSpPr>
          <p:cNvPr id="8195" name="Rectangle 3"/>
          <p:cNvSpPr>
            <a:spLocks noGrp="1" noChangeArrowheads="1"/>
          </p:cNvSpPr>
          <p:nvPr>
            <p:ph type="body" idx="1"/>
          </p:nvPr>
        </p:nvSpPr>
        <p:spPr/>
        <p:txBody>
          <a:bodyPr/>
          <a:lstStyle/>
          <a:p>
            <a:pPr marL="609600" indent="-609600">
              <a:buFontTx/>
              <a:buAutoNum type="arabicPeriod"/>
            </a:pPr>
            <a:r>
              <a:rPr lang="en-US" b="1" dirty="0"/>
              <a:t>Analyze consumer needs.</a:t>
            </a:r>
          </a:p>
          <a:p>
            <a:pPr marL="990600" lvl="1" indent="-533400">
              <a:buFontTx/>
              <a:buChar char="•"/>
            </a:pPr>
            <a:r>
              <a:rPr lang="en-US" b="1" dirty="0"/>
              <a:t>Determine customer preferences.</a:t>
            </a:r>
          </a:p>
          <a:p>
            <a:pPr marL="990600" lvl="1" indent="-533400">
              <a:buFontTx/>
              <a:buChar char="•"/>
            </a:pPr>
            <a:r>
              <a:rPr lang="en-US" b="1" dirty="0"/>
              <a:t>Determine feasibility and costs of providing what customers want.</a:t>
            </a:r>
          </a:p>
          <a:p>
            <a:pPr marL="609600" indent="-609600">
              <a:buNone/>
            </a:pP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8194"/>
                                        </p:tgtEl>
                                        <p:attrNameLst>
                                          <p:attrName>style.visibility</p:attrName>
                                        </p:attrNameLst>
                                      </p:cBhvr>
                                      <p:to>
                                        <p:strVal val="visible"/>
                                      </p:to>
                                    </p:set>
                                    <p:anim to="" calcmode="lin" valueType="num">
                                      <p:cBhvr>
                                        <p:cTn id="7" dur="1" fill="hold"/>
                                        <p:tgtEl>
                                          <p:spTgt spid="8194"/>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8195">
                                            <p:txEl>
                                              <p:pRg st="0" end="0"/>
                                            </p:txEl>
                                          </p:spTgt>
                                        </p:tgtEl>
                                        <p:attrNameLst>
                                          <p:attrName>style.visibility</p:attrName>
                                        </p:attrNameLst>
                                      </p:cBhvr>
                                      <p:to>
                                        <p:strVal val="visible"/>
                                      </p:to>
                                    </p:set>
                                    <p:anim to="" calcmode="lin" valueType="num">
                                      <p:cBhvr>
                                        <p:cTn id="12" dur="1" fill="hold"/>
                                        <p:tgtEl>
                                          <p:spTgt spid="8195">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8195">
                                            <p:txEl>
                                              <p:pRg st="1" end="1"/>
                                            </p:txEl>
                                          </p:spTgt>
                                        </p:tgtEl>
                                        <p:attrNameLst>
                                          <p:attrName>style.visibility</p:attrName>
                                        </p:attrNameLst>
                                      </p:cBhvr>
                                      <p:to>
                                        <p:strVal val="visible"/>
                                      </p:to>
                                    </p:set>
                                    <p:anim to="" calcmode="lin" valueType="num">
                                      <p:cBhvr>
                                        <p:cTn id="17" dur="1" fill="hold"/>
                                        <p:tgtEl>
                                          <p:spTgt spid="8195">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8195">
                                            <p:txEl>
                                              <p:pRg st="2" end="2"/>
                                            </p:txEl>
                                          </p:spTgt>
                                        </p:tgtEl>
                                        <p:attrNameLst>
                                          <p:attrName>style.visibility</p:attrName>
                                        </p:attrNameLst>
                                      </p:cBhvr>
                                      <p:to>
                                        <p:strVal val="visible"/>
                                      </p:to>
                                    </p:set>
                                    <p:anim to="" calcmode="lin" valueType="num">
                                      <p:cBhvr>
                                        <p:cTn id="22" dur="1" fill="hold"/>
                                        <p:tgtEl>
                                          <p:spTgt spid="8195">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p:bldP spid="8195" grpId="0" build="p" bldLvl="2"/>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AA08D65-0A04-4BE2-ACEE-0811493F2888}" type="slidenum">
              <a:rPr lang="en-US"/>
              <a:pPr/>
              <a:t>35</a:t>
            </a:fld>
            <a:endParaRPr lang="en-US"/>
          </a:p>
        </p:txBody>
      </p:sp>
      <p:sp>
        <p:nvSpPr>
          <p:cNvPr id="8194" name="Rectangle 2"/>
          <p:cNvSpPr>
            <a:spLocks noGrp="1" noChangeArrowheads="1"/>
          </p:cNvSpPr>
          <p:nvPr>
            <p:ph type="title"/>
          </p:nvPr>
        </p:nvSpPr>
        <p:spPr/>
        <p:txBody>
          <a:bodyPr/>
          <a:lstStyle/>
          <a:p>
            <a:r>
              <a:rPr lang="en-US" sz="3600" dirty="0"/>
              <a:t>Steps in the channel decision-making </a:t>
            </a:r>
            <a:r>
              <a:rPr lang="en-US" sz="3600" dirty="0" smtClean="0"/>
              <a:t>process (cont)</a:t>
            </a:r>
            <a:endParaRPr lang="en-US" sz="3600" dirty="0"/>
          </a:p>
        </p:txBody>
      </p:sp>
      <p:sp>
        <p:nvSpPr>
          <p:cNvPr id="8195" name="Rectangle 3"/>
          <p:cNvSpPr>
            <a:spLocks noGrp="1" noChangeArrowheads="1"/>
          </p:cNvSpPr>
          <p:nvPr>
            <p:ph type="body" idx="1"/>
          </p:nvPr>
        </p:nvSpPr>
        <p:spPr/>
        <p:txBody>
          <a:bodyPr/>
          <a:lstStyle/>
          <a:p>
            <a:pPr marL="609600" indent="-609600">
              <a:buNone/>
            </a:pPr>
            <a:r>
              <a:rPr lang="en-US" b="1" dirty="0" smtClean="0"/>
              <a:t>2.  Set </a:t>
            </a:r>
            <a:r>
              <a:rPr lang="en-US" b="1" dirty="0"/>
              <a:t>channel objectives.</a:t>
            </a:r>
          </a:p>
          <a:p>
            <a:pPr marL="990600" lvl="1" indent="-533400">
              <a:buFontTx/>
              <a:buChar char="•"/>
            </a:pPr>
            <a:r>
              <a:rPr lang="en-US" b="1" dirty="0"/>
              <a:t>Determine target market and level of service.</a:t>
            </a:r>
          </a:p>
          <a:p>
            <a:pPr marL="990600" lvl="1" indent="-533400">
              <a:buFontTx/>
              <a:buChar char="•"/>
            </a:pPr>
            <a:r>
              <a:rPr lang="en-US" b="1" dirty="0"/>
              <a:t>Determine appropriate channels for that market and service level.</a:t>
            </a:r>
          </a:p>
          <a:p>
            <a:pPr marL="609600" indent="-609600">
              <a:buFontTx/>
              <a:buAutoNum type="arabicPeriod"/>
            </a:pP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8194"/>
                                        </p:tgtEl>
                                        <p:attrNameLst>
                                          <p:attrName>style.visibility</p:attrName>
                                        </p:attrNameLst>
                                      </p:cBhvr>
                                      <p:to>
                                        <p:strVal val="visible"/>
                                      </p:to>
                                    </p:set>
                                    <p:anim to="" calcmode="lin" valueType="num">
                                      <p:cBhvr>
                                        <p:cTn id="7" dur="1" fill="hold"/>
                                        <p:tgtEl>
                                          <p:spTgt spid="8194"/>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8195">
                                            <p:txEl>
                                              <p:pRg st="0" end="0"/>
                                            </p:txEl>
                                          </p:spTgt>
                                        </p:tgtEl>
                                        <p:attrNameLst>
                                          <p:attrName>style.visibility</p:attrName>
                                        </p:attrNameLst>
                                      </p:cBhvr>
                                      <p:to>
                                        <p:strVal val="visible"/>
                                      </p:to>
                                    </p:set>
                                    <p:anim to="" calcmode="lin" valueType="num">
                                      <p:cBhvr>
                                        <p:cTn id="12" dur="1" fill="hold"/>
                                        <p:tgtEl>
                                          <p:spTgt spid="8195">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8195">
                                            <p:txEl>
                                              <p:pRg st="1" end="1"/>
                                            </p:txEl>
                                          </p:spTgt>
                                        </p:tgtEl>
                                        <p:attrNameLst>
                                          <p:attrName>style.visibility</p:attrName>
                                        </p:attrNameLst>
                                      </p:cBhvr>
                                      <p:to>
                                        <p:strVal val="visible"/>
                                      </p:to>
                                    </p:set>
                                    <p:anim to="" calcmode="lin" valueType="num">
                                      <p:cBhvr>
                                        <p:cTn id="17" dur="1" fill="hold"/>
                                        <p:tgtEl>
                                          <p:spTgt spid="8195">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8195">
                                            <p:txEl>
                                              <p:pRg st="2" end="2"/>
                                            </p:txEl>
                                          </p:spTgt>
                                        </p:tgtEl>
                                        <p:attrNameLst>
                                          <p:attrName>style.visibility</p:attrName>
                                        </p:attrNameLst>
                                      </p:cBhvr>
                                      <p:to>
                                        <p:strVal val="visible"/>
                                      </p:to>
                                    </p:set>
                                    <p:anim to="" calcmode="lin" valueType="num">
                                      <p:cBhvr>
                                        <p:cTn id="22" dur="1" fill="hold"/>
                                        <p:tgtEl>
                                          <p:spTgt spid="8195">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p:bldP spid="8195" grpId="0" build="p" bldLvl="2"/>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E04ADBFF-AB03-49A7-86E6-2955E08C58B9}" type="slidenum">
              <a:rPr lang="en-US"/>
              <a:pPr/>
              <a:t>36</a:t>
            </a:fld>
            <a:endParaRPr lang="en-US"/>
          </a:p>
        </p:txBody>
      </p:sp>
      <p:sp>
        <p:nvSpPr>
          <p:cNvPr id="12290" name="Rectangle 2"/>
          <p:cNvSpPr>
            <a:spLocks noGrp="1" noChangeArrowheads="1"/>
          </p:cNvSpPr>
          <p:nvPr>
            <p:ph type="title"/>
          </p:nvPr>
        </p:nvSpPr>
        <p:spPr/>
        <p:txBody>
          <a:bodyPr/>
          <a:lstStyle/>
          <a:p>
            <a:r>
              <a:rPr lang="en-US" sz="3600"/>
              <a:t>Steps in the channel decision-making process </a:t>
            </a:r>
            <a:r>
              <a:rPr lang="en-US" sz="2400"/>
              <a:t>(cont.)</a:t>
            </a:r>
          </a:p>
        </p:txBody>
      </p:sp>
      <p:sp>
        <p:nvSpPr>
          <p:cNvPr id="12291" name="Rectangle 3"/>
          <p:cNvSpPr>
            <a:spLocks noGrp="1" noChangeArrowheads="1"/>
          </p:cNvSpPr>
          <p:nvPr>
            <p:ph type="body" idx="1"/>
          </p:nvPr>
        </p:nvSpPr>
        <p:spPr>
          <a:xfrm>
            <a:off x="304800" y="2362200"/>
            <a:ext cx="8153400" cy="3200400"/>
          </a:xfrm>
        </p:spPr>
        <p:txBody>
          <a:bodyPr/>
          <a:lstStyle/>
          <a:p>
            <a:pPr marL="609600" indent="-609600">
              <a:buFontTx/>
              <a:buAutoNum type="arabicPeriod" startAt="3"/>
            </a:pPr>
            <a:r>
              <a:rPr lang="en-US" b="1"/>
              <a:t>Identify and evaluate major                      channel alternatives.</a:t>
            </a:r>
          </a:p>
          <a:p>
            <a:pPr marL="990600" lvl="1" indent="-533400">
              <a:buFontTx/>
              <a:buChar char="•"/>
            </a:pPr>
            <a:r>
              <a:rPr lang="en-US" b="1"/>
              <a:t>Identify types of intermediaries available such as company sales force, manufacturer’s agents, industrial distributors, wholesalers, etc.</a:t>
            </a:r>
          </a:p>
          <a:p>
            <a:pPr marL="1371600" lvl="2" indent="-457200">
              <a:buFontTx/>
              <a:buNone/>
            </a:pPr>
            <a:endParaRPr lang="en-US" b="1"/>
          </a:p>
          <a:p>
            <a:pPr marL="1371600" lvl="2" indent="-457200"/>
            <a:endParaRPr lang="en-US" b="1"/>
          </a:p>
          <a:p>
            <a:pPr marL="609600" indent="-609600">
              <a:buFontTx/>
              <a:buAutoNum type="arabicPeriod" startAt="3"/>
            </a:pPr>
            <a:endParaRPr lang="en-US" b="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2290"/>
                                        </p:tgtEl>
                                        <p:attrNameLst>
                                          <p:attrName>style.visibility</p:attrName>
                                        </p:attrNameLst>
                                      </p:cBhvr>
                                      <p:to>
                                        <p:strVal val="visible"/>
                                      </p:to>
                                    </p:set>
                                    <p:anim to="" calcmode="lin" valueType="num">
                                      <p:cBhvr>
                                        <p:cTn id="7" dur="1" fill="hold"/>
                                        <p:tgtEl>
                                          <p:spTgt spid="12290"/>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12291">
                                            <p:txEl>
                                              <p:pRg st="0" end="0"/>
                                            </p:txEl>
                                          </p:spTgt>
                                        </p:tgtEl>
                                        <p:attrNameLst>
                                          <p:attrName>style.visibility</p:attrName>
                                        </p:attrNameLst>
                                      </p:cBhvr>
                                      <p:to>
                                        <p:strVal val="visible"/>
                                      </p:to>
                                    </p:set>
                                    <p:anim to="" calcmode="lin" valueType="num">
                                      <p:cBhvr>
                                        <p:cTn id="12" dur="1" fill="hold"/>
                                        <p:tgtEl>
                                          <p:spTgt spid="12291">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12291">
                                            <p:txEl>
                                              <p:pRg st="1" end="1"/>
                                            </p:txEl>
                                          </p:spTgt>
                                        </p:tgtEl>
                                        <p:attrNameLst>
                                          <p:attrName>style.visibility</p:attrName>
                                        </p:attrNameLst>
                                      </p:cBhvr>
                                      <p:to>
                                        <p:strVal val="visible"/>
                                      </p:to>
                                    </p:set>
                                    <p:anim to="" calcmode="lin" valueType="num">
                                      <p:cBhvr>
                                        <p:cTn id="17" dur="1" fill="hold"/>
                                        <p:tgtEl>
                                          <p:spTgt spid="12291">
                                            <p:txEl>
                                              <p:pRg st="1" end="1"/>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p:bldP spid="12291" grpId="0" build="p" bldLvl="2"/>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FD24407-0DF8-48B9-802D-D42E82B10128}" type="slidenum">
              <a:rPr lang="en-US"/>
              <a:pPr/>
              <a:t>37</a:t>
            </a:fld>
            <a:endParaRPr lang="en-US"/>
          </a:p>
        </p:txBody>
      </p:sp>
      <p:sp>
        <p:nvSpPr>
          <p:cNvPr id="48130" name="Rectangle 2"/>
          <p:cNvSpPr>
            <a:spLocks noGrp="1" noChangeArrowheads="1"/>
          </p:cNvSpPr>
          <p:nvPr>
            <p:ph type="title"/>
          </p:nvPr>
        </p:nvSpPr>
        <p:spPr/>
        <p:txBody>
          <a:bodyPr/>
          <a:lstStyle/>
          <a:p>
            <a:r>
              <a:rPr lang="en-US" sz="3600"/>
              <a:t>Steps in the channel decision-making process </a:t>
            </a:r>
            <a:r>
              <a:rPr lang="en-US" sz="2400"/>
              <a:t>(cont.)</a:t>
            </a:r>
          </a:p>
        </p:txBody>
      </p:sp>
      <p:sp>
        <p:nvSpPr>
          <p:cNvPr id="48131" name="Rectangle 3"/>
          <p:cNvSpPr>
            <a:spLocks noGrp="1" noChangeArrowheads="1"/>
          </p:cNvSpPr>
          <p:nvPr>
            <p:ph type="body" idx="1"/>
          </p:nvPr>
        </p:nvSpPr>
        <p:spPr>
          <a:xfrm>
            <a:off x="304800" y="1905000"/>
            <a:ext cx="8153400" cy="4800600"/>
          </a:xfrm>
        </p:spPr>
        <p:txBody>
          <a:bodyPr/>
          <a:lstStyle/>
          <a:p>
            <a:pPr marL="609600" indent="-609600">
              <a:lnSpc>
                <a:spcPct val="90000"/>
              </a:lnSpc>
              <a:buFontTx/>
              <a:buAutoNum type="arabicPeriod" startAt="3"/>
            </a:pPr>
            <a:r>
              <a:rPr lang="en-US" b="1"/>
              <a:t>Identify and evaluate major                      channel alternatives.  </a:t>
            </a:r>
            <a:r>
              <a:rPr lang="en-US" sz="2400" b="1"/>
              <a:t>(cont.)</a:t>
            </a:r>
          </a:p>
          <a:p>
            <a:pPr marL="990600" lvl="1" indent="-533400">
              <a:lnSpc>
                <a:spcPct val="90000"/>
              </a:lnSpc>
              <a:buFontTx/>
              <a:buChar char="•"/>
            </a:pPr>
            <a:r>
              <a:rPr lang="en-US" b="1"/>
              <a:t>Decide on the desired number of intermediaries.</a:t>
            </a:r>
          </a:p>
          <a:p>
            <a:pPr marL="1371600" lvl="2" indent="-457200">
              <a:lnSpc>
                <a:spcPct val="90000"/>
              </a:lnSpc>
            </a:pPr>
            <a:r>
              <a:rPr lang="en-US" b="1"/>
              <a:t>Intensive distribution is used when the desire is to sell the product in as many outlets as possible.</a:t>
            </a:r>
          </a:p>
          <a:p>
            <a:pPr marL="1371600" lvl="2" indent="-457200">
              <a:lnSpc>
                <a:spcPct val="90000"/>
              </a:lnSpc>
            </a:pPr>
            <a:r>
              <a:rPr lang="en-US" b="1"/>
              <a:t>Selective distribution is used to limit the number of outlets in a given geographic area.</a:t>
            </a:r>
          </a:p>
          <a:p>
            <a:pPr marL="1371600" lvl="2" indent="-457200">
              <a:lnSpc>
                <a:spcPct val="90000"/>
              </a:lnSpc>
            </a:pPr>
            <a:r>
              <a:rPr lang="en-US" b="1"/>
              <a:t>Exclusive distribution provides protected territories in a given geographic area to enhance product image, prestige, high profit margins, and greater channel control.</a:t>
            </a:r>
          </a:p>
          <a:p>
            <a:pPr marL="1371600" lvl="2" indent="-457200">
              <a:lnSpc>
                <a:spcPct val="90000"/>
              </a:lnSpc>
              <a:buFontTx/>
              <a:buNone/>
            </a:pPr>
            <a:endParaRPr lang="en-US" b="1"/>
          </a:p>
          <a:p>
            <a:pPr marL="1371600" lvl="2" indent="-457200">
              <a:lnSpc>
                <a:spcPct val="90000"/>
              </a:lnSpc>
            </a:pPr>
            <a:endParaRPr lang="en-US" b="1"/>
          </a:p>
          <a:p>
            <a:pPr marL="609600" indent="-609600">
              <a:lnSpc>
                <a:spcPct val="90000"/>
              </a:lnSpc>
              <a:buFontTx/>
              <a:buAutoNum type="arabicPeriod" startAt="3"/>
            </a:pPr>
            <a:endParaRPr lang="en-US" b="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48130"/>
                                        </p:tgtEl>
                                        <p:attrNameLst>
                                          <p:attrName>style.visibility</p:attrName>
                                        </p:attrNameLst>
                                      </p:cBhvr>
                                      <p:to>
                                        <p:strVal val="visible"/>
                                      </p:to>
                                    </p:set>
                                    <p:anim to="" calcmode="lin" valueType="num">
                                      <p:cBhvr>
                                        <p:cTn id="7" dur="1" fill="hold"/>
                                        <p:tgtEl>
                                          <p:spTgt spid="48130"/>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48131">
                                            <p:txEl>
                                              <p:pRg st="0" end="0"/>
                                            </p:txEl>
                                          </p:spTgt>
                                        </p:tgtEl>
                                        <p:attrNameLst>
                                          <p:attrName>style.visibility</p:attrName>
                                        </p:attrNameLst>
                                      </p:cBhvr>
                                      <p:to>
                                        <p:strVal val="visible"/>
                                      </p:to>
                                    </p:set>
                                    <p:anim to="" calcmode="lin" valueType="num">
                                      <p:cBhvr>
                                        <p:cTn id="12" dur="1" fill="hold"/>
                                        <p:tgtEl>
                                          <p:spTgt spid="48131">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48131">
                                            <p:txEl>
                                              <p:pRg st="1" end="1"/>
                                            </p:txEl>
                                          </p:spTgt>
                                        </p:tgtEl>
                                        <p:attrNameLst>
                                          <p:attrName>style.visibility</p:attrName>
                                        </p:attrNameLst>
                                      </p:cBhvr>
                                      <p:to>
                                        <p:strVal val="visible"/>
                                      </p:to>
                                    </p:set>
                                    <p:anim to="" calcmode="lin" valueType="num">
                                      <p:cBhvr>
                                        <p:cTn id="17" dur="1" fill="hold"/>
                                        <p:tgtEl>
                                          <p:spTgt spid="48131">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48131">
                                            <p:txEl>
                                              <p:pRg st="2" end="2"/>
                                            </p:txEl>
                                          </p:spTgt>
                                        </p:tgtEl>
                                        <p:attrNameLst>
                                          <p:attrName>style.visibility</p:attrName>
                                        </p:attrNameLst>
                                      </p:cBhvr>
                                      <p:to>
                                        <p:strVal val="visible"/>
                                      </p:to>
                                    </p:set>
                                    <p:anim to="" calcmode="lin" valueType="num">
                                      <p:cBhvr>
                                        <p:cTn id="22" dur="1" fill="hold"/>
                                        <p:tgtEl>
                                          <p:spTgt spid="48131">
                                            <p:txEl>
                                              <p:pRg st="2" end="2"/>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48131">
                                            <p:txEl>
                                              <p:pRg st="3" end="3"/>
                                            </p:txEl>
                                          </p:spTgt>
                                        </p:tgtEl>
                                        <p:attrNameLst>
                                          <p:attrName>style.visibility</p:attrName>
                                        </p:attrNameLst>
                                      </p:cBhvr>
                                      <p:to>
                                        <p:strVal val="visible"/>
                                      </p:to>
                                    </p:set>
                                    <p:anim to="" calcmode="lin" valueType="num">
                                      <p:cBhvr>
                                        <p:cTn id="27" dur="1" fill="hold"/>
                                        <p:tgtEl>
                                          <p:spTgt spid="48131">
                                            <p:txEl>
                                              <p:pRg st="3" end="3"/>
                                            </p:txEl>
                                          </p:spTgt>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grpId="0" nodeType="clickEffect">
                                  <p:stCondLst>
                                    <p:cond delay="0"/>
                                  </p:stCondLst>
                                  <p:childTnLst>
                                    <p:set>
                                      <p:cBhvr>
                                        <p:cTn id="31" dur="1" fill="hold">
                                          <p:stCondLst>
                                            <p:cond delay="0"/>
                                          </p:stCondLst>
                                        </p:cTn>
                                        <p:tgtEl>
                                          <p:spTgt spid="48131">
                                            <p:txEl>
                                              <p:pRg st="4" end="4"/>
                                            </p:txEl>
                                          </p:spTgt>
                                        </p:tgtEl>
                                        <p:attrNameLst>
                                          <p:attrName>style.visibility</p:attrName>
                                        </p:attrNameLst>
                                      </p:cBhvr>
                                      <p:to>
                                        <p:strVal val="visible"/>
                                      </p:to>
                                    </p:set>
                                    <p:anim to="" calcmode="lin" valueType="num">
                                      <p:cBhvr>
                                        <p:cTn id="32" dur="1" fill="hold"/>
                                        <p:tgtEl>
                                          <p:spTgt spid="48131">
                                            <p:txEl>
                                              <p:pRg st="4" end="4"/>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0" grpId="0"/>
      <p:bldP spid="48131" grpId="0" build="p" bldLvl="3"/>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76C6154-E9DA-48F6-9832-459E563F676F}" type="slidenum">
              <a:rPr lang="en-US"/>
              <a:pPr/>
              <a:t>38</a:t>
            </a:fld>
            <a:endParaRPr lang="en-US"/>
          </a:p>
        </p:txBody>
      </p:sp>
      <p:sp>
        <p:nvSpPr>
          <p:cNvPr id="50178" name="Rectangle 2"/>
          <p:cNvSpPr>
            <a:spLocks noGrp="1" noChangeArrowheads="1"/>
          </p:cNvSpPr>
          <p:nvPr>
            <p:ph type="title"/>
          </p:nvPr>
        </p:nvSpPr>
        <p:spPr/>
        <p:txBody>
          <a:bodyPr/>
          <a:lstStyle/>
          <a:p>
            <a:r>
              <a:rPr lang="en-US" sz="3600"/>
              <a:t>Steps in the channel decision-making process </a:t>
            </a:r>
            <a:r>
              <a:rPr lang="en-US" sz="2400"/>
              <a:t>(cont.)</a:t>
            </a:r>
          </a:p>
        </p:txBody>
      </p:sp>
      <p:sp>
        <p:nvSpPr>
          <p:cNvPr id="50179" name="Rectangle 3"/>
          <p:cNvSpPr>
            <a:spLocks noGrp="1" noChangeArrowheads="1"/>
          </p:cNvSpPr>
          <p:nvPr>
            <p:ph type="body" idx="1"/>
          </p:nvPr>
        </p:nvSpPr>
        <p:spPr>
          <a:xfrm>
            <a:off x="304800" y="2133600"/>
            <a:ext cx="8153400" cy="3276600"/>
          </a:xfrm>
        </p:spPr>
        <p:txBody>
          <a:bodyPr/>
          <a:lstStyle/>
          <a:p>
            <a:pPr marL="609600" indent="-609600">
              <a:buFontTx/>
              <a:buAutoNum type="arabicPeriod" startAt="3"/>
            </a:pPr>
            <a:r>
              <a:rPr lang="en-US" b="1"/>
              <a:t>Identify and evaluate major                      channel alternatives.  </a:t>
            </a:r>
            <a:r>
              <a:rPr lang="en-US" sz="2400" b="1"/>
              <a:t>(cont.)</a:t>
            </a:r>
          </a:p>
          <a:p>
            <a:pPr marL="990600" lvl="1" indent="-533400">
              <a:buFontTx/>
              <a:buChar char="•"/>
            </a:pPr>
            <a:r>
              <a:rPr lang="en-US" b="1"/>
              <a:t>Establish agreement among channel members regarding price policies, territorial rights, and special services to be performed by each.</a:t>
            </a:r>
          </a:p>
          <a:p>
            <a:pPr marL="990600" lvl="1" indent="-533400">
              <a:buFontTx/>
              <a:buNone/>
            </a:pPr>
            <a:endParaRPr lang="en-US" b="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50178"/>
                                        </p:tgtEl>
                                        <p:attrNameLst>
                                          <p:attrName>style.visibility</p:attrName>
                                        </p:attrNameLst>
                                      </p:cBhvr>
                                      <p:to>
                                        <p:strVal val="visible"/>
                                      </p:to>
                                    </p:set>
                                    <p:anim to="" calcmode="lin" valueType="num">
                                      <p:cBhvr>
                                        <p:cTn id="7" dur="1" fill="hold"/>
                                        <p:tgtEl>
                                          <p:spTgt spid="50178"/>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50179">
                                            <p:txEl>
                                              <p:pRg st="0" end="0"/>
                                            </p:txEl>
                                          </p:spTgt>
                                        </p:tgtEl>
                                        <p:attrNameLst>
                                          <p:attrName>style.visibility</p:attrName>
                                        </p:attrNameLst>
                                      </p:cBhvr>
                                      <p:to>
                                        <p:strVal val="visible"/>
                                      </p:to>
                                    </p:set>
                                    <p:anim to="" calcmode="lin" valueType="num">
                                      <p:cBhvr>
                                        <p:cTn id="12" dur="1" fill="hold"/>
                                        <p:tgtEl>
                                          <p:spTgt spid="50179">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50179">
                                            <p:txEl>
                                              <p:pRg st="1" end="1"/>
                                            </p:txEl>
                                          </p:spTgt>
                                        </p:tgtEl>
                                        <p:attrNameLst>
                                          <p:attrName>style.visibility</p:attrName>
                                        </p:attrNameLst>
                                      </p:cBhvr>
                                      <p:to>
                                        <p:strVal val="visible"/>
                                      </p:to>
                                    </p:set>
                                    <p:anim to="" calcmode="lin" valueType="num">
                                      <p:cBhvr>
                                        <p:cTn id="17" dur="1" fill="hold"/>
                                        <p:tgtEl>
                                          <p:spTgt spid="50179">
                                            <p:txEl>
                                              <p:pRg st="1" end="1"/>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8" grpId="0"/>
      <p:bldP spid="50179" grpId="0" build="p" bldLvl="3"/>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D9B2627B-B293-4601-90DB-16A57DFD17F8}" type="slidenum">
              <a:rPr lang="en-US"/>
              <a:pPr/>
              <a:t>39</a:t>
            </a:fld>
            <a:endParaRPr lang="en-US"/>
          </a:p>
        </p:txBody>
      </p:sp>
      <p:sp>
        <p:nvSpPr>
          <p:cNvPr id="13314" name="Rectangle 2"/>
          <p:cNvSpPr>
            <a:spLocks noGrp="1" noChangeArrowheads="1"/>
          </p:cNvSpPr>
          <p:nvPr>
            <p:ph type="title"/>
          </p:nvPr>
        </p:nvSpPr>
        <p:spPr/>
        <p:txBody>
          <a:bodyPr/>
          <a:lstStyle/>
          <a:p>
            <a:r>
              <a:rPr lang="en-US" sz="3600"/>
              <a:t>Steps in the channel decision-making process </a:t>
            </a:r>
            <a:r>
              <a:rPr lang="en-US" sz="2400"/>
              <a:t>(cont.)</a:t>
            </a:r>
          </a:p>
        </p:txBody>
      </p:sp>
      <p:sp>
        <p:nvSpPr>
          <p:cNvPr id="13315" name="Rectangle 3"/>
          <p:cNvSpPr>
            <a:spLocks noGrp="1" noChangeArrowheads="1"/>
          </p:cNvSpPr>
          <p:nvPr>
            <p:ph type="body" idx="1"/>
          </p:nvPr>
        </p:nvSpPr>
        <p:spPr>
          <a:xfrm>
            <a:off x="304800" y="2438400"/>
            <a:ext cx="8153400" cy="4191000"/>
          </a:xfrm>
        </p:spPr>
        <p:txBody>
          <a:bodyPr/>
          <a:lstStyle/>
          <a:p>
            <a:pPr marL="609600" indent="-609600">
              <a:lnSpc>
                <a:spcPct val="80000"/>
              </a:lnSpc>
              <a:buFontTx/>
              <a:buAutoNum type="arabicPeriod" startAt="4"/>
            </a:pPr>
            <a:r>
              <a:rPr lang="en-US" sz="2800" b="1"/>
              <a:t>Design the system and select the channel members based on appropriateness and expertise.</a:t>
            </a:r>
          </a:p>
          <a:p>
            <a:pPr marL="990600" lvl="1" indent="-533400">
              <a:lnSpc>
                <a:spcPct val="80000"/>
              </a:lnSpc>
              <a:buFontTx/>
              <a:buChar char="•"/>
            </a:pPr>
            <a:r>
              <a:rPr lang="en-US" sz="2400" b="1"/>
              <a:t>Perishability of the product</a:t>
            </a:r>
          </a:p>
          <a:p>
            <a:pPr marL="990600" lvl="1" indent="-533400">
              <a:lnSpc>
                <a:spcPct val="80000"/>
              </a:lnSpc>
              <a:buFontTx/>
              <a:buChar char="•"/>
            </a:pPr>
            <a:r>
              <a:rPr lang="en-US" sz="2400" b="1"/>
              <a:t>Geographic distance between the producer and consumer</a:t>
            </a:r>
          </a:p>
          <a:p>
            <a:pPr marL="990600" lvl="1" indent="-533400">
              <a:lnSpc>
                <a:spcPct val="80000"/>
              </a:lnSpc>
              <a:buFontTx/>
              <a:buChar char="•"/>
            </a:pPr>
            <a:r>
              <a:rPr lang="en-US" sz="2400" b="1"/>
              <a:t>Special handling requirements of the product</a:t>
            </a:r>
          </a:p>
          <a:p>
            <a:pPr marL="990600" lvl="1" indent="-533400">
              <a:lnSpc>
                <a:spcPct val="80000"/>
              </a:lnSpc>
              <a:buFontTx/>
              <a:buChar char="•"/>
            </a:pPr>
            <a:r>
              <a:rPr lang="en-US" sz="2400" b="1"/>
              <a:t>Number of users of the product</a:t>
            </a:r>
          </a:p>
          <a:p>
            <a:pPr marL="990600" lvl="1" indent="-533400">
              <a:lnSpc>
                <a:spcPct val="80000"/>
              </a:lnSpc>
              <a:buFontTx/>
              <a:buChar char="•"/>
            </a:pPr>
            <a:r>
              <a:rPr lang="en-US" sz="2400" b="1"/>
              <a:t>Number of products manufactured</a:t>
            </a:r>
          </a:p>
          <a:p>
            <a:pPr marL="990600" lvl="1" indent="-533400">
              <a:lnSpc>
                <a:spcPct val="80000"/>
              </a:lnSpc>
              <a:buFontTx/>
              <a:buChar char="•"/>
            </a:pPr>
            <a:r>
              <a:rPr lang="en-US" sz="2400" b="1"/>
              <a:t>Financial strength of the producer and the level of control desired</a:t>
            </a:r>
          </a:p>
          <a:p>
            <a:pPr marL="609600" indent="-609600">
              <a:lnSpc>
                <a:spcPct val="80000"/>
              </a:lnSpc>
              <a:buFontTx/>
              <a:buAutoNum type="arabicPeriod" startAt="4"/>
            </a:pPr>
            <a:endParaRPr lang="en-US" sz="2800" b="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3314"/>
                                        </p:tgtEl>
                                        <p:attrNameLst>
                                          <p:attrName>style.visibility</p:attrName>
                                        </p:attrNameLst>
                                      </p:cBhvr>
                                      <p:to>
                                        <p:strVal val="visible"/>
                                      </p:to>
                                    </p:set>
                                    <p:anim to="" calcmode="lin" valueType="num">
                                      <p:cBhvr>
                                        <p:cTn id="7" dur="1" fill="hold"/>
                                        <p:tgtEl>
                                          <p:spTgt spid="13314"/>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13315">
                                            <p:txEl>
                                              <p:pRg st="0" end="0"/>
                                            </p:txEl>
                                          </p:spTgt>
                                        </p:tgtEl>
                                        <p:attrNameLst>
                                          <p:attrName>style.visibility</p:attrName>
                                        </p:attrNameLst>
                                      </p:cBhvr>
                                      <p:to>
                                        <p:strVal val="visible"/>
                                      </p:to>
                                    </p:set>
                                    <p:anim to="" calcmode="lin" valueType="num">
                                      <p:cBhvr>
                                        <p:cTn id="12" dur="1" fill="hold"/>
                                        <p:tgtEl>
                                          <p:spTgt spid="13315">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13315">
                                            <p:txEl>
                                              <p:pRg st="1" end="1"/>
                                            </p:txEl>
                                          </p:spTgt>
                                        </p:tgtEl>
                                        <p:attrNameLst>
                                          <p:attrName>style.visibility</p:attrName>
                                        </p:attrNameLst>
                                      </p:cBhvr>
                                      <p:to>
                                        <p:strVal val="visible"/>
                                      </p:to>
                                    </p:set>
                                    <p:anim to="" calcmode="lin" valueType="num">
                                      <p:cBhvr>
                                        <p:cTn id="17" dur="1" fill="hold"/>
                                        <p:tgtEl>
                                          <p:spTgt spid="13315">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13315">
                                            <p:txEl>
                                              <p:pRg st="2" end="2"/>
                                            </p:txEl>
                                          </p:spTgt>
                                        </p:tgtEl>
                                        <p:attrNameLst>
                                          <p:attrName>style.visibility</p:attrName>
                                        </p:attrNameLst>
                                      </p:cBhvr>
                                      <p:to>
                                        <p:strVal val="visible"/>
                                      </p:to>
                                    </p:set>
                                    <p:anim to="" calcmode="lin" valueType="num">
                                      <p:cBhvr>
                                        <p:cTn id="22" dur="1" fill="hold"/>
                                        <p:tgtEl>
                                          <p:spTgt spid="13315">
                                            <p:txEl>
                                              <p:pRg st="2" end="2"/>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13315">
                                            <p:txEl>
                                              <p:pRg st="3" end="3"/>
                                            </p:txEl>
                                          </p:spTgt>
                                        </p:tgtEl>
                                        <p:attrNameLst>
                                          <p:attrName>style.visibility</p:attrName>
                                        </p:attrNameLst>
                                      </p:cBhvr>
                                      <p:to>
                                        <p:strVal val="visible"/>
                                      </p:to>
                                    </p:set>
                                    <p:anim to="" calcmode="lin" valueType="num">
                                      <p:cBhvr>
                                        <p:cTn id="27" dur="1" fill="hold"/>
                                        <p:tgtEl>
                                          <p:spTgt spid="13315">
                                            <p:txEl>
                                              <p:pRg st="3" end="3"/>
                                            </p:txEl>
                                          </p:spTgt>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grpId="0" nodeType="clickEffect">
                                  <p:stCondLst>
                                    <p:cond delay="0"/>
                                  </p:stCondLst>
                                  <p:childTnLst>
                                    <p:set>
                                      <p:cBhvr>
                                        <p:cTn id="31" dur="1" fill="hold">
                                          <p:stCondLst>
                                            <p:cond delay="0"/>
                                          </p:stCondLst>
                                        </p:cTn>
                                        <p:tgtEl>
                                          <p:spTgt spid="13315">
                                            <p:txEl>
                                              <p:pRg st="4" end="4"/>
                                            </p:txEl>
                                          </p:spTgt>
                                        </p:tgtEl>
                                        <p:attrNameLst>
                                          <p:attrName>style.visibility</p:attrName>
                                        </p:attrNameLst>
                                      </p:cBhvr>
                                      <p:to>
                                        <p:strVal val="visible"/>
                                      </p:to>
                                    </p:set>
                                    <p:anim to="" calcmode="lin" valueType="num">
                                      <p:cBhvr>
                                        <p:cTn id="32" dur="1" fill="hold"/>
                                        <p:tgtEl>
                                          <p:spTgt spid="13315">
                                            <p:txEl>
                                              <p:pRg st="4" end="4"/>
                                            </p:txEl>
                                          </p:spTgt>
                                        </p:tgtEl>
                                        <p:attrNameLst>
                                          <p:attrName/>
                                        </p:attrNameLst>
                                      </p:cBhvr>
                                    </p:anim>
                                  </p:childTnLst>
                                </p:cTn>
                              </p:par>
                            </p:childTnLst>
                          </p:cTn>
                        </p:par>
                      </p:childTnLst>
                    </p:cTn>
                  </p:par>
                  <p:par>
                    <p:cTn id="33" fill="hold">
                      <p:stCondLst>
                        <p:cond delay="indefinite"/>
                      </p:stCondLst>
                      <p:childTnLst>
                        <p:par>
                          <p:cTn id="34" fill="hold">
                            <p:stCondLst>
                              <p:cond delay="0"/>
                            </p:stCondLst>
                            <p:childTnLst>
                              <p:par>
                                <p:cTn id="35" presetID="24" presetClass="entr" presetSubtype="0" fill="hold" grpId="0" nodeType="clickEffect">
                                  <p:stCondLst>
                                    <p:cond delay="0"/>
                                  </p:stCondLst>
                                  <p:childTnLst>
                                    <p:set>
                                      <p:cBhvr>
                                        <p:cTn id="36" dur="1" fill="hold">
                                          <p:stCondLst>
                                            <p:cond delay="0"/>
                                          </p:stCondLst>
                                        </p:cTn>
                                        <p:tgtEl>
                                          <p:spTgt spid="13315">
                                            <p:txEl>
                                              <p:pRg st="5" end="5"/>
                                            </p:txEl>
                                          </p:spTgt>
                                        </p:tgtEl>
                                        <p:attrNameLst>
                                          <p:attrName>style.visibility</p:attrName>
                                        </p:attrNameLst>
                                      </p:cBhvr>
                                      <p:to>
                                        <p:strVal val="visible"/>
                                      </p:to>
                                    </p:set>
                                    <p:anim to="" calcmode="lin" valueType="num">
                                      <p:cBhvr>
                                        <p:cTn id="37" dur="1" fill="hold"/>
                                        <p:tgtEl>
                                          <p:spTgt spid="13315">
                                            <p:txEl>
                                              <p:pRg st="5" end="5"/>
                                            </p:txEl>
                                          </p:spTgt>
                                        </p:tgtEl>
                                        <p:attrNameLst>
                                          <p:attrName/>
                                        </p:attrNameLst>
                                      </p:cBhvr>
                                    </p:anim>
                                  </p:childTnLst>
                                </p:cTn>
                              </p:par>
                            </p:childTnLst>
                          </p:cTn>
                        </p:par>
                      </p:childTnLst>
                    </p:cTn>
                  </p:par>
                  <p:par>
                    <p:cTn id="38" fill="hold">
                      <p:stCondLst>
                        <p:cond delay="indefinite"/>
                      </p:stCondLst>
                      <p:childTnLst>
                        <p:par>
                          <p:cTn id="39" fill="hold">
                            <p:stCondLst>
                              <p:cond delay="0"/>
                            </p:stCondLst>
                            <p:childTnLst>
                              <p:par>
                                <p:cTn id="40" presetID="24" presetClass="entr" presetSubtype="0" fill="hold" grpId="0" nodeType="clickEffect">
                                  <p:stCondLst>
                                    <p:cond delay="0"/>
                                  </p:stCondLst>
                                  <p:childTnLst>
                                    <p:set>
                                      <p:cBhvr>
                                        <p:cTn id="41" dur="1" fill="hold">
                                          <p:stCondLst>
                                            <p:cond delay="0"/>
                                          </p:stCondLst>
                                        </p:cTn>
                                        <p:tgtEl>
                                          <p:spTgt spid="13315">
                                            <p:txEl>
                                              <p:pRg st="6" end="6"/>
                                            </p:txEl>
                                          </p:spTgt>
                                        </p:tgtEl>
                                        <p:attrNameLst>
                                          <p:attrName>style.visibility</p:attrName>
                                        </p:attrNameLst>
                                      </p:cBhvr>
                                      <p:to>
                                        <p:strVal val="visible"/>
                                      </p:to>
                                    </p:set>
                                    <p:anim to="" calcmode="lin" valueType="num">
                                      <p:cBhvr>
                                        <p:cTn id="42" dur="1" fill="hold"/>
                                        <p:tgtEl>
                                          <p:spTgt spid="13315">
                                            <p:txEl>
                                              <p:pRg st="6" end="6"/>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p:bldP spid="13315" grpId="0" build="p" bldLvl="2"/>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93B5F696-4F83-4BAB-A3EF-C405869BAF62}" type="slidenum">
              <a:rPr lang="en-US"/>
              <a:pPr/>
              <a:t>4</a:t>
            </a:fld>
            <a:endParaRPr lang="en-US"/>
          </a:p>
        </p:txBody>
      </p:sp>
      <p:sp>
        <p:nvSpPr>
          <p:cNvPr id="3074" name="Rectangle 2"/>
          <p:cNvSpPr>
            <a:spLocks noGrp="1" noChangeArrowheads="1"/>
          </p:cNvSpPr>
          <p:nvPr>
            <p:ph type="title"/>
          </p:nvPr>
        </p:nvSpPr>
        <p:spPr/>
        <p:txBody>
          <a:bodyPr/>
          <a:lstStyle/>
          <a:p>
            <a:r>
              <a:rPr lang="en-US" dirty="0"/>
              <a:t>The Distribution </a:t>
            </a:r>
            <a:r>
              <a:rPr lang="en-US" dirty="0" smtClean="0"/>
              <a:t>Process</a:t>
            </a:r>
            <a:br>
              <a:rPr lang="en-US" dirty="0" smtClean="0"/>
            </a:br>
            <a:r>
              <a:rPr lang="en-US" dirty="0" smtClean="0"/>
              <a:t>Purpose and Importance</a:t>
            </a:r>
            <a:endParaRPr lang="en-US" dirty="0"/>
          </a:p>
        </p:txBody>
      </p:sp>
      <p:sp>
        <p:nvSpPr>
          <p:cNvPr id="3075" name="Rectangle 3"/>
          <p:cNvSpPr>
            <a:spLocks noGrp="1" noChangeArrowheads="1"/>
          </p:cNvSpPr>
          <p:nvPr>
            <p:ph type="body" idx="1"/>
          </p:nvPr>
        </p:nvSpPr>
        <p:spPr>
          <a:xfrm>
            <a:off x="533400" y="2590800"/>
            <a:ext cx="7772400" cy="3962400"/>
          </a:xfrm>
        </p:spPr>
        <p:txBody>
          <a:bodyPr/>
          <a:lstStyle/>
          <a:p>
            <a:pPr>
              <a:lnSpc>
                <a:spcPct val="90000"/>
              </a:lnSpc>
            </a:pPr>
            <a:r>
              <a:rPr lang="en-US" sz="3600" b="1" dirty="0"/>
              <a:t>Essential to successful exchange                            of goods and services</a:t>
            </a:r>
          </a:p>
          <a:p>
            <a:pPr>
              <a:lnSpc>
                <a:spcPct val="90000"/>
              </a:lnSpc>
            </a:pPr>
            <a:r>
              <a:rPr lang="en-US" sz="3600" b="1" dirty="0"/>
              <a:t>Functions to reconcile the differences between offerings of producers and demands of </a:t>
            </a:r>
            <a:r>
              <a:rPr lang="en-US" sz="3600" b="1" dirty="0" smtClean="0"/>
              <a:t>consumers</a:t>
            </a:r>
            <a:endParaRPr lang="en-US" sz="36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anim to="" calcmode="lin" valueType="num">
                                      <p:cBhvr>
                                        <p:cTn id="7" dur="1" fill="hold"/>
                                        <p:tgtEl>
                                          <p:spTgt spid="3074"/>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075">
                                            <p:txEl>
                                              <p:pRg st="0" end="0"/>
                                            </p:txEl>
                                          </p:spTgt>
                                        </p:tgtEl>
                                        <p:attrNameLst>
                                          <p:attrName>style.visibility</p:attrName>
                                        </p:attrNameLst>
                                      </p:cBhvr>
                                      <p:to>
                                        <p:strVal val="visible"/>
                                      </p:to>
                                    </p:set>
                                    <p:anim to="" calcmode="lin" valueType="num">
                                      <p:cBhvr>
                                        <p:cTn id="12" dur="1" fill="hold"/>
                                        <p:tgtEl>
                                          <p:spTgt spid="3075">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075">
                                            <p:txEl>
                                              <p:pRg st="1" end="1"/>
                                            </p:txEl>
                                          </p:spTgt>
                                        </p:tgtEl>
                                        <p:attrNameLst>
                                          <p:attrName>style.visibility</p:attrName>
                                        </p:attrNameLst>
                                      </p:cBhvr>
                                      <p:to>
                                        <p:strVal val="visible"/>
                                      </p:to>
                                    </p:set>
                                    <p:anim to="" calcmode="lin" valueType="num">
                                      <p:cBhvr>
                                        <p:cTn id="17" dur="1" fill="hold"/>
                                        <p:tgtEl>
                                          <p:spTgt spid="3075">
                                            <p:txEl>
                                              <p:pRg st="1" end="1"/>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P spid="3075"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3B3090A-6478-487F-B021-CB5AC2891E8E}" type="slidenum">
              <a:rPr lang="en-US"/>
              <a:pPr/>
              <a:t>40</a:t>
            </a:fld>
            <a:endParaRPr lang="en-US"/>
          </a:p>
        </p:txBody>
      </p:sp>
      <p:sp>
        <p:nvSpPr>
          <p:cNvPr id="14338" name="Rectangle 2"/>
          <p:cNvSpPr>
            <a:spLocks noGrp="1" noChangeArrowheads="1"/>
          </p:cNvSpPr>
          <p:nvPr>
            <p:ph type="title"/>
          </p:nvPr>
        </p:nvSpPr>
        <p:spPr/>
        <p:txBody>
          <a:bodyPr/>
          <a:lstStyle/>
          <a:p>
            <a:r>
              <a:rPr lang="en-US" sz="3600"/>
              <a:t>Management of channel members</a:t>
            </a:r>
          </a:p>
        </p:txBody>
      </p:sp>
      <p:sp>
        <p:nvSpPr>
          <p:cNvPr id="14339" name="Rectangle 3"/>
          <p:cNvSpPr>
            <a:spLocks noGrp="1" noChangeArrowheads="1"/>
          </p:cNvSpPr>
          <p:nvPr>
            <p:ph type="body" idx="1"/>
          </p:nvPr>
        </p:nvSpPr>
        <p:spPr>
          <a:xfrm>
            <a:off x="533400" y="2133600"/>
            <a:ext cx="7162800" cy="4114800"/>
          </a:xfrm>
        </p:spPr>
        <p:txBody>
          <a:bodyPr/>
          <a:lstStyle/>
          <a:p>
            <a:pPr marL="609600" indent="-609600"/>
            <a:r>
              <a:rPr lang="en-US" b="1"/>
              <a:t>Market to and with the intermediaries as well as through them.</a:t>
            </a:r>
          </a:p>
          <a:p>
            <a:pPr marL="609600" indent="-609600"/>
            <a:r>
              <a:rPr lang="en-US" b="1"/>
              <a:t>Help channel members see the mutual benefit when the distribution system is successful.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4338"/>
                                        </p:tgtEl>
                                        <p:attrNameLst>
                                          <p:attrName>style.visibility</p:attrName>
                                        </p:attrNameLst>
                                      </p:cBhvr>
                                      <p:to>
                                        <p:strVal val="visible"/>
                                      </p:to>
                                    </p:set>
                                    <p:anim to="" calcmode="lin" valueType="num">
                                      <p:cBhvr>
                                        <p:cTn id="7" dur="1" fill="hold"/>
                                        <p:tgtEl>
                                          <p:spTgt spid="14338"/>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14339">
                                            <p:txEl>
                                              <p:pRg st="0" end="0"/>
                                            </p:txEl>
                                          </p:spTgt>
                                        </p:tgtEl>
                                        <p:attrNameLst>
                                          <p:attrName>style.visibility</p:attrName>
                                        </p:attrNameLst>
                                      </p:cBhvr>
                                      <p:to>
                                        <p:strVal val="visible"/>
                                      </p:to>
                                    </p:set>
                                    <p:anim to="" calcmode="lin" valueType="num">
                                      <p:cBhvr>
                                        <p:cTn id="12" dur="1" fill="hold"/>
                                        <p:tgtEl>
                                          <p:spTgt spid="14339">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14339">
                                            <p:txEl>
                                              <p:pRg st="1" end="1"/>
                                            </p:txEl>
                                          </p:spTgt>
                                        </p:tgtEl>
                                        <p:attrNameLst>
                                          <p:attrName>style.visibility</p:attrName>
                                        </p:attrNameLst>
                                      </p:cBhvr>
                                      <p:to>
                                        <p:strVal val="visible"/>
                                      </p:to>
                                    </p:set>
                                    <p:anim to="" calcmode="lin" valueType="num">
                                      <p:cBhvr>
                                        <p:cTn id="17" dur="1" fill="hold"/>
                                        <p:tgtEl>
                                          <p:spTgt spid="14339">
                                            <p:txEl>
                                              <p:pRg st="1" end="1"/>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p:bldP spid="14339" grpId="0" build="p" bldLvl="2"/>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025231D-9600-4018-98A1-682668EE648D}" type="slidenum">
              <a:rPr lang="en-US"/>
              <a:pPr/>
              <a:t>41</a:t>
            </a:fld>
            <a:endParaRPr lang="en-US"/>
          </a:p>
        </p:txBody>
      </p:sp>
      <p:sp>
        <p:nvSpPr>
          <p:cNvPr id="15362" name="Rectangle 2"/>
          <p:cNvSpPr>
            <a:spLocks noGrp="1" noChangeArrowheads="1"/>
          </p:cNvSpPr>
          <p:nvPr>
            <p:ph type="title"/>
          </p:nvPr>
        </p:nvSpPr>
        <p:spPr>
          <a:xfrm>
            <a:off x="304800" y="228600"/>
            <a:ext cx="6553200" cy="1143000"/>
          </a:xfrm>
        </p:spPr>
        <p:txBody>
          <a:bodyPr/>
          <a:lstStyle/>
          <a:p>
            <a:r>
              <a:rPr lang="en-US" sz="3600"/>
              <a:t>Motivation of channel members</a:t>
            </a:r>
            <a:endParaRPr lang="en-US" sz="2400"/>
          </a:p>
        </p:txBody>
      </p:sp>
      <p:sp>
        <p:nvSpPr>
          <p:cNvPr id="15363" name="Rectangle 3"/>
          <p:cNvSpPr>
            <a:spLocks noGrp="1" noChangeArrowheads="1"/>
          </p:cNvSpPr>
          <p:nvPr>
            <p:ph type="body" idx="1"/>
          </p:nvPr>
        </p:nvSpPr>
        <p:spPr>
          <a:xfrm>
            <a:off x="533400" y="1219200"/>
            <a:ext cx="6477000" cy="5334000"/>
          </a:xfrm>
        </p:spPr>
        <p:txBody>
          <a:bodyPr/>
          <a:lstStyle/>
          <a:p>
            <a:pPr marL="609600" indent="-609600">
              <a:lnSpc>
                <a:spcPct val="90000"/>
              </a:lnSpc>
            </a:pPr>
            <a:r>
              <a:rPr lang="en-US" b="1"/>
              <a:t>Positive motivators</a:t>
            </a:r>
          </a:p>
          <a:p>
            <a:pPr marL="990600" lvl="1" indent="-533400">
              <a:lnSpc>
                <a:spcPct val="90000"/>
              </a:lnSpc>
            </a:pPr>
            <a:r>
              <a:rPr lang="en-US" b="1"/>
              <a:t>Higher margins</a:t>
            </a:r>
          </a:p>
          <a:p>
            <a:pPr marL="990600" lvl="1" indent="-533400">
              <a:lnSpc>
                <a:spcPct val="90000"/>
              </a:lnSpc>
            </a:pPr>
            <a:r>
              <a:rPr lang="en-US" b="1"/>
              <a:t>Special deals</a:t>
            </a:r>
          </a:p>
          <a:p>
            <a:pPr marL="990600" lvl="1" indent="-533400">
              <a:lnSpc>
                <a:spcPct val="90000"/>
              </a:lnSpc>
            </a:pPr>
            <a:r>
              <a:rPr lang="en-US" b="1"/>
              <a:t>Premiums</a:t>
            </a:r>
          </a:p>
          <a:p>
            <a:pPr marL="990600" lvl="1" indent="-533400">
              <a:lnSpc>
                <a:spcPct val="90000"/>
              </a:lnSpc>
            </a:pPr>
            <a:r>
              <a:rPr lang="en-US" b="1"/>
              <a:t>Cooperative advertising</a:t>
            </a:r>
          </a:p>
          <a:p>
            <a:pPr marL="990600" lvl="1" indent="-533400">
              <a:lnSpc>
                <a:spcPct val="90000"/>
              </a:lnSpc>
            </a:pPr>
            <a:r>
              <a:rPr lang="en-US" b="1"/>
              <a:t>Sales contests</a:t>
            </a:r>
          </a:p>
          <a:p>
            <a:pPr marL="990600" lvl="1" indent="-533400">
              <a:lnSpc>
                <a:spcPct val="90000"/>
              </a:lnSpc>
            </a:pPr>
            <a:r>
              <a:rPr lang="en-US" b="1"/>
              <a:t>Recognition and rewards</a:t>
            </a:r>
          </a:p>
          <a:p>
            <a:pPr marL="609600" indent="-609600">
              <a:lnSpc>
                <a:spcPct val="90000"/>
              </a:lnSpc>
            </a:pPr>
            <a:r>
              <a:rPr lang="en-US" b="1"/>
              <a:t>Negative motivators</a:t>
            </a:r>
          </a:p>
          <a:p>
            <a:pPr marL="990600" lvl="1" indent="-533400">
              <a:lnSpc>
                <a:spcPct val="90000"/>
              </a:lnSpc>
            </a:pPr>
            <a:r>
              <a:rPr lang="en-US" b="1"/>
              <a:t>Threats to reduce margins</a:t>
            </a:r>
          </a:p>
          <a:p>
            <a:pPr marL="990600" lvl="1" indent="-533400">
              <a:lnSpc>
                <a:spcPct val="90000"/>
              </a:lnSpc>
            </a:pPr>
            <a:r>
              <a:rPr lang="en-US" b="1"/>
              <a:t>Threats to delay delivery</a:t>
            </a:r>
          </a:p>
          <a:p>
            <a:pPr marL="990600" lvl="1" indent="-533400">
              <a:lnSpc>
                <a:spcPct val="90000"/>
              </a:lnSpc>
            </a:pPr>
            <a:r>
              <a:rPr lang="en-US" b="1"/>
              <a:t>Threats to end the relationship</a:t>
            </a:r>
          </a:p>
          <a:p>
            <a:pPr marL="990600" lvl="1" indent="-533400">
              <a:lnSpc>
                <a:spcPct val="90000"/>
              </a:lnSpc>
            </a:pPr>
            <a:endParaRPr lang="en-US" b="1"/>
          </a:p>
          <a:p>
            <a:pPr marL="990600" lvl="1" indent="-533400">
              <a:lnSpc>
                <a:spcPct val="90000"/>
              </a:lnSpc>
            </a:pPr>
            <a:endParaRPr lang="en-US" b="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5362"/>
                                        </p:tgtEl>
                                        <p:attrNameLst>
                                          <p:attrName>style.visibility</p:attrName>
                                        </p:attrNameLst>
                                      </p:cBhvr>
                                      <p:to>
                                        <p:strVal val="visible"/>
                                      </p:to>
                                    </p:set>
                                    <p:anim to="" calcmode="lin" valueType="num">
                                      <p:cBhvr>
                                        <p:cTn id="7" dur="1" fill="hold"/>
                                        <p:tgtEl>
                                          <p:spTgt spid="1536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15363">
                                            <p:txEl>
                                              <p:pRg st="0" end="0"/>
                                            </p:txEl>
                                          </p:spTgt>
                                        </p:tgtEl>
                                        <p:attrNameLst>
                                          <p:attrName>style.visibility</p:attrName>
                                        </p:attrNameLst>
                                      </p:cBhvr>
                                      <p:to>
                                        <p:strVal val="visible"/>
                                      </p:to>
                                    </p:set>
                                    <p:anim to="" calcmode="lin" valueType="num">
                                      <p:cBhvr>
                                        <p:cTn id="12" dur="1" fill="hold"/>
                                        <p:tgtEl>
                                          <p:spTgt spid="15363">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15363">
                                            <p:txEl>
                                              <p:pRg st="1" end="1"/>
                                            </p:txEl>
                                          </p:spTgt>
                                        </p:tgtEl>
                                        <p:attrNameLst>
                                          <p:attrName>style.visibility</p:attrName>
                                        </p:attrNameLst>
                                      </p:cBhvr>
                                      <p:to>
                                        <p:strVal val="visible"/>
                                      </p:to>
                                    </p:set>
                                    <p:anim to="" calcmode="lin" valueType="num">
                                      <p:cBhvr>
                                        <p:cTn id="17" dur="1" fill="hold"/>
                                        <p:tgtEl>
                                          <p:spTgt spid="15363">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15363">
                                            <p:txEl>
                                              <p:pRg st="2" end="2"/>
                                            </p:txEl>
                                          </p:spTgt>
                                        </p:tgtEl>
                                        <p:attrNameLst>
                                          <p:attrName>style.visibility</p:attrName>
                                        </p:attrNameLst>
                                      </p:cBhvr>
                                      <p:to>
                                        <p:strVal val="visible"/>
                                      </p:to>
                                    </p:set>
                                    <p:anim to="" calcmode="lin" valueType="num">
                                      <p:cBhvr>
                                        <p:cTn id="22" dur="1" fill="hold"/>
                                        <p:tgtEl>
                                          <p:spTgt spid="15363">
                                            <p:txEl>
                                              <p:pRg st="2" end="2"/>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15363">
                                            <p:txEl>
                                              <p:pRg st="3" end="3"/>
                                            </p:txEl>
                                          </p:spTgt>
                                        </p:tgtEl>
                                        <p:attrNameLst>
                                          <p:attrName>style.visibility</p:attrName>
                                        </p:attrNameLst>
                                      </p:cBhvr>
                                      <p:to>
                                        <p:strVal val="visible"/>
                                      </p:to>
                                    </p:set>
                                    <p:anim to="" calcmode="lin" valueType="num">
                                      <p:cBhvr>
                                        <p:cTn id="27" dur="1" fill="hold"/>
                                        <p:tgtEl>
                                          <p:spTgt spid="15363">
                                            <p:txEl>
                                              <p:pRg st="3" end="3"/>
                                            </p:txEl>
                                          </p:spTgt>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grpId="0" nodeType="clickEffect">
                                  <p:stCondLst>
                                    <p:cond delay="0"/>
                                  </p:stCondLst>
                                  <p:childTnLst>
                                    <p:set>
                                      <p:cBhvr>
                                        <p:cTn id="31" dur="1" fill="hold">
                                          <p:stCondLst>
                                            <p:cond delay="0"/>
                                          </p:stCondLst>
                                        </p:cTn>
                                        <p:tgtEl>
                                          <p:spTgt spid="15363">
                                            <p:txEl>
                                              <p:pRg st="4" end="4"/>
                                            </p:txEl>
                                          </p:spTgt>
                                        </p:tgtEl>
                                        <p:attrNameLst>
                                          <p:attrName>style.visibility</p:attrName>
                                        </p:attrNameLst>
                                      </p:cBhvr>
                                      <p:to>
                                        <p:strVal val="visible"/>
                                      </p:to>
                                    </p:set>
                                    <p:anim to="" calcmode="lin" valueType="num">
                                      <p:cBhvr>
                                        <p:cTn id="32" dur="1" fill="hold"/>
                                        <p:tgtEl>
                                          <p:spTgt spid="15363">
                                            <p:txEl>
                                              <p:pRg st="4" end="4"/>
                                            </p:txEl>
                                          </p:spTgt>
                                        </p:tgtEl>
                                        <p:attrNameLst>
                                          <p:attrName/>
                                        </p:attrNameLst>
                                      </p:cBhvr>
                                    </p:anim>
                                  </p:childTnLst>
                                </p:cTn>
                              </p:par>
                            </p:childTnLst>
                          </p:cTn>
                        </p:par>
                      </p:childTnLst>
                    </p:cTn>
                  </p:par>
                  <p:par>
                    <p:cTn id="33" fill="hold">
                      <p:stCondLst>
                        <p:cond delay="indefinite"/>
                      </p:stCondLst>
                      <p:childTnLst>
                        <p:par>
                          <p:cTn id="34" fill="hold">
                            <p:stCondLst>
                              <p:cond delay="0"/>
                            </p:stCondLst>
                            <p:childTnLst>
                              <p:par>
                                <p:cTn id="35" presetID="24" presetClass="entr" presetSubtype="0" fill="hold" grpId="0" nodeType="clickEffect">
                                  <p:stCondLst>
                                    <p:cond delay="0"/>
                                  </p:stCondLst>
                                  <p:childTnLst>
                                    <p:set>
                                      <p:cBhvr>
                                        <p:cTn id="36" dur="1" fill="hold">
                                          <p:stCondLst>
                                            <p:cond delay="0"/>
                                          </p:stCondLst>
                                        </p:cTn>
                                        <p:tgtEl>
                                          <p:spTgt spid="15363">
                                            <p:txEl>
                                              <p:pRg st="5" end="5"/>
                                            </p:txEl>
                                          </p:spTgt>
                                        </p:tgtEl>
                                        <p:attrNameLst>
                                          <p:attrName>style.visibility</p:attrName>
                                        </p:attrNameLst>
                                      </p:cBhvr>
                                      <p:to>
                                        <p:strVal val="visible"/>
                                      </p:to>
                                    </p:set>
                                    <p:anim to="" calcmode="lin" valueType="num">
                                      <p:cBhvr>
                                        <p:cTn id="37" dur="1" fill="hold"/>
                                        <p:tgtEl>
                                          <p:spTgt spid="15363">
                                            <p:txEl>
                                              <p:pRg st="5" end="5"/>
                                            </p:txEl>
                                          </p:spTgt>
                                        </p:tgtEl>
                                        <p:attrNameLst>
                                          <p:attrName/>
                                        </p:attrNameLst>
                                      </p:cBhvr>
                                    </p:anim>
                                  </p:childTnLst>
                                </p:cTn>
                              </p:par>
                            </p:childTnLst>
                          </p:cTn>
                        </p:par>
                      </p:childTnLst>
                    </p:cTn>
                  </p:par>
                  <p:par>
                    <p:cTn id="38" fill="hold">
                      <p:stCondLst>
                        <p:cond delay="indefinite"/>
                      </p:stCondLst>
                      <p:childTnLst>
                        <p:par>
                          <p:cTn id="39" fill="hold">
                            <p:stCondLst>
                              <p:cond delay="0"/>
                            </p:stCondLst>
                            <p:childTnLst>
                              <p:par>
                                <p:cTn id="40" presetID="24" presetClass="entr" presetSubtype="0" fill="hold" grpId="0" nodeType="clickEffect">
                                  <p:stCondLst>
                                    <p:cond delay="0"/>
                                  </p:stCondLst>
                                  <p:childTnLst>
                                    <p:set>
                                      <p:cBhvr>
                                        <p:cTn id="41" dur="1" fill="hold">
                                          <p:stCondLst>
                                            <p:cond delay="0"/>
                                          </p:stCondLst>
                                        </p:cTn>
                                        <p:tgtEl>
                                          <p:spTgt spid="15363">
                                            <p:txEl>
                                              <p:pRg st="6" end="6"/>
                                            </p:txEl>
                                          </p:spTgt>
                                        </p:tgtEl>
                                        <p:attrNameLst>
                                          <p:attrName>style.visibility</p:attrName>
                                        </p:attrNameLst>
                                      </p:cBhvr>
                                      <p:to>
                                        <p:strVal val="visible"/>
                                      </p:to>
                                    </p:set>
                                    <p:anim to="" calcmode="lin" valueType="num">
                                      <p:cBhvr>
                                        <p:cTn id="42" dur="1" fill="hold"/>
                                        <p:tgtEl>
                                          <p:spTgt spid="15363">
                                            <p:txEl>
                                              <p:pRg st="6" end="6"/>
                                            </p:txEl>
                                          </p:spTgt>
                                        </p:tgtEl>
                                        <p:attrNameLst>
                                          <p:attrName/>
                                        </p:attrNameLst>
                                      </p:cBhvr>
                                    </p:anim>
                                  </p:childTnLst>
                                </p:cTn>
                              </p:par>
                            </p:childTnLst>
                          </p:cTn>
                        </p:par>
                      </p:childTnLst>
                    </p:cTn>
                  </p:par>
                  <p:par>
                    <p:cTn id="43" fill="hold">
                      <p:stCondLst>
                        <p:cond delay="indefinite"/>
                      </p:stCondLst>
                      <p:childTnLst>
                        <p:par>
                          <p:cTn id="44" fill="hold">
                            <p:stCondLst>
                              <p:cond delay="0"/>
                            </p:stCondLst>
                            <p:childTnLst>
                              <p:par>
                                <p:cTn id="45" presetID="24" presetClass="entr" presetSubtype="0" fill="hold" grpId="0" nodeType="clickEffect">
                                  <p:stCondLst>
                                    <p:cond delay="0"/>
                                  </p:stCondLst>
                                  <p:childTnLst>
                                    <p:set>
                                      <p:cBhvr>
                                        <p:cTn id="46" dur="1" fill="hold">
                                          <p:stCondLst>
                                            <p:cond delay="0"/>
                                          </p:stCondLst>
                                        </p:cTn>
                                        <p:tgtEl>
                                          <p:spTgt spid="15363">
                                            <p:txEl>
                                              <p:pRg st="7" end="7"/>
                                            </p:txEl>
                                          </p:spTgt>
                                        </p:tgtEl>
                                        <p:attrNameLst>
                                          <p:attrName>style.visibility</p:attrName>
                                        </p:attrNameLst>
                                      </p:cBhvr>
                                      <p:to>
                                        <p:strVal val="visible"/>
                                      </p:to>
                                    </p:set>
                                    <p:anim to="" calcmode="lin" valueType="num">
                                      <p:cBhvr>
                                        <p:cTn id="47" dur="1" fill="hold"/>
                                        <p:tgtEl>
                                          <p:spTgt spid="15363">
                                            <p:txEl>
                                              <p:pRg st="7" end="7"/>
                                            </p:txEl>
                                          </p:spTgt>
                                        </p:tgtEl>
                                        <p:attrNameLst>
                                          <p:attrName/>
                                        </p:attrNameLst>
                                      </p:cBhvr>
                                    </p:anim>
                                  </p:childTnLst>
                                </p:cTn>
                              </p:par>
                            </p:childTnLst>
                          </p:cTn>
                        </p:par>
                      </p:childTnLst>
                    </p:cTn>
                  </p:par>
                  <p:par>
                    <p:cTn id="48" fill="hold">
                      <p:stCondLst>
                        <p:cond delay="indefinite"/>
                      </p:stCondLst>
                      <p:childTnLst>
                        <p:par>
                          <p:cTn id="49" fill="hold">
                            <p:stCondLst>
                              <p:cond delay="0"/>
                            </p:stCondLst>
                            <p:childTnLst>
                              <p:par>
                                <p:cTn id="50" presetID="24" presetClass="entr" presetSubtype="0" fill="hold" grpId="0" nodeType="clickEffect">
                                  <p:stCondLst>
                                    <p:cond delay="0"/>
                                  </p:stCondLst>
                                  <p:childTnLst>
                                    <p:set>
                                      <p:cBhvr>
                                        <p:cTn id="51" dur="1" fill="hold">
                                          <p:stCondLst>
                                            <p:cond delay="0"/>
                                          </p:stCondLst>
                                        </p:cTn>
                                        <p:tgtEl>
                                          <p:spTgt spid="15363">
                                            <p:txEl>
                                              <p:pRg st="8" end="8"/>
                                            </p:txEl>
                                          </p:spTgt>
                                        </p:tgtEl>
                                        <p:attrNameLst>
                                          <p:attrName>style.visibility</p:attrName>
                                        </p:attrNameLst>
                                      </p:cBhvr>
                                      <p:to>
                                        <p:strVal val="visible"/>
                                      </p:to>
                                    </p:set>
                                    <p:anim to="" calcmode="lin" valueType="num">
                                      <p:cBhvr>
                                        <p:cTn id="52" dur="1" fill="hold"/>
                                        <p:tgtEl>
                                          <p:spTgt spid="15363">
                                            <p:txEl>
                                              <p:pRg st="8" end="8"/>
                                            </p:txEl>
                                          </p:spTgt>
                                        </p:tgtEl>
                                        <p:attrNameLst>
                                          <p:attrName/>
                                        </p:attrNameLst>
                                      </p:cBhvr>
                                    </p:anim>
                                  </p:childTnLst>
                                </p:cTn>
                              </p:par>
                            </p:childTnLst>
                          </p:cTn>
                        </p:par>
                      </p:childTnLst>
                    </p:cTn>
                  </p:par>
                  <p:par>
                    <p:cTn id="53" fill="hold">
                      <p:stCondLst>
                        <p:cond delay="indefinite"/>
                      </p:stCondLst>
                      <p:childTnLst>
                        <p:par>
                          <p:cTn id="54" fill="hold">
                            <p:stCondLst>
                              <p:cond delay="0"/>
                            </p:stCondLst>
                            <p:childTnLst>
                              <p:par>
                                <p:cTn id="55" presetID="24" presetClass="entr" presetSubtype="0" fill="hold" grpId="0" nodeType="clickEffect">
                                  <p:stCondLst>
                                    <p:cond delay="0"/>
                                  </p:stCondLst>
                                  <p:childTnLst>
                                    <p:set>
                                      <p:cBhvr>
                                        <p:cTn id="56" dur="1" fill="hold">
                                          <p:stCondLst>
                                            <p:cond delay="0"/>
                                          </p:stCondLst>
                                        </p:cTn>
                                        <p:tgtEl>
                                          <p:spTgt spid="15363">
                                            <p:txEl>
                                              <p:pRg st="9" end="9"/>
                                            </p:txEl>
                                          </p:spTgt>
                                        </p:tgtEl>
                                        <p:attrNameLst>
                                          <p:attrName>style.visibility</p:attrName>
                                        </p:attrNameLst>
                                      </p:cBhvr>
                                      <p:to>
                                        <p:strVal val="visible"/>
                                      </p:to>
                                    </p:set>
                                    <p:anim to="" calcmode="lin" valueType="num">
                                      <p:cBhvr>
                                        <p:cTn id="57" dur="1" fill="hold"/>
                                        <p:tgtEl>
                                          <p:spTgt spid="15363">
                                            <p:txEl>
                                              <p:pRg st="9" end="9"/>
                                            </p:txEl>
                                          </p:spTgt>
                                        </p:tgtEl>
                                        <p:attrNameLst>
                                          <p:attrName/>
                                        </p:attrNameLst>
                                      </p:cBhvr>
                                    </p:anim>
                                  </p:childTnLst>
                                </p:cTn>
                              </p:par>
                            </p:childTnLst>
                          </p:cTn>
                        </p:par>
                      </p:childTnLst>
                    </p:cTn>
                  </p:par>
                  <p:par>
                    <p:cTn id="58" fill="hold">
                      <p:stCondLst>
                        <p:cond delay="indefinite"/>
                      </p:stCondLst>
                      <p:childTnLst>
                        <p:par>
                          <p:cTn id="59" fill="hold">
                            <p:stCondLst>
                              <p:cond delay="0"/>
                            </p:stCondLst>
                            <p:childTnLst>
                              <p:par>
                                <p:cTn id="60" presetID="24" presetClass="entr" presetSubtype="0" fill="hold" grpId="0" nodeType="clickEffect">
                                  <p:stCondLst>
                                    <p:cond delay="0"/>
                                  </p:stCondLst>
                                  <p:childTnLst>
                                    <p:set>
                                      <p:cBhvr>
                                        <p:cTn id="61" dur="1" fill="hold">
                                          <p:stCondLst>
                                            <p:cond delay="0"/>
                                          </p:stCondLst>
                                        </p:cTn>
                                        <p:tgtEl>
                                          <p:spTgt spid="15363">
                                            <p:txEl>
                                              <p:pRg st="10" end="10"/>
                                            </p:txEl>
                                          </p:spTgt>
                                        </p:tgtEl>
                                        <p:attrNameLst>
                                          <p:attrName>style.visibility</p:attrName>
                                        </p:attrNameLst>
                                      </p:cBhvr>
                                      <p:to>
                                        <p:strVal val="visible"/>
                                      </p:to>
                                    </p:set>
                                    <p:anim to="" calcmode="lin" valueType="num">
                                      <p:cBhvr>
                                        <p:cTn id="62" dur="1" fill="hold"/>
                                        <p:tgtEl>
                                          <p:spTgt spid="15363">
                                            <p:txEl>
                                              <p:pRg st="10" end="1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p:bldP spid="15363" grpId="0" build="p" bldLvl="3"/>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90459305-5C29-4B1E-B8B6-39D46BBDB602}" type="slidenum">
              <a:rPr lang="en-US"/>
              <a:pPr/>
              <a:t>42</a:t>
            </a:fld>
            <a:endParaRPr lang="en-US"/>
          </a:p>
        </p:txBody>
      </p:sp>
      <p:sp>
        <p:nvSpPr>
          <p:cNvPr id="16386" name="Rectangle 2"/>
          <p:cNvSpPr>
            <a:spLocks noGrp="1" noChangeArrowheads="1"/>
          </p:cNvSpPr>
          <p:nvPr>
            <p:ph type="title"/>
          </p:nvPr>
        </p:nvSpPr>
        <p:spPr/>
        <p:txBody>
          <a:bodyPr/>
          <a:lstStyle/>
          <a:p>
            <a:r>
              <a:rPr lang="en-US" sz="3600"/>
              <a:t>Evaluation of channel member performance based on standards</a:t>
            </a:r>
            <a:endParaRPr lang="en-US" sz="2400"/>
          </a:p>
        </p:txBody>
      </p:sp>
      <p:sp>
        <p:nvSpPr>
          <p:cNvPr id="16387" name="Rectangle 3"/>
          <p:cNvSpPr>
            <a:spLocks noGrp="1" noChangeArrowheads="1"/>
          </p:cNvSpPr>
          <p:nvPr>
            <p:ph type="body" idx="1"/>
          </p:nvPr>
        </p:nvSpPr>
        <p:spPr>
          <a:xfrm>
            <a:off x="304800" y="1981200"/>
            <a:ext cx="8153400" cy="4343400"/>
          </a:xfrm>
        </p:spPr>
        <p:txBody>
          <a:bodyPr/>
          <a:lstStyle/>
          <a:p>
            <a:pPr marL="609600" indent="-609600">
              <a:buFontTx/>
              <a:buNone/>
            </a:pPr>
            <a:endParaRPr lang="en-US" b="1"/>
          </a:p>
          <a:p>
            <a:pPr marL="990600" lvl="1" indent="-533400">
              <a:buFontTx/>
              <a:buChar char="•"/>
            </a:pPr>
            <a:r>
              <a:rPr lang="en-US" b="1"/>
              <a:t>Sales quotas</a:t>
            </a:r>
          </a:p>
          <a:p>
            <a:pPr marL="990600" lvl="1" indent="-533400">
              <a:buFontTx/>
              <a:buChar char="•"/>
            </a:pPr>
            <a:r>
              <a:rPr lang="en-US" b="1"/>
              <a:t>Average inventory levels</a:t>
            </a:r>
          </a:p>
          <a:p>
            <a:pPr marL="990600" lvl="1" indent="-533400">
              <a:buFontTx/>
              <a:buChar char="•"/>
            </a:pPr>
            <a:r>
              <a:rPr lang="en-US" b="1"/>
              <a:t>Customer delivery time</a:t>
            </a:r>
          </a:p>
          <a:p>
            <a:pPr marL="990600" lvl="1" indent="-533400">
              <a:buFontTx/>
              <a:buChar char="•"/>
            </a:pPr>
            <a:r>
              <a:rPr lang="en-US" b="1"/>
              <a:t>Treatment of damaged and lost goods</a:t>
            </a:r>
          </a:p>
          <a:p>
            <a:pPr marL="990600" lvl="1" indent="-533400">
              <a:buFontTx/>
              <a:buChar char="•"/>
            </a:pPr>
            <a:r>
              <a:rPr lang="en-US" b="1"/>
              <a:t>Cooperation in company promotion and training programs</a:t>
            </a:r>
          </a:p>
          <a:p>
            <a:pPr marL="990600" lvl="1" indent="-533400">
              <a:buFontTx/>
              <a:buChar char="•"/>
            </a:pPr>
            <a:r>
              <a:rPr lang="en-US" b="1"/>
              <a:t>Services to the customer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6386"/>
                                        </p:tgtEl>
                                        <p:attrNameLst>
                                          <p:attrName>style.visibility</p:attrName>
                                        </p:attrNameLst>
                                      </p:cBhvr>
                                      <p:to>
                                        <p:strVal val="visible"/>
                                      </p:to>
                                    </p:set>
                                    <p:anim to="" calcmode="lin" valueType="num">
                                      <p:cBhvr>
                                        <p:cTn id="7" dur="1" fill="hold"/>
                                        <p:tgtEl>
                                          <p:spTgt spid="16386"/>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16387">
                                            <p:txEl>
                                              <p:pRg st="1" end="1"/>
                                            </p:txEl>
                                          </p:spTgt>
                                        </p:tgtEl>
                                        <p:attrNameLst>
                                          <p:attrName>style.visibility</p:attrName>
                                        </p:attrNameLst>
                                      </p:cBhvr>
                                      <p:to>
                                        <p:strVal val="visible"/>
                                      </p:to>
                                    </p:set>
                                    <p:anim to="" calcmode="lin" valueType="num">
                                      <p:cBhvr>
                                        <p:cTn id="12" dur="1" fill="hold"/>
                                        <p:tgtEl>
                                          <p:spTgt spid="16387">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16387">
                                            <p:txEl>
                                              <p:pRg st="2" end="2"/>
                                            </p:txEl>
                                          </p:spTgt>
                                        </p:tgtEl>
                                        <p:attrNameLst>
                                          <p:attrName>style.visibility</p:attrName>
                                        </p:attrNameLst>
                                      </p:cBhvr>
                                      <p:to>
                                        <p:strVal val="visible"/>
                                      </p:to>
                                    </p:set>
                                    <p:anim to="" calcmode="lin" valueType="num">
                                      <p:cBhvr>
                                        <p:cTn id="17" dur="1" fill="hold"/>
                                        <p:tgtEl>
                                          <p:spTgt spid="16387">
                                            <p:txEl>
                                              <p:pRg st="2" end="2"/>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16387">
                                            <p:txEl>
                                              <p:pRg st="3" end="3"/>
                                            </p:txEl>
                                          </p:spTgt>
                                        </p:tgtEl>
                                        <p:attrNameLst>
                                          <p:attrName>style.visibility</p:attrName>
                                        </p:attrNameLst>
                                      </p:cBhvr>
                                      <p:to>
                                        <p:strVal val="visible"/>
                                      </p:to>
                                    </p:set>
                                    <p:anim to="" calcmode="lin" valueType="num">
                                      <p:cBhvr>
                                        <p:cTn id="22" dur="1" fill="hold"/>
                                        <p:tgtEl>
                                          <p:spTgt spid="16387">
                                            <p:txEl>
                                              <p:pRg st="3" end="3"/>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16387">
                                            <p:txEl>
                                              <p:pRg st="4" end="4"/>
                                            </p:txEl>
                                          </p:spTgt>
                                        </p:tgtEl>
                                        <p:attrNameLst>
                                          <p:attrName>style.visibility</p:attrName>
                                        </p:attrNameLst>
                                      </p:cBhvr>
                                      <p:to>
                                        <p:strVal val="visible"/>
                                      </p:to>
                                    </p:set>
                                    <p:anim to="" calcmode="lin" valueType="num">
                                      <p:cBhvr>
                                        <p:cTn id="27" dur="1" fill="hold"/>
                                        <p:tgtEl>
                                          <p:spTgt spid="16387">
                                            <p:txEl>
                                              <p:pRg st="4" end="4"/>
                                            </p:txEl>
                                          </p:spTgt>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grpId="0" nodeType="clickEffect">
                                  <p:stCondLst>
                                    <p:cond delay="0"/>
                                  </p:stCondLst>
                                  <p:childTnLst>
                                    <p:set>
                                      <p:cBhvr>
                                        <p:cTn id="31" dur="1" fill="hold">
                                          <p:stCondLst>
                                            <p:cond delay="0"/>
                                          </p:stCondLst>
                                        </p:cTn>
                                        <p:tgtEl>
                                          <p:spTgt spid="16387">
                                            <p:txEl>
                                              <p:pRg st="5" end="5"/>
                                            </p:txEl>
                                          </p:spTgt>
                                        </p:tgtEl>
                                        <p:attrNameLst>
                                          <p:attrName>style.visibility</p:attrName>
                                        </p:attrNameLst>
                                      </p:cBhvr>
                                      <p:to>
                                        <p:strVal val="visible"/>
                                      </p:to>
                                    </p:set>
                                    <p:anim to="" calcmode="lin" valueType="num">
                                      <p:cBhvr>
                                        <p:cTn id="32" dur="1" fill="hold"/>
                                        <p:tgtEl>
                                          <p:spTgt spid="16387">
                                            <p:txEl>
                                              <p:pRg st="5" end="5"/>
                                            </p:txEl>
                                          </p:spTgt>
                                        </p:tgtEl>
                                        <p:attrNameLst>
                                          <p:attrName/>
                                        </p:attrNameLst>
                                      </p:cBhvr>
                                    </p:anim>
                                  </p:childTnLst>
                                </p:cTn>
                              </p:par>
                            </p:childTnLst>
                          </p:cTn>
                        </p:par>
                      </p:childTnLst>
                    </p:cTn>
                  </p:par>
                  <p:par>
                    <p:cTn id="33" fill="hold">
                      <p:stCondLst>
                        <p:cond delay="indefinite"/>
                      </p:stCondLst>
                      <p:childTnLst>
                        <p:par>
                          <p:cTn id="34" fill="hold">
                            <p:stCondLst>
                              <p:cond delay="0"/>
                            </p:stCondLst>
                            <p:childTnLst>
                              <p:par>
                                <p:cTn id="35" presetID="24" presetClass="entr" presetSubtype="0" fill="hold" grpId="0" nodeType="clickEffect">
                                  <p:stCondLst>
                                    <p:cond delay="0"/>
                                  </p:stCondLst>
                                  <p:childTnLst>
                                    <p:set>
                                      <p:cBhvr>
                                        <p:cTn id="36" dur="1" fill="hold">
                                          <p:stCondLst>
                                            <p:cond delay="0"/>
                                          </p:stCondLst>
                                        </p:cTn>
                                        <p:tgtEl>
                                          <p:spTgt spid="16387">
                                            <p:txEl>
                                              <p:pRg st="6" end="6"/>
                                            </p:txEl>
                                          </p:spTgt>
                                        </p:tgtEl>
                                        <p:attrNameLst>
                                          <p:attrName>style.visibility</p:attrName>
                                        </p:attrNameLst>
                                      </p:cBhvr>
                                      <p:to>
                                        <p:strVal val="visible"/>
                                      </p:to>
                                    </p:set>
                                    <p:anim to="" calcmode="lin" valueType="num">
                                      <p:cBhvr>
                                        <p:cTn id="37" dur="1" fill="hold"/>
                                        <p:tgtEl>
                                          <p:spTgt spid="16387">
                                            <p:txEl>
                                              <p:pRg st="6" end="6"/>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p:bldP spid="16387" grpId="0"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93B5F696-4F83-4BAB-A3EF-C405869BAF62}" type="slidenum">
              <a:rPr lang="en-US"/>
              <a:pPr/>
              <a:t>5</a:t>
            </a:fld>
            <a:endParaRPr lang="en-US"/>
          </a:p>
        </p:txBody>
      </p:sp>
      <p:sp>
        <p:nvSpPr>
          <p:cNvPr id="3074" name="Rectangle 2"/>
          <p:cNvSpPr>
            <a:spLocks noGrp="1" noChangeArrowheads="1"/>
          </p:cNvSpPr>
          <p:nvPr>
            <p:ph type="title"/>
          </p:nvPr>
        </p:nvSpPr>
        <p:spPr/>
        <p:txBody>
          <a:bodyPr/>
          <a:lstStyle/>
          <a:p>
            <a:r>
              <a:rPr lang="en-US" dirty="0"/>
              <a:t>The Distribution </a:t>
            </a:r>
            <a:r>
              <a:rPr lang="en-US" dirty="0" smtClean="0"/>
              <a:t>Process</a:t>
            </a:r>
            <a:br>
              <a:rPr lang="en-US" dirty="0" smtClean="0"/>
            </a:br>
            <a:r>
              <a:rPr lang="en-US" dirty="0" smtClean="0"/>
              <a:t>Purpose and Importance</a:t>
            </a:r>
            <a:endParaRPr lang="en-US" dirty="0"/>
          </a:p>
        </p:txBody>
      </p:sp>
      <p:sp>
        <p:nvSpPr>
          <p:cNvPr id="3075" name="Rectangle 3"/>
          <p:cNvSpPr>
            <a:spLocks noGrp="1" noChangeArrowheads="1"/>
          </p:cNvSpPr>
          <p:nvPr>
            <p:ph type="body" idx="1"/>
          </p:nvPr>
        </p:nvSpPr>
        <p:spPr>
          <a:xfrm>
            <a:off x="0" y="2057400"/>
            <a:ext cx="8839200" cy="4495800"/>
          </a:xfrm>
        </p:spPr>
        <p:txBody>
          <a:bodyPr/>
          <a:lstStyle/>
          <a:p>
            <a:pPr>
              <a:lnSpc>
                <a:spcPct val="90000"/>
              </a:lnSpc>
            </a:pPr>
            <a:endParaRPr lang="en-US" sz="2800" b="1" dirty="0" smtClean="0"/>
          </a:p>
          <a:p>
            <a:pPr>
              <a:lnSpc>
                <a:spcPct val="90000"/>
              </a:lnSpc>
            </a:pPr>
            <a:r>
              <a:rPr lang="en-US" sz="3600" b="1" dirty="0" smtClean="0"/>
              <a:t>Critical aspects for satisfactory exchanges</a:t>
            </a:r>
            <a:endParaRPr lang="en-US" sz="3600" b="1" dirty="0"/>
          </a:p>
          <a:p>
            <a:pPr lvl="1">
              <a:lnSpc>
                <a:spcPct val="90000"/>
              </a:lnSpc>
            </a:pPr>
            <a:r>
              <a:rPr lang="en-US" sz="3200" b="1" dirty="0"/>
              <a:t>Correctly filled orders</a:t>
            </a:r>
          </a:p>
          <a:p>
            <a:pPr lvl="1">
              <a:lnSpc>
                <a:spcPct val="90000"/>
              </a:lnSpc>
            </a:pPr>
            <a:r>
              <a:rPr lang="en-US" sz="3200" b="1" dirty="0"/>
              <a:t>Timely delivery</a:t>
            </a:r>
          </a:p>
          <a:p>
            <a:pPr lvl="1">
              <a:lnSpc>
                <a:spcPct val="90000"/>
              </a:lnSpc>
            </a:pPr>
            <a:r>
              <a:rPr lang="en-US" sz="3200" b="1" dirty="0"/>
              <a:t>Delivery to correct location</a:t>
            </a:r>
          </a:p>
          <a:p>
            <a:pPr lvl="1">
              <a:lnSpc>
                <a:spcPct val="90000"/>
              </a:lnSpc>
            </a:pPr>
            <a:r>
              <a:rPr lang="en-US" sz="3200" b="1" dirty="0"/>
              <a:t>Undamaged products</a:t>
            </a:r>
            <a:endParaRPr lang="en-US" sz="24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anim to="" calcmode="lin" valueType="num">
                                      <p:cBhvr>
                                        <p:cTn id="7" dur="1" fill="hold"/>
                                        <p:tgtEl>
                                          <p:spTgt spid="3074"/>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075">
                                            <p:txEl>
                                              <p:pRg st="1" end="1"/>
                                            </p:txEl>
                                          </p:spTgt>
                                        </p:tgtEl>
                                        <p:attrNameLst>
                                          <p:attrName>style.visibility</p:attrName>
                                        </p:attrNameLst>
                                      </p:cBhvr>
                                      <p:to>
                                        <p:strVal val="visible"/>
                                      </p:to>
                                    </p:set>
                                    <p:anim to="" calcmode="lin" valueType="num">
                                      <p:cBhvr>
                                        <p:cTn id="12" dur="1" fill="hold"/>
                                        <p:tgtEl>
                                          <p:spTgt spid="3075">
                                            <p:txEl>
                                              <p:pRg st="1" end="1"/>
                                            </p:txEl>
                                          </p:spTgt>
                                        </p:tgtEl>
                                        <p:attrNameLst>
                                          <p:attrName/>
                                        </p:attrNameLst>
                                      </p:cBhvr>
                                    </p:anim>
                                  </p:childTnLst>
                                </p:cTn>
                              </p:par>
                              <p:par>
                                <p:cTn id="13" presetID="24" presetClass="entr" presetSubtype="0" fill="hold" grpId="0" nodeType="withEffect">
                                  <p:stCondLst>
                                    <p:cond delay="0"/>
                                  </p:stCondLst>
                                  <p:childTnLst>
                                    <p:set>
                                      <p:cBhvr>
                                        <p:cTn id="14" dur="1" fill="hold">
                                          <p:stCondLst>
                                            <p:cond delay="0"/>
                                          </p:stCondLst>
                                        </p:cTn>
                                        <p:tgtEl>
                                          <p:spTgt spid="3075">
                                            <p:txEl>
                                              <p:pRg st="2" end="2"/>
                                            </p:txEl>
                                          </p:spTgt>
                                        </p:tgtEl>
                                        <p:attrNameLst>
                                          <p:attrName>style.visibility</p:attrName>
                                        </p:attrNameLst>
                                      </p:cBhvr>
                                      <p:to>
                                        <p:strVal val="visible"/>
                                      </p:to>
                                    </p:set>
                                    <p:anim to="" calcmode="lin" valueType="num">
                                      <p:cBhvr>
                                        <p:cTn id="15" dur="1" fill="hold"/>
                                        <p:tgtEl>
                                          <p:spTgt spid="3075">
                                            <p:txEl>
                                              <p:pRg st="2" end="2"/>
                                            </p:txEl>
                                          </p:spTgt>
                                        </p:tgtEl>
                                        <p:attrNameLst>
                                          <p:attrName/>
                                        </p:attrNameLst>
                                      </p:cBhvr>
                                    </p:anim>
                                  </p:childTnLst>
                                </p:cTn>
                              </p:par>
                              <p:par>
                                <p:cTn id="16" presetID="24" presetClass="entr" presetSubtype="0" fill="hold" grpId="0" nodeType="withEffect">
                                  <p:stCondLst>
                                    <p:cond delay="0"/>
                                  </p:stCondLst>
                                  <p:childTnLst>
                                    <p:set>
                                      <p:cBhvr>
                                        <p:cTn id="17" dur="1" fill="hold">
                                          <p:stCondLst>
                                            <p:cond delay="0"/>
                                          </p:stCondLst>
                                        </p:cTn>
                                        <p:tgtEl>
                                          <p:spTgt spid="3075">
                                            <p:txEl>
                                              <p:pRg st="3" end="3"/>
                                            </p:txEl>
                                          </p:spTgt>
                                        </p:tgtEl>
                                        <p:attrNameLst>
                                          <p:attrName>style.visibility</p:attrName>
                                        </p:attrNameLst>
                                      </p:cBhvr>
                                      <p:to>
                                        <p:strVal val="visible"/>
                                      </p:to>
                                    </p:set>
                                    <p:anim to="" calcmode="lin" valueType="num">
                                      <p:cBhvr>
                                        <p:cTn id="18" dur="1" fill="hold"/>
                                        <p:tgtEl>
                                          <p:spTgt spid="3075">
                                            <p:txEl>
                                              <p:pRg st="3" end="3"/>
                                            </p:txEl>
                                          </p:spTgt>
                                        </p:tgtEl>
                                        <p:attrNameLst>
                                          <p:attrName/>
                                        </p:attrNameLst>
                                      </p:cBhvr>
                                    </p:anim>
                                  </p:childTnLst>
                                </p:cTn>
                              </p:par>
                              <p:par>
                                <p:cTn id="19" presetID="24" presetClass="entr" presetSubtype="0" fill="hold" grpId="0" nodeType="withEffect">
                                  <p:stCondLst>
                                    <p:cond delay="0"/>
                                  </p:stCondLst>
                                  <p:childTnLst>
                                    <p:set>
                                      <p:cBhvr>
                                        <p:cTn id="20" dur="1" fill="hold">
                                          <p:stCondLst>
                                            <p:cond delay="0"/>
                                          </p:stCondLst>
                                        </p:cTn>
                                        <p:tgtEl>
                                          <p:spTgt spid="3075">
                                            <p:txEl>
                                              <p:pRg st="4" end="4"/>
                                            </p:txEl>
                                          </p:spTgt>
                                        </p:tgtEl>
                                        <p:attrNameLst>
                                          <p:attrName>style.visibility</p:attrName>
                                        </p:attrNameLst>
                                      </p:cBhvr>
                                      <p:to>
                                        <p:strVal val="visible"/>
                                      </p:to>
                                    </p:set>
                                    <p:anim to="" calcmode="lin" valueType="num">
                                      <p:cBhvr>
                                        <p:cTn id="21" dur="1" fill="hold"/>
                                        <p:tgtEl>
                                          <p:spTgt spid="3075">
                                            <p:txEl>
                                              <p:pRg st="4" end="4"/>
                                            </p:txEl>
                                          </p:spTgt>
                                        </p:tgtEl>
                                        <p:attrNameLst>
                                          <p:attrName/>
                                        </p:attrNameLst>
                                      </p:cBhvr>
                                    </p:anim>
                                  </p:childTnLst>
                                </p:cTn>
                              </p:par>
                              <p:par>
                                <p:cTn id="22" presetID="24" presetClass="entr" presetSubtype="0" fill="hold" grpId="0" nodeType="withEffect">
                                  <p:stCondLst>
                                    <p:cond delay="0"/>
                                  </p:stCondLst>
                                  <p:childTnLst>
                                    <p:set>
                                      <p:cBhvr>
                                        <p:cTn id="23" dur="1" fill="hold">
                                          <p:stCondLst>
                                            <p:cond delay="0"/>
                                          </p:stCondLst>
                                        </p:cTn>
                                        <p:tgtEl>
                                          <p:spTgt spid="3075">
                                            <p:txEl>
                                              <p:pRg st="5" end="5"/>
                                            </p:txEl>
                                          </p:spTgt>
                                        </p:tgtEl>
                                        <p:attrNameLst>
                                          <p:attrName>style.visibility</p:attrName>
                                        </p:attrNameLst>
                                      </p:cBhvr>
                                      <p:to>
                                        <p:strVal val="visible"/>
                                      </p:to>
                                    </p:set>
                                    <p:anim to="" calcmode="lin" valueType="num">
                                      <p:cBhvr>
                                        <p:cTn id="24" dur="1" fill="hold"/>
                                        <p:tgtEl>
                                          <p:spTgt spid="3075">
                                            <p:txEl>
                                              <p:pRg st="5" end="5"/>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P spid="307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9A1778F-A86A-4AC9-9815-403D86A51373}" type="slidenum">
              <a:rPr lang="en-US"/>
              <a:pPr/>
              <a:t>6</a:t>
            </a:fld>
            <a:endParaRPr lang="en-US"/>
          </a:p>
        </p:txBody>
      </p:sp>
      <p:sp>
        <p:nvSpPr>
          <p:cNvPr id="52226" name="Rectangle 2"/>
          <p:cNvSpPr>
            <a:spLocks noGrp="1" noChangeArrowheads="1"/>
          </p:cNvSpPr>
          <p:nvPr>
            <p:ph type="title"/>
          </p:nvPr>
        </p:nvSpPr>
        <p:spPr/>
        <p:txBody>
          <a:bodyPr/>
          <a:lstStyle/>
          <a:p>
            <a:r>
              <a:rPr lang="en-US" dirty="0"/>
              <a:t>Distribution channels</a:t>
            </a:r>
          </a:p>
        </p:txBody>
      </p:sp>
      <p:sp>
        <p:nvSpPr>
          <p:cNvPr id="52227" name="Rectangle 3"/>
          <p:cNvSpPr>
            <a:spLocks noGrp="1" noChangeArrowheads="1"/>
          </p:cNvSpPr>
          <p:nvPr>
            <p:ph type="body" idx="1"/>
          </p:nvPr>
        </p:nvSpPr>
        <p:spPr>
          <a:xfrm>
            <a:off x="228600" y="2667000"/>
            <a:ext cx="8153400" cy="3886200"/>
          </a:xfrm>
        </p:spPr>
        <p:txBody>
          <a:bodyPr/>
          <a:lstStyle/>
          <a:p>
            <a:r>
              <a:rPr lang="en-US" sz="4000" b="1" dirty="0"/>
              <a:t>Distribution channels (marketing                  channels):</a:t>
            </a:r>
            <a:r>
              <a:rPr lang="en-US" sz="4000" b="1" i="1" dirty="0"/>
              <a:t>  The routes followed in the process of making a product or service available for use or consumption by the consumer or business user</a:t>
            </a:r>
            <a:r>
              <a:rPr lang="en-US" sz="4000" b="1" i="1" dirty="0" smtClean="0"/>
              <a:t>.</a:t>
            </a:r>
            <a:endParaRPr lang="en-US" sz="4000" b="1" i="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52226"/>
                                        </p:tgtEl>
                                        <p:attrNameLst>
                                          <p:attrName>style.visibility</p:attrName>
                                        </p:attrNameLst>
                                      </p:cBhvr>
                                      <p:to>
                                        <p:strVal val="visible"/>
                                      </p:to>
                                    </p:set>
                                    <p:anim to="" calcmode="lin" valueType="num">
                                      <p:cBhvr>
                                        <p:cTn id="7" dur="1" fill="hold"/>
                                        <p:tgtEl>
                                          <p:spTgt spid="52226"/>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52227">
                                            <p:txEl>
                                              <p:pRg st="0" end="0"/>
                                            </p:txEl>
                                          </p:spTgt>
                                        </p:tgtEl>
                                        <p:attrNameLst>
                                          <p:attrName>style.visibility</p:attrName>
                                        </p:attrNameLst>
                                      </p:cBhvr>
                                      <p:to>
                                        <p:strVal val="visible"/>
                                      </p:to>
                                    </p:set>
                                    <p:anim to="" calcmode="lin" valueType="num">
                                      <p:cBhvr>
                                        <p:cTn id="12" dur="1" fill="hold"/>
                                        <p:tgtEl>
                                          <p:spTgt spid="52227">
                                            <p:txEl>
                                              <p:pRg st="0" end="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6" grpId="0"/>
      <p:bldP spid="52227"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9A1778F-A86A-4AC9-9815-403D86A51373}" type="slidenum">
              <a:rPr lang="en-US"/>
              <a:pPr/>
              <a:t>7</a:t>
            </a:fld>
            <a:endParaRPr lang="en-US"/>
          </a:p>
        </p:txBody>
      </p:sp>
      <p:sp>
        <p:nvSpPr>
          <p:cNvPr id="52226" name="Rectangle 2"/>
          <p:cNvSpPr>
            <a:spLocks noGrp="1" noChangeArrowheads="1"/>
          </p:cNvSpPr>
          <p:nvPr>
            <p:ph type="title"/>
          </p:nvPr>
        </p:nvSpPr>
        <p:spPr/>
        <p:txBody>
          <a:bodyPr/>
          <a:lstStyle/>
          <a:p>
            <a:r>
              <a:rPr lang="en-US"/>
              <a:t>Distribution channels</a:t>
            </a:r>
          </a:p>
        </p:txBody>
      </p:sp>
      <p:sp>
        <p:nvSpPr>
          <p:cNvPr id="52227" name="Rectangle 3"/>
          <p:cNvSpPr>
            <a:spLocks noGrp="1" noChangeArrowheads="1"/>
          </p:cNvSpPr>
          <p:nvPr>
            <p:ph type="body" idx="1"/>
          </p:nvPr>
        </p:nvSpPr>
        <p:spPr>
          <a:xfrm>
            <a:off x="228600" y="2590800"/>
            <a:ext cx="8153400" cy="3962400"/>
          </a:xfrm>
        </p:spPr>
        <p:txBody>
          <a:bodyPr/>
          <a:lstStyle/>
          <a:p>
            <a:r>
              <a:rPr lang="en-US" sz="4000" b="1" dirty="0" smtClean="0"/>
              <a:t>Intermediary</a:t>
            </a:r>
            <a:r>
              <a:rPr lang="en-US" sz="4000" b="1" dirty="0"/>
              <a:t>:</a:t>
            </a:r>
            <a:r>
              <a:rPr lang="en-US" sz="4000" b="1" i="1" dirty="0"/>
              <a:t>  A business involved in activities that move products from the producer to the final user; also known as a middleman or channel member.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52226"/>
                                        </p:tgtEl>
                                        <p:attrNameLst>
                                          <p:attrName>style.visibility</p:attrName>
                                        </p:attrNameLst>
                                      </p:cBhvr>
                                      <p:to>
                                        <p:strVal val="visible"/>
                                      </p:to>
                                    </p:set>
                                    <p:anim to="" calcmode="lin" valueType="num">
                                      <p:cBhvr>
                                        <p:cTn id="7" dur="1" fill="hold"/>
                                        <p:tgtEl>
                                          <p:spTgt spid="52226"/>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52227">
                                            <p:txEl>
                                              <p:pRg st="0" end="0"/>
                                            </p:txEl>
                                          </p:spTgt>
                                        </p:tgtEl>
                                        <p:attrNameLst>
                                          <p:attrName>style.visibility</p:attrName>
                                        </p:attrNameLst>
                                      </p:cBhvr>
                                      <p:to>
                                        <p:strVal val="visible"/>
                                      </p:to>
                                    </p:set>
                                    <p:anim to="" calcmode="lin" valueType="num">
                                      <p:cBhvr>
                                        <p:cTn id="12" dur="1" fill="hold"/>
                                        <p:tgtEl>
                                          <p:spTgt spid="52227">
                                            <p:txEl>
                                              <p:pRg st="0" end="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6" grpId="0"/>
      <p:bldP spid="52227"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2B66FC49-25BE-41D6-95EE-2930C4344AEF}" type="slidenum">
              <a:rPr lang="en-US"/>
              <a:pPr/>
              <a:t>8</a:t>
            </a:fld>
            <a:endParaRPr lang="en-US"/>
          </a:p>
        </p:txBody>
      </p:sp>
      <p:sp>
        <p:nvSpPr>
          <p:cNvPr id="4098" name="Rectangle 2"/>
          <p:cNvSpPr>
            <a:spLocks noGrp="1" noChangeArrowheads="1"/>
          </p:cNvSpPr>
          <p:nvPr>
            <p:ph type="title"/>
          </p:nvPr>
        </p:nvSpPr>
        <p:spPr/>
        <p:txBody>
          <a:bodyPr/>
          <a:lstStyle/>
          <a:p>
            <a:r>
              <a:rPr lang="en-US"/>
              <a:t>Types of channels</a:t>
            </a:r>
          </a:p>
        </p:txBody>
      </p:sp>
      <p:sp>
        <p:nvSpPr>
          <p:cNvPr id="4099" name="Rectangle 3"/>
          <p:cNvSpPr>
            <a:spLocks noGrp="1" noChangeArrowheads="1"/>
          </p:cNvSpPr>
          <p:nvPr>
            <p:ph type="body" idx="1"/>
          </p:nvPr>
        </p:nvSpPr>
        <p:spPr>
          <a:xfrm>
            <a:off x="685800" y="2438400"/>
            <a:ext cx="8001000" cy="4191000"/>
          </a:xfrm>
        </p:spPr>
        <p:txBody>
          <a:bodyPr/>
          <a:lstStyle/>
          <a:p>
            <a:r>
              <a:rPr lang="en-US" b="1" dirty="0"/>
              <a:t>Direct marketing channel:  </a:t>
            </a:r>
            <a:r>
              <a:rPr lang="en-US" b="1" i="1" dirty="0"/>
              <a:t>A marketing channel that has no intermediaries; the company sells directly to consumers.</a:t>
            </a:r>
          </a:p>
          <a:p>
            <a:pPr lvl="1"/>
            <a:r>
              <a:rPr lang="en-US" b="1" dirty="0"/>
              <a:t>Sales representatives calling on a user in person</a:t>
            </a:r>
          </a:p>
          <a:p>
            <a:pPr lvl="1"/>
            <a:r>
              <a:rPr lang="en-US" b="1" dirty="0"/>
              <a:t>Catalog sales</a:t>
            </a:r>
          </a:p>
          <a:p>
            <a:pPr lvl="1"/>
            <a:r>
              <a:rPr lang="en-US" b="1" dirty="0"/>
              <a:t>Internet sales</a:t>
            </a:r>
          </a:p>
          <a:p>
            <a:pPr lvl="1"/>
            <a:r>
              <a:rPr lang="en-US" b="1" dirty="0"/>
              <a:t>Telemarketing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4098"/>
                                        </p:tgtEl>
                                        <p:attrNameLst>
                                          <p:attrName>style.visibility</p:attrName>
                                        </p:attrNameLst>
                                      </p:cBhvr>
                                      <p:to>
                                        <p:strVal val="visible"/>
                                      </p:to>
                                    </p:set>
                                    <p:anim to="" calcmode="lin" valueType="num">
                                      <p:cBhvr>
                                        <p:cTn id="7" dur="1" fill="hold"/>
                                        <p:tgtEl>
                                          <p:spTgt spid="4098"/>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4099">
                                            <p:txEl>
                                              <p:pRg st="0" end="0"/>
                                            </p:txEl>
                                          </p:spTgt>
                                        </p:tgtEl>
                                        <p:attrNameLst>
                                          <p:attrName>style.visibility</p:attrName>
                                        </p:attrNameLst>
                                      </p:cBhvr>
                                      <p:to>
                                        <p:strVal val="visible"/>
                                      </p:to>
                                    </p:set>
                                    <p:anim to="" calcmode="lin" valueType="num">
                                      <p:cBhvr>
                                        <p:cTn id="12" dur="1" fill="hold"/>
                                        <p:tgtEl>
                                          <p:spTgt spid="4099">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4099">
                                            <p:txEl>
                                              <p:pRg st="1" end="1"/>
                                            </p:txEl>
                                          </p:spTgt>
                                        </p:tgtEl>
                                        <p:attrNameLst>
                                          <p:attrName>style.visibility</p:attrName>
                                        </p:attrNameLst>
                                      </p:cBhvr>
                                      <p:to>
                                        <p:strVal val="visible"/>
                                      </p:to>
                                    </p:set>
                                    <p:anim to="" calcmode="lin" valueType="num">
                                      <p:cBhvr>
                                        <p:cTn id="17" dur="1" fill="hold"/>
                                        <p:tgtEl>
                                          <p:spTgt spid="4099">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4099">
                                            <p:txEl>
                                              <p:pRg st="2" end="2"/>
                                            </p:txEl>
                                          </p:spTgt>
                                        </p:tgtEl>
                                        <p:attrNameLst>
                                          <p:attrName>style.visibility</p:attrName>
                                        </p:attrNameLst>
                                      </p:cBhvr>
                                      <p:to>
                                        <p:strVal val="visible"/>
                                      </p:to>
                                    </p:set>
                                    <p:anim to="" calcmode="lin" valueType="num">
                                      <p:cBhvr>
                                        <p:cTn id="22" dur="1" fill="hold"/>
                                        <p:tgtEl>
                                          <p:spTgt spid="4099">
                                            <p:txEl>
                                              <p:pRg st="2" end="2"/>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4099">
                                            <p:txEl>
                                              <p:pRg st="3" end="3"/>
                                            </p:txEl>
                                          </p:spTgt>
                                        </p:tgtEl>
                                        <p:attrNameLst>
                                          <p:attrName>style.visibility</p:attrName>
                                        </p:attrNameLst>
                                      </p:cBhvr>
                                      <p:to>
                                        <p:strVal val="visible"/>
                                      </p:to>
                                    </p:set>
                                    <p:anim to="" calcmode="lin" valueType="num">
                                      <p:cBhvr>
                                        <p:cTn id="27" dur="1" fill="hold"/>
                                        <p:tgtEl>
                                          <p:spTgt spid="4099">
                                            <p:txEl>
                                              <p:pRg st="3" end="3"/>
                                            </p:txEl>
                                          </p:spTgt>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grpId="0" nodeType="clickEffect">
                                  <p:stCondLst>
                                    <p:cond delay="0"/>
                                  </p:stCondLst>
                                  <p:childTnLst>
                                    <p:set>
                                      <p:cBhvr>
                                        <p:cTn id="31" dur="1" fill="hold">
                                          <p:stCondLst>
                                            <p:cond delay="0"/>
                                          </p:stCondLst>
                                        </p:cTn>
                                        <p:tgtEl>
                                          <p:spTgt spid="4099">
                                            <p:txEl>
                                              <p:pRg st="4" end="4"/>
                                            </p:txEl>
                                          </p:spTgt>
                                        </p:tgtEl>
                                        <p:attrNameLst>
                                          <p:attrName>style.visibility</p:attrName>
                                        </p:attrNameLst>
                                      </p:cBhvr>
                                      <p:to>
                                        <p:strVal val="visible"/>
                                      </p:to>
                                    </p:set>
                                    <p:anim to="" calcmode="lin" valueType="num">
                                      <p:cBhvr>
                                        <p:cTn id="32" dur="1" fill="hold"/>
                                        <p:tgtEl>
                                          <p:spTgt spid="4099">
                                            <p:txEl>
                                              <p:pRg st="4" end="4"/>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P spid="4099" grpId="0" build="p" bldLvl="2"/>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05E9C165-5F68-4358-9B1B-ED38CF760802}" type="slidenum">
              <a:rPr lang="en-US"/>
              <a:pPr/>
              <a:t>9</a:t>
            </a:fld>
            <a:endParaRPr lang="en-US"/>
          </a:p>
        </p:txBody>
      </p:sp>
      <p:sp>
        <p:nvSpPr>
          <p:cNvPr id="17410" name="Rectangle 2"/>
          <p:cNvSpPr>
            <a:spLocks noGrp="1" noChangeArrowheads="1"/>
          </p:cNvSpPr>
          <p:nvPr>
            <p:ph type="title"/>
          </p:nvPr>
        </p:nvSpPr>
        <p:spPr/>
        <p:txBody>
          <a:bodyPr/>
          <a:lstStyle/>
          <a:p>
            <a:r>
              <a:rPr lang="en-US"/>
              <a:t>Types of channels</a:t>
            </a:r>
          </a:p>
        </p:txBody>
      </p:sp>
      <p:sp>
        <p:nvSpPr>
          <p:cNvPr id="17411" name="Rectangle 3"/>
          <p:cNvSpPr>
            <a:spLocks noGrp="1" noChangeArrowheads="1"/>
          </p:cNvSpPr>
          <p:nvPr>
            <p:ph type="body" idx="1"/>
          </p:nvPr>
        </p:nvSpPr>
        <p:spPr>
          <a:xfrm>
            <a:off x="685800" y="2438400"/>
            <a:ext cx="8001000" cy="2133600"/>
          </a:xfrm>
        </p:spPr>
        <p:txBody>
          <a:bodyPr/>
          <a:lstStyle/>
          <a:p>
            <a:r>
              <a:rPr lang="en-US" b="1" dirty="0"/>
              <a:t>Indirect marketing channel:  </a:t>
            </a:r>
            <a:r>
              <a:rPr lang="en-US" b="1" i="1" dirty="0"/>
              <a:t>A channel containing one or more intermediary levels. </a:t>
            </a:r>
            <a:r>
              <a:rPr lang="en-US" b="1" dirty="0"/>
              <a:t>Example:  Manufacturer to wholesaler to retailer to consumer</a:t>
            </a:r>
          </a:p>
        </p:txBody>
      </p:sp>
      <p:sp>
        <p:nvSpPr>
          <p:cNvPr id="17412" name="Text Box 4"/>
          <p:cNvSpPr txBox="1">
            <a:spLocks noChangeArrowheads="1"/>
          </p:cNvSpPr>
          <p:nvPr/>
        </p:nvSpPr>
        <p:spPr bwMode="auto">
          <a:xfrm>
            <a:off x="609600" y="4724400"/>
            <a:ext cx="8153400" cy="1554163"/>
          </a:xfrm>
          <a:prstGeom prst="rect">
            <a:avLst/>
          </a:prstGeom>
          <a:noFill/>
          <a:ln w="9525">
            <a:noFill/>
            <a:miter lim="800000"/>
            <a:headEnd/>
            <a:tailEnd/>
          </a:ln>
          <a:effectLst/>
        </p:spPr>
        <p:txBody>
          <a:bodyPr>
            <a:spAutoFit/>
          </a:bodyPr>
          <a:lstStyle/>
          <a:p>
            <a:pPr marL="233363" indent="-233363">
              <a:spcBef>
                <a:spcPct val="50000"/>
              </a:spcBef>
            </a:pPr>
            <a:r>
              <a:rPr lang="en-US" sz="3200" b="1">
                <a:solidFill>
                  <a:srgbClr val="003399"/>
                </a:solidFill>
              </a:rPr>
              <a:t>*The more levels there are, the more complex the channel is, and the less control the producer has.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7410"/>
                                        </p:tgtEl>
                                        <p:attrNameLst>
                                          <p:attrName>style.visibility</p:attrName>
                                        </p:attrNameLst>
                                      </p:cBhvr>
                                      <p:to>
                                        <p:strVal val="visible"/>
                                      </p:to>
                                    </p:set>
                                    <p:anim to="" calcmode="lin" valueType="num">
                                      <p:cBhvr>
                                        <p:cTn id="7" dur="1" fill="hold"/>
                                        <p:tgtEl>
                                          <p:spTgt spid="17410"/>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17411">
                                            <p:txEl>
                                              <p:pRg st="0" end="0"/>
                                            </p:txEl>
                                          </p:spTgt>
                                        </p:tgtEl>
                                        <p:attrNameLst>
                                          <p:attrName>style.visibility</p:attrName>
                                        </p:attrNameLst>
                                      </p:cBhvr>
                                      <p:to>
                                        <p:strVal val="visible"/>
                                      </p:to>
                                    </p:set>
                                    <p:anim to="" calcmode="lin" valueType="num">
                                      <p:cBhvr>
                                        <p:cTn id="12" dur="1" fill="hold"/>
                                        <p:tgtEl>
                                          <p:spTgt spid="17411">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17412"/>
                                        </p:tgtEl>
                                        <p:attrNameLst>
                                          <p:attrName>style.visibility</p:attrName>
                                        </p:attrNameLst>
                                      </p:cBhvr>
                                      <p:to>
                                        <p:strVal val="visible"/>
                                      </p:to>
                                    </p:set>
                                    <p:anim to="" calcmode="lin" valueType="num">
                                      <p:cBhvr>
                                        <p:cTn id="17" dur="1" fill="hold"/>
                                        <p:tgtEl>
                                          <p:spTgt spid="1741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p:bldP spid="17411" grpId="0" build="p"/>
      <p:bldP spid="17412" grpId="0"/>
    </p:bldLst>
  </p:timing>
</p:sld>
</file>

<file path=ppt/theme/theme1.xml><?xml version="1.0" encoding="utf-8"?>
<a:theme xmlns:a="http://schemas.openxmlformats.org/drawingml/2006/main" name="AnimatedFactory">
  <a:themeElements>
    <a:clrScheme name="AnimatedFactory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AnimatedFactory">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AnimatedFactory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AnimatedFactory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AnimatedFactory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AnimatedFactory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AnimatedFactory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AnimatedFactory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AnimatedFactory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AnimatedFactory</Template>
  <TotalTime>829</TotalTime>
  <Words>1625</Words>
  <Application>Microsoft Office PowerPoint</Application>
  <PresentationFormat>On-screen Show (4:3)</PresentationFormat>
  <Paragraphs>285</Paragraphs>
  <Slides>42</Slides>
  <Notes>37</Notes>
  <HiddenSlides>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AnimatedFactory</vt:lpstr>
      <vt:lpstr>Tuesday, May 10th Unit F10 – Dist, Promo Sales</vt:lpstr>
      <vt:lpstr>Wednesday, May 11th Unit F10 – Dist, Promo Sales</vt:lpstr>
      <vt:lpstr>UNIT F MANAGEMENT OF DISTRIBUTION, PROMOTION, AND SELLING</vt:lpstr>
      <vt:lpstr>The Distribution Process Purpose and Importance</vt:lpstr>
      <vt:lpstr>The Distribution Process Purpose and Importance</vt:lpstr>
      <vt:lpstr>Distribution channels</vt:lpstr>
      <vt:lpstr>Distribution channels</vt:lpstr>
      <vt:lpstr>Types of channels</vt:lpstr>
      <vt:lpstr>Types of channels</vt:lpstr>
      <vt:lpstr>Functions performed by channel members that add value to products</vt:lpstr>
      <vt:lpstr>Functions performed by channel members that add value to products (cont.)</vt:lpstr>
      <vt:lpstr>Channel behavior</vt:lpstr>
      <vt:lpstr>Channel behavior (cont)</vt:lpstr>
      <vt:lpstr>Channel behavior (cont)</vt:lpstr>
      <vt:lpstr>Channel behavior (cont)</vt:lpstr>
      <vt:lpstr>Channel behavior (cont)</vt:lpstr>
      <vt:lpstr>Channel behavior (cont)</vt:lpstr>
      <vt:lpstr>Channel organization</vt:lpstr>
      <vt:lpstr>Channel organization (cont)</vt:lpstr>
      <vt:lpstr>Channel organization (cont)</vt:lpstr>
      <vt:lpstr>Channel organization (cont)</vt:lpstr>
      <vt:lpstr>Channel integration strategies to help solve channel conflicts</vt:lpstr>
      <vt:lpstr>Channel integration strategies to help solve channel conflicts (cont.)</vt:lpstr>
      <vt:lpstr>Channel integration strategies to help solve channel conflicts (cont.)</vt:lpstr>
      <vt:lpstr>Channel integration strategies to help solve channel conflicts (cont.)</vt:lpstr>
      <vt:lpstr>Thursday, May 12th</vt:lpstr>
      <vt:lpstr>Channel integration strategies to help solve channel conflicts (cont.)</vt:lpstr>
      <vt:lpstr>Channel integration strategies to help solve channel conflicts (cont.)</vt:lpstr>
      <vt:lpstr>Channel integration strategies to help solve channel conflicts (cont.)</vt:lpstr>
      <vt:lpstr>Channel integration strategies to help solve channel conflicts (cont.)</vt:lpstr>
      <vt:lpstr>Activity</vt:lpstr>
      <vt:lpstr>Thursday, May 12th unit F10 - </vt:lpstr>
      <vt:lpstr>Steps in the channel decision-making process</vt:lpstr>
      <vt:lpstr>Steps in the channel decision-making process (cont)</vt:lpstr>
      <vt:lpstr>Steps in the channel decision-making process (cont)</vt:lpstr>
      <vt:lpstr>Steps in the channel decision-making process (cont.)</vt:lpstr>
      <vt:lpstr>Steps in the channel decision-making process (cont.)</vt:lpstr>
      <vt:lpstr>Steps in the channel decision-making process (cont.)</vt:lpstr>
      <vt:lpstr>Steps in the channel decision-making process (cont.)</vt:lpstr>
      <vt:lpstr>Management of channel members</vt:lpstr>
      <vt:lpstr>Motivation of channel members</vt:lpstr>
      <vt:lpstr>Evaluation of channel member performance based on standards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F MANAGEMENT OF DISTRIBUTION, PROMOTION, AND SELLING</dc:title>
  <cp:lastModifiedBy>abehar</cp:lastModifiedBy>
  <cp:revision>34</cp:revision>
  <dcterms:created xsi:type="dcterms:W3CDTF">2006-01-15T06:39:56Z</dcterms:created>
  <dcterms:modified xsi:type="dcterms:W3CDTF">2011-05-11T18:08:16Z</dcterms:modified>
</cp:coreProperties>
</file>