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4"/>
  </p:notesMasterIdLst>
  <p:sldIdLst>
    <p:sldId id="295" r:id="rId2"/>
    <p:sldId id="296" r:id="rId3"/>
    <p:sldId id="256" r:id="rId4"/>
    <p:sldId id="283" r:id="rId5"/>
    <p:sldId id="257" r:id="rId6"/>
    <p:sldId id="280" r:id="rId7"/>
    <p:sldId id="284" r:id="rId8"/>
    <p:sldId id="258" r:id="rId9"/>
    <p:sldId id="271" r:id="rId10"/>
    <p:sldId id="259" r:id="rId11"/>
    <p:sldId id="272" r:id="rId12"/>
    <p:sldId id="260" r:id="rId13"/>
    <p:sldId id="286" r:id="rId14"/>
    <p:sldId id="285" r:id="rId15"/>
    <p:sldId id="287" r:id="rId16"/>
    <p:sldId id="288" r:id="rId17"/>
    <p:sldId id="289" r:id="rId18"/>
    <p:sldId id="261" r:id="rId19"/>
    <p:sldId id="290" r:id="rId20"/>
    <p:sldId id="291" r:id="rId21"/>
    <p:sldId id="292" r:id="rId22"/>
    <p:sldId id="263" r:id="rId23"/>
    <p:sldId id="273" r:id="rId24"/>
    <p:sldId id="274" r:id="rId25"/>
    <p:sldId id="281" r:id="rId26"/>
    <p:sldId id="299" r:id="rId27"/>
    <p:sldId id="275" r:id="rId28"/>
    <p:sldId id="276" r:id="rId29"/>
    <p:sldId id="277" r:id="rId30"/>
    <p:sldId id="282" r:id="rId31"/>
    <p:sldId id="297" r:id="rId32"/>
    <p:sldId id="298" r:id="rId33"/>
    <p:sldId id="262" r:id="rId34"/>
    <p:sldId id="293" r:id="rId35"/>
    <p:sldId id="294" r:id="rId36"/>
    <p:sldId id="266" r:id="rId37"/>
    <p:sldId id="278" r:id="rId38"/>
    <p:sldId id="279" r:id="rId39"/>
    <p:sldId id="267" r:id="rId40"/>
    <p:sldId id="268" r:id="rId41"/>
    <p:sldId id="269" r:id="rId42"/>
    <p:sldId id="270" r:id="rId4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0033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3" autoAdjust="0"/>
    <p:restoredTop sz="94676"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3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4E78E59-F5B3-416F-9615-0A3B8417FD4D}"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D56D9A-A936-40EE-9C73-0A913B0E07DB}" type="slidenum">
              <a:rPr lang="en-US"/>
              <a:pPr/>
              <a:t>3</a:t>
            </a:fld>
            <a:endParaRPr lang="en-US"/>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12</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13</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14</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15</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16</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7707-B21A-4D38-B9A2-76592B0072EF}" type="slidenum">
              <a:rPr lang="en-US"/>
              <a:pPr/>
              <a:t>17</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C91B6-79E8-4C1B-AD7F-FAAA62771783}" type="slidenum">
              <a:rPr lang="en-US"/>
              <a:pPr/>
              <a:t>18</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C91B6-79E8-4C1B-AD7F-FAAA62771783}" type="slidenum">
              <a:rPr lang="en-US"/>
              <a:pPr/>
              <a:t>19</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C91B6-79E8-4C1B-AD7F-FAAA62771783}" type="slidenum">
              <a:rPr lang="en-US"/>
              <a:pPr/>
              <a:t>20</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EC91B6-79E8-4C1B-AD7F-FAAA62771783}" type="slidenum">
              <a:rPr lang="en-US"/>
              <a:pPr/>
              <a:t>21</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7FDC9A-0CC2-40E9-8D58-8B80CB22A6DA}" type="slidenum">
              <a:rPr lang="en-US"/>
              <a:pPr/>
              <a:t>4</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FAFB74-7863-4329-B2F5-F4B31529E778}" type="slidenum">
              <a:rPr lang="en-US"/>
              <a:pPr/>
              <a:t>22</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0A0CB2-9849-4262-8130-2EEA67A75169}" type="slidenum">
              <a:rPr lang="en-US"/>
              <a:pPr/>
              <a:t>23</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EB78BA-2562-4E12-87CA-058806E09512}" type="slidenum">
              <a:rPr lang="en-US"/>
              <a:pPr/>
              <a:t>24</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D27CCE-93CB-4BA7-BABB-6ACAB0556491}" type="slidenum">
              <a:rPr lang="en-US"/>
              <a:pPr/>
              <a:t>25</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EB7244-A2EB-4B06-8DF1-32627F930D8D}" type="slidenum">
              <a:rPr lang="en-US"/>
              <a:pPr/>
              <a:t>27</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9F297D-5F99-48A6-A751-96058A46F35C}" type="slidenum">
              <a:rPr lang="en-US"/>
              <a:pPr/>
              <a:t>28</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9A9A94-4C93-4991-8B8B-B973F43F289F}" type="slidenum">
              <a:rPr lang="en-US"/>
              <a:pPr/>
              <a:t>29</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BF6203-42E9-4401-8F12-CCBBB483DCFE}" type="slidenum">
              <a:rPr lang="en-US"/>
              <a:pPr/>
              <a:t>30</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B959AF-8114-4239-AE1C-67B9F746E0C0}" type="slidenum">
              <a:rPr lang="en-US"/>
              <a:pPr/>
              <a:t>33</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B959AF-8114-4239-AE1C-67B9F746E0C0}" type="slidenum">
              <a:rPr lang="en-US"/>
              <a:pPr/>
              <a:t>34</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7FDC9A-0CC2-40E9-8D58-8B80CB22A6DA}" type="slidenum">
              <a:rPr lang="en-US"/>
              <a:pPr/>
              <a:t>5</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B959AF-8114-4239-AE1C-67B9F746E0C0}" type="slidenum">
              <a:rPr lang="en-US"/>
              <a:pPr/>
              <a:t>35</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990C6B-798A-4E9F-8DA4-7F2DAFEDBDF5}" type="slidenum">
              <a:rPr lang="en-US"/>
              <a:pPr/>
              <a:t>36</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4803D3-081B-49A9-8DF5-2185E3B20512}" type="slidenum">
              <a:rPr lang="en-US"/>
              <a:pPr/>
              <a:t>37</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2DA975-75C2-4921-A8E7-53A77D0848C9}" type="slidenum">
              <a:rPr lang="en-US"/>
              <a:pPr/>
              <a:t>38</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2A8028-3E62-4C99-9AF1-2E8501C85F9E}" type="slidenum">
              <a:rPr lang="en-US"/>
              <a:pPr/>
              <a:t>39</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5ED74A-6734-47F6-A083-BC0B4DC94614}" type="slidenum">
              <a:rPr lang="en-US"/>
              <a:pPr/>
              <a:t>40</a:t>
            </a:fld>
            <a:endParaRPr lang="en-US"/>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867657-7CD9-49F9-8B04-AA1644C102C4}" type="slidenum">
              <a:rPr lang="en-US"/>
              <a:pPr/>
              <a:t>41</a:t>
            </a:fld>
            <a:endParaRPr lang="en-US"/>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1EE107-0CE1-46A8-B405-DC2A3CD22708}" type="slidenum">
              <a:rPr lang="en-US"/>
              <a:pPr/>
              <a:t>42</a:t>
            </a:fld>
            <a:endParaRPr 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30349B-D819-40F9-BF72-5AE90EE0B455}" type="slidenum">
              <a:rPr lang="en-US"/>
              <a:pPr/>
              <a:t>6</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30349B-D819-40F9-BF72-5AE90EE0B455}" type="slidenum">
              <a:rPr lang="en-US"/>
              <a:pPr/>
              <a:t>7</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18ACD2-57F3-4288-B835-2E59E23C8F16}" type="slidenum">
              <a:rPr lang="en-US"/>
              <a:pPr/>
              <a:t>8</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C8FA3B-252F-4FF2-B18E-F711F2FBFC78}" type="slidenum">
              <a:rPr lang="en-US"/>
              <a:pPr/>
              <a:t>9</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DB1705-C569-4204-A5C5-5CCF929880C3}" type="slidenum">
              <a:rPr lang="en-US"/>
              <a:pPr/>
              <a:t>10</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51F38E-AE77-4F23-8724-746B523D5A95}" type="slidenum">
              <a:rPr lang="en-US"/>
              <a:pPr/>
              <a:t>11</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EF1FA3-4659-430D-A273-B8FF57A6BE19}"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F61C444-356E-4AF0-8D49-C4C386CAA10C}"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9850" y="609600"/>
            <a:ext cx="20383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609600"/>
            <a:ext cx="596265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7DCCCE2-40FD-4373-8327-553DBA06082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2F346E9F-B254-48DF-91CD-56066871D172}"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D1B35BF-8498-4AAF-8C85-E785E4E8ADB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981200"/>
            <a:ext cx="40005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57700" y="1981200"/>
            <a:ext cx="40005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124630-DAFC-4F33-B042-9C2FC484DAF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159F4458-62FD-4664-91BD-F9DE622F5C1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6F87A9F-5211-490A-8C96-F8F1262680F7}"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149B9CA-8878-49BB-B353-7E3069CCE88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D3D9BF7-C922-4D03-B159-572F93D13E0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7143F61D-7AA6-4062-AB2C-C903718C558B}"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609600"/>
            <a:ext cx="65532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981200"/>
            <a:ext cx="8153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EB198FD-260B-4CB6-9BBB-4C1A143C4A61}" type="slidenum">
              <a:rPr lang="en-US"/>
              <a:pPr/>
              <a:t>‹#›</a:t>
            </a:fld>
            <a:endParaRPr lang="en-US"/>
          </a:p>
        </p:txBody>
      </p:sp>
      <p:pic>
        <p:nvPicPr>
          <p:cNvPr id="1041" name="Picture 17" descr="ag00459_"/>
          <p:cNvPicPr>
            <a:picLocks noChangeAspect="1" noChangeArrowheads="1" noCrop="1"/>
          </p:cNvPicPr>
          <p:nvPr/>
        </p:nvPicPr>
        <p:blipFill>
          <a:blip r:embed="rId13" cstate="print"/>
          <a:srcRect/>
          <a:stretch>
            <a:fillRect/>
          </a:stretch>
        </p:blipFill>
        <p:spPr bwMode="auto">
          <a:xfrm>
            <a:off x="6256338" y="0"/>
            <a:ext cx="2887662" cy="25209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000" b="1">
          <a:solidFill>
            <a:srgbClr val="003366"/>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2pPr>
      <a:lvl3pPr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3pPr>
      <a:lvl4pPr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4pPr>
      <a:lvl5pPr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5pPr>
      <a:lvl6pPr marL="457200"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6pPr>
      <a:lvl7pPr marL="914400"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7pPr>
      <a:lvl8pPr marL="1371600"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8pPr>
      <a:lvl9pPr marL="1828800" algn="ctr" rtl="0" fontAlgn="base">
        <a:spcBef>
          <a:spcPct val="0"/>
        </a:spcBef>
        <a:spcAft>
          <a:spcPct val="0"/>
        </a:spcAft>
        <a:defRPr sz="4000" b="1">
          <a:solidFill>
            <a:srgbClr val="003366"/>
          </a:solidFill>
          <a:effectLst>
            <a:outerShdw blurRad="38100" dist="38100" dir="2700000" algn="tl">
              <a:srgbClr val="C0C0C0"/>
            </a:outerShdw>
          </a:effectLst>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Tuesday, May 10</a:t>
            </a:r>
            <a:r>
              <a:rPr lang="en-US" baseline="30000" dirty="0" smtClean="0"/>
              <a:t>th</a:t>
            </a:r>
            <a:r>
              <a:rPr lang="en-US" dirty="0" smtClean="0"/>
              <a:t/>
            </a:r>
            <a:br>
              <a:rPr lang="en-US" dirty="0" smtClean="0"/>
            </a:br>
            <a:r>
              <a:rPr lang="en-US" dirty="0" smtClean="0"/>
              <a:t>Unit F10 – Dist, Promo Sales</a:t>
            </a:r>
            <a:endParaRPr lang="en-US" dirty="0"/>
          </a:p>
        </p:txBody>
      </p:sp>
      <p:sp>
        <p:nvSpPr>
          <p:cNvPr id="3" name="Content Placeholder 2"/>
          <p:cNvSpPr>
            <a:spLocks noGrp="1"/>
          </p:cNvSpPr>
          <p:nvPr>
            <p:ph idx="1"/>
          </p:nvPr>
        </p:nvSpPr>
        <p:spPr/>
        <p:txBody>
          <a:bodyPr/>
          <a:lstStyle/>
          <a:p>
            <a:r>
              <a:rPr lang="en-US" sz="3600" dirty="0" smtClean="0"/>
              <a:t>Warm up – Unit E9 Test – </a:t>
            </a:r>
            <a:r>
              <a:rPr lang="en-US" sz="3600" dirty="0" err="1" smtClean="0"/>
              <a:t>Quia</a:t>
            </a:r>
            <a:endParaRPr lang="en-US" sz="3600" dirty="0" smtClean="0"/>
          </a:p>
          <a:p>
            <a:r>
              <a:rPr lang="en-US" sz="3600" dirty="0" smtClean="0"/>
              <a:t>Unit F10 – Vocabulary – Write terms and definitions</a:t>
            </a:r>
          </a:p>
          <a:p>
            <a:r>
              <a:rPr lang="en-US" sz="3600" dirty="0" smtClean="0"/>
              <a:t>Obj. 10.01 – Channel Member Relationships</a:t>
            </a:r>
          </a:p>
          <a:p>
            <a:pPr lvl="1"/>
            <a:r>
              <a:rPr lang="en-US" sz="3200" dirty="0" smtClean="0"/>
              <a:t>Slide show/Notes</a:t>
            </a:r>
            <a:endParaRPr lang="en-US" sz="3200" dirty="0"/>
          </a:p>
        </p:txBody>
      </p:sp>
      <p:sp>
        <p:nvSpPr>
          <p:cNvPr id="4" name="Slide Number Placeholder 3"/>
          <p:cNvSpPr>
            <a:spLocks noGrp="1"/>
          </p:cNvSpPr>
          <p:nvPr>
            <p:ph type="sldNum" sz="quarter" idx="12"/>
          </p:nvPr>
        </p:nvSpPr>
        <p:spPr/>
        <p:txBody>
          <a:bodyPr/>
          <a:lstStyle/>
          <a:p>
            <a:fld id="{2F346E9F-B254-48DF-91CD-56066871D172}" type="slidenum">
              <a:rPr lang="en-US" smtClean="0"/>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69C93F6-D54D-4287-81A9-D46971700F87}" type="slidenum">
              <a:rPr lang="en-US"/>
              <a:pPr/>
              <a:t>10</a:t>
            </a:fld>
            <a:endParaRPr lang="en-US"/>
          </a:p>
        </p:txBody>
      </p:sp>
      <p:sp>
        <p:nvSpPr>
          <p:cNvPr id="5122" name="Rectangle 2"/>
          <p:cNvSpPr>
            <a:spLocks noGrp="1" noChangeArrowheads="1"/>
          </p:cNvSpPr>
          <p:nvPr>
            <p:ph type="title"/>
          </p:nvPr>
        </p:nvSpPr>
        <p:spPr/>
        <p:txBody>
          <a:bodyPr/>
          <a:lstStyle/>
          <a:p>
            <a:r>
              <a:rPr lang="en-US" sz="3600"/>
              <a:t>Functions performed by channel members that add value to products</a:t>
            </a:r>
          </a:p>
        </p:txBody>
      </p:sp>
      <p:sp>
        <p:nvSpPr>
          <p:cNvPr id="5123" name="Rectangle 3"/>
          <p:cNvSpPr>
            <a:spLocks noGrp="1" noChangeArrowheads="1"/>
          </p:cNvSpPr>
          <p:nvPr>
            <p:ph type="body" idx="1"/>
          </p:nvPr>
        </p:nvSpPr>
        <p:spPr>
          <a:xfrm>
            <a:off x="228600" y="2438400"/>
            <a:ext cx="8153400" cy="4114800"/>
          </a:xfrm>
        </p:spPr>
        <p:txBody>
          <a:bodyPr/>
          <a:lstStyle/>
          <a:p>
            <a:r>
              <a:rPr lang="en-US" b="1"/>
              <a:t>Wholesalers and industrial distributors</a:t>
            </a:r>
          </a:p>
          <a:p>
            <a:pPr lvl="1"/>
            <a:r>
              <a:rPr lang="en-US" b="1"/>
              <a:t>Source of information</a:t>
            </a:r>
          </a:p>
          <a:p>
            <a:pPr lvl="1"/>
            <a:r>
              <a:rPr lang="en-US" b="1"/>
              <a:t>Provide contacts with prospective customers</a:t>
            </a:r>
          </a:p>
          <a:p>
            <a:pPr lvl="1"/>
            <a:r>
              <a:rPr lang="en-US" b="1"/>
              <a:t>Help with promotion and sales strategies</a:t>
            </a:r>
          </a:p>
          <a:p>
            <a:pPr lvl="1"/>
            <a:r>
              <a:rPr lang="en-US" b="1"/>
              <a:t>Quick delivery</a:t>
            </a:r>
          </a:p>
          <a:p>
            <a:pPr lvl="1"/>
            <a:r>
              <a:rPr lang="en-US" b="1"/>
              <a:t>Provide goods in smaller quantities than if directly from producer</a:t>
            </a:r>
          </a:p>
          <a:p>
            <a:pPr lvl="1"/>
            <a:r>
              <a:rPr lang="en-US" b="1"/>
              <a:t>Possible credit terms available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to="" calcmode="lin" valueType="num">
                                      <p:cBhvr>
                                        <p:cTn id="7" dur="1" fill="hold"/>
                                        <p:tgtEl>
                                          <p:spTgt spid="51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 to="" calcmode="lin" valueType="num">
                                      <p:cBhvr>
                                        <p:cTn id="12" dur="1" fill="hold"/>
                                        <p:tgtEl>
                                          <p:spTgt spid="512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 to="" calcmode="lin" valueType="num">
                                      <p:cBhvr>
                                        <p:cTn id="17" dur="1" fill="hold"/>
                                        <p:tgtEl>
                                          <p:spTgt spid="512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 to="" calcmode="lin" valueType="num">
                                      <p:cBhvr>
                                        <p:cTn id="22" dur="1" fill="hold"/>
                                        <p:tgtEl>
                                          <p:spTgt spid="512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123">
                                            <p:txEl>
                                              <p:pRg st="3" end="3"/>
                                            </p:txEl>
                                          </p:spTgt>
                                        </p:tgtEl>
                                        <p:attrNameLst>
                                          <p:attrName>style.visibility</p:attrName>
                                        </p:attrNameLst>
                                      </p:cBhvr>
                                      <p:to>
                                        <p:strVal val="visible"/>
                                      </p:to>
                                    </p:set>
                                    <p:anim to="" calcmode="lin" valueType="num">
                                      <p:cBhvr>
                                        <p:cTn id="27" dur="1" fill="hold"/>
                                        <p:tgtEl>
                                          <p:spTgt spid="512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123">
                                            <p:txEl>
                                              <p:pRg st="4" end="4"/>
                                            </p:txEl>
                                          </p:spTgt>
                                        </p:tgtEl>
                                        <p:attrNameLst>
                                          <p:attrName>style.visibility</p:attrName>
                                        </p:attrNameLst>
                                      </p:cBhvr>
                                      <p:to>
                                        <p:strVal val="visible"/>
                                      </p:to>
                                    </p:set>
                                    <p:anim to="" calcmode="lin" valueType="num">
                                      <p:cBhvr>
                                        <p:cTn id="32" dur="1" fill="hold"/>
                                        <p:tgtEl>
                                          <p:spTgt spid="512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123">
                                            <p:txEl>
                                              <p:pRg st="5" end="5"/>
                                            </p:txEl>
                                          </p:spTgt>
                                        </p:tgtEl>
                                        <p:attrNameLst>
                                          <p:attrName>style.visibility</p:attrName>
                                        </p:attrNameLst>
                                      </p:cBhvr>
                                      <p:to>
                                        <p:strVal val="visible"/>
                                      </p:to>
                                    </p:set>
                                    <p:anim to="" calcmode="lin" valueType="num">
                                      <p:cBhvr>
                                        <p:cTn id="37" dur="1" fill="hold"/>
                                        <p:tgtEl>
                                          <p:spTgt spid="5123">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123">
                                            <p:txEl>
                                              <p:pRg st="6" end="6"/>
                                            </p:txEl>
                                          </p:spTgt>
                                        </p:tgtEl>
                                        <p:attrNameLst>
                                          <p:attrName>style.visibility</p:attrName>
                                        </p:attrNameLst>
                                      </p:cBhvr>
                                      <p:to>
                                        <p:strVal val="visible"/>
                                      </p:to>
                                    </p:set>
                                    <p:anim to="" calcmode="lin" valueType="num">
                                      <p:cBhvr>
                                        <p:cTn id="42" dur="1" fill="hold"/>
                                        <p:tgtEl>
                                          <p:spTgt spid="512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DE799D5-5DEF-498D-ABF0-7D1E1DE5CDE1}" type="slidenum">
              <a:rPr lang="en-US"/>
              <a:pPr/>
              <a:t>11</a:t>
            </a:fld>
            <a:endParaRPr lang="en-US"/>
          </a:p>
        </p:txBody>
      </p:sp>
      <p:sp>
        <p:nvSpPr>
          <p:cNvPr id="18434" name="Rectangle 2"/>
          <p:cNvSpPr>
            <a:spLocks noGrp="1" noChangeArrowheads="1"/>
          </p:cNvSpPr>
          <p:nvPr>
            <p:ph type="title"/>
          </p:nvPr>
        </p:nvSpPr>
        <p:spPr/>
        <p:txBody>
          <a:bodyPr/>
          <a:lstStyle/>
          <a:p>
            <a:r>
              <a:rPr lang="en-US" sz="3600"/>
              <a:t>Functions performed by channel members that add value to products </a:t>
            </a:r>
            <a:r>
              <a:rPr lang="en-US" sz="2400"/>
              <a:t>(cont.)</a:t>
            </a:r>
          </a:p>
        </p:txBody>
      </p:sp>
      <p:sp>
        <p:nvSpPr>
          <p:cNvPr id="18435" name="Rectangle 3"/>
          <p:cNvSpPr>
            <a:spLocks noGrp="1" noChangeArrowheads="1"/>
          </p:cNvSpPr>
          <p:nvPr>
            <p:ph type="body" idx="1"/>
          </p:nvPr>
        </p:nvSpPr>
        <p:spPr>
          <a:xfrm>
            <a:off x="381000" y="2438400"/>
            <a:ext cx="8153400" cy="4419600"/>
          </a:xfrm>
        </p:spPr>
        <p:txBody>
          <a:bodyPr/>
          <a:lstStyle/>
          <a:p>
            <a:pPr>
              <a:lnSpc>
                <a:spcPct val="90000"/>
              </a:lnSpc>
            </a:pPr>
            <a:r>
              <a:rPr lang="en-US" b="1" dirty="0"/>
              <a:t>Retailers</a:t>
            </a:r>
          </a:p>
          <a:p>
            <a:pPr lvl="1">
              <a:lnSpc>
                <a:spcPct val="90000"/>
              </a:lnSpc>
            </a:pPr>
            <a:r>
              <a:rPr lang="en-US" b="1" dirty="0"/>
              <a:t>Convenient location</a:t>
            </a:r>
          </a:p>
          <a:p>
            <a:pPr lvl="1">
              <a:lnSpc>
                <a:spcPct val="90000"/>
              </a:lnSpc>
            </a:pPr>
            <a:r>
              <a:rPr lang="en-US" b="1" dirty="0"/>
              <a:t>Convenient shopping hours</a:t>
            </a:r>
          </a:p>
          <a:p>
            <a:pPr lvl="1">
              <a:lnSpc>
                <a:spcPct val="90000"/>
              </a:lnSpc>
            </a:pPr>
            <a:r>
              <a:rPr lang="en-US" b="1" dirty="0"/>
              <a:t>Credit terms for consumers</a:t>
            </a:r>
          </a:p>
          <a:p>
            <a:pPr lvl="1">
              <a:lnSpc>
                <a:spcPct val="90000"/>
              </a:lnSpc>
            </a:pPr>
            <a:r>
              <a:rPr lang="en-US" b="1" dirty="0"/>
              <a:t>Merchandise return policies</a:t>
            </a:r>
          </a:p>
          <a:p>
            <a:pPr lvl="1">
              <a:lnSpc>
                <a:spcPct val="90000"/>
              </a:lnSpc>
            </a:pPr>
            <a:r>
              <a:rPr lang="en-US" b="1" dirty="0"/>
              <a:t>Variety of products from many producers available for comparison and to meet customer needs</a:t>
            </a:r>
          </a:p>
          <a:p>
            <a:pPr lvl="1">
              <a:lnSpc>
                <a:spcPct val="90000"/>
              </a:lnSpc>
            </a:pPr>
            <a:r>
              <a:rPr lang="en-US" b="1" dirty="0"/>
              <a:t>One-stop </a:t>
            </a:r>
            <a:r>
              <a:rPr lang="en-US" b="1" dirty="0" smtClean="0"/>
              <a:t>or </a:t>
            </a:r>
            <a:r>
              <a:rPr lang="en-US" b="1" dirty="0"/>
              <a:t>limited-stops shopping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 to="" calcmode="lin" valueType="num">
                                      <p:cBhvr>
                                        <p:cTn id="7" dur="1" fill="hold"/>
                                        <p:tgtEl>
                                          <p:spTgt spid="184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to="" calcmode="lin" valueType="num">
                                      <p:cBhvr>
                                        <p:cTn id="12" dur="1" fill="hold"/>
                                        <p:tgtEl>
                                          <p:spTgt spid="1843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to="" calcmode="lin" valueType="num">
                                      <p:cBhvr>
                                        <p:cTn id="17" dur="1" fill="hold"/>
                                        <p:tgtEl>
                                          <p:spTgt spid="1843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8435">
                                            <p:txEl>
                                              <p:pRg st="2" end="2"/>
                                            </p:txEl>
                                          </p:spTgt>
                                        </p:tgtEl>
                                        <p:attrNameLst>
                                          <p:attrName>style.visibility</p:attrName>
                                        </p:attrNameLst>
                                      </p:cBhvr>
                                      <p:to>
                                        <p:strVal val="visible"/>
                                      </p:to>
                                    </p:set>
                                    <p:anim to="" calcmode="lin" valueType="num">
                                      <p:cBhvr>
                                        <p:cTn id="22" dur="1" fill="hold"/>
                                        <p:tgtEl>
                                          <p:spTgt spid="1843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8435">
                                            <p:txEl>
                                              <p:pRg st="3" end="3"/>
                                            </p:txEl>
                                          </p:spTgt>
                                        </p:tgtEl>
                                        <p:attrNameLst>
                                          <p:attrName>style.visibility</p:attrName>
                                        </p:attrNameLst>
                                      </p:cBhvr>
                                      <p:to>
                                        <p:strVal val="visible"/>
                                      </p:to>
                                    </p:set>
                                    <p:anim to="" calcmode="lin" valueType="num">
                                      <p:cBhvr>
                                        <p:cTn id="27" dur="1" fill="hold"/>
                                        <p:tgtEl>
                                          <p:spTgt spid="18435">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8435">
                                            <p:txEl>
                                              <p:pRg st="4" end="4"/>
                                            </p:txEl>
                                          </p:spTgt>
                                        </p:tgtEl>
                                        <p:attrNameLst>
                                          <p:attrName>style.visibility</p:attrName>
                                        </p:attrNameLst>
                                      </p:cBhvr>
                                      <p:to>
                                        <p:strVal val="visible"/>
                                      </p:to>
                                    </p:set>
                                    <p:anim to="" calcmode="lin" valueType="num">
                                      <p:cBhvr>
                                        <p:cTn id="32" dur="1" fill="hold"/>
                                        <p:tgtEl>
                                          <p:spTgt spid="18435">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8435">
                                            <p:txEl>
                                              <p:pRg st="5" end="5"/>
                                            </p:txEl>
                                          </p:spTgt>
                                        </p:tgtEl>
                                        <p:attrNameLst>
                                          <p:attrName>style.visibility</p:attrName>
                                        </p:attrNameLst>
                                      </p:cBhvr>
                                      <p:to>
                                        <p:strVal val="visible"/>
                                      </p:to>
                                    </p:set>
                                    <p:anim to="" calcmode="lin" valueType="num">
                                      <p:cBhvr>
                                        <p:cTn id="37" dur="1" fill="hold"/>
                                        <p:tgtEl>
                                          <p:spTgt spid="18435">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8435">
                                            <p:txEl>
                                              <p:pRg st="6" end="6"/>
                                            </p:txEl>
                                          </p:spTgt>
                                        </p:tgtEl>
                                        <p:attrNameLst>
                                          <p:attrName>style.visibility</p:attrName>
                                        </p:attrNameLst>
                                      </p:cBhvr>
                                      <p:to>
                                        <p:strVal val="visible"/>
                                      </p:to>
                                    </p:set>
                                    <p:anim to="" calcmode="lin" valueType="num">
                                      <p:cBhvr>
                                        <p:cTn id="42" dur="1" fill="hold"/>
                                        <p:tgtEl>
                                          <p:spTgt spid="1843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12</a:t>
            </a:fld>
            <a:endParaRPr lang="en-US"/>
          </a:p>
        </p:txBody>
      </p:sp>
      <p:sp>
        <p:nvSpPr>
          <p:cNvPr id="6146" name="Rectangle 2"/>
          <p:cNvSpPr>
            <a:spLocks noGrp="1" noChangeArrowheads="1"/>
          </p:cNvSpPr>
          <p:nvPr>
            <p:ph type="title"/>
          </p:nvPr>
        </p:nvSpPr>
        <p:spPr/>
        <p:txBody>
          <a:bodyPr/>
          <a:lstStyle/>
          <a:p>
            <a:r>
              <a:rPr lang="en-US" sz="3600" dirty="0"/>
              <a:t>Channel </a:t>
            </a:r>
            <a:r>
              <a:rPr lang="en-US" sz="3600" dirty="0" smtClean="0"/>
              <a:t>behavior</a:t>
            </a:r>
            <a:endParaRPr lang="en-US" sz="3600" dirty="0"/>
          </a:p>
        </p:txBody>
      </p:sp>
      <p:sp>
        <p:nvSpPr>
          <p:cNvPr id="6147" name="Rectangle 3"/>
          <p:cNvSpPr>
            <a:spLocks noGrp="1" noChangeArrowheads="1"/>
          </p:cNvSpPr>
          <p:nvPr>
            <p:ph type="body" idx="1"/>
          </p:nvPr>
        </p:nvSpPr>
        <p:spPr>
          <a:xfrm>
            <a:off x="304800" y="2743200"/>
            <a:ext cx="8153400" cy="3810000"/>
          </a:xfrm>
        </p:spPr>
        <p:txBody>
          <a:bodyPr/>
          <a:lstStyle/>
          <a:p>
            <a:pPr marL="990600" lvl="1" indent="-533400">
              <a:lnSpc>
                <a:spcPct val="90000"/>
              </a:lnSpc>
            </a:pPr>
            <a:r>
              <a:rPr lang="en-US" sz="3200" b="1" dirty="0" smtClean="0"/>
              <a:t>Channels most effective when role of each channel member is:</a:t>
            </a:r>
          </a:p>
          <a:p>
            <a:pPr marL="1390650" lvl="2" indent="-533400">
              <a:lnSpc>
                <a:spcPct val="90000"/>
              </a:lnSpc>
            </a:pPr>
            <a:r>
              <a:rPr lang="en-US" sz="2800" b="1" i="1" dirty="0" smtClean="0"/>
              <a:t>Understood</a:t>
            </a:r>
          </a:p>
          <a:p>
            <a:pPr marL="1390650" lvl="2" indent="-533400">
              <a:lnSpc>
                <a:spcPct val="90000"/>
              </a:lnSpc>
            </a:pPr>
            <a:r>
              <a:rPr lang="en-US" sz="2800" b="1" i="1" dirty="0" smtClean="0"/>
              <a:t>Accepted</a:t>
            </a:r>
          </a:p>
          <a:p>
            <a:pPr marL="1390650" lvl="2" indent="-533400">
              <a:lnSpc>
                <a:spcPct val="90000"/>
              </a:lnSpc>
            </a:pPr>
            <a:r>
              <a:rPr lang="en-US" sz="2800" b="1" i="1" dirty="0" smtClean="0"/>
              <a:t>Can be handled well by that channel member</a:t>
            </a:r>
            <a:endParaRPr lang="en-US" sz="28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6147">
                                            <p:txEl>
                                              <p:pRg st="1" end="1"/>
                                            </p:txEl>
                                          </p:spTgt>
                                        </p:tgtEl>
                                        <p:attrNameLst>
                                          <p:attrName>style.visibility</p:attrName>
                                        </p:attrNameLst>
                                      </p:cBhvr>
                                      <p:to>
                                        <p:strVal val="visible"/>
                                      </p:to>
                                    </p:set>
                                    <p:anim to="" calcmode="lin" valueType="num">
                                      <p:cBhvr>
                                        <p:cTn id="15" dur="1" fill="hold"/>
                                        <p:tgtEl>
                                          <p:spTgt spid="6147">
                                            <p:txEl>
                                              <p:pRg st="1" end="1"/>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6147">
                                            <p:txEl>
                                              <p:pRg st="2" end="2"/>
                                            </p:txEl>
                                          </p:spTgt>
                                        </p:tgtEl>
                                        <p:attrNameLst>
                                          <p:attrName>style.visibility</p:attrName>
                                        </p:attrNameLst>
                                      </p:cBhvr>
                                      <p:to>
                                        <p:strVal val="visible"/>
                                      </p:to>
                                    </p:set>
                                    <p:anim to="" calcmode="lin" valueType="num">
                                      <p:cBhvr>
                                        <p:cTn id="18" dur="1" fill="hold"/>
                                        <p:tgtEl>
                                          <p:spTgt spid="6147">
                                            <p:txEl>
                                              <p:pRg st="2" end="2"/>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6147">
                                            <p:txEl>
                                              <p:pRg st="3" end="3"/>
                                            </p:txEl>
                                          </p:spTgt>
                                        </p:tgtEl>
                                        <p:attrNameLst>
                                          <p:attrName>style.visibility</p:attrName>
                                        </p:attrNameLst>
                                      </p:cBhvr>
                                      <p:to>
                                        <p:strVal val="visible"/>
                                      </p:to>
                                    </p:set>
                                    <p:anim to="" calcmode="lin" valueType="num">
                                      <p:cBhvr>
                                        <p:cTn id="21" dur="1" fill="hold"/>
                                        <p:tgtEl>
                                          <p:spTgt spid="61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13</a:t>
            </a:fld>
            <a:endParaRPr lang="en-US"/>
          </a:p>
        </p:txBody>
      </p:sp>
      <p:sp>
        <p:nvSpPr>
          <p:cNvPr id="6146" name="Rectangle 2"/>
          <p:cNvSpPr>
            <a:spLocks noGrp="1" noChangeArrowheads="1"/>
          </p:cNvSpPr>
          <p:nvPr>
            <p:ph type="title"/>
          </p:nvPr>
        </p:nvSpPr>
        <p:spPr/>
        <p:txBody>
          <a:bodyPr/>
          <a:lstStyle/>
          <a:p>
            <a:r>
              <a:rPr lang="en-US" sz="3600" dirty="0"/>
              <a:t>Channel behavior </a:t>
            </a:r>
            <a:r>
              <a:rPr lang="en-US" sz="3600" dirty="0" smtClean="0"/>
              <a:t>(cont)</a:t>
            </a:r>
            <a:endParaRPr lang="en-US" sz="3600" dirty="0"/>
          </a:p>
        </p:txBody>
      </p:sp>
      <p:sp>
        <p:nvSpPr>
          <p:cNvPr id="6147" name="Rectangle 3"/>
          <p:cNvSpPr>
            <a:spLocks noGrp="1" noChangeArrowheads="1"/>
          </p:cNvSpPr>
          <p:nvPr>
            <p:ph type="body" idx="1"/>
          </p:nvPr>
        </p:nvSpPr>
        <p:spPr>
          <a:xfrm>
            <a:off x="304800" y="3200400"/>
            <a:ext cx="8153400" cy="3352800"/>
          </a:xfrm>
        </p:spPr>
        <p:txBody>
          <a:bodyPr/>
          <a:lstStyle/>
          <a:p>
            <a:pPr marL="990600" lvl="1" indent="-533400">
              <a:lnSpc>
                <a:spcPct val="90000"/>
              </a:lnSpc>
            </a:pPr>
            <a:r>
              <a:rPr lang="en-US" sz="3600" b="1" dirty="0" smtClean="0"/>
              <a:t>Cooperating for the common good sometimes means compromising individual company goals.</a:t>
            </a:r>
            <a:endParaRPr lang="en-US"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14</a:t>
            </a:fld>
            <a:endParaRPr lang="en-US"/>
          </a:p>
        </p:txBody>
      </p:sp>
      <p:sp>
        <p:nvSpPr>
          <p:cNvPr id="6146" name="Rectangle 2"/>
          <p:cNvSpPr>
            <a:spLocks noGrp="1" noChangeArrowheads="1"/>
          </p:cNvSpPr>
          <p:nvPr>
            <p:ph type="title"/>
          </p:nvPr>
        </p:nvSpPr>
        <p:spPr/>
        <p:txBody>
          <a:bodyPr/>
          <a:lstStyle/>
          <a:p>
            <a:r>
              <a:rPr lang="en-US" sz="3600" dirty="0"/>
              <a:t>Channel behavior </a:t>
            </a:r>
            <a:r>
              <a:rPr lang="en-US" sz="3600" dirty="0" smtClean="0"/>
              <a:t>(cont)</a:t>
            </a:r>
            <a:endParaRPr lang="en-US" sz="3600" dirty="0"/>
          </a:p>
        </p:txBody>
      </p:sp>
      <p:sp>
        <p:nvSpPr>
          <p:cNvPr id="6147" name="Rectangle 3"/>
          <p:cNvSpPr>
            <a:spLocks noGrp="1" noChangeArrowheads="1"/>
          </p:cNvSpPr>
          <p:nvPr>
            <p:ph type="body" idx="1"/>
          </p:nvPr>
        </p:nvSpPr>
        <p:spPr>
          <a:xfrm>
            <a:off x="304800" y="2514600"/>
            <a:ext cx="8153400" cy="4038600"/>
          </a:xfrm>
        </p:spPr>
        <p:txBody>
          <a:bodyPr/>
          <a:lstStyle/>
          <a:p>
            <a:pPr marL="609600" indent="-609600">
              <a:lnSpc>
                <a:spcPct val="90000"/>
              </a:lnSpc>
              <a:buNone/>
            </a:pPr>
            <a:r>
              <a:rPr lang="en-US" sz="3600" b="1" dirty="0"/>
              <a:t>Channel conflicts:       </a:t>
            </a:r>
            <a:r>
              <a:rPr lang="en-US" sz="3600" b="1" dirty="0" smtClean="0"/>
              <a:t>                    </a:t>
            </a:r>
            <a:r>
              <a:rPr lang="en-US" sz="3600" b="1" i="1" dirty="0"/>
              <a:t>Disagreement among marketing channel members about goals and </a:t>
            </a:r>
            <a:r>
              <a:rPr lang="en-US" sz="3600" b="1" i="1" dirty="0" smtClean="0"/>
              <a:t>roles and rewards.</a:t>
            </a:r>
            <a:endParaRPr lang="en-US" sz="3600" b="1" i="1" dirty="0"/>
          </a:p>
          <a:p>
            <a:pPr marL="990600" lvl="1" indent="-533400">
              <a:lnSpc>
                <a:spcPct val="90000"/>
              </a:lnSpc>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15</a:t>
            </a:fld>
            <a:endParaRPr lang="en-US"/>
          </a:p>
        </p:txBody>
      </p:sp>
      <p:sp>
        <p:nvSpPr>
          <p:cNvPr id="6146" name="Rectangle 2"/>
          <p:cNvSpPr>
            <a:spLocks noGrp="1" noChangeArrowheads="1"/>
          </p:cNvSpPr>
          <p:nvPr>
            <p:ph type="title"/>
          </p:nvPr>
        </p:nvSpPr>
        <p:spPr/>
        <p:txBody>
          <a:bodyPr/>
          <a:lstStyle/>
          <a:p>
            <a:r>
              <a:rPr lang="en-US" sz="3600" dirty="0"/>
              <a:t>Channel behavior </a:t>
            </a:r>
            <a:r>
              <a:rPr lang="en-US" sz="3600" dirty="0" smtClean="0"/>
              <a:t>(cont)</a:t>
            </a:r>
            <a:endParaRPr lang="en-US" sz="3600" dirty="0"/>
          </a:p>
        </p:txBody>
      </p:sp>
      <p:sp>
        <p:nvSpPr>
          <p:cNvPr id="6147" name="Rectangle 3"/>
          <p:cNvSpPr>
            <a:spLocks noGrp="1" noChangeArrowheads="1"/>
          </p:cNvSpPr>
          <p:nvPr>
            <p:ph type="body" idx="1"/>
          </p:nvPr>
        </p:nvSpPr>
        <p:spPr>
          <a:xfrm>
            <a:off x="304800" y="1981200"/>
            <a:ext cx="8153400" cy="4572000"/>
          </a:xfrm>
        </p:spPr>
        <p:txBody>
          <a:bodyPr/>
          <a:lstStyle/>
          <a:p>
            <a:pPr marL="609600" indent="-609600">
              <a:lnSpc>
                <a:spcPct val="90000"/>
              </a:lnSpc>
              <a:buNone/>
            </a:pPr>
            <a:r>
              <a:rPr lang="en-US" sz="3600" b="1" i="1" dirty="0"/>
              <a:t>Channel conflicts</a:t>
            </a:r>
            <a:r>
              <a:rPr lang="en-US" sz="3600" b="1" i="1" dirty="0" smtClean="0"/>
              <a:t>:</a:t>
            </a:r>
            <a:endParaRPr lang="en-US" sz="3600" b="1" i="1" dirty="0"/>
          </a:p>
          <a:p>
            <a:pPr marL="990600" lvl="1" indent="-533400">
              <a:lnSpc>
                <a:spcPct val="90000"/>
              </a:lnSpc>
              <a:buFont typeface="Arial Unicode MS" pitchFamily="34" charset="-128"/>
              <a:buChar char="-"/>
            </a:pPr>
            <a:r>
              <a:rPr lang="en-US" sz="3200" b="1" dirty="0"/>
              <a:t>Conflicts are </a:t>
            </a:r>
            <a:r>
              <a:rPr lang="en-US" sz="3200" b="1" dirty="0" smtClean="0"/>
              <a:t>common.</a:t>
            </a:r>
          </a:p>
          <a:p>
            <a:pPr marL="990600" lvl="1" indent="-533400">
              <a:lnSpc>
                <a:spcPct val="90000"/>
              </a:lnSpc>
              <a:buFont typeface="Arial Unicode MS" pitchFamily="34" charset="-128"/>
              <a:buChar char="-"/>
            </a:pPr>
            <a:r>
              <a:rPr lang="en-US" sz="3200" b="1" dirty="0" smtClean="0"/>
              <a:t>It </a:t>
            </a:r>
            <a:r>
              <a:rPr lang="en-US" sz="3200" b="1" dirty="0"/>
              <a:t>is a challenge to develop cooperation among the channel members</a:t>
            </a:r>
            <a:r>
              <a:rPr lang="en-US" sz="3200" b="1" dirty="0" smtClean="0"/>
              <a:t>.</a:t>
            </a:r>
          </a:p>
          <a:p>
            <a:pPr marL="990600" lvl="1" indent="-533400">
              <a:lnSpc>
                <a:spcPct val="90000"/>
              </a:lnSpc>
              <a:buFont typeface="Arial Unicode MS" pitchFamily="34" charset="-128"/>
              <a:buChar char="-"/>
            </a:pPr>
            <a:r>
              <a:rPr lang="en-US" sz="3200" b="1" dirty="0" smtClean="0"/>
              <a:t>Healthy competition can be good, but prolonged conflict impairs effectiveness.</a:t>
            </a:r>
            <a:endParaRPr lang="en-US" sz="3200" b="1" dirty="0"/>
          </a:p>
          <a:p>
            <a:pPr marL="990600" lvl="1" indent="-533400">
              <a:lnSpc>
                <a:spcPct val="90000"/>
              </a:lnSpc>
              <a:buNone/>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 to="" calcmode="lin" valueType="num">
                                      <p:cBhvr>
                                        <p:cTn id="17" dur="1" fill="hold"/>
                                        <p:tgtEl>
                                          <p:spTgt spid="614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147">
                                            <p:txEl>
                                              <p:pRg st="2" end="2"/>
                                            </p:txEl>
                                          </p:spTgt>
                                        </p:tgtEl>
                                        <p:attrNameLst>
                                          <p:attrName>style.visibility</p:attrName>
                                        </p:attrNameLst>
                                      </p:cBhvr>
                                      <p:to>
                                        <p:strVal val="visible"/>
                                      </p:to>
                                    </p:set>
                                    <p:anim to="" calcmode="lin" valueType="num">
                                      <p:cBhvr>
                                        <p:cTn id="22" dur="1" fill="hold"/>
                                        <p:tgtEl>
                                          <p:spTgt spid="6147">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6147">
                                            <p:txEl>
                                              <p:pRg st="3" end="3"/>
                                            </p:txEl>
                                          </p:spTgt>
                                        </p:tgtEl>
                                        <p:attrNameLst>
                                          <p:attrName>style.visibility</p:attrName>
                                        </p:attrNameLst>
                                      </p:cBhvr>
                                      <p:to>
                                        <p:strVal val="visible"/>
                                      </p:to>
                                    </p:set>
                                    <p:anim to="" calcmode="lin" valueType="num">
                                      <p:cBhvr>
                                        <p:cTn id="27" dur="1" fill="hold"/>
                                        <p:tgtEl>
                                          <p:spTgt spid="61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16</a:t>
            </a:fld>
            <a:endParaRPr lang="en-US"/>
          </a:p>
        </p:txBody>
      </p:sp>
      <p:sp>
        <p:nvSpPr>
          <p:cNvPr id="6146" name="Rectangle 2"/>
          <p:cNvSpPr>
            <a:spLocks noGrp="1" noChangeArrowheads="1"/>
          </p:cNvSpPr>
          <p:nvPr>
            <p:ph type="title"/>
          </p:nvPr>
        </p:nvSpPr>
        <p:spPr/>
        <p:txBody>
          <a:bodyPr/>
          <a:lstStyle/>
          <a:p>
            <a:r>
              <a:rPr lang="en-US" sz="3600" dirty="0"/>
              <a:t>Channel behavior </a:t>
            </a:r>
            <a:r>
              <a:rPr lang="en-US" sz="3600" dirty="0" smtClean="0"/>
              <a:t>(cont)</a:t>
            </a:r>
            <a:endParaRPr lang="en-US" sz="3600" dirty="0"/>
          </a:p>
        </p:txBody>
      </p:sp>
      <p:sp>
        <p:nvSpPr>
          <p:cNvPr id="6147" name="Rectangle 3"/>
          <p:cNvSpPr>
            <a:spLocks noGrp="1" noChangeArrowheads="1"/>
          </p:cNvSpPr>
          <p:nvPr>
            <p:ph type="body" idx="1"/>
          </p:nvPr>
        </p:nvSpPr>
        <p:spPr>
          <a:xfrm>
            <a:off x="304800" y="1981200"/>
            <a:ext cx="8153400" cy="4572000"/>
          </a:xfrm>
        </p:spPr>
        <p:txBody>
          <a:bodyPr/>
          <a:lstStyle/>
          <a:p>
            <a:pPr marL="609600" indent="-609600">
              <a:lnSpc>
                <a:spcPct val="90000"/>
              </a:lnSpc>
              <a:buNone/>
            </a:pPr>
            <a:r>
              <a:rPr lang="en-US" sz="3600" b="1" i="1" dirty="0"/>
              <a:t>Channel conflicts</a:t>
            </a:r>
            <a:r>
              <a:rPr lang="en-US" sz="3600" b="1" i="1" dirty="0" smtClean="0"/>
              <a:t>:</a:t>
            </a:r>
          </a:p>
          <a:p>
            <a:pPr marL="609600" indent="-609600">
              <a:lnSpc>
                <a:spcPct val="90000"/>
              </a:lnSpc>
              <a:buNone/>
            </a:pPr>
            <a:endParaRPr lang="en-US" sz="3600" b="1" i="1" dirty="0"/>
          </a:p>
          <a:p>
            <a:pPr marL="990600" lvl="1" indent="-533400">
              <a:lnSpc>
                <a:spcPct val="90000"/>
              </a:lnSpc>
              <a:buFont typeface="Arial Unicode MS" pitchFamily="34" charset="-128"/>
              <a:buChar char="-"/>
            </a:pPr>
            <a:r>
              <a:rPr lang="en-US" sz="3200" b="1" dirty="0" smtClean="0"/>
              <a:t>Horizontal </a:t>
            </a:r>
            <a:r>
              <a:rPr lang="en-US" sz="3200" b="1" dirty="0"/>
              <a:t>conflict occurs among members at the same level.</a:t>
            </a:r>
          </a:p>
          <a:p>
            <a:pPr marL="990600" lvl="1" indent="-533400">
              <a:lnSpc>
                <a:spcPct val="90000"/>
              </a:lnSpc>
              <a:buFont typeface="Arial Unicode MS" pitchFamily="34" charset="-128"/>
              <a:buChar char="-"/>
            </a:pPr>
            <a:r>
              <a:rPr lang="en-US" b="1" i="1" dirty="0" smtClean="0"/>
              <a:t>Ex. – a bad experience at one McDonalds may affect your image of all McDonalds.</a:t>
            </a:r>
            <a:endParaRPr lang="en-US" b="1" i="1" dirty="0"/>
          </a:p>
          <a:p>
            <a:pPr marL="990600" lvl="1" indent="-533400">
              <a:lnSpc>
                <a:spcPct val="90000"/>
              </a:lnSpc>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 to="" calcmode="lin" valueType="num">
                                      <p:cBhvr>
                                        <p:cTn id="17" dur="1" fill="hold"/>
                                        <p:tgtEl>
                                          <p:spTgt spid="614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 to="" calcmode="lin" valueType="num">
                                      <p:cBhvr>
                                        <p:cTn id="22" dur="1" fill="hold"/>
                                        <p:tgtEl>
                                          <p:spTgt spid="61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C0DE796-C84D-444F-9C4F-E0DD66C0DC38}" type="slidenum">
              <a:rPr lang="en-US"/>
              <a:pPr/>
              <a:t>17</a:t>
            </a:fld>
            <a:endParaRPr lang="en-US"/>
          </a:p>
        </p:txBody>
      </p:sp>
      <p:sp>
        <p:nvSpPr>
          <p:cNvPr id="6146" name="Rectangle 2"/>
          <p:cNvSpPr>
            <a:spLocks noGrp="1" noChangeArrowheads="1"/>
          </p:cNvSpPr>
          <p:nvPr>
            <p:ph type="title"/>
          </p:nvPr>
        </p:nvSpPr>
        <p:spPr/>
        <p:txBody>
          <a:bodyPr/>
          <a:lstStyle/>
          <a:p>
            <a:r>
              <a:rPr lang="en-US" sz="3600" dirty="0"/>
              <a:t>Channel </a:t>
            </a:r>
            <a:r>
              <a:rPr lang="en-US" sz="3600" dirty="0" smtClean="0"/>
              <a:t>behavior (cont)</a:t>
            </a:r>
            <a:endParaRPr lang="en-US" sz="3600" dirty="0"/>
          </a:p>
        </p:txBody>
      </p:sp>
      <p:sp>
        <p:nvSpPr>
          <p:cNvPr id="6147" name="Rectangle 3"/>
          <p:cNvSpPr>
            <a:spLocks noGrp="1" noChangeArrowheads="1"/>
          </p:cNvSpPr>
          <p:nvPr>
            <p:ph type="body" idx="1"/>
          </p:nvPr>
        </p:nvSpPr>
        <p:spPr>
          <a:xfrm>
            <a:off x="304800" y="1981200"/>
            <a:ext cx="8153400" cy="4572000"/>
          </a:xfrm>
        </p:spPr>
        <p:txBody>
          <a:bodyPr/>
          <a:lstStyle/>
          <a:p>
            <a:pPr marL="609600" indent="-609600">
              <a:lnSpc>
                <a:spcPct val="90000"/>
              </a:lnSpc>
              <a:buNone/>
            </a:pPr>
            <a:r>
              <a:rPr lang="en-US" sz="3600" b="1" i="1" dirty="0"/>
              <a:t>Channel conflicts</a:t>
            </a:r>
            <a:r>
              <a:rPr lang="en-US" sz="3600" b="1" i="1" dirty="0" smtClean="0"/>
              <a:t>:</a:t>
            </a:r>
          </a:p>
          <a:p>
            <a:pPr marL="609600" indent="-609600">
              <a:lnSpc>
                <a:spcPct val="90000"/>
              </a:lnSpc>
              <a:buNone/>
            </a:pPr>
            <a:endParaRPr lang="en-US" sz="3600" b="1" i="1" dirty="0"/>
          </a:p>
          <a:p>
            <a:pPr marL="990600" lvl="1" indent="-533400">
              <a:lnSpc>
                <a:spcPct val="90000"/>
              </a:lnSpc>
              <a:buFont typeface="Arial Unicode MS" pitchFamily="34" charset="-128"/>
              <a:buChar char="-"/>
            </a:pPr>
            <a:r>
              <a:rPr lang="en-US" sz="3200" b="1" dirty="0" smtClean="0"/>
              <a:t>Vertical </a:t>
            </a:r>
            <a:r>
              <a:rPr lang="en-US" sz="3200" b="1" dirty="0"/>
              <a:t>conflict occurs between members at different levels in the chain</a:t>
            </a:r>
            <a:r>
              <a:rPr lang="en-US" sz="3200" b="1" dirty="0" smtClean="0"/>
              <a:t>.</a:t>
            </a:r>
          </a:p>
          <a:p>
            <a:pPr marL="990600" lvl="1" indent="-533400">
              <a:lnSpc>
                <a:spcPct val="90000"/>
              </a:lnSpc>
              <a:buFont typeface="Arial Unicode MS" pitchFamily="34" charset="-128"/>
              <a:buChar char="-"/>
            </a:pPr>
            <a:r>
              <a:rPr lang="en-US" sz="3200" b="1" i="1" dirty="0" smtClean="0"/>
              <a:t>Ex. Corporate McDonalds opens a company-operated store inside Wal-Mart which is close to free-standing Franchisee owned store.</a:t>
            </a:r>
            <a:endParaRPr lang="en-US" sz="3200" b="1" i="1" dirty="0"/>
          </a:p>
          <a:p>
            <a:pPr marL="990600" lvl="1" indent="-533400">
              <a:lnSpc>
                <a:spcPct val="90000"/>
              </a:lnSpc>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 to="" calcmode="lin" valueType="num">
                                      <p:cBhvr>
                                        <p:cTn id="7" dur="1" fill="hold"/>
                                        <p:tgtEl>
                                          <p:spTgt spid="614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to="" calcmode="lin" valueType="num">
                                      <p:cBhvr>
                                        <p:cTn id="12" dur="1" fill="hold"/>
                                        <p:tgtEl>
                                          <p:spTgt spid="614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 to="" calcmode="lin" valueType="num">
                                      <p:cBhvr>
                                        <p:cTn id="17" dur="1" fill="hold"/>
                                        <p:tgtEl>
                                          <p:spTgt spid="614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147">
                                            <p:txEl>
                                              <p:pRg st="3" end="3"/>
                                            </p:txEl>
                                          </p:spTgt>
                                        </p:tgtEl>
                                        <p:attrNameLst>
                                          <p:attrName>style.visibility</p:attrName>
                                        </p:attrNameLst>
                                      </p:cBhvr>
                                      <p:to>
                                        <p:strVal val="visible"/>
                                      </p:to>
                                    </p:set>
                                    <p:anim to="" calcmode="lin" valueType="num">
                                      <p:cBhvr>
                                        <p:cTn id="22" dur="1" fill="hold"/>
                                        <p:tgtEl>
                                          <p:spTgt spid="614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571AF6A-1530-4230-9059-C58B0D8B9339}" type="slidenum">
              <a:rPr lang="en-US"/>
              <a:pPr/>
              <a:t>18</a:t>
            </a:fld>
            <a:endParaRPr lang="en-US"/>
          </a:p>
        </p:txBody>
      </p:sp>
      <p:sp>
        <p:nvSpPr>
          <p:cNvPr id="7170" name="Rectangle 2"/>
          <p:cNvSpPr>
            <a:spLocks noGrp="1" noChangeArrowheads="1"/>
          </p:cNvSpPr>
          <p:nvPr>
            <p:ph type="title"/>
          </p:nvPr>
        </p:nvSpPr>
        <p:spPr/>
        <p:txBody>
          <a:bodyPr/>
          <a:lstStyle/>
          <a:p>
            <a:r>
              <a:rPr lang="en-US" sz="3600" dirty="0" smtClean="0"/>
              <a:t>Channel organization</a:t>
            </a:r>
            <a:endParaRPr lang="en-US" sz="2400" dirty="0"/>
          </a:p>
        </p:txBody>
      </p:sp>
      <p:sp>
        <p:nvSpPr>
          <p:cNvPr id="7171" name="Rectangle 3"/>
          <p:cNvSpPr>
            <a:spLocks noGrp="1" noChangeArrowheads="1"/>
          </p:cNvSpPr>
          <p:nvPr>
            <p:ph type="body" idx="1"/>
          </p:nvPr>
        </p:nvSpPr>
        <p:spPr>
          <a:xfrm>
            <a:off x="152400" y="1981200"/>
            <a:ext cx="8686800" cy="4724400"/>
          </a:xfrm>
        </p:spPr>
        <p:txBody>
          <a:bodyPr/>
          <a:lstStyle/>
          <a:p>
            <a:pPr marL="609600" indent="-609600">
              <a:buNone/>
            </a:pPr>
            <a:r>
              <a:rPr lang="en-US" b="1" dirty="0"/>
              <a:t>Conventional </a:t>
            </a:r>
            <a:r>
              <a:rPr lang="en-US" b="1" dirty="0" smtClean="0"/>
              <a:t>distribution channel:</a:t>
            </a:r>
            <a:r>
              <a:rPr lang="en-US" b="1" i="1" dirty="0" smtClean="0"/>
              <a:t>                      A </a:t>
            </a:r>
            <a:r>
              <a:rPr lang="en-US" b="1" i="1" dirty="0"/>
              <a:t>channel consisting of one or more independent producers, wholesalers, and retailers, each of which is a separate business making its own decisions about providing what its customers want.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571AF6A-1530-4230-9059-C58B0D8B9339}" type="slidenum">
              <a:rPr lang="en-US"/>
              <a:pPr/>
              <a:t>19</a:t>
            </a:fld>
            <a:endParaRPr lang="en-US"/>
          </a:p>
        </p:txBody>
      </p:sp>
      <p:sp>
        <p:nvSpPr>
          <p:cNvPr id="7170" name="Rectangle 2"/>
          <p:cNvSpPr>
            <a:spLocks noGrp="1" noChangeArrowheads="1"/>
          </p:cNvSpPr>
          <p:nvPr>
            <p:ph type="title"/>
          </p:nvPr>
        </p:nvSpPr>
        <p:spPr/>
        <p:txBody>
          <a:bodyPr/>
          <a:lstStyle/>
          <a:p>
            <a:r>
              <a:rPr lang="en-US" sz="3600" dirty="0" smtClean="0"/>
              <a:t>Channel organization (cont)</a:t>
            </a:r>
            <a:endParaRPr lang="en-US" sz="2400" dirty="0"/>
          </a:p>
        </p:txBody>
      </p:sp>
      <p:sp>
        <p:nvSpPr>
          <p:cNvPr id="7171" name="Rectangle 3"/>
          <p:cNvSpPr>
            <a:spLocks noGrp="1" noChangeArrowheads="1"/>
          </p:cNvSpPr>
          <p:nvPr>
            <p:ph type="body" idx="1"/>
          </p:nvPr>
        </p:nvSpPr>
        <p:spPr>
          <a:xfrm>
            <a:off x="152400" y="1981200"/>
            <a:ext cx="8686800" cy="4724400"/>
          </a:xfrm>
        </p:spPr>
        <p:txBody>
          <a:bodyPr/>
          <a:lstStyle/>
          <a:p>
            <a:pPr marL="609600" indent="-609600">
              <a:buNone/>
            </a:pPr>
            <a:r>
              <a:rPr lang="en-US" b="1" dirty="0"/>
              <a:t>Conventional </a:t>
            </a:r>
            <a:r>
              <a:rPr lang="en-US" b="1" dirty="0" smtClean="0"/>
              <a:t>distribution channel:</a:t>
            </a:r>
          </a:p>
          <a:p>
            <a:pPr marL="990600" lvl="1" indent="-533400">
              <a:buFont typeface="Arial Unicode MS" pitchFamily="34" charset="-128"/>
              <a:buChar char="-"/>
            </a:pPr>
            <a:r>
              <a:rPr lang="en-US" b="1" dirty="0" smtClean="0"/>
              <a:t>Traditional organization</a:t>
            </a:r>
          </a:p>
          <a:p>
            <a:pPr marL="990600" lvl="1" indent="-533400">
              <a:buFont typeface="Arial Unicode MS" pitchFamily="34" charset="-128"/>
              <a:buChar char="-"/>
            </a:pPr>
            <a:r>
              <a:rPr lang="en-US" b="1" dirty="0" smtClean="0"/>
              <a:t>Each </a:t>
            </a:r>
            <a:r>
              <a:rPr lang="en-US" b="1" dirty="0"/>
              <a:t>of the independents is seeking to maximize its own profit potential, even at the expense of profits for the system as a whole</a:t>
            </a:r>
            <a:r>
              <a:rPr lang="en-US" b="1" dirty="0" smtClean="0"/>
              <a:t>.</a:t>
            </a:r>
          </a:p>
          <a:p>
            <a:pPr marL="990600" lvl="1" indent="-533400">
              <a:buFont typeface="Arial Unicode MS" pitchFamily="34" charset="-128"/>
              <a:buChar char="-"/>
            </a:pPr>
            <a:r>
              <a:rPr lang="en-US" b="1" dirty="0" smtClean="0"/>
              <a:t>Typically lack leadership – no member has power to assign roles so they can function effectively</a:t>
            </a:r>
          </a:p>
          <a:p>
            <a:pPr marL="990600" lvl="1" indent="-533400">
              <a:buFont typeface="Arial Unicode MS" pitchFamily="34" charset="-128"/>
              <a:buChar char="-"/>
            </a:pPr>
            <a:endParaRPr lang="en-US" b="1" dirty="0" smtClean="0"/>
          </a:p>
          <a:p>
            <a:pPr marL="990600" lvl="1" indent="-533400">
              <a:buFont typeface="Arial Unicode MS" pitchFamily="34" charset="-128"/>
              <a:buChar char="-"/>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 to="" calcmode="lin" valueType="num">
                                      <p:cBhvr>
                                        <p:cTn id="17" dur="1" fill="hold"/>
                                        <p:tgtEl>
                                          <p:spTgt spid="717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 to="" calcmode="lin" valueType="num">
                                      <p:cBhvr>
                                        <p:cTn id="22" dur="1" fill="hold"/>
                                        <p:tgtEl>
                                          <p:spTgt spid="717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1">
                                            <p:txEl>
                                              <p:pRg st="3" end="3"/>
                                            </p:txEl>
                                          </p:spTgt>
                                        </p:tgtEl>
                                        <p:attrNameLst>
                                          <p:attrName>style.visibility</p:attrName>
                                        </p:attrNameLst>
                                      </p:cBhvr>
                                      <p:to>
                                        <p:strVal val="visible"/>
                                      </p:to>
                                    </p:set>
                                    <p:anim to="" calcmode="lin" valueType="num">
                                      <p:cBhvr>
                                        <p:cTn id="27" dur="1" fill="hold"/>
                                        <p:tgtEl>
                                          <p:spTgt spid="717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Wednesday, May 11th</a:t>
            </a:r>
            <a:br>
              <a:rPr lang="en-US" dirty="0" smtClean="0"/>
            </a:br>
            <a:r>
              <a:rPr lang="en-US" dirty="0" smtClean="0"/>
              <a:t>Unit F10 – Dist, Promo Sales</a:t>
            </a:r>
            <a:endParaRPr lang="en-US" dirty="0"/>
          </a:p>
        </p:txBody>
      </p:sp>
      <p:sp>
        <p:nvSpPr>
          <p:cNvPr id="3" name="Content Placeholder 2"/>
          <p:cNvSpPr>
            <a:spLocks noGrp="1"/>
          </p:cNvSpPr>
          <p:nvPr>
            <p:ph idx="1"/>
          </p:nvPr>
        </p:nvSpPr>
        <p:spPr>
          <a:xfrm>
            <a:off x="304800" y="2438400"/>
            <a:ext cx="8153400" cy="3657600"/>
          </a:xfrm>
        </p:spPr>
        <p:txBody>
          <a:bodyPr/>
          <a:lstStyle/>
          <a:p>
            <a:r>
              <a:rPr lang="en-US" sz="3600" dirty="0" smtClean="0"/>
              <a:t>Warm up – Review Unit E9 Test Results</a:t>
            </a:r>
          </a:p>
          <a:p>
            <a:r>
              <a:rPr lang="en-US" sz="3600" dirty="0" smtClean="0"/>
              <a:t>Obj. 10.01 – Channel Member Relationships</a:t>
            </a:r>
          </a:p>
          <a:p>
            <a:pPr lvl="1"/>
            <a:r>
              <a:rPr lang="en-US" sz="3200" dirty="0" smtClean="0"/>
              <a:t>Slide show/Notes</a:t>
            </a:r>
          </a:p>
          <a:p>
            <a:pPr lvl="1"/>
            <a:r>
              <a:rPr lang="en-US" sz="3200" dirty="0" smtClean="0"/>
              <a:t>Worksheet</a:t>
            </a:r>
            <a:endParaRPr lang="en-US" sz="3200" dirty="0"/>
          </a:p>
        </p:txBody>
      </p:sp>
      <p:sp>
        <p:nvSpPr>
          <p:cNvPr id="4" name="Slide Number Placeholder 3"/>
          <p:cNvSpPr>
            <a:spLocks noGrp="1"/>
          </p:cNvSpPr>
          <p:nvPr>
            <p:ph type="sldNum" sz="quarter" idx="12"/>
          </p:nvPr>
        </p:nvSpPr>
        <p:spPr/>
        <p:txBody>
          <a:bodyPr/>
          <a:lstStyle/>
          <a:p>
            <a:fld id="{2F346E9F-B254-48DF-91CD-56066871D172}"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571AF6A-1530-4230-9059-C58B0D8B9339}" type="slidenum">
              <a:rPr lang="en-US"/>
              <a:pPr/>
              <a:t>20</a:t>
            </a:fld>
            <a:endParaRPr lang="en-US"/>
          </a:p>
        </p:txBody>
      </p:sp>
      <p:sp>
        <p:nvSpPr>
          <p:cNvPr id="7170" name="Rectangle 2"/>
          <p:cNvSpPr>
            <a:spLocks noGrp="1" noChangeArrowheads="1"/>
          </p:cNvSpPr>
          <p:nvPr>
            <p:ph type="title"/>
          </p:nvPr>
        </p:nvSpPr>
        <p:spPr/>
        <p:txBody>
          <a:bodyPr/>
          <a:lstStyle/>
          <a:p>
            <a:r>
              <a:rPr lang="en-US" sz="3600" dirty="0" smtClean="0"/>
              <a:t>Channel organization (cont)</a:t>
            </a:r>
            <a:endParaRPr lang="en-US" sz="2400" dirty="0"/>
          </a:p>
        </p:txBody>
      </p:sp>
      <p:sp>
        <p:nvSpPr>
          <p:cNvPr id="7171" name="Rectangle 3"/>
          <p:cNvSpPr>
            <a:spLocks noGrp="1" noChangeArrowheads="1"/>
          </p:cNvSpPr>
          <p:nvPr>
            <p:ph type="body" idx="1"/>
          </p:nvPr>
        </p:nvSpPr>
        <p:spPr>
          <a:xfrm>
            <a:off x="152400" y="1981200"/>
            <a:ext cx="8686800" cy="4724400"/>
          </a:xfrm>
        </p:spPr>
        <p:txBody>
          <a:bodyPr/>
          <a:lstStyle/>
          <a:p>
            <a:pPr marL="609600" indent="-609600">
              <a:buNone/>
            </a:pPr>
            <a:r>
              <a:rPr lang="en-US" b="1" dirty="0"/>
              <a:t>Conventional </a:t>
            </a:r>
            <a:r>
              <a:rPr lang="en-US" b="1" dirty="0" smtClean="0"/>
              <a:t>distribution channel:</a:t>
            </a:r>
          </a:p>
          <a:p>
            <a:pPr marL="990600" lvl="1" indent="-533400">
              <a:buFont typeface="Arial Unicode MS" pitchFamily="34" charset="-128"/>
              <a:buChar char="-"/>
            </a:pPr>
            <a:r>
              <a:rPr lang="en-US" b="1" dirty="0" smtClean="0"/>
              <a:t>Traditional organization</a:t>
            </a:r>
          </a:p>
          <a:p>
            <a:pPr marL="990600" lvl="1" indent="-533400">
              <a:buFont typeface="Arial Unicode MS" pitchFamily="34" charset="-128"/>
              <a:buChar char="-"/>
            </a:pPr>
            <a:r>
              <a:rPr lang="en-US" b="1" dirty="0" smtClean="0"/>
              <a:t>Each </a:t>
            </a:r>
            <a:r>
              <a:rPr lang="en-US" b="1" dirty="0"/>
              <a:t>of the independents is seeking to maximize its own profit potential, even at the expense of profits for the system as a whole</a:t>
            </a:r>
            <a:r>
              <a:rPr lang="en-US" b="1" dirty="0" smtClean="0"/>
              <a:t>.</a:t>
            </a:r>
          </a:p>
          <a:p>
            <a:pPr marL="990600" lvl="1" indent="-533400">
              <a:buFont typeface="Arial Unicode MS" pitchFamily="34" charset="-128"/>
              <a:buChar char="-"/>
            </a:pPr>
            <a:r>
              <a:rPr lang="en-US" b="1" dirty="0" smtClean="0"/>
              <a:t>Typically lack leadership – no member has power to assign roles so they can function effectively</a:t>
            </a:r>
          </a:p>
          <a:p>
            <a:pPr marL="990600" lvl="1" indent="-533400">
              <a:buFont typeface="Arial Unicode MS" pitchFamily="34" charset="-128"/>
              <a:buChar char="-"/>
            </a:pPr>
            <a:endParaRPr lang="en-US" b="1" dirty="0" smtClean="0"/>
          </a:p>
          <a:p>
            <a:pPr marL="990600" lvl="1" indent="-533400">
              <a:buFont typeface="Arial Unicode MS" pitchFamily="34" charset="-128"/>
              <a:buChar char="-"/>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 to="" calcmode="lin" valueType="num">
                                      <p:cBhvr>
                                        <p:cTn id="17" dur="1" fill="hold"/>
                                        <p:tgtEl>
                                          <p:spTgt spid="717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 to="" calcmode="lin" valueType="num">
                                      <p:cBhvr>
                                        <p:cTn id="22" dur="1" fill="hold"/>
                                        <p:tgtEl>
                                          <p:spTgt spid="717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1">
                                            <p:txEl>
                                              <p:pRg st="3" end="3"/>
                                            </p:txEl>
                                          </p:spTgt>
                                        </p:tgtEl>
                                        <p:attrNameLst>
                                          <p:attrName>style.visibility</p:attrName>
                                        </p:attrNameLst>
                                      </p:cBhvr>
                                      <p:to>
                                        <p:strVal val="visible"/>
                                      </p:to>
                                    </p:set>
                                    <p:anim to="" calcmode="lin" valueType="num">
                                      <p:cBhvr>
                                        <p:cTn id="27" dur="1" fill="hold"/>
                                        <p:tgtEl>
                                          <p:spTgt spid="717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571AF6A-1530-4230-9059-C58B0D8B9339}" type="slidenum">
              <a:rPr lang="en-US"/>
              <a:pPr/>
              <a:t>21</a:t>
            </a:fld>
            <a:endParaRPr lang="en-US"/>
          </a:p>
        </p:txBody>
      </p:sp>
      <p:sp>
        <p:nvSpPr>
          <p:cNvPr id="7170" name="Rectangle 2"/>
          <p:cNvSpPr>
            <a:spLocks noGrp="1" noChangeArrowheads="1"/>
          </p:cNvSpPr>
          <p:nvPr>
            <p:ph type="title"/>
          </p:nvPr>
        </p:nvSpPr>
        <p:spPr/>
        <p:txBody>
          <a:bodyPr/>
          <a:lstStyle/>
          <a:p>
            <a:r>
              <a:rPr lang="en-US" sz="3600" dirty="0" smtClean="0"/>
              <a:t>Channel organization (cont)</a:t>
            </a:r>
            <a:endParaRPr lang="en-US" sz="2400" dirty="0"/>
          </a:p>
        </p:txBody>
      </p:sp>
      <p:sp>
        <p:nvSpPr>
          <p:cNvPr id="7171" name="Rectangle 3"/>
          <p:cNvSpPr>
            <a:spLocks noGrp="1" noChangeArrowheads="1"/>
          </p:cNvSpPr>
          <p:nvPr>
            <p:ph type="body" idx="1"/>
          </p:nvPr>
        </p:nvSpPr>
        <p:spPr>
          <a:xfrm>
            <a:off x="152400" y="1981200"/>
            <a:ext cx="8686800" cy="4724400"/>
          </a:xfrm>
        </p:spPr>
        <p:txBody>
          <a:bodyPr/>
          <a:lstStyle/>
          <a:p>
            <a:pPr marL="609600" indent="-609600">
              <a:buNone/>
            </a:pPr>
            <a:r>
              <a:rPr lang="en-US" b="1" dirty="0" smtClean="0"/>
              <a:t>Integrated Distribution Channel</a:t>
            </a:r>
          </a:p>
          <a:p>
            <a:pPr marL="609600" indent="-609600"/>
            <a:r>
              <a:rPr lang="en-US" b="1" dirty="0" smtClean="0"/>
              <a:t>Vertical Marketing system</a:t>
            </a:r>
          </a:p>
          <a:p>
            <a:pPr marL="609600" indent="-609600"/>
            <a:r>
              <a:rPr lang="en-US" b="1" dirty="0" smtClean="0"/>
              <a:t>Horizontal Marketing system</a:t>
            </a:r>
          </a:p>
          <a:p>
            <a:pPr marL="609600" indent="-609600"/>
            <a:r>
              <a:rPr lang="en-US" b="1" dirty="0" smtClean="0"/>
              <a:t>Multichannel Distribution system</a:t>
            </a:r>
          </a:p>
          <a:p>
            <a:pPr marL="609600" indent="-609600"/>
            <a:endParaRPr lang="en-US" b="1" dirty="0" smtClean="0"/>
          </a:p>
          <a:p>
            <a:pPr marL="609600" indent="-609600"/>
            <a:r>
              <a:rPr lang="en-US" b="1" dirty="0" smtClean="0"/>
              <a:t>Disintermediation</a:t>
            </a:r>
          </a:p>
          <a:p>
            <a:pPr marL="609600" indent="-609600">
              <a:buNone/>
            </a:pPr>
            <a:endParaRPr lang="en-US" b="1" dirty="0" smtClean="0"/>
          </a:p>
          <a:p>
            <a:pPr marL="990600" lvl="1" indent="-533400">
              <a:buFont typeface="Arial Unicode MS" pitchFamily="34" charset="-128"/>
              <a:buChar char="-"/>
            </a:pPr>
            <a:endParaRPr lang="en-US" b="1" dirty="0" smtClean="0"/>
          </a:p>
          <a:p>
            <a:pPr marL="990600" lvl="1" indent="-533400">
              <a:buFont typeface="Arial Unicode MS" pitchFamily="34" charset="-128"/>
              <a:buChar char="-"/>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 to="" calcmode="lin" valueType="num">
                                      <p:cBhvr>
                                        <p:cTn id="12" dur="1" fill="hold"/>
                                        <p:tgtEl>
                                          <p:spTgt spid="717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 to="" calcmode="lin" valueType="num">
                                      <p:cBhvr>
                                        <p:cTn id="17" dur="1" fill="hold"/>
                                        <p:tgtEl>
                                          <p:spTgt spid="717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 to="" calcmode="lin" valueType="num">
                                      <p:cBhvr>
                                        <p:cTn id="22" dur="1" fill="hold"/>
                                        <p:tgtEl>
                                          <p:spTgt spid="717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7171">
                                            <p:txEl>
                                              <p:pRg st="3" end="3"/>
                                            </p:txEl>
                                          </p:spTgt>
                                        </p:tgtEl>
                                        <p:attrNameLst>
                                          <p:attrName>style.visibility</p:attrName>
                                        </p:attrNameLst>
                                      </p:cBhvr>
                                      <p:to>
                                        <p:strVal val="visible"/>
                                      </p:to>
                                    </p:set>
                                    <p:anim to="" calcmode="lin" valueType="num">
                                      <p:cBhvr>
                                        <p:cTn id="27" dur="1" fill="hold"/>
                                        <p:tgtEl>
                                          <p:spTgt spid="7171">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7171">
                                            <p:txEl>
                                              <p:pRg st="5" end="5"/>
                                            </p:txEl>
                                          </p:spTgt>
                                        </p:tgtEl>
                                        <p:attrNameLst>
                                          <p:attrName>style.visibility</p:attrName>
                                        </p:attrNameLst>
                                      </p:cBhvr>
                                      <p:to>
                                        <p:strVal val="visible"/>
                                      </p:to>
                                    </p:set>
                                    <p:anim to="" calcmode="lin" valueType="num">
                                      <p:cBhvr>
                                        <p:cTn id="32" dur="1" fill="hold"/>
                                        <p:tgtEl>
                                          <p:spTgt spid="717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F54795F-6DD1-46BC-89BD-AA405DD791CA}" type="slidenum">
              <a:rPr lang="en-US"/>
              <a:pPr/>
              <a:t>22</a:t>
            </a:fld>
            <a:endParaRPr lang="en-US"/>
          </a:p>
        </p:txBody>
      </p:sp>
      <p:sp>
        <p:nvSpPr>
          <p:cNvPr id="9218" name="Rectangle 2"/>
          <p:cNvSpPr>
            <a:spLocks noGrp="1" noChangeArrowheads="1"/>
          </p:cNvSpPr>
          <p:nvPr>
            <p:ph type="title"/>
          </p:nvPr>
        </p:nvSpPr>
        <p:spPr/>
        <p:txBody>
          <a:bodyPr/>
          <a:lstStyle/>
          <a:p>
            <a:r>
              <a:rPr lang="en-US" sz="3600"/>
              <a:t>Channel integration strategies to help solve channel conflicts</a:t>
            </a:r>
            <a:endParaRPr lang="en-US" sz="2400"/>
          </a:p>
        </p:txBody>
      </p:sp>
      <p:sp>
        <p:nvSpPr>
          <p:cNvPr id="9219" name="Rectangle 3"/>
          <p:cNvSpPr>
            <a:spLocks noGrp="1" noChangeArrowheads="1"/>
          </p:cNvSpPr>
          <p:nvPr>
            <p:ph type="body" idx="1"/>
          </p:nvPr>
        </p:nvSpPr>
        <p:spPr>
          <a:xfrm>
            <a:off x="304800" y="1981200"/>
            <a:ext cx="8153400" cy="4572000"/>
          </a:xfrm>
        </p:spPr>
        <p:txBody>
          <a:bodyPr/>
          <a:lstStyle/>
          <a:p>
            <a:pPr marL="609600" indent="-609600">
              <a:lnSpc>
                <a:spcPct val="90000"/>
              </a:lnSpc>
            </a:pPr>
            <a:r>
              <a:rPr lang="en-US" b="1" i="1"/>
              <a:t>Vertical marketing system                       (VMS):  A distribution channel structure in which one channel member (perhaps the manufacturer) owns the organizations at the other levels in the channel, has contracts with them, or has so much power that they all cooperate and act as a unit.</a:t>
            </a:r>
          </a:p>
          <a:p>
            <a:pPr marL="990600" lvl="1" indent="-533400">
              <a:lnSpc>
                <a:spcPct val="90000"/>
              </a:lnSpc>
            </a:pPr>
            <a:r>
              <a:rPr lang="en-US" b="1"/>
              <a:t>Corporate</a:t>
            </a:r>
          </a:p>
          <a:p>
            <a:pPr marL="990600" lvl="1" indent="-533400">
              <a:lnSpc>
                <a:spcPct val="90000"/>
              </a:lnSpc>
            </a:pPr>
            <a:r>
              <a:rPr lang="en-US" b="1"/>
              <a:t>Contractual</a:t>
            </a:r>
          </a:p>
          <a:p>
            <a:pPr marL="990600" lvl="1" indent="-533400">
              <a:lnSpc>
                <a:spcPct val="90000"/>
              </a:lnSpc>
            </a:pPr>
            <a:r>
              <a:rPr lang="en-US" b="1"/>
              <a:t>Administered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to="" calcmode="lin" valueType="num">
                                      <p:cBhvr>
                                        <p:cTn id="7" dur="1" fill="hold"/>
                                        <p:tgtEl>
                                          <p:spTgt spid="921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 to="" calcmode="lin" valueType="num">
                                      <p:cBhvr>
                                        <p:cTn id="12" dur="1" fill="hold"/>
                                        <p:tgtEl>
                                          <p:spTgt spid="921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 to="" calcmode="lin" valueType="num">
                                      <p:cBhvr>
                                        <p:cTn id="17" dur="1" fill="hold"/>
                                        <p:tgtEl>
                                          <p:spTgt spid="9219">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 to="" calcmode="lin" valueType="num">
                                      <p:cBhvr>
                                        <p:cTn id="22" dur="1" fill="hold"/>
                                        <p:tgtEl>
                                          <p:spTgt spid="9219">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 to="" calcmode="lin" valueType="num">
                                      <p:cBhvr>
                                        <p:cTn id="27" dur="1" fill="hold"/>
                                        <p:tgtEl>
                                          <p:spTgt spid="9219">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4C9E91E-CFAB-461F-9FE2-214EEAB67968}" type="slidenum">
              <a:rPr lang="en-US"/>
              <a:pPr/>
              <a:t>23</a:t>
            </a:fld>
            <a:endParaRPr lang="en-US"/>
          </a:p>
        </p:txBody>
      </p:sp>
      <p:sp>
        <p:nvSpPr>
          <p:cNvPr id="37890"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37891" name="Rectangle 3"/>
          <p:cNvSpPr>
            <a:spLocks noGrp="1" noChangeArrowheads="1"/>
          </p:cNvSpPr>
          <p:nvPr>
            <p:ph type="body" idx="1"/>
          </p:nvPr>
        </p:nvSpPr>
        <p:spPr>
          <a:xfrm>
            <a:off x="304800" y="1981200"/>
            <a:ext cx="8153400" cy="4572000"/>
          </a:xfrm>
        </p:spPr>
        <p:txBody>
          <a:bodyPr/>
          <a:lstStyle/>
          <a:p>
            <a:pPr marL="609600" indent="-609600"/>
            <a:r>
              <a:rPr lang="en-US" b="1"/>
              <a:t>Vertical marketing systems</a:t>
            </a:r>
          </a:p>
          <a:p>
            <a:pPr marL="990600" lvl="1" indent="-533400"/>
            <a:r>
              <a:rPr lang="en-US" b="1"/>
              <a:t>Corporate VMS</a:t>
            </a:r>
          </a:p>
          <a:p>
            <a:pPr marL="1371600" lvl="2" indent="-457200"/>
            <a:r>
              <a:rPr lang="en-US" b="1"/>
              <a:t>Various stages of production and distribution are integrated under single ownership.</a:t>
            </a:r>
          </a:p>
          <a:p>
            <a:pPr marL="1371600" lvl="2" indent="-457200">
              <a:buFontTx/>
              <a:buNone/>
            </a:pPr>
            <a:endParaRPr lang="en-US" b="1"/>
          </a:p>
          <a:p>
            <a:pPr marL="1371600" lvl="2" indent="-457200">
              <a:buFontTx/>
              <a:buNone/>
            </a:pPr>
            <a:r>
              <a:rPr lang="en-US" b="1"/>
              <a:t>	Example:  Luxottica makes Ray-Ban and several other famous eyewear brands.  It sells them at LensCrafters and Sunglass Hut, which it also owns.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 to="" calcmode="lin" valueType="num">
                                      <p:cBhvr>
                                        <p:cTn id="7" dur="1" fill="hold"/>
                                        <p:tgtEl>
                                          <p:spTgt spid="378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 to="" calcmode="lin" valueType="num">
                                      <p:cBhvr>
                                        <p:cTn id="12" dur="1" fill="hold"/>
                                        <p:tgtEl>
                                          <p:spTgt spid="3789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 to="" calcmode="lin" valueType="num">
                                      <p:cBhvr>
                                        <p:cTn id="17" dur="1" fill="hold"/>
                                        <p:tgtEl>
                                          <p:spTgt spid="3789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7891">
                                            <p:txEl>
                                              <p:pRg st="2" end="2"/>
                                            </p:txEl>
                                          </p:spTgt>
                                        </p:tgtEl>
                                        <p:attrNameLst>
                                          <p:attrName>style.visibility</p:attrName>
                                        </p:attrNameLst>
                                      </p:cBhvr>
                                      <p:to>
                                        <p:strVal val="visible"/>
                                      </p:to>
                                    </p:set>
                                    <p:anim to="" calcmode="lin" valueType="num">
                                      <p:cBhvr>
                                        <p:cTn id="22" dur="1" fill="hold"/>
                                        <p:tgtEl>
                                          <p:spTgt spid="3789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7891">
                                            <p:txEl>
                                              <p:pRg st="4" end="4"/>
                                            </p:txEl>
                                          </p:spTgt>
                                        </p:tgtEl>
                                        <p:attrNameLst>
                                          <p:attrName>style.visibility</p:attrName>
                                        </p:attrNameLst>
                                      </p:cBhvr>
                                      <p:to>
                                        <p:strVal val="visible"/>
                                      </p:to>
                                    </p:set>
                                    <p:anim to="" calcmode="lin" valueType="num">
                                      <p:cBhvr>
                                        <p:cTn id="27" dur="1" fill="hold"/>
                                        <p:tgtEl>
                                          <p:spTgt spid="3789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bldLvl="3"/>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7EA120B-317F-46EA-8419-9C21A53F2227}" type="slidenum">
              <a:rPr lang="en-US"/>
              <a:pPr/>
              <a:t>24</a:t>
            </a:fld>
            <a:endParaRPr lang="en-US"/>
          </a:p>
        </p:txBody>
      </p:sp>
      <p:sp>
        <p:nvSpPr>
          <p:cNvPr id="39938"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39939" name="Rectangle 3"/>
          <p:cNvSpPr>
            <a:spLocks noGrp="1" noChangeArrowheads="1"/>
          </p:cNvSpPr>
          <p:nvPr>
            <p:ph type="body" idx="1"/>
          </p:nvPr>
        </p:nvSpPr>
        <p:spPr>
          <a:xfrm>
            <a:off x="304800" y="1981200"/>
            <a:ext cx="8153400" cy="4572000"/>
          </a:xfrm>
        </p:spPr>
        <p:txBody>
          <a:bodyPr/>
          <a:lstStyle/>
          <a:p>
            <a:pPr marL="609600" indent="-609600"/>
            <a:r>
              <a:rPr lang="en-US" b="1"/>
              <a:t>Vertical marketing systems</a:t>
            </a:r>
          </a:p>
          <a:p>
            <a:pPr marL="990600" lvl="1" indent="-533400"/>
            <a:r>
              <a:rPr lang="en-US" b="1"/>
              <a:t>Contractual VMS</a:t>
            </a:r>
          </a:p>
          <a:p>
            <a:pPr marL="1371600" lvl="2" indent="-457200"/>
            <a:r>
              <a:rPr lang="en-US" b="1"/>
              <a:t>Independent firms at different levels of the production and distribution stages join together through contracts for their mutual benefit.</a:t>
            </a:r>
          </a:p>
          <a:p>
            <a:pPr marL="1371600" lvl="2" indent="-457200"/>
            <a:r>
              <a:rPr lang="en-US" b="1"/>
              <a:t>Franchises are the most common type of contractual relationship.</a:t>
            </a:r>
          </a:p>
          <a:p>
            <a:pPr marL="1371600" lvl="2" indent="-457200">
              <a:buFontTx/>
              <a:buNone/>
            </a:pPr>
            <a:r>
              <a:rPr lang="en-US" b="1"/>
              <a:t>	Examples:  fast-food franchises such as McDonald’s and hotel/motel industry franchises such as Holiday Inn</a:t>
            </a:r>
          </a:p>
          <a:p>
            <a:pPr marL="990600" lvl="1" indent="-533400">
              <a:buFontTx/>
              <a:buNone/>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 to="" calcmode="lin" valueType="num">
                                      <p:cBhvr>
                                        <p:cTn id="7" dur="1" fill="hold"/>
                                        <p:tgtEl>
                                          <p:spTgt spid="399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9939">
                                            <p:txEl>
                                              <p:pRg st="0" end="0"/>
                                            </p:txEl>
                                          </p:spTgt>
                                        </p:tgtEl>
                                        <p:attrNameLst>
                                          <p:attrName>style.visibility</p:attrName>
                                        </p:attrNameLst>
                                      </p:cBhvr>
                                      <p:to>
                                        <p:strVal val="visible"/>
                                      </p:to>
                                    </p:set>
                                    <p:anim to="" calcmode="lin" valueType="num">
                                      <p:cBhvr>
                                        <p:cTn id="12" dur="1" fill="hold"/>
                                        <p:tgtEl>
                                          <p:spTgt spid="3993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9939">
                                            <p:txEl>
                                              <p:pRg st="1" end="1"/>
                                            </p:txEl>
                                          </p:spTgt>
                                        </p:tgtEl>
                                        <p:attrNameLst>
                                          <p:attrName>style.visibility</p:attrName>
                                        </p:attrNameLst>
                                      </p:cBhvr>
                                      <p:to>
                                        <p:strVal val="visible"/>
                                      </p:to>
                                    </p:set>
                                    <p:anim to="" calcmode="lin" valueType="num">
                                      <p:cBhvr>
                                        <p:cTn id="17" dur="1" fill="hold"/>
                                        <p:tgtEl>
                                          <p:spTgt spid="39939">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9939">
                                            <p:txEl>
                                              <p:pRg st="2" end="2"/>
                                            </p:txEl>
                                          </p:spTgt>
                                        </p:tgtEl>
                                        <p:attrNameLst>
                                          <p:attrName>style.visibility</p:attrName>
                                        </p:attrNameLst>
                                      </p:cBhvr>
                                      <p:to>
                                        <p:strVal val="visible"/>
                                      </p:to>
                                    </p:set>
                                    <p:anim to="" calcmode="lin" valueType="num">
                                      <p:cBhvr>
                                        <p:cTn id="22" dur="1" fill="hold"/>
                                        <p:tgtEl>
                                          <p:spTgt spid="39939">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9939">
                                            <p:txEl>
                                              <p:pRg st="3" end="3"/>
                                            </p:txEl>
                                          </p:spTgt>
                                        </p:tgtEl>
                                        <p:attrNameLst>
                                          <p:attrName>style.visibility</p:attrName>
                                        </p:attrNameLst>
                                      </p:cBhvr>
                                      <p:to>
                                        <p:strVal val="visible"/>
                                      </p:to>
                                    </p:set>
                                    <p:anim to="" calcmode="lin" valueType="num">
                                      <p:cBhvr>
                                        <p:cTn id="27" dur="1" fill="hold"/>
                                        <p:tgtEl>
                                          <p:spTgt spid="39939">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9939">
                                            <p:txEl>
                                              <p:pRg st="4" end="4"/>
                                            </p:txEl>
                                          </p:spTgt>
                                        </p:tgtEl>
                                        <p:attrNameLst>
                                          <p:attrName>style.visibility</p:attrName>
                                        </p:attrNameLst>
                                      </p:cBhvr>
                                      <p:to>
                                        <p:strVal val="visible"/>
                                      </p:to>
                                    </p:set>
                                    <p:anim to="" calcmode="lin" valueType="num">
                                      <p:cBhvr>
                                        <p:cTn id="32" dur="1" fill="hold"/>
                                        <p:tgtEl>
                                          <p:spTgt spid="39939">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B7D1D60-1061-4E15-8DD0-1E999FF59084}" type="slidenum">
              <a:rPr lang="en-US"/>
              <a:pPr/>
              <a:t>25</a:t>
            </a:fld>
            <a:endParaRPr lang="en-US"/>
          </a:p>
        </p:txBody>
      </p:sp>
      <p:sp>
        <p:nvSpPr>
          <p:cNvPr id="54274"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54275" name="Rectangle 3"/>
          <p:cNvSpPr>
            <a:spLocks noGrp="1" noChangeArrowheads="1"/>
          </p:cNvSpPr>
          <p:nvPr>
            <p:ph type="body" idx="1"/>
          </p:nvPr>
        </p:nvSpPr>
        <p:spPr>
          <a:xfrm>
            <a:off x="304800" y="1981200"/>
            <a:ext cx="8153400" cy="4572000"/>
          </a:xfrm>
        </p:spPr>
        <p:txBody>
          <a:bodyPr/>
          <a:lstStyle/>
          <a:p>
            <a:pPr marL="609600" indent="-609600"/>
            <a:r>
              <a:rPr lang="en-US" b="1"/>
              <a:t>Vertical marketing systems</a:t>
            </a:r>
          </a:p>
          <a:p>
            <a:pPr marL="990600" lvl="1" indent="-533400"/>
            <a:r>
              <a:rPr lang="en-US" b="1"/>
              <a:t>Administered VMS</a:t>
            </a:r>
          </a:p>
          <a:p>
            <a:pPr marL="1371600" lvl="2" indent="-457200"/>
            <a:r>
              <a:rPr lang="en-US" b="1"/>
              <a:t>Leadership is assumed by dominant channel members with size and power rather than through ownership or contract agreements.</a:t>
            </a:r>
          </a:p>
          <a:p>
            <a:pPr marL="1371600" lvl="2" indent="-457200">
              <a:buFontTx/>
              <a:buNone/>
            </a:pPr>
            <a:r>
              <a:rPr lang="en-US" b="1"/>
              <a:t>	Examples:  major retailers such as Wal-Mart, Barnes &amp; Noble, and Home Depot; major manufacturers of well-known and highly accepted brand products such as Proctor and Gamble and General Electric</a:t>
            </a:r>
          </a:p>
          <a:p>
            <a:pPr marL="990600" lvl="1" indent="-533400">
              <a:buFontTx/>
              <a:buNone/>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to="" calcmode="lin" valueType="num">
                                      <p:cBhvr>
                                        <p:cTn id="7" dur="1" fill="hold"/>
                                        <p:tgtEl>
                                          <p:spTgt spid="542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4275">
                                            <p:txEl>
                                              <p:pRg st="0" end="0"/>
                                            </p:txEl>
                                          </p:spTgt>
                                        </p:tgtEl>
                                        <p:attrNameLst>
                                          <p:attrName>style.visibility</p:attrName>
                                        </p:attrNameLst>
                                      </p:cBhvr>
                                      <p:to>
                                        <p:strVal val="visible"/>
                                      </p:to>
                                    </p:set>
                                    <p:anim to="" calcmode="lin" valueType="num">
                                      <p:cBhvr>
                                        <p:cTn id="12" dur="1" fill="hold"/>
                                        <p:tgtEl>
                                          <p:spTgt spid="5427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4275">
                                            <p:txEl>
                                              <p:pRg st="1" end="1"/>
                                            </p:txEl>
                                          </p:spTgt>
                                        </p:tgtEl>
                                        <p:attrNameLst>
                                          <p:attrName>style.visibility</p:attrName>
                                        </p:attrNameLst>
                                      </p:cBhvr>
                                      <p:to>
                                        <p:strVal val="visible"/>
                                      </p:to>
                                    </p:set>
                                    <p:anim to="" calcmode="lin" valueType="num">
                                      <p:cBhvr>
                                        <p:cTn id="17" dur="1" fill="hold"/>
                                        <p:tgtEl>
                                          <p:spTgt spid="5427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4275">
                                            <p:txEl>
                                              <p:pRg st="2" end="2"/>
                                            </p:txEl>
                                          </p:spTgt>
                                        </p:tgtEl>
                                        <p:attrNameLst>
                                          <p:attrName>style.visibility</p:attrName>
                                        </p:attrNameLst>
                                      </p:cBhvr>
                                      <p:to>
                                        <p:strVal val="visible"/>
                                      </p:to>
                                    </p:set>
                                    <p:anim to="" calcmode="lin" valueType="num">
                                      <p:cBhvr>
                                        <p:cTn id="22" dur="1" fill="hold"/>
                                        <p:tgtEl>
                                          <p:spTgt spid="5427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4275">
                                            <p:txEl>
                                              <p:pRg st="3" end="3"/>
                                            </p:txEl>
                                          </p:spTgt>
                                        </p:tgtEl>
                                        <p:attrNameLst>
                                          <p:attrName>style.visibility</p:attrName>
                                        </p:attrNameLst>
                                      </p:cBhvr>
                                      <p:to>
                                        <p:strVal val="visible"/>
                                      </p:to>
                                    </p:set>
                                    <p:anim to="" calcmode="lin" valueType="num">
                                      <p:cBhvr>
                                        <p:cTn id="27" dur="1" fill="hold"/>
                                        <p:tgtEl>
                                          <p:spTgt spid="5427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Thursday, May 12th</a:t>
            </a:r>
            <a:endParaRPr lang="en-US" dirty="0"/>
          </a:p>
        </p:txBody>
      </p:sp>
      <p:sp>
        <p:nvSpPr>
          <p:cNvPr id="3" name="Content Placeholder 2"/>
          <p:cNvSpPr>
            <a:spLocks noGrp="1"/>
          </p:cNvSpPr>
          <p:nvPr>
            <p:ph idx="1"/>
          </p:nvPr>
        </p:nvSpPr>
        <p:spPr>
          <a:xfrm>
            <a:off x="228600" y="1676400"/>
            <a:ext cx="8153400" cy="4800600"/>
          </a:xfrm>
        </p:spPr>
        <p:txBody>
          <a:bodyPr/>
          <a:lstStyle/>
          <a:p>
            <a:endParaRPr lang="en-US" sz="3600" dirty="0" smtClean="0"/>
          </a:p>
          <a:p>
            <a:r>
              <a:rPr lang="en-US" sz="3600" dirty="0" smtClean="0"/>
              <a:t>Warm up – Unit 10 Vocabulary Quiz</a:t>
            </a:r>
          </a:p>
          <a:p>
            <a:r>
              <a:rPr lang="en-US" sz="3600" dirty="0" smtClean="0"/>
              <a:t>Obj</a:t>
            </a:r>
            <a:r>
              <a:rPr lang="en-US" sz="3600" dirty="0" smtClean="0"/>
              <a:t>. 10.01 – Channel Member Relationships</a:t>
            </a:r>
          </a:p>
          <a:p>
            <a:pPr lvl="1"/>
            <a:r>
              <a:rPr lang="en-US" sz="3200" dirty="0" smtClean="0"/>
              <a:t>Slide show/Notes</a:t>
            </a:r>
          </a:p>
          <a:p>
            <a:pPr lvl="1"/>
            <a:r>
              <a:rPr lang="en-US" sz="3200" dirty="0" smtClean="0"/>
              <a:t>Worksheet</a:t>
            </a:r>
          </a:p>
          <a:p>
            <a:r>
              <a:rPr lang="en-US" dirty="0" smtClean="0"/>
              <a:t>Slide Show/Notes</a:t>
            </a:r>
            <a:endParaRPr lang="en-US" dirty="0"/>
          </a:p>
        </p:txBody>
      </p:sp>
      <p:sp>
        <p:nvSpPr>
          <p:cNvPr id="4" name="Slide Number Placeholder 3"/>
          <p:cNvSpPr>
            <a:spLocks noGrp="1"/>
          </p:cNvSpPr>
          <p:nvPr>
            <p:ph type="sldNum" sz="quarter" idx="12"/>
          </p:nvPr>
        </p:nvSpPr>
        <p:spPr/>
        <p:txBody>
          <a:bodyPr/>
          <a:lstStyle/>
          <a:p>
            <a:fld id="{2F346E9F-B254-48DF-91CD-56066871D172}"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F8A19D8-F4B9-443C-8A93-438BEFDE8D7E}" type="slidenum">
              <a:rPr lang="en-US"/>
              <a:pPr/>
              <a:t>27</a:t>
            </a:fld>
            <a:endParaRPr lang="en-US"/>
          </a:p>
        </p:txBody>
      </p:sp>
      <p:sp>
        <p:nvSpPr>
          <p:cNvPr id="41986"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41987" name="Rectangle 3"/>
          <p:cNvSpPr>
            <a:spLocks noGrp="1" noChangeArrowheads="1"/>
          </p:cNvSpPr>
          <p:nvPr>
            <p:ph type="body" idx="1"/>
          </p:nvPr>
        </p:nvSpPr>
        <p:spPr>
          <a:xfrm>
            <a:off x="304800" y="1981200"/>
            <a:ext cx="8153400" cy="4876800"/>
          </a:xfrm>
        </p:spPr>
        <p:txBody>
          <a:bodyPr/>
          <a:lstStyle/>
          <a:p>
            <a:pPr marL="609600" indent="-609600"/>
            <a:r>
              <a:rPr lang="en-US" sz="2800" b="1" i="1"/>
              <a:t>Horizontal marketing system:  A                channel arrangement in which two or more companies at the same channel level join together to pursue a new marketing opportunity.</a:t>
            </a:r>
          </a:p>
          <a:p>
            <a:pPr marL="990600" lvl="1" indent="-533400"/>
            <a:r>
              <a:rPr lang="en-US" sz="2400" b="1"/>
              <a:t>Companies may be competitors or noncompetitors.</a:t>
            </a:r>
          </a:p>
          <a:p>
            <a:pPr marL="990600" lvl="1" indent="-533400"/>
            <a:r>
              <a:rPr lang="en-US" sz="2400" b="1"/>
              <a:t>Combined resources result in greater accomplishment for both companies than either could do alone.</a:t>
            </a:r>
          </a:p>
          <a:p>
            <a:pPr marL="990600" lvl="1" indent="-533400"/>
            <a:r>
              <a:rPr lang="en-US" sz="2400" b="1"/>
              <a:t>A company successful in global marketing may pair with a company not as experienced.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to="" calcmode="lin" valueType="num">
                                      <p:cBhvr>
                                        <p:cTn id="7" dur="1" fill="hold"/>
                                        <p:tgtEl>
                                          <p:spTgt spid="419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1987">
                                            <p:txEl>
                                              <p:pRg st="0" end="0"/>
                                            </p:txEl>
                                          </p:spTgt>
                                        </p:tgtEl>
                                        <p:attrNameLst>
                                          <p:attrName>style.visibility</p:attrName>
                                        </p:attrNameLst>
                                      </p:cBhvr>
                                      <p:to>
                                        <p:strVal val="visible"/>
                                      </p:to>
                                    </p:set>
                                    <p:anim to="" calcmode="lin" valueType="num">
                                      <p:cBhvr>
                                        <p:cTn id="12" dur="1" fill="hold"/>
                                        <p:tgtEl>
                                          <p:spTgt spid="41987">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1987">
                                            <p:txEl>
                                              <p:pRg st="1" end="1"/>
                                            </p:txEl>
                                          </p:spTgt>
                                        </p:tgtEl>
                                        <p:attrNameLst>
                                          <p:attrName>style.visibility</p:attrName>
                                        </p:attrNameLst>
                                      </p:cBhvr>
                                      <p:to>
                                        <p:strVal val="visible"/>
                                      </p:to>
                                    </p:set>
                                    <p:anim to="" calcmode="lin" valueType="num">
                                      <p:cBhvr>
                                        <p:cTn id="17" dur="1" fill="hold"/>
                                        <p:tgtEl>
                                          <p:spTgt spid="41987">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1987">
                                            <p:txEl>
                                              <p:pRg st="2" end="2"/>
                                            </p:txEl>
                                          </p:spTgt>
                                        </p:tgtEl>
                                        <p:attrNameLst>
                                          <p:attrName>style.visibility</p:attrName>
                                        </p:attrNameLst>
                                      </p:cBhvr>
                                      <p:to>
                                        <p:strVal val="visible"/>
                                      </p:to>
                                    </p:set>
                                    <p:anim to="" calcmode="lin" valueType="num">
                                      <p:cBhvr>
                                        <p:cTn id="22" dur="1" fill="hold"/>
                                        <p:tgtEl>
                                          <p:spTgt spid="41987">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1987">
                                            <p:txEl>
                                              <p:pRg st="3" end="3"/>
                                            </p:txEl>
                                          </p:spTgt>
                                        </p:tgtEl>
                                        <p:attrNameLst>
                                          <p:attrName>style.visibility</p:attrName>
                                        </p:attrNameLst>
                                      </p:cBhvr>
                                      <p:to>
                                        <p:strVal val="visible"/>
                                      </p:to>
                                    </p:set>
                                    <p:anim to="" calcmode="lin" valueType="num">
                                      <p:cBhvr>
                                        <p:cTn id="27" dur="1" fill="hold"/>
                                        <p:tgtEl>
                                          <p:spTgt spid="4198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build="p" bldLvl="2"/>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50ED733-62D5-41CD-AFBD-18F968BA6964}" type="slidenum">
              <a:rPr lang="en-US"/>
              <a:pPr/>
              <a:t>28</a:t>
            </a:fld>
            <a:endParaRPr lang="en-US"/>
          </a:p>
        </p:txBody>
      </p:sp>
      <p:sp>
        <p:nvSpPr>
          <p:cNvPr id="44034"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44035" name="Rectangle 3"/>
          <p:cNvSpPr>
            <a:spLocks noGrp="1" noChangeArrowheads="1"/>
          </p:cNvSpPr>
          <p:nvPr>
            <p:ph type="body" idx="1"/>
          </p:nvPr>
        </p:nvSpPr>
        <p:spPr>
          <a:xfrm>
            <a:off x="304800" y="1981200"/>
            <a:ext cx="8153400" cy="4191000"/>
          </a:xfrm>
        </p:spPr>
        <p:txBody>
          <a:bodyPr/>
          <a:lstStyle/>
          <a:p>
            <a:pPr marL="609600" indent="-609600"/>
            <a:r>
              <a:rPr lang="en-US" b="1" i="1"/>
              <a:t>Multichannel distribution                   system (hybrid marketing channel):  A distribution system in which a single firm develops two or more marketing channels to reach one or more customer segments.</a:t>
            </a:r>
          </a:p>
          <a:p>
            <a:pPr marL="990600" lvl="1" indent="-533400"/>
            <a:r>
              <a:rPr lang="en-US" b="1"/>
              <a:t>Has increased in recent years</a:t>
            </a:r>
          </a:p>
          <a:p>
            <a:pPr marL="990600" lvl="1" indent="-533400">
              <a:buFontTx/>
              <a:buNone/>
            </a:pPr>
            <a:r>
              <a:rPr lang="en-US" b="1"/>
              <a:t>	Example:  IBM sells computers through retail stores, a sales force, and online.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 to="" calcmode="lin" valueType="num">
                                      <p:cBhvr>
                                        <p:cTn id="7" dur="1" fill="hold"/>
                                        <p:tgtEl>
                                          <p:spTgt spid="4403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4035">
                                            <p:txEl>
                                              <p:pRg st="0" end="0"/>
                                            </p:txEl>
                                          </p:spTgt>
                                        </p:tgtEl>
                                        <p:attrNameLst>
                                          <p:attrName>style.visibility</p:attrName>
                                        </p:attrNameLst>
                                      </p:cBhvr>
                                      <p:to>
                                        <p:strVal val="visible"/>
                                      </p:to>
                                    </p:set>
                                    <p:anim to="" calcmode="lin" valueType="num">
                                      <p:cBhvr>
                                        <p:cTn id="12" dur="1" fill="hold"/>
                                        <p:tgtEl>
                                          <p:spTgt spid="4403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4035">
                                            <p:txEl>
                                              <p:pRg st="1" end="1"/>
                                            </p:txEl>
                                          </p:spTgt>
                                        </p:tgtEl>
                                        <p:attrNameLst>
                                          <p:attrName>style.visibility</p:attrName>
                                        </p:attrNameLst>
                                      </p:cBhvr>
                                      <p:to>
                                        <p:strVal val="visible"/>
                                      </p:to>
                                    </p:set>
                                    <p:anim to="" calcmode="lin" valueType="num">
                                      <p:cBhvr>
                                        <p:cTn id="17" dur="1" fill="hold"/>
                                        <p:tgtEl>
                                          <p:spTgt spid="4403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4035">
                                            <p:txEl>
                                              <p:pRg st="2" end="2"/>
                                            </p:txEl>
                                          </p:spTgt>
                                        </p:tgtEl>
                                        <p:attrNameLst>
                                          <p:attrName>style.visibility</p:attrName>
                                        </p:attrNameLst>
                                      </p:cBhvr>
                                      <p:to>
                                        <p:strVal val="visible"/>
                                      </p:to>
                                    </p:set>
                                    <p:anim to="" calcmode="lin" valueType="num">
                                      <p:cBhvr>
                                        <p:cTn id="22" dur="1" fill="hold"/>
                                        <p:tgtEl>
                                          <p:spTgt spid="4403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P spid="44035" grpId="0" build="p" bldLvl="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BE5FA17-7467-4A54-A2CF-1F9C497BF21A}" type="slidenum">
              <a:rPr lang="en-US"/>
              <a:pPr/>
              <a:t>29</a:t>
            </a:fld>
            <a:endParaRPr lang="en-US"/>
          </a:p>
        </p:txBody>
      </p:sp>
      <p:sp>
        <p:nvSpPr>
          <p:cNvPr id="46082"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46083" name="Rectangle 3"/>
          <p:cNvSpPr>
            <a:spLocks noGrp="1" noChangeArrowheads="1"/>
          </p:cNvSpPr>
          <p:nvPr>
            <p:ph type="body" idx="1"/>
          </p:nvPr>
        </p:nvSpPr>
        <p:spPr>
          <a:xfrm>
            <a:off x="304800" y="2819400"/>
            <a:ext cx="8153400" cy="3200400"/>
          </a:xfrm>
        </p:spPr>
        <p:txBody>
          <a:bodyPr/>
          <a:lstStyle/>
          <a:p>
            <a:pPr marL="609600" indent="-609600">
              <a:lnSpc>
                <a:spcPct val="90000"/>
              </a:lnSpc>
            </a:pPr>
            <a:r>
              <a:rPr lang="en-US" b="1" dirty="0"/>
              <a:t>Disintermediation:</a:t>
            </a:r>
            <a:r>
              <a:rPr lang="en-US" b="1" i="1" dirty="0"/>
              <a:t>  The displacement of traditional intermediaries from a marketing channel as a result of technological advances, the growth in direct and online marketing, and the appearance of new types of intermediaries.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to="" calcmode="lin" valueType="num">
                                      <p:cBhvr>
                                        <p:cTn id="7" dur="1" fill="hold"/>
                                        <p:tgtEl>
                                          <p:spTgt spid="4608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6083">
                                            <p:txEl>
                                              <p:pRg st="0" end="0"/>
                                            </p:txEl>
                                          </p:spTgt>
                                        </p:tgtEl>
                                        <p:attrNameLst>
                                          <p:attrName>style.visibility</p:attrName>
                                        </p:attrNameLst>
                                      </p:cBhvr>
                                      <p:to>
                                        <p:strVal val="visible"/>
                                      </p:to>
                                    </p:set>
                                    <p:anim to="" calcmode="lin" valueType="num">
                                      <p:cBhvr>
                                        <p:cTn id="12" dur="1" fill="hold"/>
                                        <p:tgtEl>
                                          <p:spTgt spid="4608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1447800"/>
            <a:ext cx="6248400" cy="1143000"/>
          </a:xfrm>
        </p:spPr>
        <p:txBody>
          <a:bodyPr/>
          <a:lstStyle/>
          <a:p>
            <a:r>
              <a:rPr lang="en-US" sz="3600"/>
              <a:t>UNIT F</a:t>
            </a:r>
            <a:br>
              <a:rPr lang="en-US" sz="3600"/>
            </a:br>
            <a:r>
              <a:rPr lang="en-US" sz="3600"/>
              <a:t>MANAGEMENT OF DISTRIBUTION, PROMOTION, AND SELLING</a:t>
            </a:r>
          </a:p>
        </p:txBody>
      </p:sp>
      <p:sp>
        <p:nvSpPr>
          <p:cNvPr id="2053" name="Text Box 5"/>
          <p:cNvSpPr txBox="1">
            <a:spLocks noChangeArrowheads="1"/>
          </p:cNvSpPr>
          <p:nvPr/>
        </p:nvSpPr>
        <p:spPr bwMode="auto">
          <a:xfrm>
            <a:off x="1524000" y="4267200"/>
            <a:ext cx="6781800" cy="1066800"/>
          </a:xfrm>
          <a:prstGeom prst="rect">
            <a:avLst/>
          </a:prstGeom>
          <a:noFill/>
          <a:ln w="9525">
            <a:noFill/>
            <a:miter lim="800000"/>
            <a:headEnd/>
            <a:tailEnd/>
          </a:ln>
          <a:effectLst/>
        </p:spPr>
        <p:txBody>
          <a:bodyPr>
            <a:spAutoFit/>
          </a:bodyPr>
          <a:lstStyle/>
          <a:p>
            <a:pPr algn="ctr">
              <a:spcBef>
                <a:spcPct val="50000"/>
              </a:spcBef>
            </a:pPr>
            <a:r>
              <a:rPr lang="en-US" sz="3200" b="1">
                <a:solidFill>
                  <a:srgbClr val="003366"/>
                </a:solidFill>
              </a:rPr>
              <a:t>10.01  Classify channel member relationships.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3EFF612F-E70C-42EF-9997-096876A5B3CF}" type="slidenum">
              <a:rPr lang="en-US"/>
              <a:pPr/>
              <a:t>30</a:t>
            </a:fld>
            <a:endParaRPr lang="en-US"/>
          </a:p>
        </p:txBody>
      </p:sp>
      <p:sp>
        <p:nvSpPr>
          <p:cNvPr id="56322" name="Rectangle 2"/>
          <p:cNvSpPr>
            <a:spLocks noGrp="1" noChangeArrowheads="1"/>
          </p:cNvSpPr>
          <p:nvPr>
            <p:ph type="title"/>
          </p:nvPr>
        </p:nvSpPr>
        <p:spPr/>
        <p:txBody>
          <a:bodyPr/>
          <a:lstStyle/>
          <a:p>
            <a:r>
              <a:rPr lang="en-US" sz="3600"/>
              <a:t>Channel integration strategies to help solve channel conflicts </a:t>
            </a:r>
            <a:r>
              <a:rPr lang="en-US" sz="2400"/>
              <a:t>(cont.)</a:t>
            </a:r>
          </a:p>
        </p:txBody>
      </p:sp>
      <p:sp>
        <p:nvSpPr>
          <p:cNvPr id="56323" name="Rectangle 3"/>
          <p:cNvSpPr>
            <a:spLocks noGrp="1" noChangeArrowheads="1"/>
          </p:cNvSpPr>
          <p:nvPr>
            <p:ph type="body" idx="1"/>
          </p:nvPr>
        </p:nvSpPr>
        <p:spPr>
          <a:xfrm>
            <a:off x="304800" y="1981200"/>
            <a:ext cx="8153400" cy="4343400"/>
          </a:xfrm>
        </p:spPr>
        <p:txBody>
          <a:bodyPr/>
          <a:lstStyle/>
          <a:p>
            <a:pPr marL="609600" indent="-609600">
              <a:lnSpc>
                <a:spcPct val="90000"/>
              </a:lnSpc>
              <a:buFontTx/>
              <a:buNone/>
            </a:pPr>
            <a:r>
              <a:rPr lang="en-US" sz="2800" b="1"/>
              <a:t>Disintermediation</a:t>
            </a:r>
            <a:r>
              <a:rPr lang="en-US" sz="2800" b="1" i="1"/>
              <a:t> </a:t>
            </a:r>
            <a:r>
              <a:rPr lang="en-US" sz="2000" b="1" i="1"/>
              <a:t>(cont.)</a:t>
            </a:r>
            <a:r>
              <a:rPr lang="en-US" sz="2800" b="1" i="1"/>
              <a:t> </a:t>
            </a:r>
          </a:p>
          <a:p>
            <a:pPr marL="609600" indent="-609600">
              <a:lnSpc>
                <a:spcPct val="90000"/>
              </a:lnSpc>
            </a:pPr>
            <a:r>
              <a:rPr lang="en-US" sz="2800" b="1"/>
              <a:t>More and more companies are marketing directly to the consumer.</a:t>
            </a:r>
          </a:p>
          <a:p>
            <a:pPr marL="609600" indent="-609600">
              <a:lnSpc>
                <a:spcPct val="90000"/>
              </a:lnSpc>
            </a:pPr>
            <a:r>
              <a:rPr lang="en-US" sz="2800" b="1"/>
              <a:t>Competition forces producers to develop new channels such as Internet, but doing so often brings them into direct competition with their established channels.</a:t>
            </a:r>
          </a:p>
          <a:p>
            <a:pPr marL="609600" indent="-609600">
              <a:lnSpc>
                <a:spcPct val="90000"/>
              </a:lnSpc>
            </a:pPr>
            <a:r>
              <a:rPr lang="en-US" sz="2800" b="1"/>
              <a:t>Traditional intermediaries must find new ways to provide value added or they will disappear.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6322"/>
                                        </p:tgtEl>
                                        <p:attrNameLst>
                                          <p:attrName>style.visibility</p:attrName>
                                        </p:attrNameLst>
                                      </p:cBhvr>
                                      <p:to>
                                        <p:strVal val="visible"/>
                                      </p:to>
                                    </p:set>
                                    <p:anim to="" calcmode="lin" valueType="num">
                                      <p:cBhvr>
                                        <p:cTn id="7" dur="1" fill="hold"/>
                                        <p:tgtEl>
                                          <p:spTgt spid="5632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6323">
                                            <p:txEl>
                                              <p:pRg st="0" end="0"/>
                                            </p:txEl>
                                          </p:spTgt>
                                        </p:tgtEl>
                                        <p:attrNameLst>
                                          <p:attrName>style.visibility</p:attrName>
                                        </p:attrNameLst>
                                      </p:cBhvr>
                                      <p:to>
                                        <p:strVal val="visible"/>
                                      </p:to>
                                    </p:set>
                                    <p:anim to="" calcmode="lin" valueType="num">
                                      <p:cBhvr>
                                        <p:cTn id="12" dur="1" fill="hold"/>
                                        <p:tgtEl>
                                          <p:spTgt spid="5632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6323">
                                            <p:txEl>
                                              <p:pRg st="1" end="1"/>
                                            </p:txEl>
                                          </p:spTgt>
                                        </p:tgtEl>
                                        <p:attrNameLst>
                                          <p:attrName>style.visibility</p:attrName>
                                        </p:attrNameLst>
                                      </p:cBhvr>
                                      <p:to>
                                        <p:strVal val="visible"/>
                                      </p:to>
                                    </p:set>
                                    <p:anim to="" calcmode="lin" valueType="num">
                                      <p:cBhvr>
                                        <p:cTn id="17" dur="1" fill="hold"/>
                                        <p:tgtEl>
                                          <p:spTgt spid="5632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6323">
                                            <p:txEl>
                                              <p:pRg st="2" end="2"/>
                                            </p:txEl>
                                          </p:spTgt>
                                        </p:tgtEl>
                                        <p:attrNameLst>
                                          <p:attrName>style.visibility</p:attrName>
                                        </p:attrNameLst>
                                      </p:cBhvr>
                                      <p:to>
                                        <p:strVal val="visible"/>
                                      </p:to>
                                    </p:set>
                                    <p:anim to="" calcmode="lin" valueType="num">
                                      <p:cBhvr>
                                        <p:cTn id="22" dur="1" fill="hold"/>
                                        <p:tgtEl>
                                          <p:spTgt spid="5632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6323">
                                            <p:txEl>
                                              <p:pRg st="3" end="3"/>
                                            </p:txEl>
                                          </p:spTgt>
                                        </p:tgtEl>
                                        <p:attrNameLst>
                                          <p:attrName>style.visibility</p:attrName>
                                        </p:attrNameLst>
                                      </p:cBhvr>
                                      <p:to>
                                        <p:strVal val="visible"/>
                                      </p:to>
                                    </p:set>
                                    <p:anim to="" calcmode="lin" valueType="num">
                                      <p:cBhvr>
                                        <p:cTn id="27" dur="1" fill="hold"/>
                                        <p:tgtEl>
                                          <p:spTgt spid="5632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p:bldP spid="56323" grpId="0" build="p" bldLvl="2"/>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a:xfrm>
            <a:off x="304800" y="2438400"/>
            <a:ext cx="8153400" cy="3657600"/>
          </a:xfrm>
        </p:spPr>
        <p:txBody>
          <a:bodyPr/>
          <a:lstStyle/>
          <a:p>
            <a:r>
              <a:rPr lang="en-US" dirty="0" smtClean="0"/>
              <a:t>Channel Membership Relationships Worksheet</a:t>
            </a:r>
            <a:endParaRPr lang="en-US" dirty="0"/>
          </a:p>
        </p:txBody>
      </p:sp>
      <p:sp>
        <p:nvSpPr>
          <p:cNvPr id="4" name="Slide Number Placeholder 3"/>
          <p:cNvSpPr>
            <a:spLocks noGrp="1"/>
          </p:cNvSpPr>
          <p:nvPr>
            <p:ph type="sldNum" sz="quarter" idx="12"/>
          </p:nvPr>
        </p:nvSpPr>
        <p:spPr/>
        <p:txBody>
          <a:bodyPr/>
          <a:lstStyle/>
          <a:p>
            <a:fld id="{2F346E9F-B254-48DF-91CD-56066871D172}"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Thursday, May </a:t>
            </a:r>
            <a:r>
              <a:rPr lang="en-US" dirty="0" smtClean="0"/>
              <a:t>12</a:t>
            </a:r>
            <a:r>
              <a:rPr lang="en-US" baseline="30000" dirty="0" smtClean="0"/>
              <a:t>th</a:t>
            </a:r>
            <a:r>
              <a:rPr lang="en-US" dirty="0" smtClean="0"/>
              <a:t/>
            </a:r>
            <a:br>
              <a:rPr lang="en-US" dirty="0" smtClean="0"/>
            </a:br>
            <a:r>
              <a:rPr lang="en-US" dirty="0" smtClean="0"/>
              <a:t>unit F10 - </a:t>
            </a:r>
            <a:endParaRPr lang="en-US" dirty="0"/>
          </a:p>
        </p:txBody>
      </p:sp>
      <p:sp>
        <p:nvSpPr>
          <p:cNvPr id="3" name="Content Placeholder 2"/>
          <p:cNvSpPr>
            <a:spLocks noGrp="1"/>
          </p:cNvSpPr>
          <p:nvPr>
            <p:ph idx="1"/>
          </p:nvPr>
        </p:nvSpPr>
        <p:spPr/>
        <p:txBody>
          <a:bodyPr/>
          <a:lstStyle/>
          <a:p>
            <a:r>
              <a:rPr lang="en-US" dirty="0" smtClean="0"/>
              <a:t>Warm up – Vocabulary Quiz 10.01-.02</a:t>
            </a:r>
          </a:p>
          <a:p>
            <a:r>
              <a:rPr lang="en-US" dirty="0" smtClean="0"/>
              <a:t>Obj. 10.01 – Steps in Channel Decision Making Process</a:t>
            </a:r>
          </a:p>
          <a:p>
            <a:pPr lvl="1"/>
            <a:r>
              <a:rPr lang="en-US" dirty="0" smtClean="0"/>
              <a:t>Slide Show/notes </a:t>
            </a:r>
          </a:p>
          <a:p>
            <a:r>
              <a:rPr lang="en-US" dirty="0" smtClean="0"/>
              <a:t>Obj. 10.02 – Distribution Process Mgmt</a:t>
            </a:r>
          </a:p>
          <a:p>
            <a:pPr lvl="1"/>
            <a:r>
              <a:rPr lang="en-US" dirty="0" smtClean="0"/>
              <a:t>Slide Show/notes</a:t>
            </a:r>
          </a:p>
          <a:p>
            <a:pPr lvl="1"/>
            <a:r>
              <a:rPr lang="en-US" smtClean="0"/>
              <a:t>Worksheet</a:t>
            </a:r>
            <a:endParaRPr lang="en-US" dirty="0"/>
          </a:p>
        </p:txBody>
      </p:sp>
      <p:sp>
        <p:nvSpPr>
          <p:cNvPr id="4" name="Slide Number Placeholder 3"/>
          <p:cNvSpPr>
            <a:spLocks noGrp="1"/>
          </p:cNvSpPr>
          <p:nvPr>
            <p:ph type="sldNum" sz="quarter" idx="12"/>
          </p:nvPr>
        </p:nvSpPr>
        <p:spPr/>
        <p:txBody>
          <a:bodyPr/>
          <a:lstStyle/>
          <a:p>
            <a:fld id="{2F346E9F-B254-48DF-91CD-56066871D172}"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AA08D65-0A04-4BE2-ACEE-0811493F2888}" type="slidenum">
              <a:rPr lang="en-US"/>
              <a:pPr/>
              <a:t>33</a:t>
            </a:fld>
            <a:endParaRPr lang="en-US"/>
          </a:p>
        </p:txBody>
      </p:sp>
      <p:sp>
        <p:nvSpPr>
          <p:cNvPr id="8194" name="Rectangle 2"/>
          <p:cNvSpPr>
            <a:spLocks noGrp="1" noChangeArrowheads="1"/>
          </p:cNvSpPr>
          <p:nvPr>
            <p:ph type="title"/>
          </p:nvPr>
        </p:nvSpPr>
        <p:spPr/>
        <p:txBody>
          <a:bodyPr/>
          <a:lstStyle/>
          <a:p>
            <a:r>
              <a:rPr lang="en-US" sz="3600"/>
              <a:t>Steps in the channel decision-making process</a:t>
            </a:r>
          </a:p>
        </p:txBody>
      </p:sp>
      <p:sp>
        <p:nvSpPr>
          <p:cNvPr id="8195" name="Rectangle 3"/>
          <p:cNvSpPr>
            <a:spLocks noGrp="1" noChangeArrowheads="1"/>
          </p:cNvSpPr>
          <p:nvPr>
            <p:ph type="body" idx="1"/>
          </p:nvPr>
        </p:nvSpPr>
        <p:spPr/>
        <p:txBody>
          <a:bodyPr/>
          <a:lstStyle/>
          <a:p>
            <a:pPr marL="609600" indent="-609600">
              <a:buFontTx/>
              <a:buAutoNum type="arabicPeriod"/>
            </a:pPr>
            <a:r>
              <a:rPr lang="en-US" b="1" dirty="0"/>
              <a:t>Analyze consumer needs.</a:t>
            </a:r>
          </a:p>
          <a:p>
            <a:pPr marL="609600" indent="-609600">
              <a:buFontTx/>
              <a:buAutoNum type="arabicPeriod"/>
            </a:pPr>
            <a:r>
              <a:rPr lang="en-US" b="1" dirty="0" smtClean="0"/>
              <a:t>Set </a:t>
            </a:r>
            <a:r>
              <a:rPr lang="en-US" b="1" dirty="0"/>
              <a:t>channel objectives.</a:t>
            </a:r>
          </a:p>
          <a:p>
            <a:pPr marL="609600" indent="-609600">
              <a:buFontTx/>
              <a:buAutoNum type="arabicPeriod"/>
            </a:pPr>
            <a:r>
              <a:rPr lang="en-US" b="1" dirty="0" smtClean="0"/>
              <a:t>Identify and evaluate major channel alternatives</a:t>
            </a:r>
          </a:p>
          <a:p>
            <a:pPr marL="609600" indent="-609600">
              <a:buFontTx/>
              <a:buAutoNum type="arabicPeriod"/>
            </a:pPr>
            <a:r>
              <a:rPr lang="en-US" b="1" dirty="0" smtClean="0"/>
              <a:t>Design the system and select channel members based on appropriateness and expertise</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to="" calcmode="lin" valueType="num">
                                      <p:cBhvr>
                                        <p:cTn id="12" dur="1" fill="hold"/>
                                        <p:tgtEl>
                                          <p:spTgt spid="819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195">
                                            <p:txEl>
                                              <p:pRg st="1" end="1"/>
                                            </p:txEl>
                                          </p:spTgt>
                                        </p:tgtEl>
                                        <p:attrNameLst>
                                          <p:attrName>style.visibility</p:attrName>
                                        </p:attrNameLst>
                                      </p:cBhvr>
                                      <p:to>
                                        <p:strVal val="visible"/>
                                      </p:to>
                                    </p:set>
                                    <p:anim to="" calcmode="lin" valueType="num">
                                      <p:cBhvr>
                                        <p:cTn id="17" dur="1" fill="hold"/>
                                        <p:tgtEl>
                                          <p:spTgt spid="819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195">
                                            <p:txEl>
                                              <p:pRg st="2" end="2"/>
                                            </p:txEl>
                                          </p:spTgt>
                                        </p:tgtEl>
                                        <p:attrNameLst>
                                          <p:attrName>style.visibility</p:attrName>
                                        </p:attrNameLst>
                                      </p:cBhvr>
                                      <p:to>
                                        <p:strVal val="visible"/>
                                      </p:to>
                                    </p:set>
                                    <p:anim to="" calcmode="lin" valueType="num">
                                      <p:cBhvr>
                                        <p:cTn id="22" dur="1" fill="hold"/>
                                        <p:tgtEl>
                                          <p:spTgt spid="819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195">
                                            <p:txEl>
                                              <p:pRg st="3" end="3"/>
                                            </p:txEl>
                                          </p:spTgt>
                                        </p:tgtEl>
                                        <p:attrNameLst>
                                          <p:attrName>style.visibility</p:attrName>
                                        </p:attrNameLst>
                                      </p:cBhvr>
                                      <p:to>
                                        <p:strVal val="visible"/>
                                      </p:to>
                                    </p:set>
                                    <p:anim to="" calcmode="lin" valueType="num">
                                      <p:cBhvr>
                                        <p:cTn id="27" dur="1" fill="hold"/>
                                        <p:tgtEl>
                                          <p:spTgt spid="8195">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bldLvl="2"/>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AA08D65-0A04-4BE2-ACEE-0811493F2888}" type="slidenum">
              <a:rPr lang="en-US"/>
              <a:pPr/>
              <a:t>34</a:t>
            </a:fld>
            <a:endParaRPr lang="en-US"/>
          </a:p>
        </p:txBody>
      </p:sp>
      <p:sp>
        <p:nvSpPr>
          <p:cNvPr id="8194" name="Rectangle 2"/>
          <p:cNvSpPr>
            <a:spLocks noGrp="1" noChangeArrowheads="1"/>
          </p:cNvSpPr>
          <p:nvPr>
            <p:ph type="title"/>
          </p:nvPr>
        </p:nvSpPr>
        <p:spPr/>
        <p:txBody>
          <a:bodyPr/>
          <a:lstStyle/>
          <a:p>
            <a:r>
              <a:rPr lang="en-US" sz="3600" dirty="0"/>
              <a:t>Steps in the channel decision-making </a:t>
            </a:r>
            <a:r>
              <a:rPr lang="en-US" sz="3600" dirty="0" smtClean="0"/>
              <a:t>process (cont)</a:t>
            </a:r>
            <a:endParaRPr lang="en-US" sz="3600" dirty="0"/>
          </a:p>
        </p:txBody>
      </p:sp>
      <p:sp>
        <p:nvSpPr>
          <p:cNvPr id="8195" name="Rectangle 3"/>
          <p:cNvSpPr>
            <a:spLocks noGrp="1" noChangeArrowheads="1"/>
          </p:cNvSpPr>
          <p:nvPr>
            <p:ph type="body" idx="1"/>
          </p:nvPr>
        </p:nvSpPr>
        <p:spPr/>
        <p:txBody>
          <a:bodyPr/>
          <a:lstStyle/>
          <a:p>
            <a:pPr marL="609600" indent="-609600">
              <a:buFontTx/>
              <a:buAutoNum type="arabicPeriod"/>
            </a:pPr>
            <a:r>
              <a:rPr lang="en-US" b="1" dirty="0"/>
              <a:t>Analyze consumer needs.</a:t>
            </a:r>
          </a:p>
          <a:p>
            <a:pPr marL="990600" lvl="1" indent="-533400">
              <a:buFontTx/>
              <a:buChar char="•"/>
            </a:pPr>
            <a:r>
              <a:rPr lang="en-US" b="1" dirty="0"/>
              <a:t>Determine customer preferences.</a:t>
            </a:r>
          </a:p>
          <a:p>
            <a:pPr marL="990600" lvl="1" indent="-533400">
              <a:buFontTx/>
              <a:buChar char="•"/>
            </a:pPr>
            <a:r>
              <a:rPr lang="en-US" b="1" dirty="0"/>
              <a:t>Determine feasibility and costs of providing what customers want.</a:t>
            </a:r>
          </a:p>
          <a:p>
            <a:pPr marL="609600" indent="-609600">
              <a:buNone/>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to="" calcmode="lin" valueType="num">
                                      <p:cBhvr>
                                        <p:cTn id="12" dur="1" fill="hold"/>
                                        <p:tgtEl>
                                          <p:spTgt spid="819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195">
                                            <p:txEl>
                                              <p:pRg st="1" end="1"/>
                                            </p:txEl>
                                          </p:spTgt>
                                        </p:tgtEl>
                                        <p:attrNameLst>
                                          <p:attrName>style.visibility</p:attrName>
                                        </p:attrNameLst>
                                      </p:cBhvr>
                                      <p:to>
                                        <p:strVal val="visible"/>
                                      </p:to>
                                    </p:set>
                                    <p:anim to="" calcmode="lin" valueType="num">
                                      <p:cBhvr>
                                        <p:cTn id="17" dur="1" fill="hold"/>
                                        <p:tgtEl>
                                          <p:spTgt spid="819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195">
                                            <p:txEl>
                                              <p:pRg st="2" end="2"/>
                                            </p:txEl>
                                          </p:spTgt>
                                        </p:tgtEl>
                                        <p:attrNameLst>
                                          <p:attrName>style.visibility</p:attrName>
                                        </p:attrNameLst>
                                      </p:cBhvr>
                                      <p:to>
                                        <p:strVal val="visible"/>
                                      </p:to>
                                    </p:set>
                                    <p:anim to="" calcmode="lin" valueType="num">
                                      <p:cBhvr>
                                        <p:cTn id="22" dur="1" fill="hold"/>
                                        <p:tgtEl>
                                          <p:spTgt spid="819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bldLvl="2"/>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AA08D65-0A04-4BE2-ACEE-0811493F2888}" type="slidenum">
              <a:rPr lang="en-US"/>
              <a:pPr/>
              <a:t>35</a:t>
            </a:fld>
            <a:endParaRPr lang="en-US"/>
          </a:p>
        </p:txBody>
      </p:sp>
      <p:sp>
        <p:nvSpPr>
          <p:cNvPr id="8194" name="Rectangle 2"/>
          <p:cNvSpPr>
            <a:spLocks noGrp="1" noChangeArrowheads="1"/>
          </p:cNvSpPr>
          <p:nvPr>
            <p:ph type="title"/>
          </p:nvPr>
        </p:nvSpPr>
        <p:spPr/>
        <p:txBody>
          <a:bodyPr/>
          <a:lstStyle/>
          <a:p>
            <a:r>
              <a:rPr lang="en-US" sz="3600" dirty="0"/>
              <a:t>Steps in the channel decision-making </a:t>
            </a:r>
            <a:r>
              <a:rPr lang="en-US" sz="3600" dirty="0" smtClean="0"/>
              <a:t>process (cont)</a:t>
            </a:r>
            <a:endParaRPr lang="en-US" sz="3600" dirty="0"/>
          </a:p>
        </p:txBody>
      </p:sp>
      <p:sp>
        <p:nvSpPr>
          <p:cNvPr id="8195" name="Rectangle 3"/>
          <p:cNvSpPr>
            <a:spLocks noGrp="1" noChangeArrowheads="1"/>
          </p:cNvSpPr>
          <p:nvPr>
            <p:ph type="body" idx="1"/>
          </p:nvPr>
        </p:nvSpPr>
        <p:spPr/>
        <p:txBody>
          <a:bodyPr/>
          <a:lstStyle/>
          <a:p>
            <a:pPr marL="609600" indent="-609600">
              <a:buNone/>
            </a:pPr>
            <a:r>
              <a:rPr lang="en-US" b="1" dirty="0" smtClean="0"/>
              <a:t>2.  Set </a:t>
            </a:r>
            <a:r>
              <a:rPr lang="en-US" b="1" dirty="0"/>
              <a:t>channel objectives.</a:t>
            </a:r>
          </a:p>
          <a:p>
            <a:pPr marL="990600" lvl="1" indent="-533400">
              <a:buFontTx/>
              <a:buChar char="•"/>
            </a:pPr>
            <a:r>
              <a:rPr lang="en-US" b="1" dirty="0"/>
              <a:t>Determine target market and level of service.</a:t>
            </a:r>
          </a:p>
          <a:p>
            <a:pPr marL="990600" lvl="1" indent="-533400">
              <a:buFontTx/>
              <a:buChar char="•"/>
            </a:pPr>
            <a:r>
              <a:rPr lang="en-US" b="1" dirty="0"/>
              <a:t>Determine appropriate channels for that market and service level.</a:t>
            </a:r>
          </a:p>
          <a:p>
            <a:pPr marL="609600" indent="-609600">
              <a:buFontTx/>
              <a:buAutoNum type="arabicPeriod"/>
            </a:pP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to="" calcmode="lin" valueType="num">
                                      <p:cBhvr>
                                        <p:cTn id="7" dur="1" fill="hold"/>
                                        <p:tgtEl>
                                          <p:spTgt spid="819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to="" calcmode="lin" valueType="num">
                                      <p:cBhvr>
                                        <p:cTn id="12" dur="1" fill="hold"/>
                                        <p:tgtEl>
                                          <p:spTgt spid="819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8195">
                                            <p:txEl>
                                              <p:pRg st="1" end="1"/>
                                            </p:txEl>
                                          </p:spTgt>
                                        </p:tgtEl>
                                        <p:attrNameLst>
                                          <p:attrName>style.visibility</p:attrName>
                                        </p:attrNameLst>
                                      </p:cBhvr>
                                      <p:to>
                                        <p:strVal val="visible"/>
                                      </p:to>
                                    </p:set>
                                    <p:anim to="" calcmode="lin" valueType="num">
                                      <p:cBhvr>
                                        <p:cTn id="17" dur="1" fill="hold"/>
                                        <p:tgtEl>
                                          <p:spTgt spid="819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8195">
                                            <p:txEl>
                                              <p:pRg st="2" end="2"/>
                                            </p:txEl>
                                          </p:spTgt>
                                        </p:tgtEl>
                                        <p:attrNameLst>
                                          <p:attrName>style.visibility</p:attrName>
                                        </p:attrNameLst>
                                      </p:cBhvr>
                                      <p:to>
                                        <p:strVal val="visible"/>
                                      </p:to>
                                    </p:set>
                                    <p:anim to="" calcmode="lin" valueType="num">
                                      <p:cBhvr>
                                        <p:cTn id="22" dur="1" fill="hold"/>
                                        <p:tgtEl>
                                          <p:spTgt spid="819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bldLvl="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E04ADBFF-AB03-49A7-86E6-2955E08C58B9}" type="slidenum">
              <a:rPr lang="en-US"/>
              <a:pPr/>
              <a:t>36</a:t>
            </a:fld>
            <a:endParaRPr lang="en-US"/>
          </a:p>
        </p:txBody>
      </p:sp>
      <p:sp>
        <p:nvSpPr>
          <p:cNvPr id="12290" name="Rectangle 2"/>
          <p:cNvSpPr>
            <a:spLocks noGrp="1" noChangeArrowheads="1"/>
          </p:cNvSpPr>
          <p:nvPr>
            <p:ph type="title"/>
          </p:nvPr>
        </p:nvSpPr>
        <p:spPr/>
        <p:txBody>
          <a:bodyPr/>
          <a:lstStyle/>
          <a:p>
            <a:r>
              <a:rPr lang="en-US" sz="3600"/>
              <a:t>Steps in the channel decision-making process </a:t>
            </a:r>
            <a:r>
              <a:rPr lang="en-US" sz="2400"/>
              <a:t>(cont.)</a:t>
            </a:r>
          </a:p>
        </p:txBody>
      </p:sp>
      <p:sp>
        <p:nvSpPr>
          <p:cNvPr id="12291" name="Rectangle 3"/>
          <p:cNvSpPr>
            <a:spLocks noGrp="1" noChangeArrowheads="1"/>
          </p:cNvSpPr>
          <p:nvPr>
            <p:ph type="body" idx="1"/>
          </p:nvPr>
        </p:nvSpPr>
        <p:spPr>
          <a:xfrm>
            <a:off x="304800" y="2362200"/>
            <a:ext cx="8153400" cy="3200400"/>
          </a:xfrm>
        </p:spPr>
        <p:txBody>
          <a:bodyPr/>
          <a:lstStyle/>
          <a:p>
            <a:pPr marL="609600" indent="-609600">
              <a:buFontTx/>
              <a:buAutoNum type="arabicPeriod" startAt="3"/>
            </a:pPr>
            <a:r>
              <a:rPr lang="en-US" b="1"/>
              <a:t>Identify and evaluate major                      channel alternatives.</a:t>
            </a:r>
          </a:p>
          <a:p>
            <a:pPr marL="990600" lvl="1" indent="-533400">
              <a:buFontTx/>
              <a:buChar char="•"/>
            </a:pPr>
            <a:r>
              <a:rPr lang="en-US" b="1"/>
              <a:t>Identify types of intermediaries available such as company sales force, manufacturer’s agents, industrial distributors, wholesalers, etc.</a:t>
            </a:r>
          </a:p>
          <a:p>
            <a:pPr marL="1371600" lvl="2" indent="-457200">
              <a:buFontTx/>
              <a:buNone/>
            </a:pPr>
            <a:endParaRPr lang="en-US" b="1"/>
          </a:p>
          <a:p>
            <a:pPr marL="1371600" lvl="2" indent="-457200"/>
            <a:endParaRPr lang="en-US" b="1"/>
          </a:p>
          <a:p>
            <a:pPr marL="609600" indent="-609600">
              <a:buFontTx/>
              <a:buAutoNum type="arabicPeriod" startAt="3"/>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 to="" calcmode="lin" valueType="num">
                                      <p:cBhvr>
                                        <p:cTn id="7" dur="1" fill="hold"/>
                                        <p:tgtEl>
                                          <p:spTgt spid="1229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 to="" calcmode="lin" valueType="num">
                                      <p:cBhvr>
                                        <p:cTn id="12" dur="1" fill="hold"/>
                                        <p:tgtEl>
                                          <p:spTgt spid="1229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 to="" calcmode="lin" valueType="num">
                                      <p:cBhvr>
                                        <p:cTn id="17" dur="1" fill="hold"/>
                                        <p:tgtEl>
                                          <p:spTgt spid="12291">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bldLvl="2"/>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FD24407-0DF8-48B9-802D-D42E82B10128}" type="slidenum">
              <a:rPr lang="en-US"/>
              <a:pPr/>
              <a:t>37</a:t>
            </a:fld>
            <a:endParaRPr lang="en-US"/>
          </a:p>
        </p:txBody>
      </p:sp>
      <p:sp>
        <p:nvSpPr>
          <p:cNvPr id="48130" name="Rectangle 2"/>
          <p:cNvSpPr>
            <a:spLocks noGrp="1" noChangeArrowheads="1"/>
          </p:cNvSpPr>
          <p:nvPr>
            <p:ph type="title"/>
          </p:nvPr>
        </p:nvSpPr>
        <p:spPr/>
        <p:txBody>
          <a:bodyPr/>
          <a:lstStyle/>
          <a:p>
            <a:r>
              <a:rPr lang="en-US" sz="3600"/>
              <a:t>Steps in the channel decision-making process </a:t>
            </a:r>
            <a:r>
              <a:rPr lang="en-US" sz="2400"/>
              <a:t>(cont.)</a:t>
            </a:r>
          </a:p>
        </p:txBody>
      </p:sp>
      <p:sp>
        <p:nvSpPr>
          <p:cNvPr id="48131" name="Rectangle 3"/>
          <p:cNvSpPr>
            <a:spLocks noGrp="1" noChangeArrowheads="1"/>
          </p:cNvSpPr>
          <p:nvPr>
            <p:ph type="body" idx="1"/>
          </p:nvPr>
        </p:nvSpPr>
        <p:spPr>
          <a:xfrm>
            <a:off x="304800" y="1905000"/>
            <a:ext cx="8153400" cy="4800600"/>
          </a:xfrm>
        </p:spPr>
        <p:txBody>
          <a:bodyPr/>
          <a:lstStyle/>
          <a:p>
            <a:pPr marL="609600" indent="-609600">
              <a:lnSpc>
                <a:spcPct val="90000"/>
              </a:lnSpc>
              <a:buFontTx/>
              <a:buAutoNum type="arabicPeriod" startAt="3"/>
            </a:pPr>
            <a:r>
              <a:rPr lang="en-US" b="1"/>
              <a:t>Identify and evaluate major                      channel alternatives.  </a:t>
            </a:r>
            <a:r>
              <a:rPr lang="en-US" sz="2400" b="1"/>
              <a:t>(cont.)</a:t>
            </a:r>
          </a:p>
          <a:p>
            <a:pPr marL="990600" lvl="1" indent="-533400">
              <a:lnSpc>
                <a:spcPct val="90000"/>
              </a:lnSpc>
              <a:buFontTx/>
              <a:buChar char="•"/>
            </a:pPr>
            <a:r>
              <a:rPr lang="en-US" b="1"/>
              <a:t>Decide on the desired number of intermediaries.</a:t>
            </a:r>
          </a:p>
          <a:p>
            <a:pPr marL="1371600" lvl="2" indent="-457200">
              <a:lnSpc>
                <a:spcPct val="90000"/>
              </a:lnSpc>
            </a:pPr>
            <a:r>
              <a:rPr lang="en-US" b="1"/>
              <a:t>Intensive distribution is used when the desire is to sell the product in as many outlets as possible.</a:t>
            </a:r>
          </a:p>
          <a:p>
            <a:pPr marL="1371600" lvl="2" indent="-457200">
              <a:lnSpc>
                <a:spcPct val="90000"/>
              </a:lnSpc>
            </a:pPr>
            <a:r>
              <a:rPr lang="en-US" b="1"/>
              <a:t>Selective distribution is used to limit the number of outlets in a given geographic area.</a:t>
            </a:r>
          </a:p>
          <a:p>
            <a:pPr marL="1371600" lvl="2" indent="-457200">
              <a:lnSpc>
                <a:spcPct val="90000"/>
              </a:lnSpc>
            </a:pPr>
            <a:r>
              <a:rPr lang="en-US" b="1"/>
              <a:t>Exclusive distribution provides protected territories in a given geographic area to enhance product image, prestige, high profit margins, and greater channel control.</a:t>
            </a:r>
          </a:p>
          <a:p>
            <a:pPr marL="1371600" lvl="2" indent="-457200">
              <a:lnSpc>
                <a:spcPct val="90000"/>
              </a:lnSpc>
              <a:buFontTx/>
              <a:buNone/>
            </a:pPr>
            <a:endParaRPr lang="en-US" b="1"/>
          </a:p>
          <a:p>
            <a:pPr marL="1371600" lvl="2" indent="-457200">
              <a:lnSpc>
                <a:spcPct val="90000"/>
              </a:lnSpc>
            </a:pPr>
            <a:endParaRPr lang="en-US" b="1"/>
          </a:p>
          <a:p>
            <a:pPr marL="609600" indent="-609600">
              <a:lnSpc>
                <a:spcPct val="90000"/>
              </a:lnSpc>
              <a:buFontTx/>
              <a:buAutoNum type="arabicPeriod" startAt="3"/>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 to="" calcmode="lin" valueType="num">
                                      <p:cBhvr>
                                        <p:cTn id="7" dur="1" fill="hold"/>
                                        <p:tgtEl>
                                          <p:spTgt spid="4813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 to="" calcmode="lin" valueType="num">
                                      <p:cBhvr>
                                        <p:cTn id="12" dur="1" fill="hold"/>
                                        <p:tgtEl>
                                          <p:spTgt spid="4813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8131">
                                            <p:txEl>
                                              <p:pRg st="1" end="1"/>
                                            </p:txEl>
                                          </p:spTgt>
                                        </p:tgtEl>
                                        <p:attrNameLst>
                                          <p:attrName>style.visibility</p:attrName>
                                        </p:attrNameLst>
                                      </p:cBhvr>
                                      <p:to>
                                        <p:strVal val="visible"/>
                                      </p:to>
                                    </p:set>
                                    <p:anim to="" calcmode="lin" valueType="num">
                                      <p:cBhvr>
                                        <p:cTn id="17" dur="1" fill="hold"/>
                                        <p:tgtEl>
                                          <p:spTgt spid="48131">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8131">
                                            <p:txEl>
                                              <p:pRg st="2" end="2"/>
                                            </p:txEl>
                                          </p:spTgt>
                                        </p:tgtEl>
                                        <p:attrNameLst>
                                          <p:attrName>style.visibility</p:attrName>
                                        </p:attrNameLst>
                                      </p:cBhvr>
                                      <p:to>
                                        <p:strVal val="visible"/>
                                      </p:to>
                                    </p:set>
                                    <p:anim to="" calcmode="lin" valueType="num">
                                      <p:cBhvr>
                                        <p:cTn id="22" dur="1" fill="hold"/>
                                        <p:tgtEl>
                                          <p:spTgt spid="48131">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8131">
                                            <p:txEl>
                                              <p:pRg st="3" end="3"/>
                                            </p:txEl>
                                          </p:spTgt>
                                        </p:tgtEl>
                                        <p:attrNameLst>
                                          <p:attrName>style.visibility</p:attrName>
                                        </p:attrNameLst>
                                      </p:cBhvr>
                                      <p:to>
                                        <p:strVal val="visible"/>
                                      </p:to>
                                    </p:set>
                                    <p:anim to="" calcmode="lin" valueType="num">
                                      <p:cBhvr>
                                        <p:cTn id="27" dur="1" fill="hold"/>
                                        <p:tgtEl>
                                          <p:spTgt spid="48131">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8131">
                                            <p:txEl>
                                              <p:pRg st="4" end="4"/>
                                            </p:txEl>
                                          </p:spTgt>
                                        </p:tgtEl>
                                        <p:attrNameLst>
                                          <p:attrName>style.visibility</p:attrName>
                                        </p:attrNameLst>
                                      </p:cBhvr>
                                      <p:to>
                                        <p:strVal val="visible"/>
                                      </p:to>
                                    </p:set>
                                    <p:anim to="" calcmode="lin" valueType="num">
                                      <p:cBhvr>
                                        <p:cTn id="32" dur="1" fill="hold"/>
                                        <p:tgtEl>
                                          <p:spTgt spid="4813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8131" grpId="0" build="p" bldLvl="3"/>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76C6154-E9DA-48F6-9832-459E563F676F}" type="slidenum">
              <a:rPr lang="en-US"/>
              <a:pPr/>
              <a:t>38</a:t>
            </a:fld>
            <a:endParaRPr lang="en-US"/>
          </a:p>
        </p:txBody>
      </p:sp>
      <p:sp>
        <p:nvSpPr>
          <p:cNvPr id="50178" name="Rectangle 2"/>
          <p:cNvSpPr>
            <a:spLocks noGrp="1" noChangeArrowheads="1"/>
          </p:cNvSpPr>
          <p:nvPr>
            <p:ph type="title"/>
          </p:nvPr>
        </p:nvSpPr>
        <p:spPr/>
        <p:txBody>
          <a:bodyPr/>
          <a:lstStyle/>
          <a:p>
            <a:r>
              <a:rPr lang="en-US" sz="3600"/>
              <a:t>Steps in the channel decision-making process </a:t>
            </a:r>
            <a:r>
              <a:rPr lang="en-US" sz="2400"/>
              <a:t>(cont.)</a:t>
            </a:r>
          </a:p>
        </p:txBody>
      </p:sp>
      <p:sp>
        <p:nvSpPr>
          <p:cNvPr id="50179" name="Rectangle 3"/>
          <p:cNvSpPr>
            <a:spLocks noGrp="1" noChangeArrowheads="1"/>
          </p:cNvSpPr>
          <p:nvPr>
            <p:ph type="body" idx="1"/>
          </p:nvPr>
        </p:nvSpPr>
        <p:spPr>
          <a:xfrm>
            <a:off x="304800" y="2133600"/>
            <a:ext cx="8153400" cy="3276600"/>
          </a:xfrm>
        </p:spPr>
        <p:txBody>
          <a:bodyPr/>
          <a:lstStyle/>
          <a:p>
            <a:pPr marL="609600" indent="-609600">
              <a:buFontTx/>
              <a:buAutoNum type="arabicPeriod" startAt="3"/>
            </a:pPr>
            <a:r>
              <a:rPr lang="en-US" b="1"/>
              <a:t>Identify and evaluate major                      channel alternatives.  </a:t>
            </a:r>
            <a:r>
              <a:rPr lang="en-US" sz="2400" b="1"/>
              <a:t>(cont.)</a:t>
            </a:r>
          </a:p>
          <a:p>
            <a:pPr marL="990600" lvl="1" indent="-533400">
              <a:buFontTx/>
              <a:buChar char="•"/>
            </a:pPr>
            <a:r>
              <a:rPr lang="en-US" b="1"/>
              <a:t>Establish agreement among channel members regarding price policies, territorial rights, and special services to be performed by each.</a:t>
            </a:r>
          </a:p>
          <a:p>
            <a:pPr marL="990600" lvl="1" indent="-533400">
              <a:buFontTx/>
              <a:buNone/>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0178"/>
                                        </p:tgtEl>
                                        <p:attrNameLst>
                                          <p:attrName>style.visibility</p:attrName>
                                        </p:attrNameLst>
                                      </p:cBhvr>
                                      <p:to>
                                        <p:strVal val="visible"/>
                                      </p:to>
                                    </p:set>
                                    <p:anim to="" calcmode="lin" valueType="num">
                                      <p:cBhvr>
                                        <p:cTn id="7" dur="1" fill="hold"/>
                                        <p:tgtEl>
                                          <p:spTgt spid="5017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0179">
                                            <p:txEl>
                                              <p:pRg st="0" end="0"/>
                                            </p:txEl>
                                          </p:spTgt>
                                        </p:tgtEl>
                                        <p:attrNameLst>
                                          <p:attrName>style.visibility</p:attrName>
                                        </p:attrNameLst>
                                      </p:cBhvr>
                                      <p:to>
                                        <p:strVal val="visible"/>
                                      </p:to>
                                    </p:set>
                                    <p:anim to="" calcmode="lin" valueType="num">
                                      <p:cBhvr>
                                        <p:cTn id="12" dur="1" fill="hold"/>
                                        <p:tgtEl>
                                          <p:spTgt spid="5017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0179">
                                            <p:txEl>
                                              <p:pRg st="1" end="1"/>
                                            </p:txEl>
                                          </p:spTgt>
                                        </p:tgtEl>
                                        <p:attrNameLst>
                                          <p:attrName>style.visibility</p:attrName>
                                        </p:attrNameLst>
                                      </p:cBhvr>
                                      <p:to>
                                        <p:strVal val="visible"/>
                                      </p:to>
                                    </p:set>
                                    <p:anim to="" calcmode="lin" valueType="num">
                                      <p:cBhvr>
                                        <p:cTn id="17" dur="1" fill="hold"/>
                                        <p:tgtEl>
                                          <p:spTgt spid="5017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9B2627B-B293-4601-90DB-16A57DFD17F8}" type="slidenum">
              <a:rPr lang="en-US"/>
              <a:pPr/>
              <a:t>39</a:t>
            </a:fld>
            <a:endParaRPr lang="en-US"/>
          </a:p>
        </p:txBody>
      </p:sp>
      <p:sp>
        <p:nvSpPr>
          <p:cNvPr id="13314" name="Rectangle 2"/>
          <p:cNvSpPr>
            <a:spLocks noGrp="1" noChangeArrowheads="1"/>
          </p:cNvSpPr>
          <p:nvPr>
            <p:ph type="title"/>
          </p:nvPr>
        </p:nvSpPr>
        <p:spPr/>
        <p:txBody>
          <a:bodyPr/>
          <a:lstStyle/>
          <a:p>
            <a:r>
              <a:rPr lang="en-US" sz="3600"/>
              <a:t>Steps in the channel decision-making process </a:t>
            </a:r>
            <a:r>
              <a:rPr lang="en-US" sz="2400"/>
              <a:t>(cont.)</a:t>
            </a:r>
          </a:p>
        </p:txBody>
      </p:sp>
      <p:sp>
        <p:nvSpPr>
          <p:cNvPr id="13315" name="Rectangle 3"/>
          <p:cNvSpPr>
            <a:spLocks noGrp="1" noChangeArrowheads="1"/>
          </p:cNvSpPr>
          <p:nvPr>
            <p:ph type="body" idx="1"/>
          </p:nvPr>
        </p:nvSpPr>
        <p:spPr>
          <a:xfrm>
            <a:off x="304800" y="2438400"/>
            <a:ext cx="8153400" cy="4191000"/>
          </a:xfrm>
        </p:spPr>
        <p:txBody>
          <a:bodyPr/>
          <a:lstStyle/>
          <a:p>
            <a:pPr marL="609600" indent="-609600">
              <a:lnSpc>
                <a:spcPct val="80000"/>
              </a:lnSpc>
              <a:buFontTx/>
              <a:buAutoNum type="arabicPeriod" startAt="4"/>
            </a:pPr>
            <a:r>
              <a:rPr lang="en-US" sz="2800" b="1"/>
              <a:t>Design the system and select the channel members based on appropriateness and expertise.</a:t>
            </a:r>
          </a:p>
          <a:p>
            <a:pPr marL="990600" lvl="1" indent="-533400">
              <a:lnSpc>
                <a:spcPct val="80000"/>
              </a:lnSpc>
              <a:buFontTx/>
              <a:buChar char="•"/>
            </a:pPr>
            <a:r>
              <a:rPr lang="en-US" sz="2400" b="1"/>
              <a:t>Perishability of the product</a:t>
            </a:r>
          </a:p>
          <a:p>
            <a:pPr marL="990600" lvl="1" indent="-533400">
              <a:lnSpc>
                <a:spcPct val="80000"/>
              </a:lnSpc>
              <a:buFontTx/>
              <a:buChar char="•"/>
            </a:pPr>
            <a:r>
              <a:rPr lang="en-US" sz="2400" b="1"/>
              <a:t>Geographic distance between the producer and consumer</a:t>
            </a:r>
          </a:p>
          <a:p>
            <a:pPr marL="990600" lvl="1" indent="-533400">
              <a:lnSpc>
                <a:spcPct val="80000"/>
              </a:lnSpc>
              <a:buFontTx/>
              <a:buChar char="•"/>
            </a:pPr>
            <a:r>
              <a:rPr lang="en-US" sz="2400" b="1"/>
              <a:t>Special handling requirements of the product</a:t>
            </a:r>
          </a:p>
          <a:p>
            <a:pPr marL="990600" lvl="1" indent="-533400">
              <a:lnSpc>
                <a:spcPct val="80000"/>
              </a:lnSpc>
              <a:buFontTx/>
              <a:buChar char="•"/>
            </a:pPr>
            <a:r>
              <a:rPr lang="en-US" sz="2400" b="1"/>
              <a:t>Number of users of the product</a:t>
            </a:r>
          </a:p>
          <a:p>
            <a:pPr marL="990600" lvl="1" indent="-533400">
              <a:lnSpc>
                <a:spcPct val="80000"/>
              </a:lnSpc>
              <a:buFontTx/>
              <a:buChar char="•"/>
            </a:pPr>
            <a:r>
              <a:rPr lang="en-US" sz="2400" b="1"/>
              <a:t>Number of products manufactured</a:t>
            </a:r>
          </a:p>
          <a:p>
            <a:pPr marL="990600" lvl="1" indent="-533400">
              <a:lnSpc>
                <a:spcPct val="80000"/>
              </a:lnSpc>
              <a:buFontTx/>
              <a:buChar char="•"/>
            </a:pPr>
            <a:r>
              <a:rPr lang="en-US" sz="2400" b="1"/>
              <a:t>Financial strength of the producer and the level of control desired</a:t>
            </a:r>
          </a:p>
          <a:p>
            <a:pPr marL="609600" indent="-609600">
              <a:lnSpc>
                <a:spcPct val="80000"/>
              </a:lnSpc>
              <a:buFontTx/>
              <a:buAutoNum type="arabicPeriod" startAt="4"/>
            </a:pPr>
            <a:endParaRPr lang="en-US"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to="" calcmode="lin" valueType="num">
                                      <p:cBhvr>
                                        <p:cTn id="7" dur="1" fill="hold"/>
                                        <p:tgtEl>
                                          <p:spTgt spid="133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3315">
                                            <p:txEl>
                                              <p:pRg st="0" end="0"/>
                                            </p:txEl>
                                          </p:spTgt>
                                        </p:tgtEl>
                                        <p:attrNameLst>
                                          <p:attrName>style.visibility</p:attrName>
                                        </p:attrNameLst>
                                      </p:cBhvr>
                                      <p:to>
                                        <p:strVal val="visible"/>
                                      </p:to>
                                    </p:set>
                                    <p:anim to="" calcmode="lin" valueType="num">
                                      <p:cBhvr>
                                        <p:cTn id="12" dur="1" fill="hold"/>
                                        <p:tgtEl>
                                          <p:spTgt spid="1331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3315">
                                            <p:txEl>
                                              <p:pRg st="1" end="1"/>
                                            </p:txEl>
                                          </p:spTgt>
                                        </p:tgtEl>
                                        <p:attrNameLst>
                                          <p:attrName>style.visibility</p:attrName>
                                        </p:attrNameLst>
                                      </p:cBhvr>
                                      <p:to>
                                        <p:strVal val="visible"/>
                                      </p:to>
                                    </p:set>
                                    <p:anim to="" calcmode="lin" valueType="num">
                                      <p:cBhvr>
                                        <p:cTn id="17" dur="1" fill="hold"/>
                                        <p:tgtEl>
                                          <p:spTgt spid="13315">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3315">
                                            <p:txEl>
                                              <p:pRg st="2" end="2"/>
                                            </p:txEl>
                                          </p:spTgt>
                                        </p:tgtEl>
                                        <p:attrNameLst>
                                          <p:attrName>style.visibility</p:attrName>
                                        </p:attrNameLst>
                                      </p:cBhvr>
                                      <p:to>
                                        <p:strVal val="visible"/>
                                      </p:to>
                                    </p:set>
                                    <p:anim to="" calcmode="lin" valueType="num">
                                      <p:cBhvr>
                                        <p:cTn id="22" dur="1" fill="hold"/>
                                        <p:tgtEl>
                                          <p:spTgt spid="13315">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3315">
                                            <p:txEl>
                                              <p:pRg st="3" end="3"/>
                                            </p:txEl>
                                          </p:spTgt>
                                        </p:tgtEl>
                                        <p:attrNameLst>
                                          <p:attrName>style.visibility</p:attrName>
                                        </p:attrNameLst>
                                      </p:cBhvr>
                                      <p:to>
                                        <p:strVal val="visible"/>
                                      </p:to>
                                    </p:set>
                                    <p:anim to="" calcmode="lin" valueType="num">
                                      <p:cBhvr>
                                        <p:cTn id="27" dur="1" fill="hold"/>
                                        <p:tgtEl>
                                          <p:spTgt spid="13315">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3315">
                                            <p:txEl>
                                              <p:pRg st="4" end="4"/>
                                            </p:txEl>
                                          </p:spTgt>
                                        </p:tgtEl>
                                        <p:attrNameLst>
                                          <p:attrName>style.visibility</p:attrName>
                                        </p:attrNameLst>
                                      </p:cBhvr>
                                      <p:to>
                                        <p:strVal val="visible"/>
                                      </p:to>
                                    </p:set>
                                    <p:anim to="" calcmode="lin" valueType="num">
                                      <p:cBhvr>
                                        <p:cTn id="32" dur="1" fill="hold"/>
                                        <p:tgtEl>
                                          <p:spTgt spid="13315">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3315">
                                            <p:txEl>
                                              <p:pRg st="5" end="5"/>
                                            </p:txEl>
                                          </p:spTgt>
                                        </p:tgtEl>
                                        <p:attrNameLst>
                                          <p:attrName>style.visibility</p:attrName>
                                        </p:attrNameLst>
                                      </p:cBhvr>
                                      <p:to>
                                        <p:strVal val="visible"/>
                                      </p:to>
                                    </p:set>
                                    <p:anim to="" calcmode="lin" valueType="num">
                                      <p:cBhvr>
                                        <p:cTn id="37" dur="1" fill="hold"/>
                                        <p:tgtEl>
                                          <p:spTgt spid="13315">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3315">
                                            <p:txEl>
                                              <p:pRg st="6" end="6"/>
                                            </p:txEl>
                                          </p:spTgt>
                                        </p:tgtEl>
                                        <p:attrNameLst>
                                          <p:attrName>style.visibility</p:attrName>
                                        </p:attrNameLst>
                                      </p:cBhvr>
                                      <p:to>
                                        <p:strVal val="visible"/>
                                      </p:to>
                                    </p:set>
                                    <p:anim to="" calcmode="lin" valueType="num">
                                      <p:cBhvr>
                                        <p:cTn id="42" dur="1" fill="hold"/>
                                        <p:tgtEl>
                                          <p:spTgt spid="13315">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3B5F696-4F83-4BAB-A3EF-C405869BAF62}" type="slidenum">
              <a:rPr lang="en-US"/>
              <a:pPr/>
              <a:t>4</a:t>
            </a:fld>
            <a:endParaRPr lang="en-US"/>
          </a:p>
        </p:txBody>
      </p:sp>
      <p:sp>
        <p:nvSpPr>
          <p:cNvPr id="3074" name="Rectangle 2"/>
          <p:cNvSpPr>
            <a:spLocks noGrp="1" noChangeArrowheads="1"/>
          </p:cNvSpPr>
          <p:nvPr>
            <p:ph type="title"/>
          </p:nvPr>
        </p:nvSpPr>
        <p:spPr/>
        <p:txBody>
          <a:bodyPr/>
          <a:lstStyle/>
          <a:p>
            <a:r>
              <a:rPr lang="en-US" dirty="0"/>
              <a:t>The Distribution </a:t>
            </a:r>
            <a:r>
              <a:rPr lang="en-US" dirty="0" smtClean="0"/>
              <a:t>Process</a:t>
            </a:r>
            <a:br>
              <a:rPr lang="en-US" dirty="0" smtClean="0"/>
            </a:br>
            <a:r>
              <a:rPr lang="en-US" dirty="0" smtClean="0"/>
              <a:t>Purpose and Importance</a:t>
            </a:r>
            <a:endParaRPr lang="en-US" dirty="0"/>
          </a:p>
        </p:txBody>
      </p:sp>
      <p:sp>
        <p:nvSpPr>
          <p:cNvPr id="3075" name="Rectangle 3"/>
          <p:cNvSpPr>
            <a:spLocks noGrp="1" noChangeArrowheads="1"/>
          </p:cNvSpPr>
          <p:nvPr>
            <p:ph type="body" idx="1"/>
          </p:nvPr>
        </p:nvSpPr>
        <p:spPr>
          <a:xfrm>
            <a:off x="533400" y="2590800"/>
            <a:ext cx="7772400" cy="3962400"/>
          </a:xfrm>
        </p:spPr>
        <p:txBody>
          <a:bodyPr/>
          <a:lstStyle/>
          <a:p>
            <a:pPr>
              <a:lnSpc>
                <a:spcPct val="90000"/>
              </a:lnSpc>
            </a:pPr>
            <a:r>
              <a:rPr lang="en-US" sz="3600" b="1" dirty="0"/>
              <a:t>Essential to successful exchange                            of goods and services</a:t>
            </a:r>
          </a:p>
          <a:p>
            <a:pPr>
              <a:lnSpc>
                <a:spcPct val="90000"/>
              </a:lnSpc>
            </a:pPr>
            <a:r>
              <a:rPr lang="en-US" sz="3600" b="1" dirty="0"/>
              <a:t>Functions to reconcile the differences between offerings of producers and demands of </a:t>
            </a:r>
            <a:r>
              <a:rPr lang="en-US" sz="3600" b="1" dirty="0" smtClean="0"/>
              <a:t>consumers</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 to="" calcmode="lin" valueType="num">
                                      <p:cBhvr>
                                        <p:cTn id="12" dur="1" fill="hold"/>
                                        <p:tgtEl>
                                          <p:spTgt spid="3075">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075">
                                            <p:txEl>
                                              <p:pRg st="1" end="1"/>
                                            </p:txEl>
                                          </p:spTgt>
                                        </p:tgtEl>
                                        <p:attrNameLst>
                                          <p:attrName>style.visibility</p:attrName>
                                        </p:attrNameLst>
                                      </p:cBhvr>
                                      <p:to>
                                        <p:strVal val="visible"/>
                                      </p:to>
                                    </p:set>
                                    <p:anim to="" calcmode="lin" valueType="num">
                                      <p:cBhvr>
                                        <p:cTn id="17" dur="1" fill="hold"/>
                                        <p:tgtEl>
                                          <p:spTgt spid="3075">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3B3090A-6478-487F-B021-CB5AC2891E8E}" type="slidenum">
              <a:rPr lang="en-US"/>
              <a:pPr/>
              <a:t>40</a:t>
            </a:fld>
            <a:endParaRPr lang="en-US"/>
          </a:p>
        </p:txBody>
      </p:sp>
      <p:sp>
        <p:nvSpPr>
          <p:cNvPr id="14338" name="Rectangle 2"/>
          <p:cNvSpPr>
            <a:spLocks noGrp="1" noChangeArrowheads="1"/>
          </p:cNvSpPr>
          <p:nvPr>
            <p:ph type="title"/>
          </p:nvPr>
        </p:nvSpPr>
        <p:spPr/>
        <p:txBody>
          <a:bodyPr/>
          <a:lstStyle/>
          <a:p>
            <a:r>
              <a:rPr lang="en-US" sz="3600"/>
              <a:t>Management of channel members</a:t>
            </a:r>
          </a:p>
        </p:txBody>
      </p:sp>
      <p:sp>
        <p:nvSpPr>
          <p:cNvPr id="14339" name="Rectangle 3"/>
          <p:cNvSpPr>
            <a:spLocks noGrp="1" noChangeArrowheads="1"/>
          </p:cNvSpPr>
          <p:nvPr>
            <p:ph type="body" idx="1"/>
          </p:nvPr>
        </p:nvSpPr>
        <p:spPr>
          <a:xfrm>
            <a:off x="533400" y="2133600"/>
            <a:ext cx="7162800" cy="4114800"/>
          </a:xfrm>
        </p:spPr>
        <p:txBody>
          <a:bodyPr/>
          <a:lstStyle/>
          <a:p>
            <a:pPr marL="609600" indent="-609600"/>
            <a:r>
              <a:rPr lang="en-US" b="1"/>
              <a:t>Market to and with the intermediaries as well as through them.</a:t>
            </a:r>
          </a:p>
          <a:p>
            <a:pPr marL="609600" indent="-609600"/>
            <a:r>
              <a:rPr lang="en-US" b="1"/>
              <a:t>Help channel members see the mutual benefit when the distribution system is successful.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to="" calcmode="lin" valueType="num">
                                      <p:cBhvr>
                                        <p:cTn id="7" dur="1" fill="hold"/>
                                        <p:tgtEl>
                                          <p:spTgt spid="1433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 to="" calcmode="lin" valueType="num">
                                      <p:cBhvr>
                                        <p:cTn id="12" dur="1" fill="hold"/>
                                        <p:tgtEl>
                                          <p:spTgt spid="1433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 to="" calcmode="lin" valueType="num">
                                      <p:cBhvr>
                                        <p:cTn id="17" dur="1" fill="hold"/>
                                        <p:tgtEl>
                                          <p:spTgt spid="14339">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bldLvl="2"/>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4025231D-9600-4018-98A1-682668EE648D}" type="slidenum">
              <a:rPr lang="en-US"/>
              <a:pPr/>
              <a:t>41</a:t>
            </a:fld>
            <a:endParaRPr lang="en-US"/>
          </a:p>
        </p:txBody>
      </p:sp>
      <p:sp>
        <p:nvSpPr>
          <p:cNvPr id="15362" name="Rectangle 2"/>
          <p:cNvSpPr>
            <a:spLocks noGrp="1" noChangeArrowheads="1"/>
          </p:cNvSpPr>
          <p:nvPr>
            <p:ph type="title"/>
          </p:nvPr>
        </p:nvSpPr>
        <p:spPr>
          <a:xfrm>
            <a:off x="304800" y="228600"/>
            <a:ext cx="6553200" cy="1143000"/>
          </a:xfrm>
        </p:spPr>
        <p:txBody>
          <a:bodyPr/>
          <a:lstStyle/>
          <a:p>
            <a:r>
              <a:rPr lang="en-US" sz="3600"/>
              <a:t>Motivation of channel members</a:t>
            </a:r>
            <a:endParaRPr lang="en-US" sz="2400"/>
          </a:p>
        </p:txBody>
      </p:sp>
      <p:sp>
        <p:nvSpPr>
          <p:cNvPr id="15363" name="Rectangle 3"/>
          <p:cNvSpPr>
            <a:spLocks noGrp="1" noChangeArrowheads="1"/>
          </p:cNvSpPr>
          <p:nvPr>
            <p:ph type="body" idx="1"/>
          </p:nvPr>
        </p:nvSpPr>
        <p:spPr>
          <a:xfrm>
            <a:off x="533400" y="1219200"/>
            <a:ext cx="6477000" cy="5334000"/>
          </a:xfrm>
        </p:spPr>
        <p:txBody>
          <a:bodyPr/>
          <a:lstStyle/>
          <a:p>
            <a:pPr marL="609600" indent="-609600">
              <a:lnSpc>
                <a:spcPct val="90000"/>
              </a:lnSpc>
            </a:pPr>
            <a:r>
              <a:rPr lang="en-US" b="1"/>
              <a:t>Positive motivators</a:t>
            </a:r>
          </a:p>
          <a:p>
            <a:pPr marL="990600" lvl="1" indent="-533400">
              <a:lnSpc>
                <a:spcPct val="90000"/>
              </a:lnSpc>
            </a:pPr>
            <a:r>
              <a:rPr lang="en-US" b="1"/>
              <a:t>Higher margins</a:t>
            </a:r>
          </a:p>
          <a:p>
            <a:pPr marL="990600" lvl="1" indent="-533400">
              <a:lnSpc>
                <a:spcPct val="90000"/>
              </a:lnSpc>
            </a:pPr>
            <a:r>
              <a:rPr lang="en-US" b="1"/>
              <a:t>Special deals</a:t>
            </a:r>
          </a:p>
          <a:p>
            <a:pPr marL="990600" lvl="1" indent="-533400">
              <a:lnSpc>
                <a:spcPct val="90000"/>
              </a:lnSpc>
            </a:pPr>
            <a:r>
              <a:rPr lang="en-US" b="1"/>
              <a:t>Premiums</a:t>
            </a:r>
          </a:p>
          <a:p>
            <a:pPr marL="990600" lvl="1" indent="-533400">
              <a:lnSpc>
                <a:spcPct val="90000"/>
              </a:lnSpc>
            </a:pPr>
            <a:r>
              <a:rPr lang="en-US" b="1"/>
              <a:t>Cooperative advertising</a:t>
            </a:r>
          </a:p>
          <a:p>
            <a:pPr marL="990600" lvl="1" indent="-533400">
              <a:lnSpc>
                <a:spcPct val="90000"/>
              </a:lnSpc>
            </a:pPr>
            <a:r>
              <a:rPr lang="en-US" b="1"/>
              <a:t>Sales contests</a:t>
            </a:r>
          </a:p>
          <a:p>
            <a:pPr marL="990600" lvl="1" indent="-533400">
              <a:lnSpc>
                <a:spcPct val="90000"/>
              </a:lnSpc>
            </a:pPr>
            <a:r>
              <a:rPr lang="en-US" b="1"/>
              <a:t>Recognition and rewards</a:t>
            </a:r>
          </a:p>
          <a:p>
            <a:pPr marL="609600" indent="-609600">
              <a:lnSpc>
                <a:spcPct val="90000"/>
              </a:lnSpc>
            </a:pPr>
            <a:r>
              <a:rPr lang="en-US" b="1"/>
              <a:t>Negative motivators</a:t>
            </a:r>
          </a:p>
          <a:p>
            <a:pPr marL="990600" lvl="1" indent="-533400">
              <a:lnSpc>
                <a:spcPct val="90000"/>
              </a:lnSpc>
            </a:pPr>
            <a:r>
              <a:rPr lang="en-US" b="1"/>
              <a:t>Threats to reduce margins</a:t>
            </a:r>
          </a:p>
          <a:p>
            <a:pPr marL="990600" lvl="1" indent="-533400">
              <a:lnSpc>
                <a:spcPct val="90000"/>
              </a:lnSpc>
            </a:pPr>
            <a:r>
              <a:rPr lang="en-US" b="1"/>
              <a:t>Threats to delay delivery</a:t>
            </a:r>
          </a:p>
          <a:p>
            <a:pPr marL="990600" lvl="1" indent="-533400">
              <a:lnSpc>
                <a:spcPct val="90000"/>
              </a:lnSpc>
            </a:pPr>
            <a:r>
              <a:rPr lang="en-US" b="1"/>
              <a:t>Threats to end the relationship</a:t>
            </a:r>
          </a:p>
          <a:p>
            <a:pPr marL="990600" lvl="1" indent="-533400">
              <a:lnSpc>
                <a:spcPct val="90000"/>
              </a:lnSpc>
            </a:pPr>
            <a:endParaRPr lang="en-US" b="1"/>
          </a:p>
          <a:p>
            <a:pPr marL="990600" lvl="1" indent="-533400">
              <a:lnSpc>
                <a:spcPct val="90000"/>
              </a:lnSpc>
            </a:pPr>
            <a:endParaRPr lang="en-US"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to="" calcmode="lin" valueType="num">
                                      <p:cBhvr>
                                        <p:cTn id="7" dur="1" fill="hold"/>
                                        <p:tgtEl>
                                          <p:spTgt spid="1536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 to="" calcmode="lin" valueType="num">
                                      <p:cBhvr>
                                        <p:cTn id="12" dur="1" fill="hold"/>
                                        <p:tgtEl>
                                          <p:spTgt spid="1536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5363">
                                            <p:txEl>
                                              <p:pRg st="1" end="1"/>
                                            </p:txEl>
                                          </p:spTgt>
                                        </p:tgtEl>
                                        <p:attrNameLst>
                                          <p:attrName>style.visibility</p:attrName>
                                        </p:attrNameLst>
                                      </p:cBhvr>
                                      <p:to>
                                        <p:strVal val="visible"/>
                                      </p:to>
                                    </p:set>
                                    <p:anim to="" calcmode="lin" valueType="num">
                                      <p:cBhvr>
                                        <p:cTn id="17" dur="1" fill="hold"/>
                                        <p:tgtEl>
                                          <p:spTgt spid="1536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 to="" calcmode="lin" valueType="num">
                                      <p:cBhvr>
                                        <p:cTn id="22" dur="1" fill="hold"/>
                                        <p:tgtEl>
                                          <p:spTgt spid="1536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5363">
                                            <p:txEl>
                                              <p:pRg st="3" end="3"/>
                                            </p:txEl>
                                          </p:spTgt>
                                        </p:tgtEl>
                                        <p:attrNameLst>
                                          <p:attrName>style.visibility</p:attrName>
                                        </p:attrNameLst>
                                      </p:cBhvr>
                                      <p:to>
                                        <p:strVal val="visible"/>
                                      </p:to>
                                    </p:set>
                                    <p:anim to="" calcmode="lin" valueType="num">
                                      <p:cBhvr>
                                        <p:cTn id="27" dur="1" fill="hold"/>
                                        <p:tgtEl>
                                          <p:spTgt spid="1536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5363">
                                            <p:txEl>
                                              <p:pRg st="4" end="4"/>
                                            </p:txEl>
                                          </p:spTgt>
                                        </p:tgtEl>
                                        <p:attrNameLst>
                                          <p:attrName>style.visibility</p:attrName>
                                        </p:attrNameLst>
                                      </p:cBhvr>
                                      <p:to>
                                        <p:strVal val="visible"/>
                                      </p:to>
                                    </p:set>
                                    <p:anim to="" calcmode="lin" valueType="num">
                                      <p:cBhvr>
                                        <p:cTn id="32" dur="1" fill="hold"/>
                                        <p:tgtEl>
                                          <p:spTgt spid="1536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 to="" calcmode="lin" valueType="num">
                                      <p:cBhvr>
                                        <p:cTn id="37" dur="1" fill="hold"/>
                                        <p:tgtEl>
                                          <p:spTgt spid="15363">
                                            <p:txEl>
                                              <p:pRg st="5" end="5"/>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5363">
                                            <p:txEl>
                                              <p:pRg st="6" end="6"/>
                                            </p:txEl>
                                          </p:spTgt>
                                        </p:tgtEl>
                                        <p:attrNameLst>
                                          <p:attrName>style.visibility</p:attrName>
                                        </p:attrNameLst>
                                      </p:cBhvr>
                                      <p:to>
                                        <p:strVal val="visible"/>
                                      </p:to>
                                    </p:set>
                                    <p:anim to="" calcmode="lin" valueType="num">
                                      <p:cBhvr>
                                        <p:cTn id="42" dur="1" fill="hold"/>
                                        <p:tgtEl>
                                          <p:spTgt spid="1536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5363">
                                            <p:txEl>
                                              <p:pRg st="7" end="7"/>
                                            </p:txEl>
                                          </p:spTgt>
                                        </p:tgtEl>
                                        <p:attrNameLst>
                                          <p:attrName>style.visibility</p:attrName>
                                        </p:attrNameLst>
                                      </p:cBhvr>
                                      <p:to>
                                        <p:strVal val="visible"/>
                                      </p:to>
                                    </p:set>
                                    <p:anim to="" calcmode="lin" valueType="num">
                                      <p:cBhvr>
                                        <p:cTn id="47" dur="1" fill="hold"/>
                                        <p:tgtEl>
                                          <p:spTgt spid="15363">
                                            <p:txEl>
                                              <p:pRg st="7" end="7"/>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5363">
                                            <p:txEl>
                                              <p:pRg st="8" end="8"/>
                                            </p:txEl>
                                          </p:spTgt>
                                        </p:tgtEl>
                                        <p:attrNameLst>
                                          <p:attrName>style.visibility</p:attrName>
                                        </p:attrNameLst>
                                      </p:cBhvr>
                                      <p:to>
                                        <p:strVal val="visible"/>
                                      </p:to>
                                    </p:set>
                                    <p:anim to="" calcmode="lin" valueType="num">
                                      <p:cBhvr>
                                        <p:cTn id="52" dur="1" fill="hold"/>
                                        <p:tgtEl>
                                          <p:spTgt spid="15363">
                                            <p:txEl>
                                              <p:pRg st="8" end="8"/>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15363">
                                            <p:txEl>
                                              <p:pRg st="9" end="9"/>
                                            </p:txEl>
                                          </p:spTgt>
                                        </p:tgtEl>
                                        <p:attrNameLst>
                                          <p:attrName>style.visibility</p:attrName>
                                        </p:attrNameLst>
                                      </p:cBhvr>
                                      <p:to>
                                        <p:strVal val="visible"/>
                                      </p:to>
                                    </p:set>
                                    <p:anim to="" calcmode="lin" valueType="num">
                                      <p:cBhvr>
                                        <p:cTn id="57" dur="1" fill="hold"/>
                                        <p:tgtEl>
                                          <p:spTgt spid="15363">
                                            <p:txEl>
                                              <p:pRg st="9" end="9"/>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15363">
                                            <p:txEl>
                                              <p:pRg st="10" end="10"/>
                                            </p:txEl>
                                          </p:spTgt>
                                        </p:tgtEl>
                                        <p:attrNameLst>
                                          <p:attrName>style.visibility</p:attrName>
                                        </p:attrNameLst>
                                      </p:cBhvr>
                                      <p:to>
                                        <p:strVal val="visible"/>
                                      </p:to>
                                    </p:set>
                                    <p:anim to="" calcmode="lin" valueType="num">
                                      <p:cBhvr>
                                        <p:cTn id="62" dur="1" fill="hold"/>
                                        <p:tgtEl>
                                          <p:spTgt spid="1536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bldLvl="3"/>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0459305-5C29-4B1E-B8B6-39D46BBDB602}" type="slidenum">
              <a:rPr lang="en-US"/>
              <a:pPr/>
              <a:t>42</a:t>
            </a:fld>
            <a:endParaRPr lang="en-US"/>
          </a:p>
        </p:txBody>
      </p:sp>
      <p:sp>
        <p:nvSpPr>
          <p:cNvPr id="16386" name="Rectangle 2"/>
          <p:cNvSpPr>
            <a:spLocks noGrp="1" noChangeArrowheads="1"/>
          </p:cNvSpPr>
          <p:nvPr>
            <p:ph type="title"/>
          </p:nvPr>
        </p:nvSpPr>
        <p:spPr/>
        <p:txBody>
          <a:bodyPr/>
          <a:lstStyle/>
          <a:p>
            <a:r>
              <a:rPr lang="en-US" sz="3600"/>
              <a:t>Evaluation of channel member performance based on standards</a:t>
            </a:r>
            <a:endParaRPr lang="en-US" sz="2400"/>
          </a:p>
        </p:txBody>
      </p:sp>
      <p:sp>
        <p:nvSpPr>
          <p:cNvPr id="16387" name="Rectangle 3"/>
          <p:cNvSpPr>
            <a:spLocks noGrp="1" noChangeArrowheads="1"/>
          </p:cNvSpPr>
          <p:nvPr>
            <p:ph type="body" idx="1"/>
          </p:nvPr>
        </p:nvSpPr>
        <p:spPr>
          <a:xfrm>
            <a:off x="304800" y="1981200"/>
            <a:ext cx="8153400" cy="4343400"/>
          </a:xfrm>
        </p:spPr>
        <p:txBody>
          <a:bodyPr/>
          <a:lstStyle/>
          <a:p>
            <a:pPr marL="609600" indent="-609600">
              <a:buFontTx/>
              <a:buNone/>
            </a:pPr>
            <a:endParaRPr lang="en-US" b="1"/>
          </a:p>
          <a:p>
            <a:pPr marL="990600" lvl="1" indent="-533400">
              <a:buFontTx/>
              <a:buChar char="•"/>
            </a:pPr>
            <a:r>
              <a:rPr lang="en-US" b="1"/>
              <a:t>Sales quotas</a:t>
            </a:r>
          </a:p>
          <a:p>
            <a:pPr marL="990600" lvl="1" indent="-533400">
              <a:buFontTx/>
              <a:buChar char="•"/>
            </a:pPr>
            <a:r>
              <a:rPr lang="en-US" b="1"/>
              <a:t>Average inventory levels</a:t>
            </a:r>
          </a:p>
          <a:p>
            <a:pPr marL="990600" lvl="1" indent="-533400">
              <a:buFontTx/>
              <a:buChar char="•"/>
            </a:pPr>
            <a:r>
              <a:rPr lang="en-US" b="1"/>
              <a:t>Customer delivery time</a:t>
            </a:r>
          </a:p>
          <a:p>
            <a:pPr marL="990600" lvl="1" indent="-533400">
              <a:buFontTx/>
              <a:buChar char="•"/>
            </a:pPr>
            <a:r>
              <a:rPr lang="en-US" b="1"/>
              <a:t>Treatment of damaged and lost goods</a:t>
            </a:r>
          </a:p>
          <a:p>
            <a:pPr marL="990600" lvl="1" indent="-533400">
              <a:buFontTx/>
              <a:buChar char="•"/>
            </a:pPr>
            <a:r>
              <a:rPr lang="en-US" b="1"/>
              <a:t>Cooperation in company promotion and training programs</a:t>
            </a:r>
          </a:p>
          <a:p>
            <a:pPr marL="990600" lvl="1" indent="-533400">
              <a:buFontTx/>
              <a:buChar char="•"/>
            </a:pPr>
            <a:r>
              <a:rPr lang="en-US" b="1"/>
              <a:t>Services to the customer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 to="" calcmode="lin" valueType="num">
                                      <p:cBhvr>
                                        <p:cTn id="7" dur="1" fill="hold"/>
                                        <p:tgtEl>
                                          <p:spTgt spid="1638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 to="" calcmode="lin" valueType="num">
                                      <p:cBhvr>
                                        <p:cTn id="12" dur="1" fill="hold"/>
                                        <p:tgtEl>
                                          <p:spTgt spid="1638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 to="" calcmode="lin" valueType="num">
                                      <p:cBhvr>
                                        <p:cTn id="17" dur="1" fill="hold"/>
                                        <p:tgtEl>
                                          <p:spTgt spid="1638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 to="" calcmode="lin" valueType="num">
                                      <p:cBhvr>
                                        <p:cTn id="22" dur="1" fill="hold"/>
                                        <p:tgtEl>
                                          <p:spTgt spid="16387">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 to="" calcmode="lin" valueType="num">
                                      <p:cBhvr>
                                        <p:cTn id="27" dur="1" fill="hold"/>
                                        <p:tgtEl>
                                          <p:spTgt spid="16387">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6387">
                                            <p:txEl>
                                              <p:pRg st="5" end="5"/>
                                            </p:txEl>
                                          </p:spTgt>
                                        </p:tgtEl>
                                        <p:attrNameLst>
                                          <p:attrName>style.visibility</p:attrName>
                                        </p:attrNameLst>
                                      </p:cBhvr>
                                      <p:to>
                                        <p:strVal val="visible"/>
                                      </p:to>
                                    </p:set>
                                    <p:anim to="" calcmode="lin" valueType="num">
                                      <p:cBhvr>
                                        <p:cTn id="32" dur="1" fill="hold"/>
                                        <p:tgtEl>
                                          <p:spTgt spid="16387">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6387">
                                            <p:txEl>
                                              <p:pRg st="6" end="6"/>
                                            </p:txEl>
                                          </p:spTgt>
                                        </p:tgtEl>
                                        <p:attrNameLst>
                                          <p:attrName>style.visibility</p:attrName>
                                        </p:attrNameLst>
                                      </p:cBhvr>
                                      <p:to>
                                        <p:strVal val="visible"/>
                                      </p:to>
                                    </p:set>
                                    <p:anim to="" calcmode="lin" valueType="num">
                                      <p:cBhvr>
                                        <p:cTn id="37" dur="1" fill="hold"/>
                                        <p:tgtEl>
                                          <p:spTgt spid="16387">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P spid="16387"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93B5F696-4F83-4BAB-A3EF-C405869BAF62}" type="slidenum">
              <a:rPr lang="en-US"/>
              <a:pPr/>
              <a:t>5</a:t>
            </a:fld>
            <a:endParaRPr lang="en-US"/>
          </a:p>
        </p:txBody>
      </p:sp>
      <p:sp>
        <p:nvSpPr>
          <p:cNvPr id="3074" name="Rectangle 2"/>
          <p:cNvSpPr>
            <a:spLocks noGrp="1" noChangeArrowheads="1"/>
          </p:cNvSpPr>
          <p:nvPr>
            <p:ph type="title"/>
          </p:nvPr>
        </p:nvSpPr>
        <p:spPr/>
        <p:txBody>
          <a:bodyPr/>
          <a:lstStyle/>
          <a:p>
            <a:r>
              <a:rPr lang="en-US" dirty="0"/>
              <a:t>The Distribution </a:t>
            </a:r>
            <a:r>
              <a:rPr lang="en-US" dirty="0" smtClean="0"/>
              <a:t>Process</a:t>
            </a:r>
            <a:br>
              <a:rPr lang="en-US" dirty="0" smtClean="0"/>
            </a:br>
            <a:r>
              <a:rPr lang="en-US" dirty="0" smtClean="0"/>
              <a:t>Purpose and Importance</a:t>
            </a:r>
            <a:endParaRPr lang="en-US" dirty="0"/>
          </a:p>
        </p:txBody>
      </p:sp>
      <p:sp>
        <p:nvSpPr>
          <p:cNvPr id="3075" name="Rectangle 3"/>
          <p:cNvSpPr>
            <a:spLocks noGrp="1" noChangeArrowheads="1"/>
          </p:cNvSpPr>
          <p:nvPr>
            <p:ph type="body" idx="1"/>
          </p:nvPr>
        </p:nvSpPr>
        <p:spPr>
          <a:xfrm>
            <a:off x="0" y="2057400"/>
            <a:ext cx="8839200" cy="4495800"/>
          </a:xfrm>
        </p:spPr>
        <p:txBody>
          <a:bodyPr/>
          <a:lstStyle/>
          <a:p>
            <a:pPr>
              <a:lnSpc>
                <a:spcPct val="90000"/>
              </a:lnSpc>
            </a:pPr>
            <a:endParaRPr lang="en-US" sz="2800" b="1" dirty="0" smtClean="0"/>
          </a:p>
          <a:p>
            <a:pPr>
              <a:lnSpc>
                <a:spcPct val="90000"/>
              </a:lnSpc>
            </a:pPr>
            <a:r>
              <a:rPr lang="en-US" sz="3600" b="1" dirty="0" smtClean="0"/>
              <a:t>Critical aspects for satisfactory exchanges</a:t>
            </a:r>
            <a:endParaRPr lang="en-US" sz="3600" b="1" dirty="0"/>
          </a:p>
          <a:p>
            <a:pPr lvl="1">
              <a:lnSpc>
                <a:spcPct val="90000"/>
              </a:lnSpc>
            </a:pPr>
            <a:r>
              <a:rPr lang="en-US" sz="3200" b="1" dirty="0"/>
              <a:t>Correctly filled orders</a:t>
            </a:r>
          </a:p>
          <a:p>
            <a:pPr lvl="1">
              <a:lnSpc>
                <a:spcPct val="90000"/>
              </a:lnSpc>
            </a:pPr>
            <a:r>
              <a:rPr lang="en-US" sz="3200" b="1" dirty="0"/>
              <a:t>Timely delivery</a:t>
            </a:r>
          </a:p>
          <a:p>
            <a:pPr lvl="1">
              <a:lnSpc>
                <a:spcPct val="90000"/>
              </a:lnSpc>
            </a:pPr>
            <a:r>
              <a:rPr lang="en-US" sz="3200" b="1" dirty="0"/>
              <a:t>Delivery to correct location</a:t>
            </a:r>
          </a:p>
          <a:p>
            <a:pPr lvl="1">
              <a:lnSpc>
                <a:spcPct val="90000"/>
              </a:lnSpc>
            </a:pPr>
            <a:r>
              <a:rPr lang="en-US" sz="3200" b="1" dirty="0"/>
              <a:t>Undamaged products</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to="" calcmode="lin" valueType="num">
                                      <p:cBhvr>
                                        <p:cTn id="7" dur="1" fill="hold"/>
                                        <p:tgtEl>
                                          <p:spTgt spid="307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 to="" calcmode="lin" valueType="num">
                                      <p:cBhvr>
                                        <p:cTn id="12" dur="1" fill="hold"/>
                                        <p:tgtEl>
                                          <p:spTgt spid="3075">
                                            <p:txEl>
                                              <p:pRg st="1" end="1"/>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3075">
                                            <p:txEl>
                                              <p:pRg st="2" end="2"/>
                                            </p:txEl>
                                          </p:spTgt>
                                        </p:tgtEl>
                                        <p:attrNameLst>
                                          <p:attrName>style.visibility</p:attrName>
                                        </p:attrNameLst>
                                      </p:cBhvr>
                                      <p:to>
                                        <p:strVal val="visible"/>
                                      </p:to>
                                    </p:set>
                                    <p:anim to="" calcmode="lin" valueType="num">
                                      <p:cBhvr>
                                        <p:cTn id="15" dur="1" fill="hold"/>
                                        <p:tgtEl>
                                          <p:spTgt spid="3075">
                                            <p:txEl>
                                              <p:pRg st="2" end="2"/>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3075">
                                            <p:txEl>
                                              <p:pRg st="3" end="3"/>
                                            </p:txEl>
                                          </p:spTgt>
                                        </p:tgtEl>
                                        <p:attrNameLst>
                                          <p:attrName>style.visibility</p:attrName>
                                        </p:attrNameLst>
                                      </p:cBhvr>
                                      <p:to>
                                        <p:strVal val="visible"/>
                                      </p:to>
                                    </p:set>
                                    <p:anim to="" calcmode="lin" valueType="num">
                                      <p:cBhvr>
                                        <p:cTn id="18" dur="1" fill="hold"/>
                                        <p:tgtEl>
                                          <p:spTgt spid="3075">
                                            <p:txEl>
                                              <p:pRg st="3" end="3"/>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3075">
                                            <p:txEl>
                                              <p:pRg st="4" end="4"/>
                                            </p:txEl>
                                          </p:spTgt>
                                        </p:tgtEl>
                                        <p:attrNameLst>
                                          <p:attrName>style.visibility</p:attrName>
                                        </p:attrNameLst>
                                      </p:cBhvr>
                                      <p:to>
                                        <p:strVal val="visible"/>
                                      </p:to>
                                    </p:set>
                                    <p:anim to="" calcmode="lin" valueType="num">
                                      <p:cBhvr>
                                        <p:cTn id="21" dur="1" fill="hold"/>
                                        <p:tgtEl>
                                          <p:spTgt spid="3075">
                                            <p:txEl>
                                              <p:pRg st="4" end="4"/>
                                            </p:txEl>
                                          </p:spTgt>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3075">
                                            <p:txEl>
                                              <p:pRg st="5" end="5"/>
                                            </p:txEl>
                                          </p:spTgt>
                                        </p:tgtEl>
                                        <p:attrNameLst>
                                          <p:attrName>style.visibility</p:attrName>
                                        </p:attrNameLst>
                                      </p:cBhvr>
                                      <p:to>
                                        <p:strVal val="visible"/>
                                      </p:to>
                                    </p:set>
                                    <p:anim to="" calcmode="lin" valueType="num">
                                      <p:cBhvr>
                                        <p:cTn id="24" dur="1" fill="hold"/>
                                        <p:tgtEl>
                                          <p:spTgt spid="3075">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9A1778F-A86A-4AC9-9815-403D86A51373}" type="slidenum">
              <a:rPr lang="en-US"/>
              <a:pPr/>
              <a:t>6</a:t>
            </a:fld>
            <a:endParaRPr lang="en-US"/>
          </a:p>
        </p:txBody>
      </p:sp>
      <p:sp>
        <p:nvSpPr>
          <p:cNvPr id="52226" name="Rectangle 2"/>
          <p:cNvSpPr>
            <a:spLocks noGrp="1" noChangeArrowheads="1"/>
          </p:cNvSpPr>
          <p:nvPr>
            <p:ph type="title"/>
          </p:nvPr>
        </p:nvSpPr>
        <p:spPr/>
        <p:txBody>
          <a:bodyPr/>
          <a:lstStyle/>
          <a:p>
            <a:r>
              <a:rPr lang="en-US" dirty="0"/>
              <a:t>Distribution channels</a:t>
            </a:r>
          </a:p>
        </p:txBody>
      </p:sp>
      <p:sp>
        <p:nvSpPr>
          <p:cNvPr id="52227" name="Rectangle 3"/>
          <p:cNvSpPr>
            <a:spLocks noGrp="1" noChangeArrowheads="1"/>
          </p:cNvSpPr>
          <p:nvPr>
            <p:ph type="body" idx="1"/>
          </p:nvPr>
        </p:nvSpPr>
        <p:spPr>
          <a:xfrm>
            <a:off x="228600" y="2667000"/>
            <a:ext cx="8153400" cy="3886200"/>
          </a:xfrm>
        </p:spPr>
        <p:txBody>
          <a:bodyPr/>
          <a:lstStyle/>
          <a:p>
            <a:r>
              <a:rPr lang="en-US" sz="4000" b="1" dirty="0"/>
              <a:t>Distribution channels (marketing                  channels):</a:t>
            </a:r>
            <a:r>
              <a:rPr lang="en-US" sz="4000" b="1" i="1" dirty="0"/>
              <a:t>  The routes followed in the process of making a product or service available for use or consumption by the consumer or business user</a:t>
            </a:r>
            <a:r>
              <a:rPr lang="en-US" sz="4000" b="1" i="1" dirty="0" smtClean="0"/>
              <a:t>.</a:t>
            </a:r>
            <a:endParaRPr lang="en-US" sz="4000"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to="" calcmode="lin" valueType="num">
                                      <p:cBhvr>
                                        <p:cTn id="7" dur="1" fill="hold"/>
                                        <p:tgtEl>
                                          <p:spTgt spid="522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2227">
                                            <p:txEl>
                                              <p:pRg st="0" end="0"/>
                                            </p:txEl>
                                          </p:spTgt>
                                        </p:tgtEl>
                                        <p:attrNameLst>
                                          <p:attrName>style.visibility</p:attrName>
                                        </p:attrNameLst>
                                      </p:cBhvr>
                                      <p:to>
                                        <p:strVal val="visible"/>
                                      </p:to>
                                    </p:set>
                                    <p:anim to="" calcmode="lin" valueType="num">
                                      <p:cBhvr>
                                        <p:cTn id="12" dur="1" fill="hold"/>
                                        <p:tgtEl>
                                          <p:spTgt spid="5222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79A1778F-A86A-4AC9-9815-403D86A51373}" type="slidenum">
              <a:rPr lang="en-US"/>
              <a:pPr/>
              <a:t>7</a:t>
            </a:fld>
            <a:endParaRPr lang="en-US"/>
          </a:p>
        </p:txBody>
      </p:sp>
      <p:sp>
        <p:nvSpPr>
          <p:cNvPr id="52226" name="Rectangle 2"/>
          <p:cNvSpPr>
            <a:spLocks noGrp="1" noChangeArrowheads="1"/>
          </p:cNvSpPr>
          <p:nvPr>
            <p:ph type="title"/>
          </p:nvPr>
        </p:nvSpPr>
        <p:spPr/>
        <p:txBody>
          <a:bodyPr/>
          <a:lstStyle/>
          <a:p>
            <a:r>
              <a:rPr lang="en-US"/>
              <a:t>Distribution channels</a:t>
            </a:r>
          </a:p>
        </p:txBody>
      </p:sp>
      <p:sp>
        <p:nvSpPr>
          <p:cNvPr id="52227" name="Rectangle 3"/>
          <p:cNvSpPr>
            <a:spLocks noGrp="1" noChangeArrowheads="1"/>
          </p:cNvSpPr>
          <p:nvPr>
            <p:ph type="body" idx="1"/>
          </p:nvPr>
        </p:nvSpPr>
        <p:spPr>
          <a:xfrm>
            <a:off x="228600" y="2590800"/>
            <a:ext cx="8153400" cy="3962400"/>
          </a:xfrm>
        </p:spPr>
        <p:txBody>
          <a:bodyPr/>
          <a:lstStyle/>
          <a:p>
            <a:r>
              <a:rPr lang="en-US" sz="4000" b="1" dirty="0" smtClean="0"/>
              <a:t>Intermediary</a:t>
            </a:r>
            <a:r>
              <a:rPr lang="en-US" sz="4000" b="1" dirty="0"/>
              <a:t>:</a:t>
            </a:r>
            <a:r>
              <a:rPr lang="en-US" sz="4000" b="1" i="1" dirty="0"/>
              <a:t>  A business involved in activities that move products from the producer to the final user; also known as a middleman or channel member.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to="" calcmode="lin" valueType="num">
                                      <p:cBhvr>
                                        <p:cTn id="7" dur="1" fill="hold"/>
                                        <p:tgtEl>
                                          <p:spTgt spid="5222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2227">
                                            <p:txEl>
                                              <p:pRg st="0" end="0"/>
                                            </p:txEl>
                                          </p:spTgt>
                                        </p:tgtEl>
                                        <p:attrNameLst>
                                          <p:attrName>style.visibility</p:attrName>
                                        </p:attrNameLst>
                                      </p:cBhvr>
                                      <p:to>
                                        <p:strVal val="visible"/>
                                      </p:to>
                                    </p:set>
                                    <p:anim to="" calcmode="lin" valueType="num">
                                      <p:cBhvr>
                                        <p:cTn id="12" dur="1" fill="hold"/>
                                        <p:tgtEl>
                                          <p:spTgt spid="52227">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B66FC49-25BE-41D6-95EE-2930C4344AEF}" type="slidenum">
              <a:rPr lang="en-US"/>
              <a:pPr/>
              <a:t>8</a:t>
            </a:fld>
            <a:endParaRPr lang="en-US"/>
          </a:p>
        </p:txBody>
      </p:sp>
      <p:sp>
        <p:nvSpPr>
          <p:cNvPr id="4098" name="Rectangle 2"/>
          <p:cNvSpPr>
            <a:spLocks noGrp="1" noChangeArrowheads="1"/>
          </p:cNvSpPr>
          <p:nvPr>
            <p:ph type="title"/>
          </p:nvPr>
        </p:nvSpPr>
        <p:spPr/>
        <p:txBody>
          <a:bodyPr/>
          <a:lstStyle/>
          <a:p>
            <a:r>
              <a:rPr lang="en-US"/>
              <a:t>Types of channels</a:t>
            </a:r>
          </a:p>
        </p:txBody>
      </p:sp>
      <p:sp>
        <p:nvSpPr>
          <p:cNvPr id="4099" name="Rectangle 3"/>
          <p:cNvSpPr>
            <a:spLocks noGrp="1" noChangeArrowheads="1"/>
          </p:cNvSpPr>
          <p:nvPr>
            <p:ph type="body" idx="1"/>
          </p:nvPr>
        </p:nvSpPr>
        <p:spPr>
          <a:xfrm>
            <a:off x="685800" y="2438400"/>
            <a:ext cx="8001000" cy="4191000"/>
          </a:xfrm>
        </p:spPr>
        <p:txBody>
          <a:bodyPr/>
          <a:lstStyle/>
          <a:p>
            <a:r>
              <a:rPr lang="en-US" b="1" dirty="0"/>
              <a:t>Direct marketing channel:  </a:t>
            </a:r>
            <a:r>
              <a:rPr lang="en-US" b="1" i="1" dirty="0"/>
              <a:t>A marketing channel that has no intermediaries; the company sells directly to consumers.</a:t>
            </a:r>
          </a:p>
          <a:p>
            <a:pPr lvl="1"/>
            <a:r>
              <a:rPr lang="en-US" b="1" dirty="0"/>
              <a:t>Sales representatives calling on a user in person</a:t>
            </a:r>
          </a:p>
          <a:p>
            <a:pPr lvl="1"/>
            <a:r>
              <a:rPr lang="en-US" b="1" dirty="0"/>
              <a:t>Catalog sales</a:t>
            </a:r>
          </a:p>
          <a:p>
            <a:pPr lvl="1"/>
            <a:r>
              <a:rPr lang="en-US" b="1" dirty="0"/>
              <a:t>Internet sales</a:t>
            </a:r>
          </a:p>
          <a:p>
            <a:pPr lvl="1"/>
            <a:r>
              <a:rPr lang="en-US" b="1" dirty="0"/>
              <a:t>Telemarketing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to="" calcmode="lin" valueType="num">
                                      <p:cBhvr>
                                        <p:cTn id="7" dur="1" fill="hold"/>
                                        <p:tgtEl>
                                          <p:spTgt spid="4098"/>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099">
                                            <p:txEl>
                                              <p:pRg st="0" end="0"/>
                                            </p:txEl>
                                          </p:spTgt>
                                        </p:tgtEl>
                                        <p:attrNameLst>
                                          <p:attrName>style.visibility</p:attrName>
                                        </p:attrNameLst>
                                      </p:cBhvr>
                                      <p:to>
                                        <p:strVal val="visible"/>
                                      </p:to>
                                    </p:set>
                                    <p:anim to="" calcmode="lin" valueType="num">
                                      <p:cBhvr>
                                        <p:cTn id="12" dur="1" fill="hold"/>
                                        <p:tgtEl>
                                          <p:spTgt spid="4099">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099">
                                            <p:txEl>
                                              <p:pRg st="1" end="1"/>
                                            </p:txEl>
                                          </p:spTgt>
                                        </p:tgtEl>
                                        <p:attrNameLst>
                                          <p:attrName>style.visibility</p:attrName>
                                        </p:attrNameLst>
                                      </p:cBhvr>
                                      <p:to>
                                        <p:strVal val="visible"/>
                                      </p:to>
                                    </p:set>
                                    <p:anim to="" calcmode="lin" valueType="num">
                                      <p:cBhvr>
                                        <p:cTn id="17" dur="1" fill="hold"/>
                                        <p:tgtEl>
                                          <p:spTgt spid="4099">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099">
                                            <p:txEl>
                                              <p:pRg st="2" end="2"/>
                                            </p:txEl>
                                          </p:spTgt>
                                        </p:tgtEl>
                                        <p:attrNameLst>
                                          <p:attrName>style.visibility</p:attrName>
                                        </p:attrNameLst>
                                      </p:cBhvr>
                                      <p:to>
                                        <p:strVal val="visible"/>
                                      </p:to>
                                    </p:set>
                                    <p:anim to="" calcmode="lin" valueType="num">
                                      <p:cBhvr>
                                        <p:cTn id="22" dur="1" fill="hold"/>
                                        <p:tgtEl>
                                          <p:spTgt spid="4099">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099">
                                            <p:txEl>
                                              <p:pRg st="3" end="3"/>
                                            </p:txEl>
                                          </p:spTgt>
                                        </p:tgtEl>
                                        <p:attrNameLst>
                                          <p:attrName>style.visibility</p:attrName>
                                        </p:attrNameLst>
                                      </p:cBhvr>
                                      <p:to>
                                        <p:strVal val="visible"/>
                                      </p:to>
                                    </p:set>
                                    <p:anim to="" calcmode="lin" valueType="num">
                                      <p:cBhvr>
                                        <p:cTn id="27" dur="1" fill="hold"/>
                                        <p:tgtEl>
                                          <p:spTgt spid="4099">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099">
                                            <p:txEl>
                                              <p:pRg st="4" end="4"/>
                                            </p:txEl>
                                          </p:spTgt>
                                        </p:tgtEl>
                                        <p:attrNameLst>
                                          <p:attrName>style.visibility</p:attrName>
                                        </p:attrNameLst>
                                      </p:cBhvr>
                                      <p:to>
                                        <p:strVal val="visible"/>
                                      </p:to>
                                    </p:set>
                                    <p:anim to="" calcmode="lin" valueType="num">
                                      <p:cBhvr>
                                        <p:cTn id="32" dur="1" fill="hold"/>
                                        <p:tgtEl>
                                          <p:spTgt spid="4099">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05E9C165-5F68-4358-9B1B-ED38CF760802}" type="slidenum">
              <a:rPr lang="en-US"/>
              <a:pPr/>
              <a:t>9</a:t>
            </a:fld>
            <a:endParaRPr lang="en-US"/>
          </a:p>
        </p:txBody>
      </p:sp>
      <p:sp>
        <p:nvSpPr>
          <p:cNvPr id="17410" name="Rectangle 2"/>
          <p:cNvSpPr>
            <a:spLocks noGrp="1" noChangeArrowheads="1"/>
          </p:cNvSpPr>
          <p:nvPr>
            <p:ph type="title"/>
          </p:nvPr>
        </p:nvSpPr>
        <p:spPr/>
        <p:txBody>
          <a:bodyPr/>
          <a:lstStyle/>
          <a:p>
            <a:r>
              <a:rPr lang="en-US"/>
              <a:t>Types of channels</a:t>
            </a:r>
          </a:p>
        </p:txBody>
      </p:sp>
      <p:sp>
        <p:nvSpPr>
          <p:cNvPr id="17411" name="Rectangle 3"/>
          <p:cNvSpPr>
            <a:spLocks noGrp="1" noChangeArrowheads="1"/>
          </p:cNvSpPr>
          <p:nvPr>
            <p:ph type="body" idx="1"/>
          </p:nvPr>
        </p:nvSpPr>
        <p:spPr>
          <a:xfrm>
            <a:off x="685800" y="2438400"/>
            <a:ext cx="8001000" cy="2133600"/>
          </a:xfrm>
        </p:spPr>
        <p:txBody>
          <a:bodyPr/>
          <a:lstStyle/>
          <a:p>
            <a:r>
              <a:rPr lang="en-US" b="1" dirty="0"/>
              <a:t>Indirect marketing channel:  </a:t>
            </a:r>
            <a:r>
              <a:rPr lang="en-US" b="1" i="1" dirty="0"/>
              <a:t>A channel containing one or more intermediary levels. </a:t>
            </a:r>
            <a:r>
              <a:rPr lang="en-US" b="1" dirty="0"/>
              <a:t>Example:  Manufacturer to wholesaler to retailer to consumer</a:t>
            </a:r>
          </a:p>
        </p:txBody>
      </p:sp>
      <p:sp>
        <p:nvSpPr>
          <p:cNvPr id="17412" name="Text Box 4"/>
          <p:cNvSpPr txBox="1">
            <a:spLocks noChangeArrowheads="1"/>
          </p:cNvSpPr>
          <p:nvPr/>
        </p:nvSpPr>
        <p:spPr bwMode="auto">
          <a:xfrm>
            <a:off x="609600" y="4724400"/>
            <a:ext cx="8153400" cy="1554163"/>
          </a:xfrm>
          <a:prstGeom prst="rect">
            <a:avLst/>
          </a:prstGeom>
          <a:noFill/>
          <a:ln w="9525">
            <a:noFill/>
            <a:miter lim="800000"/>
            <a:headEnd/>
            <a:tailEnd/>
          </a:ln>
          <a:effectLst/>
        </p:spPr>
        <p:txBody>
          <a:bodyPr>
            <a:spAutoFit/>
          </a:bodyPr>
          <a:lstStyle/>
          <a:p>
            <a:pPr marL="233363" indent="-233363">
              <a:spcBef>
                <a:spcPct val="50000"/>
              </a:spcBef>
            </a:pPr>
            <a:r>
              <a:rPr lang="en-US" sz="3200" b="1">
                <a:solidFill>
                  <a:srgbClr val="003399"/>
                </a:solidFill>
              </a:rPr>
              <a:t>*The more levels there are, the more complex the channel is, and the less control the producer has.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7410"/>
                                        </p:tgtEl>
                                        <p:attrNameLst>
                                          <p:attrName>style.visibility</p:attrName>
                                        </p:attrNameLst>
                                      </p:cBhvr>
                                      <p:to>
                                        <p:strVal val="visible"/>
                                      </p:to>
                                    </p:set>
                                    <p:anim to="" calcmode="lin" valueType="num">
                                      <p:cBhvr>
                                        <p:cTn id="7" dur="1" fill="hold"/>
                                        <p:tgtEl>
                                          <p:spTgt spid="1741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 to="" calcmode="lin" valueType="num">
                                      <p:cBhvr>
                                        <p:cTn id="12" dur="1" fill="hold"/>
                                        <p:tgtEl>
                                          <p:spTgt spid="17411">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7412"/>
                                        </p:tgtEl>
                                        <p:attrNameLst>
                                          <p:attrName>style.visibility</p:attrName>
                                        </p:attrNameLst>
                                      </p:cBhvr>
                                      <p:to>
                                        <p:strVal val="visible"/>
                                      </p:to>
                                    </p:set>
                                    <p:anim to="" calcmode="lin" valueType="num">
                                      <p:cBhvr>
                                        <p:cTn id="17" dur="1" fill="hold"/>
                                        <p:tgtEl>
                                          <p:spTgt spid="1741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P spid="17412" grpId="0"/>
    </p:bldLst>
  </p:timing>
</p:sld>
</file>

<file path=ppt/theme/theme1.xml><?xml version="1.0" encoding="utf-8"?>
<a:theme xmlns:a="http://schemas.openxmlformats.org/drawingml/2006/main" name="AnimatedFactory">
  <a:themeElements>
    <a:clrScheme name="AnimatedFactory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nimatedFactory">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nimatedFactory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nimatedFactory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nimatedFactory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nimatedFactory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nimatedFactory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nimatedFactory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nimatedFactory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AnimatedFactory</Template>
  <TotalTime>829</TotalTime>
  <Words>1625</Words>
  <Application>Microsoft Office PowerPoint</Application>
  <PresentationFormat>On-screen Show (4:3)</PresentationFormat>
  <Paragraphs>285</Paragraphs>
  <Slides>42</Slides>
  <Notes>37</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AnimatedFactory</vt:lpstr>
      <vt:lpstr>Tuesday, May 10th Unit F10 – Dist, Promo Sales</vt:lpstr>
      <vt:lpstr>Wednesday, May 11th Unit F10 – Dist, Promo Sales</vt:lpstr>
      <vt:lpstr>UNIT F MANAGEMENT OF DISTRIBUTION, PROMOTION, AND SELLING</vt:lpstr>
      <vt:lpstr>The Distribution Process Purpose and Importance</vt:lpstr>
      <vt:lpstr>The Distribution Process Purpose and Importance</vt:lpstr>
      <vt:lpstr>Distribution channels</vt:lpstr>
      <vt:lpstr>Distribution channels</vt:lpstr>
      <vt:lpstr>Types of channels</vt:lpstr>
      <vt:lpstr>Types of channels</vt:lpstr>
      <vt:lpstr>Functions performed by channel members that add value to products</vt:lpstr>
      <vt:lpstr>Functions performed by channel members that add value to products (cont.)</vt:lpstr>
      <vt:lpstr>Channel behavior</vt:lpstr>
      <vt:lpstr>Channel behavior (cont)</vt:lpstr>
      <vt:lpstr>Channel behavior (cont)</vt:lpstr>
      <vt:lpstr>Channel behavior (cont)</vt:lpstr>
      <vt:lpstr>Channel behavior (cont)</vt:lpstr>
      <vt:lpstr>Channel behavior (cont)</vt:lpstr>
      <vt:lpstr>Channel organization</vt:lpstr>
      <vt:lpstr>Channel organization (cont)</vt:lpstr>
      <vt:lpstr>Channel organization (cont)</vt:lpstr>
      <vt:lpstr>Channel organization (cont)</vt:lpstr>
      <vt:lpstr>Channel integration strategies to help solve channel conflicts</vt:lpstr>
      <vt:lpstr>Channel integration strategies to help solve channel conflicts (cont.)</vt:lpstr>
      <vt:lpstr>Channel integration strategies to help solve channel conflicts (cont.)</vt:lpstr>
      <vt:lpstr>Channel integration strategies to help solve channel conflicts (cont.)</vt:lpstr>
      <vt:lpstr>Thursday, May 12th</vt:lpstr>
      <vt:lpstr>Channel integration strategies to help solve channel conflicts (cont.)</vt:lpstr>
      <vt:lpstr>Channel integration strategies to help solve channel conflicts (cont.)</vt:lpstr>
      <vt:lpstr>Channel integration strategies to help solve channel conflicts (cont.)</vt:lpstr>
      <vt:lpstr>Channel integration strategies to help solve channel conflicts (cont.)</vt:lpstr>
      <vt:lpstr>Activity</vt:lpstr>
      <vt:lpstr>Thursday, May 12th unit F10 - </vt:lpstr>
      <vt:lpstr>Steps in the channel decision-making process</vt:lpstr>
      <vt:lpstr>Steps in the channel decision-making process (cont)</vt:lpstr>
      <vt:lpstr>Steps in the channel decision-making process (cont)</vt:lpstr>
      <vt:lpstr>Steps in the channel decision-making process (cont.)</vt:lpstr>
      <vt:lpstr>Steps in the channel decision-making process (cont.)</vt:lpstr>
      <vt:lpstr>Steps in the channel decision-making process (cont.)</vt:lpstr>
      <vt:lpstr>Steps in the channel decision-making process (cont.)</vt:lpstr>
      <vt:lpstr>Management of channel members</vt:lpstr>
      <vt:lpstr>Motivation of channel members</vt:lpstr>
      <vt:lpstr>Evaluation of channel member performance based on standards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F MANAGEMENT OF DISTRIBUTION, PROMOTION, AND SELLING</dc:title>
  <cp:lastModifiedBy>abehar</cp:lastModifiedBy>
  <cp:revision>34</cp:revision>
  <dcterms:created xsi:type="dcterms:W3CDTF">2006-01-15T06:39:56Z</dcterms:created>
  <dcterms:modified xsi:type="dcterms:W3CDTF">2011-05-11T18:08:16Z</dcterms:modified>
</cp:coreProperties>
</file>