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257" r:id="rId3"/>
    <p:sldId id="269" r:id="rId4"/>
    <p:sldId id="258" r:id="rId5"/>
    <p:sldId id="266" r:id="rId6"/>
    <p:sldId id="267" r:id="rId7"/>
    <p:sldId id="268" r:id="rId8"/>
    <p:sldId id="263" r:id="rId9"/>
    <p:sldId id="270" r:id="rId10"/>
    <p:sldId id="259" r:id="rId11"/>
    <p:sldId id="271" r:id="rId12"/>
    <p:sldId id="272" r:id="rId13"/>
    <p:sldId id="273" r:id="rId14"/>
    <p:sldId id="274" r:id="rId15"/>
    <p:sldId id="286" r:id="rId16"/>
    <p:sldId id="260" r:id="rId17"/>
    <p:sldId id="275" r:id="rId18"/>
    <p:sldId id="276" r:id="rId19"/>
    <p:sldId id="277" r:id="rId20"/>
    <p:sldId id="278" r:id="rId21"/>
    <p:sldId id="261" r:id="rId22"/>
    <p:sldId id="279" r:id="rId23"/>
    <p:sldId id="264" r:id="rId24"/>
    <p:sldId id="280" r:id="rId25"/>
    <p:sldId id="282" r:id="rId26"/>
    <p:sldId id="281" r:id="rId27"/>
    <p:sldId id="262" r:id="rId28"/>
    <p:sldId id="265" r:id="rId29"/>
    <p:sldId id="283" r:id="rId30"/>
    <p:sldId id="284" r:id="rId31"/>
    <p:sldId id="285"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C0C0C0"/>
    <a:srgbClr val="6E5100"/>
    <a:srgbClr val="CC9900"/>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09" autoAdjust="0"/>
  </p:normalViewPr>
  <p:slideViewPr>
    <p:cSldViewPr>
      <p:cViewPr varScale="1">
        <p:scale>
          <a:sx n="70" d="100"/>
          <a:sy n="70" d="100"/>
        </p:scale>
        <p:origin x="-5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33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33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33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41688B0-4BC1-4FDB-8551-F7E114F15EB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1066800"/>
            <a:ext cx="7772400" cy="1470025"/>
          </a:xfrm>
          <a:effectLst>
            <a:outerShdw dist="35921" dir="2700000" algn="ctr" rotWithShape="0">
              <a:schemeClr val="tx1"/>
            </a:outerShdw>
          </a:effectLst>
        </p:spPr>
        <p:txBody>
          <a:bodyPr/>
          <a:lstStyle>
            <a:lvl1pPr>
              <a:defRPr>
                <a:solidFill>
                  <a:srgbClr val="FFCC00"/>
                </a:solidFill>
              </a:defRPr>
            </a:lvl1pPr>
          </a:lstStyle>
          <a:p>
            <a:r>
              <a:rPr lang="en-US"/>
              <a:t>Click to edit Master title style</a:t>
            </a:r>
          </a:p>
        </p:txBody>
      </p:sp>
      <p:sp>
        <p:nvSpPr>
          <p:cNvPr id="5123" name="Rectangle 3"/>
          <p:cNvSpPr>
            <a:spLocks noGrp="1" noChangeArrowheads="1"/>
          </p:cNvSpPr>
          <p:nvPr>
            <p:ph type="subTitle" idx="1"/>
          </p:nvPr>
        </p:nvSpPr>
        <p:spPr>
          <a:xfrm>
            <a:off x="0" y="3657600"/>
            <a:ext cx="4267200" cy="1295400"/>
          </a:xfrm>
        </p:spPr>
        <p:txBody>
          <a:bodyPr/>
          <a:lstStyle>
            <a:lvl1pPr marL="0" indent="0" algn="ctr">
              <a:buFontTx/>
              <a:buNone/>
              <a:defRPr sz="2800" i="1">
                <a:solidFill>
                  <a:srgbClr val="C0C0C0"/>
                </a:solidFill>
              </a:defRPr>
            </a:lvl1pPr>
          </a:lstStyle>
          <a:p>
            <a:r>
              <a:rPr lang="en-US"/>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p>
        </p:txBody>
      </p:sp>
      <p:sp>
        <p:nvSpPr>
          <p:cNvPr id="5125" name="Rectangle 5"/>
          <p:cNvSpPr>
            <a:spLocks noGrp="1" noChangeArrowheads="1"/>
          </p:cNvSpPr>
          <p:nvPr>
            <p:ph type="ftr" sz="quarter" idx="3"/>
          </p:nvPr>
        </p:nvSpPr>
        <p:spPr/>
        <p:txBody>
          <a:bodyPr/>
          <a:lstStyle>
            <a:lvl1pPr>
              <a:defRPr/>
            </a:lvl1pPr>
          </a:lstStyle>
          <a:p>
            <a:endParaRPr lang="en-US"/>
          </a:p>
        </p:txBody>
      </p:sp>
      <p:sp>
        <p:nvSpPr>
          <p:cNvPr id="5126" name="Rectangle 6"/>
          <p:cNvSpPr>
            <a:spLocks noGrp="1" noChangeArrowheads="1"/>
          </p:cNvSpPr>
          <p:nvPr>
            <p:ph type="sldNum" sz="quarter" idx="4"/>
          </p:nvPr>
        </p:nvSpPr>
        <p:spPr/>
        <p:txBody>
          <a:bodyPr/>
          <a:lstStyle>
            <a:lvl1pPr>
              <a:defRPr/>
            </a:lvl1pPr>
          </a:lstStyle>
          <a:p>
            <a:fld id="{E963D21E-2E18-402A-9584-955E0DC9C66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29AB0E-C495-49A3-9CC6-AACDD6F10EE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609600"/>
            <a:ext cx="182880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609600"/>
            <a:ext cx="53340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CC609F-DD4F-4150-BFEB-0B5CCAA0697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FDC4EC-49BA-4A4B-AA2C-F02F9F2677C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8FDD9A-21DA-47AE-A9DC-0389B1E74BF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752600"/>
            <a:ext cx="35814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1752600"/>
            <a:ext cx="35814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B011E9E-B8D1-462D-98F6-CDC3600D800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B564B70-3981-4C66-89F1-82C059CE512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F68BAB5-C341-48CF-B704-6B26B865AF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B7C9186-306C-4BF3-BFC1-2104C25925C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F9EF17-0311-40FA-A62D-B0BD5C760BF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532ACD-E9E1-4C02-9B12-429C3E3075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1447800" y="1752600"/>
            <a:ext cx="7315200" cy="3733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63817C7-B578-4046-9987-A7BABF0AD491}" type="slidenum">
              <a:rPr lang="en-US"/>
              <a:pPr/>
              <a:t>‹#›</a:t>
            </a:fld>
            <a:endParaRPr lang="en-US"/>
          </a:p>
        </p:txBody>
      </p:sp>
      <p:sp>
        <p:nvSpPr>
          <p:cNvPr id="1031" name="Rectangle 7"/>
          <p:cNvSpPr>
            <a:spLocks noGrp="1" noChangeArrowheads="1"/>
          </p:cNvSpPr>
          <p:nvPr>
            <p:ph type="title"/>
          </p:nvPr>
        </p:nvSpPr>
        <p:spPr bwMode="auto">
          <a:xfrm>
            <a:off x="1447800" y="609600"/>
            <a:ext cx="70104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Impact" pitchFamily="34" charset="0"/>
        </a:defRPr>
      </a:lvl2pPr>
      <a:lvl3pPr algn="l" rtl="0" fontAlgn="base">
        <a:spcBef>
          <a:spcPct val="0"/>
        </a:spcBef>
        <a:spcAft>
          <a:spcPct val="0"/>
        </a:spcAft>
        <a:defRPr sz="4000">
          <a:solidFill>
            <a:schemeClr val="tx2"/>
          </a:solidFill>
          <a:latin typeface="Impact" pitchFamily="34" charset="0"/>
        </a:defRPr>
      </a:lvl3pPr>
      <a:lvl4pPr algn="l" rtl="0" fontAlgn="base">
        <a:spcBef>
          <a:spcPct val="0"/>
        </a:spcBef>
        <a:spcAft>
          <a:spcPct val="0"/>
        </a:spcAft>
        <a:defRPr sz="4000">
          <a:solidFill>
            <a:schemeClr val="tx2"/>
          </a:solidFill>
          <a:latin typeface="Impact" pitchFamily="34" charset="0"/>
        </a:defRPr>
      </a:lvl4pPr>
      <a:lvl5pPr algn="l" rtl="0" fontAlgn="base">
        <a:spcBef>
          <a:spcPct val="0"/>
        </a:spcBef>
        <a:spcAft>
          <a:spcPct val="0"/>
        </a:spcAft>
        <a:defRPr sz="4000">
          <a:solidFill>
            <a:schemeClr val="tx2"/>
          </a:solidFill>
          <a:latin typeface="Impact" pitchFamily="34" charset="0"/>
        </a:defRPr>
      </a:lvl5pPr>
      <a:lvl6pPr marL="457200" algn="l" rtl="0" fontAlgn="base">
        <a:spcBef>
          <a:spcPct val="0"/>
        </a:spcBef>
        <a:spcAft>
          <a:spcPct val="0"/>
        </a:spcAft>
        <a:defRPr sz="4000">
          <a:solidFill>
            <a:schemeClr val="tx2"/>
          </a:solidFill>
          <a:latin typeface="Impact" pitchFamily="34" charset="0"/>
        </a:defRPr>
      </a:lvl6pPr>
      <a:lvl7pPr marL="914400" algn="l" rtl="0" fontAlgn="base">
        <a:spcBef>
          <a:spcPct val="0"/>
        </a:spcBef>
        <a:spcAft>
          <a:spcPct val="0"/>
        </a:spcAft>
        <a:defRPr sz="4000">
          <a:solidFill>
            <a:schemeClr val="tx2"/>
          </a:solidFill>
          <a:latin typeface="Impact" pitchFamily="34" charset="0"/>
        </a:defRPr>
      </a:lvl7pPr>
      <a:lvl8pPr marL="1371600" algn="l" rtl="0" fontAlgn="base">
        <a:spcBef>
          <a:spcPct val="0"/>
        </a:spcBef>
        <a:spcAft>
          <a:spcPct val="0"/>
        </a:spcAft>
        <a:defRPr sz="4000">
          <a:solidFill>
            <a:schemeClr val="tx2"/>
          </a:solidFill>
          <a:latin typeface="Impact" pitchFamily="34" charset="0"/>
        </a:defRPr>
      </a:lvl8pPr>
      <a:lvl9pPr marL="1828800" algn="l" rtl="0" fontAlgn="base">
        <a:spcBef>
          <a:spcPct val="0"/>
        </a:spcBef>
        <a:spcAft>
          <a:spcPct val="0"/>
        </a:spcAft>
        <a:defRPr sz="4000">
          <a:solidFill>
            <a:schemeClr val="tx2"/>
          </a:solidFill>
          <a:latin typeface="Impact" pitchFamily="34" charset="0"/>
        </a:defRPr>
      </a:lvl9pPr>
    </p:titleStyle>
    <p:bodyStyle>
      <a:lvl1pPr marL="342900" indent="-342900" algn="l" rtl="0" fontAlgn="base">
        <a:spcBef>
          <a:spcPct val="20000"/>
        </a:spcBef>
        <a:spcAft>
          <a:spcPct val="0"/>
        </a:spcAft>
        <a:buClr>
          <a:srgbClr val="FFCC00"/>
        </a:buClr>
        <a:buChar char="•"/>
        <a:defRPr sz="3200" b="1">
          <a:solidFill>
            <a:schemeClr val="tx1"/>
          </a:solidFill>
          <a:latin typeface="+mn-lt"/>
          <a:ea typeface="+mn-ea"/>
          <a:cs typeface="+mn-cs"/>
        </a:defRPr>
      </a:lvl1pPr>
      <a:lvl2pPr marL="742950" indent="-285750" algn="l" rtl="0" fontAlgn="base">
        <a:spcBef>
          <a:spcPct val="20000"/>
        </a:spcBef>
        <a:spcAft>
          <a:spcPct val="0"/>
        </a:spcAft>
        <a:buClr>
          <a:srgbClr val="FFCC00"/>
        </a:buClr>
        <a:buChar char="–"/>
        <a:defRPr sz="2800" b="1">
          <a:solidFill>
            <a:schemeClr val="tx1"/>
          </a:solidFill>
          <a:latin typeface="+mn-lt"/>
        </a:defRPr>
      </a:lvl2pPr>
      <a:lvl3pPr marL="1143000" indent="-228600" algn="l" rtl="0" fontAlgn="base">
        <a:spcBef>
          <a:spcPct val="20000"/>
        </a:spcBef>
        <a:spcAft>
          <a:spcPct val="0"/>
        </a:spcAft>
        <a:buClr>
          <a:srgbClr val="FFCC00"/>
        </a:buClr>
        <a:buChar char="•"/>
        <a:defRPr sz="2400" b="1">
          <a:solidFill>
            <a:schemeClr val="tx1"/>
          </a:solidFill>
          <a:latin typeface="+mn-lt"/>
        </a:defRPr>
      </a:lvl3pPr>
      <a:lvl4pPr marL="1600200" indent="-228600" algn="l" rtl="0" fontAlgn="base">
        <a:spcBef>
          <a:spcPct val="20000"/>
        </a:spcBef>
        <a:spcAft>
          <a:spcPct val="0"/>
        </a:spcAft>
        <a:buClr>
          <a:srgbClr val="FFCC00"/>
        </a:buClr>
        <a:buChar char="–"/>
        <a:defRPr sz="2000" b="1">
          <a:solidFill>
            <a:schemeClr val="tx1"/>
          </a:solidFill>
          <a:latin typeface="+mn-lt"/>
        </a:defRPr>
      </a:lvl4pPr>
      <a:lvl5pPr marL="2057400" indent="-228600" algn="l" rtl="0" fontAlgn="base">
        <a:spcBef>
          <a:spcPct val="20000"/>
        </a:spcBef>
        <a:spcAft>
          <a:spcPct val="0"/>
        </a:spcAft>
        <a:buClr>
          <a:srgbClr val="FFCC00"/>
        </a:buClr>
        <a:buChar char="»"/>
        <a:defRPr sz="2000" b="1">
          <a:solidFill>
            <a:schemeClr val="tx1"/>
          </a:solidFill>
          <a:latin typeface="+mn-lt"/>
        </a:defRPr>
      </a:lvl5pPr>
      <a:lvl6pPr marL="2514600" indent="-228600" algn="l" rtl="0" fontAlgn="base">
        <a:spcBef>
          <a:spcPct val="20000"/>
        </a:spcBef>
        <a:spcAft>
          <a:spcPct val="0"/>
        </a:spcAft>
        <a:buClr>
          <a:srgbClr val="FFCC00"/>
        </a:buClr>
        <a:buChar char="»"/>
        <a:defRPr sz="2000" b="1">
          <a:solidFill>
            <a:schemeClr val="tx1"/>
          </a:solidFill>
          <a:latin typeface="+mn-lt"/>
        </a:defRPr>
      </a:lvl6pPr>
      <a:lvl7pPr marL="2971800" indent="-228600" algn="l" rtl="0" fontAlgn="base">
        <a:spcBef>
          <a:spcPct val="20000"/>
        </a:spcBef>
        <a:spcAft>
          <a:spcPct val="0"/>
        </a:spcAft>
        <a:buClr>
          <a:srgbClr val="FFCC00"/>
        </a:buClr>
        <a:buChar char="»"/>
        <a:defRPr sz="2000" b="1">
          <a:solidFill>
            <a:schemeClr val="tx1"/>
          </a:solidFill>
          <a:latin typeface="+mn-lt"/>
        </a:defRPr>
      </a:lvl7pPr>
      <a:lvl8pPr marL="3429000" indent="-228600" algn="l" rtl="0" fontAlgn="base">
        <a:spcBef>
          <a:spcPct val="20000"/>
        </a:spcBef>
        <a:spcAft>
          <a:spcPct val="0"/>
        </a:spcAft>
        <a:buClr>
          <a:srgbClr val="FFCC00"/>
        </a:buClr>
        <a:buChar char="»"/>
        <a:defRPr sz="2000" b="1">
          <a:solidFill>
            <a:schemeClr val="tx1"/>
          </a:solidFill>
          <a:latin typeface="+mn-lt"/>
        </a:defRPr>
      </a:lvl8pPr>
      <a:lvl9pPr marL="3886200" indent="-228600" algn="l" rtl="0" fontAlgn="base">
        <a:spcBef>
          <a:spcPct val="20000"/>
        </a:spcBef>
        <a:spcAft>
          <a:spcPct val="0"/>
        </a:spcAft>
        <a:buClr>
          <a:srgbClr val="FFCC00"/>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066800"/>
            <a:ext cx="7772400" cy="1470025"/>
          </a:xfrm>
        </p:spPr>
        <p:txBody>
          <a:bodyPr/>
          <a:lstStyle/>
          <a:p>
            <a:r>
              <a:rPr lang="en-US" sz="3600"/>
              <a:t>UNIT F</a:t>
            </a:r>
            <a:br>
              <a:rPr lang="en-US" sz="3600"/>
            </a:br>
            <a:r>
              <a:rPr lang="en-US" sz="3600"/>
              <a:t>MANAGEMENT OF DISTRIBUTION, PROMOTION, AND SELLING</a:t>
            </a:r>
          </a:p>
        </p:txBody>
      </p:sp>
      <p:sp>
        <p:nvSpPr>
          <p:cNvPr id="2051" name="Rectangle 3"/>
          <p:cNvSpPr>
            <a:spLocks noGrp="1" noChangeArrowheads="1"/>
          </p:cNvSpPr>
          <p:nvPr>
            <p:ph type="subTitle" idx="1"/>
          </p:nvPr>
        </p:nvSpPr>
        <p:spPr/>
        <p:txBody>
          <a:bodyPr/>
          <a:lstStyle/>
          <a:p>
            <a:pPr>
              <a:lnSpc>
                <a:spcPct val="90000"/>
              </a:lnSpc>
            </a:pPr>
            <a:r>
              <a:rPr lang="en-US"/>
              <a:t>10.02  Summarize management of the distribution process.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EDEB379-151F-4D39-9797-1EC5E739C4F1}" type="slidenum">
              <a:rPr lang="en-US"/>
              <a:pPr/>
              <a:t>10</a:t>
            </a:fld>
            <a:endParaRPr lang="en-US"/>
          </a:p>
        </p:txBody>
      </p:sp>
      <p:sp>
        <p:nvSpPr>
          <p:cNvPr id="9218" name="Rectangle 2"/>
          <p:cNvSpPr>
            <a:spLocks noGrp="1" noChangeArrowheads="1"/>
          </p:cNvSpPr>
          <p:nvPr>
            <p:ph type="title"/>
          </p:nvPr>
        </p:nvSpPr>
        <p:spPr/>
        <p:txBody>
          <a:bodyPr/>
          <a:lstStyle/>
          <a:p>
            <a:r>
              <a:rPr lang="en-US" b="1" dirty="0"/>
              <a:t>Importance of logistics</a:t>
            </a:r>
          </a:p>
        </p:txBody>
      </p:sp>
      <p:sp>
        <p:nvSpPr>
          <p:cNvPr id="9219" name="Rectangle 3"/>
          <p:cNvSpPr>
            <a:spLocks noGrp="1" noChangeArrowheads="1"/>
          </p:cNvSpPr>
          <p:nvPr>
            <p:ph type="body" idx="1"/>
          </p:nvPr>
        </p:nvSpPr>
        <p:spPr>
          <a:xfrm>
            <a:off x="1447800" y="2057400"/>
            <a:ext cx="7315200" cy="3733800"/>
          </a:xfrm>
        </p:spPr>
        <p:txBody>
          <a:bodyPr/>
          <a:lstStyle/>
          <a:p>
            <a:pPr>
              <a:lnSpc>
                <a:spcPct val="80000"/>
              </a:lnSpc>
            </a:pPr>
            <a:r>
              <a:rPr lang="en-US" sz="4000" dirty="0" smtClean="0"/>
              <a:t>Third </a:t>
            </a:r>
            <a:r>
              <a:rPr lang="en-US" sz="4000" dirty="0"/>
              <a:t>largest expense for most </a:t>
            </a:r>
            <a:r>
              <a:rPr lang="en-US" sz="4000" dirty="0" smtClean="0"/>
              <a:t>businesses</a:t>
            </a:r>
          </a:p>
          <a:p>
            <a:pPr lvl="1">
              <a:lnSpc>
                <a:spcPct val="80000"/>
              </a:lnSpc>
            </a:pPr>
            <a:r>
              <a:rPr lang="en-US" sz="3600" dirty="0" smtClean="0"/>
              <a:t>(behind cost of materials and labor costs)</a:t>
            </a:r>
          </a:p>
          <a:p>
            <a:pPr>
              <a:lnSpc>
                <a:spcPct val="80000"/>
              </a:lnSpc>
              <a:buNone/>
            </a:pP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to="" calcmode="lin" valueType="num">
                                      <p:cBhvr>
                                        <p:cTn id="15" dur="1" fill="hold"/>
                                        <p:tgtEl>
                                          <p:spTgt spid="9219">
                                            <p:txEl>
                                              <p:pRg st="1" end="1"/>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9219">
                                            <p:txEl>
                                              <p:pRg st="2" end="2"/>
                                            </p:txEl>
                                          </p:spTgt>
                                        </p:tgtEl>
                                        <p:attrNameLst>
                                          <p:attrName>style.visibility</p:attrName>
                                        </p:attrNameLst>
                                      </p:cBhvr>
                                      <p:to>
                                        <p:strVal val="visible"/>
                                      </p:to>
                                    </p:set>
                                    <p:anim to="" calcmode="lin" valueType="num">
                                      <p:cBhvr>
                                        <p:cTn id="20" dur="1" fill="hold"/>
                                        <p:tgtEl>
                                          <p:spTgt spid="9219">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EDEB379-151F-4D39-9797-1EC5E739C4F1}" type="slidenum">
              <a:rPr lang="en-US"/>
              <a:pPr/>
              <a:t>11</a:t>
            </a:fld>
            <a:endParaRPr lang="en-US"/>
          </a:p>
        </p:txBody>
      </p:sp>
      <p:sp>
        <p:nvSpPr>
          <p:cNvPr id="9218" name="Rectangle 2"/>
          <p:cNvSpPr>
            <a:spLocks noGrp="1" noChangeArrowheads="1"/>
          </p:cNvSpPr>
          <p:nvPr>
            <p:ph type="title"/>
          </p:nvPr>
        </p:nvSpPr>
        <p:spPr/>
        <p:txBody>
          <a:bodyPr/>
          <a:lstStyle/>
          <a:p>
            <a:r>
              <a:rPr lang="en-US" b="1"/>
              <a:t>Importance of logistics</a:t>
            </a:r>
          </a:p>
        </p:txBody>
      </p:sp>
      <p:sp>
        <p:nvSpPr>
          <p:cNvPr id="9219" name="Rectangle 3"/>
          <p:cNvSpPr>
            <a:spLocks noGrp="1" noChangeArrowheads="1"/>
          </p:cNvSpPr>
          <p:nvPr>
            <p:ph type="body" idx="1"/>
          </p:nvPr>
        </p:nvSpPr>
        <p:spPr>
          <a:xfrm>
            <a:off x="1447800" y="2057400"/>
            <a:ext cx="7315200" cy="3733800"/>
          </a:xfrm>
        </p:spPr>
        <p:txBody>
          <a:bodyPr/>
          <a:lstStyle/>
          <a:p>
            <a:pPr>
              <a:lnSpc>
                <a:spcPct val="80000"/>
              </a:lnSpc>
            </a:pPr>
            <a:r>
              <a:rPr lang="en-US" sz="4000" dirty="0"/>
              <a:t>Competitive </a:t>
            </a:r>
            <a:r>
              <a:rPr lang="en-US" sz="4000" dirty="0" smtClean="0"/>
              <a:t>advantage</a:t>
            </a:r>
          </a:p>
          <a:p>
            <a:pPr lvl="1">
              <a:lnSpc>
                <a:spcPct val="80000"/>
              </a:lnSpc>
            </a:pPr>
            <a:r>
              <a:rPr lang="en-US" sz="3600" dirty="0" smtClean="0"/>
              <a:t>Gained from giving better service or lower prices due to improved logistics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to="" calcmode="lin" valueType="num">
                                      <p:cBhvr>
                                        <p:cTn id="15" dur="1" fill="hold"/>
                                        <p:tgtEl>
                                          <p:spTgt spid="921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EDEB379-151F-4D39-9797-1EC5E739C4F1}" type="slidenum">
              <a:rPr lang="en-US"/>
              <a:pPr/>
              <a:t>12</a:t>
            </a:fld>
            <a:endParaRPr lang="en-US"/>
          </a:p>
        </p:txBody>
      </p:sp>
      <p:sp>
        <p:nvSpPr>
          <p:cNvPr id="9218" name="Rectangle 2"/>
          <p:cNvSpPr>
            <a:spLocks noGrp="1" noChangeArrowheads="1"/>
          </p:cNvSpPr>
          <p:nvPr>
            <p:ph type="title"/>
          </p:nvPr>
        </p:nvSpPr>
        <p:spPr/>
        <p:txBody>
          <a:bodyPr/>
          <a:lstStyle/>
          <a:p>
            <a:r>
              <a:rPr lang="en-US" b="1"/>
              <a:t>Importance of logistics</a:t>
            </a:r>
          </a:p>
        </p:txBody>
      </p:sp>
      <p:sp>
        <p:nvSpPr>
          <p:cNvPr id="9219" name="Rectangle 3"/>
          <p:cNvSpPr>
            <a:spLocks noGrp="1" noChangeArrowheads="1"/>
          </p:cNvSpPr>
          <p:nvPr>
            <p:ph type="body" idx="1"/>
          </p:nvPr>
        </p:nvSpPr>
        <p:spPr>
          <a:xfrm>
            <a:off x="1447800" y="2057400"/>
            <a:ext cx="7315200" cy="3733800"/>
          </a:xfrm>
        </p:spPr>
        <p:txBody>
          <a:bodyPr/>
          <a:lstStyle/>
          <a:p>
            <a:pPr>
              <a:lnSpc>
                <a:spcPct val="80000"/>
              </a:lnSpc>
            </a:pPr>
            <a:r>
              <a:rPr lang="en-US" sz="4000" dirty="0" smtClean="0"/>
              <a:t>Cost savings</a:t>
            </a:r>
          </a:p>
          <a:p>
            <a:pPr lvl="1">
              <a:lnSpc>
                <a:spcPct val="80000"/>
              </a:lnSpc>
            </a:pPr>
            <a:r>
              <a:rPr lang="en-US" sz="3600" dirty="0" smtClean="0"/>
              <a:t>Derived from improvement of logistics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to="" calcmode="lin" valueType="num">
                                      <p:cBhvr>
                                        <p:cTn id="15" dur="1" fill="hold"/>
                                        <p:tgtEl>
                                          <p:spTgt spid="921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EDEB379-151F-4D39-9797-1EC5E739C4F1}" type="slidenum">
              <a:rPr lang="en-US"/>
              <a:pPr/>
              <a:t>13</a:t>
            </a:fld>
            <a:endParaRPr lang="en-US"/>
          </a:p>
        </p:txBody>
      </p:sp>
      <p:sp>
        <p:nvSpPr>
          <p:cNvPr id="9218" name="Rectangle 2"/>
          <p:cNvSpPr>
            <a:spLocks noGrp="1" noChangeArrowheads="1"/>
          </p:cNvSpPr>
          <p:nvPr>
            <p:ph type="title"/>
          </p:nvPr>
        </p:nvSpPr>
        <p:spPr/>
        <p:txBody>
          <a:bodyPr/>
          <a:lstStyle/>
          <a:p>
            <a:r>
              <a:rPr lang="en-US" b="1"/>
              <a:t>Importance of logistics</a:t>
            </a:r>
          </a:p>
        </p:txBody>
      </p:sp>
      <p:sp>
        <p:nvSpPr>
          <p:cNvPr id="9219" name="Rectangle 3"/>
          <p:cNvSpPr>
            <a:spLocks noGrp="1" noChangeArrowheads="1"/>
          </p:cNvSpPr>
          <p:nvPr>
            <p:ph type="body" idx="1"/>
          </p:nvPr>
        </p:nvSpPr>
        <p:spPr>
          <a:xfrm>
            <a:off x="1143000" y="2057400"/>
            <a:ext cx="8001000" cy="3733800"/>
          </a:xfrm>
        </p:spPr>
        <p:txBody>
          <a:bodyPr/>
          <a:lstStyle/>
          <a:p>
            <a:pPr>
              <a:lnSpc>
                <a:spcPct val="80000"/>
              </a:lnSpc>
            </a:pPr>
            <a:r>
              <a:rPr lang="en-US" sz="4000" dirty="0" smtClean="0"/>
              <a:t>Need </a:t>
            </a:r>
            <a:r>
              <a:rPr lang="en-US" sz="4000" dirty="0"/>
              <a:t>for improved </a:t>
            </a:r>
            <a:r>
              <a:rPr lang="en-US" sz="4000" dirty="0" smtClean="0"/>
              <a:t>management</a:t>
            </a:r>
          </a:p>
          <a:p>
            <a:pPr lvl="1">
              <a:lnSpc>
                <a:spcPct val="80000"/>
              </a:lnSpc>
            </a:pPr>
            <a:r>
              <a:rPr lang="en-US" sz="3600" dirty="0" smtClean="0"/>
              <a:t>Due to increasing number of products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to="" calcmode="lin" valueType="num">
                                      <p:cBhvr>
                                        <p:cTn id="15" dur="1" fill="hold"/>
                                        <p:tgtEl>
                                          <p:spTgt spid="921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EDEB379-151F-4D39-9797-1EC5E739C4F1}" type="slidenum">
              <a:rPr lang="en-US"/>
              <a:pPr/>
              <a:t>14</a:t>
            </a:fld>
            <a:endParaRPr lang="en-US"/>
          </a:p>
        </p:txBody>
      </p:sp>
      <p:sp>
        <p:nvSpPr>
          <p:cNvPr id="9218" name="Rectangle 2"/>
          <p:cNvSpPr>
            <a:spLocks noGrp="1" noChangeArrowheads="1"/>
          </p:cNvSpPr>
          <p:nvPr>
            <p:ph type="title"/>
          </p:nvPr>
        </p:nvSpPr>
        <p:spPr/>
        <p:txBody>
          <a:bodyPr/>
          <a:lstStyle/>
          <a:p>
            <a:r>
              <a:rPr lang="en-US" b="1"/>
              <a:t>Importance of logistics</a:t>
            </a:r>
          </a:p>
        </p:txBody>
      </p:sp>
      <p:sp>
        <p:nvSpPr>
          <p:cNvPr id="9219" name="Rectangle 3"/>
          <p:cNvSpPr>
            <a:spLocks noGrp="1" noChangeArrowheads="1"/>
          </p:cNvSpPr>
          <p:nvPr>
            <p:ph type="body" idx="1"/>
          </p:nvPr>
        </p:nvSpPr>
        <p:spPr>
          <a:xfrm>
            <a:off x="1447800" y="2057400"/>
            <a:ext cx="7315200" cy="3733800"/>
          </a:xfrm>
        </p:spPr>
        <p:txBody>
          <a:bodyPr/>
          <a:lstStyle/>
          <a:p>
            <a:pPr>
              <a:lnSpc>
                <a:spcPct val="80000"/>
              </a:lnSpc>
            </a:pPr>
            <a:r>
              <a:rPr lang="en-US" sz="4000" dirty="0" smtClean="0"/>
              <a:t>Greater </a:t>
            </a:r>
            <a:r>
              <a:rPr lang="en-US" sz="4000" dirty="0"/>
              <a:t>distribution efficiency </a:t>
            </a:r>
            <a:endParaRPr lang="en-US" sz="4000" dirty="0" smtClean="0"/>
          </a:p>
          <a:p>
            <a:pPr lvl="1">
              <a:lnSpc>
                <a:spcPct val="80000"/>
              </a:lnSpc>
            </a:pPr>
            <a:r>
              <a:rPr lang="en-US" sz="3600" dirty="0" smtClean="0"/>
              <a:t>Due to improved </a:t>
            </a:r>
            <a:r>
              <a:rPr lang="en-US" sz="3600" dirty="0"/>
              <a:t>information </a:t>
            </a:r>
            <a:r>
              <a:rPr lang="en-US" sz="3600" dirty="0" smtClean="0"/>
              <a:t>technology</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to="" calcmode="lin" valueType="num">
                                      <p:cBhvr>
                                        <p:cTn id="15" dur="1" fill="hold"/>
                                        <p:tgtEl>
                                          <p:spTgt spid="921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Friday, May 13</a:t>
            </a:r>
            <a:r>
              <a:rPr lang="en-US" baseline="30000" dirty="0" smtClean="0"/>
              <a:t>th</a:t>
            </a:r>
            <a:r>
              <a:rPr lang="en-US" dirty="0" smtClean="0"/>
              <a:t> - </a:t>
            </a:r>
            <a:endParaRPr lang="en-US" dirty="0"/>
          </a:p>
        </p:txBody>
      </p:sp>
      <p:sp>
        <p:nvSpPr>
          <p:cNvPr id="3" name="Content Placeholder 2"/>
          <p:cNvSpPr>
            <a:spLocks noGrp="1"/>
          </p:cNvSpPr>
          <p:nvPr>
            <p:ph idx="1"/>
          </p:nvPr>
        </p:nvSpPr>
        <p:spPr>
          <a:xfrm>
            <a:off x="1447800" y="1981200"/>
            <a:ext cx="7315200" cy="3505200"/>
          </a:xfrm>
        </p:spPr>
        <p:txBody>
          <a:bodyPr/>
          <a:lstStyle/>
          <a:p>
            <a:r>
              <a:rPr lang="en-US" sz="3600" dirty="0" smtClean="0"/>
              <a:t>Warm up – Current Event (15!)</a:t>
            </a:r>
          </a:p>
          <a:p>
            <a:r>
              <a:rPr lang="en-US" sz="3600" dirty="0" smtClean="0"/>
              <a:t>Obj. 10.02 – Distribution Logistics</a:t>
            </a:r>
          </a:p>
          <a:p>
            <a:pPr lvl="1"/>
            <a:r>
              <a:rPr lang="en-US" sz="3200" dirty="0" smtClean="0"/>
              <a:t>Slide Show/Notes</a:t>
            </a:r>
          </a:p>
          <a:p>
            <a:pPr lvl="1"/>
            <a:r>
              <a:rPr lang="en-US" sz="3200" dirty="0" smtClean="0"/>
              <a:t>Worksheet</a:t>
            </a:r>
          </a:p>
          <a:p>
            <a:pPr lvl="1">
              <a:buNone/>
            </a:pPr>
            <a:endParaRPr lang="en-US" dirty="0"/>
          </a:p>
        </p:txBody>
      </p:sp>
      <p:sp>
        <p:nvSpPr>
          <p:cNvPr id="4" name="Slide Number Placeholder 3"/>
          <p:cNvSpPr>
            <a:spLocks noGrp="1"/>
          </p:cNvSpPr>
          <p:nvPr>
            <p:ph type="sldNum" sz="quarter" idx="12"/>
          </p:nvPr>
        </p:nvSpPr>
        <p:spPr/>
        <p:txBody>
          <a:bodyPr/>
          <a:lstStyle/>
          <a:p>
            <a:fld id="{6BFDC4EC-49BA-4A4B-AA2C-F02F9F2677C9}"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3D82A4-535E-46EA-BEAF-AE9B12698AD4}" type="slidenum">
              <a:rPr lang="en-US"/>
              <a:pPr/>
              <a:t>16</a:t>
            </a:fld>
            <a:endParaRPr lang="en-US"/>
          </a:p>
        </p:txBody>
      </p:sp>
      <p:sp>
        <p:nvSpPr>
          <p:cNvPr id="10242" name="Rectangle 2"/>
          <p:cNvSpPr>
            <a:spLocks noGrp="1" noChangeArrowheads="1"/>
          </p:cNvSpPr>
          <p:nvPr>
            <p:ph type="title"/>
          </p:nvPr>
        </p:nvSpPr>
        <p:spPr/>
        <p:txBody>
          <a:bodyPr/>
          <a:lstStyle/>
          <a:p>
            <a:r>
              <a:rPr lang="en-US" b="1"/>
              <a:t>Major logistics functions</a:t>
            </a:r>
          </a:p>
        </p:txBody>
      </p:sp>
      <p:sp>
        <p:nvSpPr>
          <p:cNvPr id="10243" name="Rectangle 3"/>
          <p:cNvSpPr>
            <a:spLocks noGrp="1" noChangeArrowheads="1"/>
          </p:cNvSpPr>
          <p:nvPr>
            <p:ph type="body" idx="1"/>
          </p:nvPr>
        </p:nvSpPr>
        <p:spPr>
          <a:xfrm>
            <a:off x="1447800" y="1752600"/>
            <a:ext cx="7315200" cy="4495800"/>
          </a:xfrm>
        </p:spPr>
        <p:txBody>
          <a:bodyPr/>
          <a:lstStyle/>
          <a:p>
            <a:pPr marL="533400" indent="-533400">
              <a:buFontTx/>
              <a:buAutoNum type="arabicPeriod"/>
            </a:pPr>
            <a:r>
              <a:rPr lang="en-US" sz="4000" dirty="0"/>
              <a:t>Order processing</a:t>
            </a:r>
          </a:p>
          <a:p>
            <a:pPr marL="533400" indent="-533400">
              <a:buFontTx/>
              <a:buAutoNum type="arabicPeriod"/>
            </a:pPr>
            <a:r>
              <a:rPr lang="en-US" sz="4000" dirty="0" smtClean="0"/>
              <a:t>Warehousing</a:t>
            </a:r>
          </a:p>
          <a:p>
            <a:pPr marL="533400" indent="-533400">
              <a:buFontTx/>
              <a:buAutoNum type="arabicPeriod"/>
            </a:pPr>
            <a:r>
              <a:rPr lang="en-US" sz="4000" dirty="0" smtClean="0"/>
              <a:t>Stock Handling</a:t>
            </a:r>
          </a:p>
          <a:p>
            <a:pPr marL="533400" indent="-533400">
              <a:buFontTx/>
              <a:buAutoNum type="arabicPeriod"/>
            </a:pPr>
            <a:r>
              <a:rPr lang="en-US" sz="4000" dirty="0" smtClean="0"/>
              <a:t>Inventory Management</a:t>
            </a:r>
          </a:p>
          <a:p>
            <a:pPr marL="533400" indent="-533400">
              <a:buFontTx/>
              <a:buAutoNum type="arabicPeriod"/>
            </a:pPr>
            <a:r>
              <a:rPr lang="en-US" sz="4000" dirty="0" smtClean="0"/>
              <a:t>Transportation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to="" calcmode="lin" valueType="num">
                                      <p:cBhvr>
                                        <p:cTn id="17" dur="1" fill="hold"/>
                                        <p:tgtEl>
                                          <p:spTgt spid="1024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 to="" calcmode="lin" valueType="num">
                                      <p:cBhvr>
                                        <p:cTn id="22" dur="1" fill="hold"/>
                                        <p:tgtEl>
                                          <p:spTgt spid="1024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0243">
                                            <p:txEl>
                                              <p:pRg st="3" end="3"/>
                                            </p:txEl>
                                          </p:spTgt>
                                        </p:tgtEl>
                                        <p:attrNameLst>
                                          <p:attrName>style.visibility</p:attrName>
                                        </p:attrNameLst>
                                      </p:cBhvr>
                                      <p:to>
                                        <p:strVal val="visible"/>
                                      </p:to>
                                    </p:set>
                                    <p:anim to="" calcmode="lin" valueType="num">
                                      <p:cBhvr>
                                        <p:cTn id="27" dur="1" fill="hold"/>
                                        <p:tgtEl>
                                          <p:spTgt spid="1024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0243">
                                            <p:txEl>
                                              <p:pRg st="4" end="4"/>
                                            </p:txEl>
                                          </p:spTgt>
                                        </p:tgtEl>
                                        <p:attrNameLst>
                                          <p:attrName>style.visibility</p:attrName>
                                        </p:attrNameLst>
                                      </p:cBhvr>
                                      <p:to>
                                        <p:strVal val="visible"/>
                                      </p:to>
                                    </p:set>
                                    <p:anim to="" calcmode="lin" valueType="num">
                                      <p:cBhvr>
                                        <p:cTn id="32" dur="1" fill="hold"/>
                                        <p:tgtEl>
                                          <p:spTgt spid="1024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3D82A4-535E-46EA-BEAF-AE9B12698AD4}" type="slidenum">
              <a:rPr lang="en-US"/>
              <a:pPr/>
              <a:t>17</a:t>
            </a:fld>
            <a:endParaRPr lang="en-US"/>
          </a:p>
        </p:txBody>
      </p:sp>
      <p:sp>
        <p:nvSpPr>
          <p:cNvPr id="10242" name="Rectangle 2"/>
          <p:cNvSpPr>
            <a:spLocks noGrp="1" noChangeArrowheads="1"/>
          </p:cNvSpPr>
          <p:nvPr>
            <p:ph type="title"/>
          </p:nvPr>
        </p:nvSpPr>
        <p:spPr/>
        <p:txBody>
          <a:bodyPr/>
          <a:lstStyle/>
          <a:p>
            <a:r>
              <a:rPr lang="en-US" b="1"/>
              <a:t>Major logistics functions</a:t>
            </a:r>
          </a:p>
        </p:txBody>
      </p:sp>
      <p:sp>
        <p:nvSpPr>
          <p:cNvPr id="10243" name="Rectangle 3"/>
          <p:cNvSpPr>
            <a:spLocks noGrp="1" noChangeArrowheads="1"/>
          </p:cNvSpPr>
          <p:nvPr>
            <p:ph type="body" idx="1"/>
          </p:nvPr>
        </p:nvSpPr>
        <p:spPr>
          <a:xfrm>
            <a:off x="1447800" y="1752600"/>
            <a:ext cx="7315200" cy="4495800"/>
          </a:xfrm>
        </p:spPr>
        <p:txBody>
          <a:bodyPr/>
          <a:lstStyle/>
          <a:p>
            <a:pPr marL="533400" indent="-533400">
              <a:buFontTx/>
              <a:buAutoNum type="arabicPeriod"/>
            </a:pPr>
            <a:r>
              <a:rPr lang="en-US" sz="3600" dirty="0"/>
              <a:t>Order </a:t>
            </a:r>
            <a:r>
              <a:rPr lang="en-US" sz="3600" dirty="0" smtClean="0"/>
              <a:t>processing</a:t>
            </a:r>
          </a:p>
          <a:p>
            <a:pPr marL="933450" lvl="1" indent="-533400"/>
            <a:r>
              <a:rPr lang="en-US" sz="3200" dirty="0" smtClean="0"/>
              <a:t>System should be:</a:t>
            </a:r>
          </a:p>
          <a:p>
            <a:pPr marL="1333500" lvl="2" indent="-533400"/>
            <a:r>
              <a:rPr lang="en-US" sz="2800" dirty="0" smtClean="0"/>
              <a:t>Simple</a:t>
            </a:r>
          </a:p>
          <a:p>
            <a:pPr marL="1333500" lvl="2" indent="-533400"/>
            <a:r>
              <a:rPr lang="en-US" sz="2800" dirty="0" smtClean="0"/>
              <a:t>Fast</a:t>
            </a:r>
          </a:p>
          <a:p>
            <a:pPr marL="1333500" lvl="2" indent="-533400"/>
            <a:r>
              <a:rPr lang="en-US" sz="2800" dirty="0" smtClean="0"/>
              <a:t>Accessible</a:t>
            </a:r>
          </a:p>
          <a:p>
            <a:pPr marL="1333500" lvl="2" indent="-533400"/>
            <a:r>
              <a:rPr lang="en-US" sz="2800" dirty="0" smtClean="0"/>
              <a:t>Accurate</a:t>
            </a:r>
          </a:p>
          <a:p>
            <a:pPr marL="933450" lvl="1" indent="-533400"/>
            <a:r>
              <a:rPr lang="en-US" sz="3200" dirty="0" smtClean="0"/>
              <a:t>Use computerized for ease in tracking.</a:t>
            </a:r>
          </a:p>
          <a:p>
            <a:pPr marL="933450" lvl="1" indent="-533400">
              <a:buNone/>
            </a:pPr>
            <a:r>
              <a:rPr 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to="" calcmode="lin" valueType="num">
                                      <p:cBhvr>
                                        <p:cTn id="17" dur="1" fill="hold"/>
                                        <p:tgtEl>
                                          <p:spTgt spid="10243">
                                            <p:txEl>
                                              <p:pRg st="1" end="1"/>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0243">
                                            <p:txEl>
                                              <p:pRg st="2" end="2"/>
                                            </p:txEl>
                                          </p:spTgt>
                                        </p:tgtEl>
                                        <p:attrNameLst>
                                          <p:attrName>style.visibility</p:attrName>
                                        </p:attrNameLst>
                                      </p:cBhvr>
                                      <p:to>
                                        <p:strVal val="visible"/>
                                      </p:to>
                                    </p:set>
                                    <p:anim to="" calcmode="lin" valueType="num">
                                      <p:cBhvr>
                                        <p:cTn id="20" dur="1" fill="hold"/>
                                        <p:tgtEl>
                                          <p:spTgt spid="10243">
                                            <p:txEl>
                                              <p:pRg st="2" end="2"/>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to="" calcmode="lin" valueType="num">
                                      <p:cBhvr>
                                        <p:cTn id="23" dur="1" fill="hold"/>
                                        <p:tgtEl>
                                          <p:spTgt spid="10243">
                                            <p:txEl>
                                              <p:pRg st="3" end="3"/>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0243">
                                            <p:txEl>
                                              <p:pRg st="4" end="4"/>
                                            </p:txEl>
                                          </p:spTgt>
                                        </p:tgtEl>
                                        <p:attrNameLst>
                                          <p:attrName>style.visibility</p:attrName>
                                        </p:attrNameLst>
                                      </p:cBhvr>
                                      <p:to>
                                        <p:strVal val="visible"/>
                                      </p:to>
                                    </p:set>
                                    <p:anim to="" calcmode="lin" valueType="num">
                                      <p:cBhvr>
                                        <p:cTn id="26" dur="1" fill="hold"/>
                                        <p:tgtEl>
                                          <p:spTgt spid="10243">
                                            <p:txEl>
                                              <p:pRg st="4" end="4"/>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0"/>
                                          </p:stCondLst>
                                        </p:cTn>
                                        <p:tgtEl>
                                          <p:spTgt spid="10243">
                                            <p:txEl>
                                              <p:pRg st="5" end="5"/>
                                            </p:txEl>
                                          </p:spTgt>
                                        </p:tgtEl>
                                        <p:attrNameLst>
                                          <p:attrName>style.visibility</p:attrName>
                                        </p:attrNameLst>
                                      </p:cBhvr>
                                      <p:to>
                                        <p:strVal val="visible"/>
                                      </p:to>
                                    </p:set>
                                    <p:anim to="" calcmode="lin" valueType="num">
                                      <p:cBhvr>
                                        <p:cTn id="29" dur="1" fill="hold"/>
                                        <p:tgtEl>
                                          <p:spTgt spid="10243">
                                            <p:txEl>
                                              <p:pRg st="5" end="5"/>
                                            </p:txEl>
                                          </p:spTgt>
                                        </p:tgtEl>
                                        <p:attrNameLst>
                                          <p:attrName/>
                                        </p:attrNameLst>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10243">
                                            <p:txEl>
                                              <p:pRg st="6" end="6"/>
                                            </p:txEl>
                                          </p:spTgt>
                                        </p:tgtEl>
                                        <p:attrNameLst>
                                          <p:attrName>style.visibility</p:attrName>
                                        </p:attrNameLst>
                                      </p:cBhvr>
                                      <p:to>
                                        <p:strVal val="visible"/>
                                      </p:to>
                                    </p:set>
                                    <p:anim to="" calcmode="lin" valueType="num">
                                      <p:cBhvr>
                                        <p:cTn id="34" dur="1" fill="hold"/>
                                        <p:tgtEl>
                                          <p:spTgt spid="10243">
                                            <p:txEl>
                                              <p:pRg st="6" end="6"/>
                                            </p:txEl>
                                          </p:spTgt>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24" presetClass="entr" presetSubtype="0" fill="hold" grpId="0" nodeType="clickEffect">
                                  <p:stCondLst>
                                    <p:cond delay="0"/>
                                  </p:stCondLst>
                                  <p:childTnLst>
                                    <p:set>
                                      <p:cBhvr>
                                        <p:cTn id="38" dur="1" fill="hold">
                                          <p:stCondLst>
                                            <p:cond delay="0"/>
                                          </p:stCondLst>
                                        </p:cTn>
                                        <p:tgtEl>
                                          <p:spTgt spid="10243">
                                            <p:txEl>
                                              <p:pRg st="7" end="7"/>
                                            </p:txEl>
                                          </p:spTgt>
                                        </p:tgtEl>
                                        <p:attrNameLst>
                                          <p:attrName>style.visibility</p:attrName>
                                        </p:attrNameLst>
                                      </p:cBhvr>
                                      <p:to>
                                        <p:strVal val="visible"/>
                                      </p:to>
                                    </p:set>
                                    <p:anim to="" calcmode="lin" valueType="num">
                                      <p:cBhvr>
                                        <p:cTn id="39" dur="1" fill="hold"/>
                                        <p:tgtEl>
                                          <p:spTgt spid="1024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3D82A4-535E-46EA-BEAF-AE9B12698AD4}" type="slidenum">
              <a:rPr lang="en-US"/>
              <a:pPr/>
              <a:t>18</a:t>
            </a:fld>
            <a:endParaRPr lang="en-US"/>
          </a:p>
        </p:txBody>
      </p:sp>
      <p:sp>
        <p:nvSpPr>
          <p:cNvPr id="10242" name="Rectangle 2"/>
          <p:cNvSpPr>
            <a:spLocks noGrp="1" noChangeArrowheads="1"/>
          </p:cNvSpPr>
          <p:nvPr>
            <p:ph type="title"/>
          </p:nvPr>
        </p:nvSpPr>
        <p:spPr/>
        <p:txBody>
          <a:bodyPr/>
          <a:lstStyle/>
          <a:p>
            <a:r>
              <a:rPr lang="en-US" b="1"/>
              <a:t>Major logistics functions</a:t>
            </a:r>
          </a:p>
        </p:txBody>
      </p:sp>
      <p:sp>
        <p:nvSpPr>
          <p:cNvPr id="10243" name="Rectangle 3"/>
          <p:cNvSpPr>
            <a:spLocks noGrp="1" noChangeArrowheads="1"/>
          </p:cNvSpPr>
          <p:nvPr>
            <p:ph type="body" idx="1"/>
          </p:nvPr>
        </p:nvSpPr>
        <p:spPr>
          <a:xfrm>
            <a:off x="1447800" y="1752600"/>
            <a:ext cx="7315200" cy="4495800"/>
          </a:xfrm>
        </p:spPr>
        <p:txBody>
          <a:bodyPr/>
          <a:lstStyle/>
          <a:p>
            <a:pPr marL="533400" indent="-533400">
              <a:buNone/>
            </a:pPr>
            <a:r>
              <a:rPr lang="en-US" sz="3600" dirty="0" smtClean="0">
                <a:solidFill>
                  <a:srgbClr val="FFCC00"/>
                </a:solidFill>
              </a:rPr>
              <a:t>2.</a:t>
            </a:r>
            <a:r>
              <a:rPr lang="en-US" sz="3600" dirty="0" smtClean="0"/>
              <a:t>  Warehousing</a:t>
            </a:r>
          </a:p>
          <a:p>
            <a:pPr marL="933450" lvl="1" indent="-533400"/>
            <a:r>
              <a:rPr lang="en-US" sz="3200" dirty="0" smtClean="0"/>
              <a:t>Facilitates the movement of products through the distribution channel</a:t>
            </a:r>
          </a:p>
          <a:p>
            <a:pPr marL="933450" lvl="1" indent="-533400"/>
            <a:r>
              <a:rPr lang="en-US" sz="3200" dirty="0" smtClean="0"/>
              <a:t>2 kinds</a:t>
            </a:r>
          </a:p>
          <a:p>
            <a:pPr marL="1333500" lvl="2" indent="-533400"/>
            <a:r>
              <a:rPr lang="en-US" sz="2800" dirty="0" smtClean="0"/>
              <a:t>Storage warehouse</a:t>
            </a:r>
          </a:p>
          <a:p>
            <a:pPr marL="1333500" lvl="2" indent="-533400"/>
            <a:r>
              <a:rPr lang="en-US" sz="2800" dirty="0" smtClean="0"/>
              <a:t>Distribution Center</a:t>
            </a:r>
          </a:p>
          <a:p>
            <a:pPr marL="1333500" lvl="2" indent="-533400">
              <a:buNone/>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to="" calcmode="lin" valueType="num">
                                      <p:cBhvr>
                                        <p:cTn id="17" dur="1" fill="hold"/>
                                        <p:tgtEl>
                                          <p:spTgt spid="1024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 to="" calcmode="lin" valueType="num">
                                      <p:cBhvr>
                                        <p:cTn id="22" dur="1" fill="hold"/>
                                        <p:tgtEl>
                                          <p:spTgt spid="10243">
                                            <p:txEl>
                                              <p:pRg st="2" end="2"/>
                                            </p:txEl>
                                          </p:spTgt>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to="" calcmode="lin" valueType="num">
                                      <p:cBhvr>
                                        <p:cTn id="25" dur="1" fill="hold"/>
                                        <p:tgtEl>
                                          <p:spTgt spid="10243">
                                            <p:txEl>
                                              <p:pRg st="3" end="3"/>
                                            </p:txEl>
                                          </p:spTgt>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10243">
                                            <p:txEl>
                                              <p:pRg st="4" end="4"/>
                                            </p:txEl>
                                          </p:spTgt>
                                        </p:tgtEl>
                                        <p:attrNameLst>
                                          <p:attrName>style.visibility</p:attrName>
                                        </p:attrNameLst>
                                      </p:cBhvr>
                                      <p:to>
                                        <p:strVal val="visible"/>
                                      </p:to>
                                    </p:set>
                                    <p:anim to="" calcmode="lin" valueType="num">
                                      <p:cBhvr>
                                        <p:cTn id="28" dur="1" fill="hold"/>
                                        <p:tgtEl>
                                          <p:spTgt spid="1024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3D82A4-535E-46EA-BEAF-AE9B12698AD4}" type="slidenum">
              <a:rPr lang="en-US"/>
              <a:pPr/>
              <a:t>19</a:t>
            </a:fld>
            <a:endParaRPr lang="en-US"/>
          </a:p>
        </p:txBody>
      </p:sp>
      <p:sp>
        <p:nvSpPr>
          <p:cNvPr id="10242" name="Rectangle 2"/>
          <p:cNvSpPr>
            <a:spLocks noGrp="1" noChangeArrowheads="1"/>
          </p:cNvSpPr>
          <p:nvPr>
            <p:ph type="title"/>
          </p:nvPr>
        </p:nvSpPr>
        <p:spPr/>
        <p:txBody>
          <a:bodyPr/>
          <a:lstStyle/>
          <a:p>
            <a:r>
              <a:rPr lang="en-US" b="1"/>
              <a:t>Major logistics functions</a:t>
            </a:r>
          </a:p>
        </p:txBody>
      </p:sp>
      <p:sp>
        <p:nvSpPr>
          <p:cNvPr id="10243" name="Rectangle 3"/>
          <p:cNvSpPr>
            <a:spLocks noGrp="1" noChangeArrowheads="1"/>
          </p:cNvSpPr>
          <p:nvPr>
            <p:ph type="body" idx="1"/>
          </p:nvPr>
        </p:nvSpPr>
        <p:spPr>
          <a:xfrm>
            <a:off x="1447800" y="1752600"/>
            <a:ext cx="7315200" cy="4495800"/>
          </a:xfrm>
        </p:spPr>
        <p:txBody>
          <a:bodyPr/>
          <a:lstStyle/>
          <a:p>
            <a:pPr marL="533400" indent="-533400">
              <a:buNone/>
            </a:pPr>
            <a:r>
              <a:rPr lang="en-US" sz="3600" dirty="0" smtClean="0"/>
              <a:t>Warehousing</a:t>
            </a:r>
            <a:endParaRPr lang="en-US" sz="3600" dirty="0"/>
          </a:p>
          <a:p>
            <a:pPr marL="914400" lvl="1" indent="-457200"/>
            <a:r>
              <a:rPr lang="en-US" sz="3200" dirty="0"/>
              <a:t>Storage warehouse:  A large building used to store goods for moderate to long periods of time until they can be sold</a:t>
            </a:r>
            <a:r>
              <a:rPr lang="en-US" sz="3200" dirty="0" smtClean="0"/>
              <a: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to="" calcmode="lin" valueType="num">
                                      <p:cBhvr>
                                        <p:cTn id="17" dur="1" fill="hold"/>
                                        <p:tgtEl>
                                          <p:spTgt spid="1024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F783565-6C12-40B6-82BD-0508863235B0}" type="slidenum">
              <a:rPr lang="en-US"/>
              <a:pPr/>
              <a:t>2</a:t>
            </a:fld>
            <a:endParaRPr lang="en-US"/>
          </a:p>
        </p:txBody>
      </p:sp>
      <p:sp>
        <p:nvSpPr>
          <p:cNvPr id="7170" name="Rectangle 2"/>
          <p:cNvSpPr>
            <a:spLocks noGrp="1" noChangeArrowheads="1"/>
          </p:cNvSpPr>
          <p:nvPr>
            <p:ph type="title"/>
          </p:nvPr>
        </p:nvSpPr>
        <p:spPr>
          <a:xfrm>
            <a:off x="1371600" y="457200"/>
            <a:ext cx="7010400" cy="838200"/>
          </a:xfrm>
        </p:spPr>
        <p:txBody>
          <a:bodyPr/>
          <a:lstStyle/>
          <a:p>
            <a:r>
              <a:rPr lang="en-US" dirty="0"/>
              <a:t>Marketing logistics</a:t>
            </a:r>
          </a:p>
        </p:txBody>
      </p:sp>
      <p:sp>
        <p:nvSpPr>
          <p:cNvPr id="7171" name="Rectangle 3"/>
          <p:cNvSpPr>
            <a:spLocks noGrp="1" noChangeArrowheads="1"/>
          </p:cNvSpPr>
          <p:nvPr>
            <p:ph type="body" idx="1"/>
          </p:nvPr>
        </p:nvSpPr>
        <p:spPr>
          <a:xfrm>
            <a:off x="381000" y="1295400"/>
            <a:ext cx="8534400" cy="5410200"/>
          </a:xfrm>
        </p:spPr>
        <p:txBody>
          <a:bodyPr/>
          <a:lstStyle/>
          <a:p>
            <a:pPr marL="344488" indent="-344488">
              <a:lnSpc>
                <a:spcPct val="90000"/>
              </a:lnSpc>
            </a:pPr>
            <a:r>
              <a:rPr lang="en-US" sz="2800" i="1" dirty="0"/>
              <a:t>Marketing logistics (physical distribution):  The tasks involved in managing the physical flow </a:t>
            </a:r>
            <a:r>
              <a:rPr lang="en-US" sz="2800" i="1" dirty="0" smtClean="0"/>
              <a:t>of:</a:t>
            </a:r>
          </a:p>
          <a:p>
            <a:pPr marL="744538" lvl="1" indent="-344488">
              <a:lnSpc>
                <a:spcPct val="90000"/>
              </a:lnSpc>
            </a:pPr>
            <a:r>
              <a:rPr lang="en-US" sz="2400" i="1" dirty="0" smtClean="0"/>
              <a:t> </a:t>
            </a:r>
            <a:r>
              <a:rPr lang="en-US" i="1" dirty="0"/>
              <a:t>materials, </a:t>
            </a:r>
            <a:endParaRPr lang="en-US" i="1" dirty="0" smtClean="0"/>
          </a:p>
          <a:p>
            <a:pPr marL="744538" lvl="1" indent="-344488">
              <a:lnSpc>
                <a:spcPct val="90000"/>
              </a:lnSpc>
            </a:pPr>
            <a:r>
              <a:rPr lang="en-US" i="1" dirty="0" smtClean="0"/>
              <a:t>final </a:t>
            </a:r>
            <a:r>
              <a:rPr lang="en-US" i="1" dirty="0"/>
              <a:t>goods, and </a:t>
            </a:r>
            <a:endParaRPr lang="en-US" i="1" dirty="0" smtClean="0"/>
          </a:p>
          <a:p>
            <a:pPr marL="744538" lvl="1" indent="-344488">
              <a:lnSpc>
                <a:spcPct val="90000"/>
              </a:lnSpc>
            </a:pPr>
            <a:r>
              <a:rPr lang="en-US" i="1" dirty="0" smtClean="0"/>
              <a:t>related information</a:t>
            </a:r>
          </a:p>
          <a:p>
            <a:pPr marL="344488" indent="-344488">
              <a:lnSpc>
                <a:spcPct val="90000"/>
              </a:lnSpc>
            </a:pPr>
            <a:r>
              <a:rPr lang="en-US" sz="2800" i="1" dirty="0" smtClean="0"/>
              <a:t> </a:t>
            </a:r>
            <a:r>
              <a:rPr lang="en-US" sz="2800" i="1" dirty="0"/>
              <a:t>to ensure that products are delivered to </a:t>
            </a:r>
            <a:r>
              <a:rPr lang="en-US" sz="2800" i="1" dirty="0" smtClean="0"/>
              <a:t>:</a:t>
            </a:r>
          </a:p>
          <a:p>
            <a:pPr marL="744538" lvl="1" indent="-344488">
              <a:lnSpc>
                <a:spcPct val="90000"/>
              </a:lnSpc>
            </a:pPr>
            <a:r>
              <a:rPr lang="en-US" i="1" dirty="0" smtClean="0"/>
              <a:t>the </a:t>
            </a:r>
            <a:r>
              <a:rPr lang="en-US" i="1" dirty="0"/>
              <a:t>right place, </a:t>
            </a:r>
            <a:endParaRPr lang="en-US" i="1" dirty="0" smtClean="0"/>
          </a:p>
          <a:p>
            <a:pPr marL="744538" lvl="1" indent="-344488">
              <a:lnSpc>
                <a:spcPct val="90000"/>
              </a:lnSpc>
            </a:pPr>
            <a:r>
              <a:rPr lang="en-US" i="1" dirty="0" smtClean="0"/>
              <a:t>at </a:t>
            </a:r>
            <a:r>
              <a:rPr lang="en-US" i="1" dirty="0"/>
              <a:t>the right time, and </a:t>
            </a:r>
            <a:endParaRPr lang="en-US" i="1" dirty="0" smtClean="0"/>
          </a:p>
          <a:p>
            <a:pPr marL="744538" lvl="1" indent="-344488">
              <a:lnSpc>
                <a:spcPct val="90000"/>
              </a:lnSpc>
            </a:pPr>
            <a:r>
              <a:rPr lang="en-US" i="1" dirty="0" smtClean="0"/>
              <a:t>in </a:t>
            </a:r>
            <a:r>
              <a:rPr lang="en-US" i="1" dirty="0"/>
              <a:t>the right quantity </a:t>
            </a:r>
            <a:endParaRPr lang="en-US" i="1" dirty="0" smtClean="0"/>
          </a:p>
          <a:p>
            <a:pPr marL="344488" indent="-344488">
              <a:lnSpc>
                <a:spcPct val="90000"/>
              </a:lnSpc>
            </a:pPr>
            <a:r>
              <a:rPr lang="en-US" sz="2800" i="1" dirty="0" smtClean="0"/>
              <a:t>to </a:t>
            </a:r>
            <a:r>
              <a:rPr lang="en-US" sz="2800" i="1" dirty="0"/>
              <a:t>meet customer requirements while generating a profit</a:t>
            </a:r>
            <a:r>
              <a:rPr lang="en-US" i="1" dirty="0"/>
              <a:t>.</a:t>
            </a:r>
          </a:p>
          <a:p>
            <a:pPr marL="344488" indent="-344488">
              <a:lnSpc>
                <a:spcPct val="90000"/>
              </a:lnSpc>
              <a:buFontTx/>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 to="" calcmode="lin" valueType="num">
                                      <p:cBhvr>
                                        <p:cTn id="17" dur="1" fill="hold"/>
                                        <p:tgtEl>
                                          <p:spTgt spid="717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 to="" calcmode="lin" valueType="num">
                                      <p:cBhvr>
                                        <p:cTn id="22" dur="1" fill="hold"/>
                                        <p:tgtEl>
                                          <p:spTgt spid="717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anim to="" calcmode="lin" valueType="num">
                                      <p:cBhvr>
                                        <p:cTn id="27" dur="1" fill="hold"/>
                                        <p:tgtEl>
                                          <p:spTgt spid="7171">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7171">
                                            <p:txEl>
                                              <p:pRg st="4" end="4"/>
                                            </p:txEl>
                                          </p:spTgt>
                                        </p:tgtEl>
                                        <p:attrNameLst>
                                          <p:attrName>style.visibility</p:attrName>
                                        </p:attrNameLst>
                                      </p:cBhvr>
                                      <p:to>
                                        <p:strVal val="visible"/>
                                      </p:to>
                                    </p:set>
                                    <p:anim to="" calcmode="lin" valueType="num">
                                      <p:cBhvr>
                                        <p:cTn id="32" dur="1" fill="hold"/>
                                        <p:tgtEl>
                                          <p:spTgt spid="7171">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7171">
                                            <p:txEl>
                                              <p:pRg st="5" end="5"/>
                                            </p:txEl>
                                          </p:spTgt>
                                        </p:tgtEl>
                                        <p:attrNameLst>
                                          <p:attrName>style.visibility</p:attrName>
                                        </p:attrNameLst>
                                      </p:cBhvr>
                                      <p:to>
                                        <p:strVal val="visible"/>
                                      </p:to>
                                    </p:set>
                                    <p:anim to="" calcmode="lin" valueType="num">
                                      <p:cBhvr>
                                        <p:cTn id="37" dur="1" fill="hold"/>
                                        <p:tgtEl>
                                          <p:spTgt spid="7171">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7171">
                                            <p:txEl>
                                              <p:pRg st="6" end="6"/>
                                            </p:txEl>
                                          </p:spTgt>
                                        </p:tgtEl>
                                        <p:attrNameLst>
                                          <p:attrName>style.visibility</p:attrName>
                                        </p:attrNameLst>
                                      </p:cBhvr>
                                      <p:to>
                                        <p:strVal val="visible"/>
                                      </p:to>
                                    </p:set>
                                    <p:anim to="" calcmode="lin" valueType="num">
                                      <p:cBhvr>
                                        <p:cTn id="42" dur="1" fill="hold"/>
                                        <p:tgtEl>
                                          <p:spTgt spid="7171">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7171">
                                            <p:txEl>
                                              <p:pRg st="7" end="7"/>
                                            </p:txEl>
                                          </p:spTgt>
                                        </p:tgtEl>
                                        <p:attrNameLst>
                                          <p:attrName>style.visibility</p:attrName>
                                        </p:attrNameLst>
                                      </p:cBhvr>
                                      <p:to>
                                        <p:strVal val="visible"/>
                                      </p:to>
                                    </p:set>
                                    <p:anim to="" calcmode="lin" valueType="num">
                                      <p:cBhvr>
                                        <p:cTn id="47" dur="1" fill="hold"/>
                                        <p:tgtEl>
                                          <p:spTgt spid="7171">
                                            <p:txEl>
                                              <p:pRg st="7" end="7"/>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7171">
                                            <p:txEl>
                                              <p:pRg st="8" end="8"/>
                                            </p:txEl>
                                          </p:spTgt>
                                        </p:tgtEl>
                                        <p:attrNameLst>
                                          <p:attrName>style.visibility</p:attrName>
                                        </p:attrNameLst>
                                      </p:cBhvr>
                                      <p:to>
                                        <p:strVal val="visible"/>
                                      </p:to>
                                    </p:set>
                                    <p:anim to="" calcmode="lin" valueType="num">
                                      <p:cBhvr>
                                        <p:cTn id="52" dur="1" fill="hold"/>
                                        <p:tgtEl>
                                          <p:spTgt spid="7171">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43D82A4-535E-46EA-BEAF-AE9B12698AD4}" type="slidenum">
              <a:rPr lang="en-US"/>
              <a:pPr/>
              <a:t>20</a:t>
            </a:fld>
            <a:endParaRPr lang="en-US"/>
          </a:p>
        </p:txBody>
      </p:sp>
      <p:sp>
        <p:nvSpPr>
          <p:cNvPr id="10242" name="Rectangle 2"/>
          <p:cNvSpPr>
            <a:spLocks noGrp="1" noChangeArrowheads="1"/>
          </p:cNvSpPr>
          <p:nvPr>
            <p:ph type="title"/>
          </p:nvPr>
        </p:nvSpPr>
        <p:spPr/>
        <p:txBody>
          <a:bodyPr/>
          <a:lstStyle/>
          <a:p>
            <a:r>
              <a:rPr lang="en-US" b="1"/>
              <a:t>Major logistics functions</a:t>
            </a:r>
          </a:p>
        </p:txBody>
      </p:sp>
      <p:sp>
        <p:nvSpPr>
          <p:cNvPr id="10243" name="Rectangle 3"/>
          <p:cNvSpPr>
            <a:spLocks noGrp="1" noChangeArrowheads="1"/>
          </p:cNvSpPr>
          <p:nvPr>
            <p:ph type="body" idx="1"/>
          </p:nvPr>
        </p:nvSpPr>
        <p:spPr>
          <a:xfrm>
            <a:off x="838200" y="1600200"/>
            <a:ext cx="7924800" cy="4648200"/>
          </a:xfrm>
        </p:spPr>
        <p:txBody>
          <a:bodyPr/>
          <a:lstStyle/>
          <a:p>
            <a:pPr marL="533400" indent="-533400">
              <a:buNone/>
            </a:pPr>
            <a:r>
              <a:rPr lang="en-US" dirty="0" smtClean="0"/>
              <a:t>Warehousing</a:t>
            </a:r>
            <a:endParaRPr lang="en-US" dirty="0"/>
          </a:p>
          <a:p>
            <a:pPr marL="914400" lvl="1" indent="-457200"/>
            <a:r>
              <a:rPr lang="en-US" dirty="0" smtClean="0"/>
              <a:t>Distribution </a:t>
            </a:r>
            <a:r>
              <a:rPr lang="en-US" dirty="0"/>
              <a:t>center:  A large, highly automated warehouse designed to receive goods from various plants and suppliers, take and fill orders efficiently, and deliver goods to customers as quickly as possible</a:t>
            </a:r>
            <a:r>
              <a:rPr lang="en-US" dirty="0" smtClean="0"/>
              <a:t>.</a:t>
            </a:r>
          </a:p>
          <a:p>
            <a:pPr marL="1314450" lvl="2" indent="-457200"/>
            <a:r>
              <a:rPr lang="en-US" sz="2000" dirty="0" smtClean="0"/>
              <a:t>Designed to move goods instead of storing them</a:t>
            </a:r>
          </a:p>
          <a:p>
            <a:pPr marL="1314450" lvl="2" indent="-457200"/>
            <a:r>
              <a:rPr lang="en-US" sz="2000" dirty="0" smtClean="0"/>
              <a:t>Replaced traditional warehouse for large retailers and wholesalers handling a variety of products</a:t>
            </a:r>
          </a:p>
          <a:p>
            <a:pPr marL="1314450" lvl="2" indent="-457200"/>
            <a:r>
              <a:rPr lang="en-US" sz="2000" dirty="0" smtClean="0"/>
              <a:t>Products often repackaged into small quantities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to="" calcmode="lin" valueType="num">
                                      <p:cBhvr>
                                        <p:cTn id="17" dur="1" fill="hold"/>
                                        <p:tgtEl>
                                          <p:spTgt spid="10243">
                                            <p:txEl>
                                              <p:pRg st="1" end="1"/>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0243">
                                            <p:txEl>
                                              <p:pRg st="2" end="2"/>
                                            </p:txEl>
                                          </p:spTgt>
                                        </p:tgtEl>
                                        <p:attrNameLst>
                                          <p:attrName>style.visibility</p:attrName>
                                        </p:attrNameLst>
                                      </p:cBhvr>
                                      <p:to>
                                        <p:strVal val="visible"/>
                                      </p:to>
                                    </p:set>
                                    <p:anim to="" calcmode="lin" valueType="num">
                                      <p:cBhvr>
                                        <p:cTn id="20" dur="1" fill="hold"/>
                                        <p:tgtEl>
                                          <p:spTgt spid="10243">
                                            <p:txEl>
                                              <p:pRg st="2" end="2"/>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to="" calcmode="lin" valueType="num">
                                      <p:cBhvr>
                                        <p:cTn id="23" dur="1" fill="hold"/>
                                        <p:tgtEl>
                                          <p:spTgt spid="10243">
                                            <p:txEl>
                                              <p:pRg st="3" end="3"/>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0243">
                                            <p:txEl>
                                              <p:pRg st="4" end="4"/>
                                            </p:txEl>
                                          </p:spTgt>
                                        </p:tgtEl>
                                        <p:attrNameLst>
                                          <p:attrName>style.visibility</p:attrName>
                                        </p:attrNameLst>
                                      </p:cBhvr>
                                      <p:to>
                                        <p:strVal val="visible"/>
                                      </p:to>
                                    </p:set>
                                    <p:anim to="" calcmode="lin" valueType="num">
                                      <p:cBhvr>
                                        <p:cTn id="26" dur="1" fill="hold"/>
                                        <p:tgtEl>
                                          <p:spTgt spid="1024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53A2286-3C0F-4B0B-99E3-BA21911A7CEC}" type="slidenum">
              <a:rPr lang="en-US"/>
              <a:pPr/>
              <a:t>21</a:t>
            </a:fld>
            <a:endParaRPr lang="en-US"/>
          </a:p>
        </p:txBody>
      </p:sp>
      <p:sp>
        <p:nvSpPr>
          <p:cNvPr id="11266" name="Rectangle 2"/>
          <p:cNvSpPr>
            <a:spLocks noGrp="1" noChangeArrowheads="1"/>
          </p:cNvSpPr>
          <p:nvPr>
            <p:ph type="title"/>
          </p:nvPr>
        </p:nvSpPr>
        <p:spPr/>
        <p:txBody>
          <a:bodyPr/>
          <a:lstStyle/>
          <a:p>
            <a:r>
              <a:rPr lang="en-US" b="1"/>
              <a:t>Major logistics functions </a:t>
            </a:r>
            <a:r>
              <a:rPr lang="en-US" sz="2400" b="1"/>
              <a:t>(cont.)</a:t>
            </a:r>
          </a:p>
        </p:txBody>
      </p:sp>
      <p:sp>
        <p:nvSpPr>
          <p:cNvPr id="11267" name="Rectangle 3"/>
          <p:cNvSpPr>
            <a:spLocks noGrp="1" noChangeArrowheads="1"/>
          </p:cNvSpPr>
          <p:nvPr>
            <p:ph type="body" idx="1"/>
          </p:nvPr>
        </p:nvSpPr>
        <p:spPr>
          <a:xfrm>
            <a:off x="1447800" y="1752600"/>
            <a:ext cx="7315200" cy="4876800"/>
          </a:xfrm>
        </p:spPr>
        <p:txBody>
          <a:bodyPr/>
          <a:lstStyle/>
          <a:p>
            <a:pPr marL="533400" indent="-533400">
              <a:buFontTx/>
              <a:buAutoNum type="arabicPeriod" startAt="3"/>
            </a:pPr>
            <a:r>
              <a:rPr lang="en-US" dirty="0"/>
              <a:t>Stock handling </a:t>
            </a:r>
          </a:p>
          <a:p>
            <a:pPr marL="933450" lvl="1" indent="-533400"/>
            <a:r>
              <a:rPr lang="en-US" dirty="0" smtClean="0"/>
              <a:t>receiving</a:t>
            </a:r>
            <a:r>
              <a:rPr lang="en-US" dirty="0"/>
              <a:t>, checking, and marking items for </a:t>
            </a:r>
            <a:r>
              <a:rPr lang="en-US" dirty="0" smtClean="0"/>
              <a:t>sale</a:t>
            </a:r>
          </a:p>
          <a:p>
            <a:pPr marL="933450" lvl="1" indent="-533400"/>
            <a:r>
              <a:rPr lang="en-US" dirty="0" smtClean="0"/>
              <a:t>Lost, damaged or late products of little value</a:t>
            </a:r>
          </a:p>
          <a:p>
            <a:pPr marL="933450" lvl="1" indent="-533400"/>
            <a:r>
              <a:rPr lang="en-US" dirty="0" smtClean="0"/>
              <a:t>Improvements include:</a:t>
            </a:r>
          </a:p>
          <a:p>
            <a:pPr marL="1333500" lvl="2" indent="-533400"/>
            <a:r>
              <a:rPr lang="en-US" dirty="0" smtClean="0"/>
              <a:t>More secure packaging</a:t>
            </a:r>
          </a:p>
          <a:p>
            <a:pPr marL="1333500" lvl="2" indent="-533400"/>
            <a:r>
              <a:rPr lang="en-US" dirty="0" smtClean="0"/>
              <a:t>More efficient packing and unpacking</a:t>
            </a:r>
          </a:p>
          <a:p>
            <a:pPr marL="1333500" lvl="2" indent="-533400"/>
            <a:r>
              <a:rPr lang="en-US" dirty="0" smtClean="0"/>
              <a:t>Better equipment for storing and handling</a:t>
            </a:r>
            <a:endParaRPr lang="en-US" dirty="0"/>
          </a:p>
          <a:p>
            <a:pPr marL="533400" indent="-533400">
              <a:buFontTx/>
              <a:buNone/>
            </a:pPr>
            <a:endParaRPr lang="en-US" sz="2800" dirty="0"/>
          </a:p>
          <a:p>
            <a:pPr marL="533400" indent="-533400">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to="" calcmode="lin" valueType="num">
                                      <p:cBhvr>
                                        <p:cTn id="7" dur="1" fill="hold"/>
                                        <p:tgtEl>
                                          <p:spTgt spid="1126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 to="" calcmode="lin" valueType="num">
                                      <p:cBhvr>
                                        <p:cTn id="12" dur="1" fill="hold"/>
                                        <p:tgtEl>
                                          <p:spTgt spid="1126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 to="" calcmode="lin" valueType="num">
                                      <p:cBhvr>
                                        <p:cTn id="17" dur="1" fill="hold"/>
                                        <p:tgtEl>
                                          <p:spTgt spid="11267">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 to="" calcmode="lin" valueType="num">
                                      <p:cBhvr>
                                        <p:cTn id="22" dur="1" fill="hold"/>
                                        <p:tgtEl>
                                          <p:spTgt spid="11267">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 to="" calcmode="lin" valueType="num">
                                      <p:cBhvr>
                                        <p:cTn id="27" dur="1" fill="hold"/>
                                        <p:tgtEl>
                                          <p:spTgt spid="11267">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 to="" calcmode="lin" valueType="num">
                                      <p:cBhvr>
                                        <p:cTn id="32" dur="1" fill="hold"/>
                                        <p:tgtEl>
                                          <p:spTgt spid="11267">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 to="" calcmode="lin" valueType="num">
                                      <p:cBhvr>
                                        <p:cTn id="37" dur="1" fill="hold"/>
                                        <p:tgtEl>
                                          <p:spTgt spid="11267">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1267">
                                            <p:txEl>
                                              <p:pRg st="6" end="6"/>
                                            </p:txEl>
                                          </p:spTgt>
                                        </p:tgtEl>
                                        <p:attrNameLst>
                                          <p:attrName>style.visibility</p:attrName>
                                        </p:attrNameLst>
                                      </p:cBhvr>
                                      <p:to>
                                        <p:strVal val="visible"/>
                                      </p:to>
                                    </p:set>
                                    <p:anim to="" calcmode="lin" valueType="num">
                                      <p:cBhvr>
                                        <p:cTn id="42" dur="1" fill="hold"/>
                                        <p:tgtEl>
                                          <p:spTgt spid="11267">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bldLvl="3"/>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53A2286-3C0F-4B0B-99E3-BA21911A7CEC}" type="slidenum">
              <a:rPr lang="en-US"/>
              <a:pPr/>
              <a:t>22</a:t>
            </a:fld>
            <a:endParaRPr lang="en-US"/>
          </a:p>
        </p:txBody>
      </p:sp>
      <p:sp>
        <p:nvSpPr>
          <p:cNvPr id="11266" name="Rectangle 2"/>
          <p:cNvSpPr>
            <a:spLocks noGrp="1" noChangeArrowheads="1"/>
          </p:cNvSpPr>
          <p:nvPr>
            <p:ph type="title"/>
          </p:nvPr>
        </p:nvSpPr>
        <p:spPr/>
        <p:txBody>
          <a:bodyPr/>
          <a:lstStyle/>
          <a:p>
            <a:r>
              <a:rPr lang="en-US" b="1"/>
              <a:t>Major logistics functions </a:t>
            </a:r>
            <a:r>
              <a:rPr lang="en-US" sz="2400" b="1"/>
              <a:t>(cont.)</a:t>
            </a:r>
          </a:p>
        </p:txBody>
      </p:sp>
      <p:sp>
        <p:nvSpPr>
          <p:cNvPr id="11267" name="Rectangle 3"/>
          <p:cNvSpPr>
            <a:spLocks noGrp="1" noChangeArrowheads="1"/>
          </p:cNvSpPr>
          <p:nvPr>
            <p:ph type="body" idx="1"/>
          </p:nvPr>
        </p:nvSpPr>
        <p:spPr>
          <a:xfrm>
            <a:off x="1447800" y="1752600"/>
            <a:ext cx="7315200" cy="4876800"/>
          </a:xfrm>
        </p:spPr>
        <p:txBody>
          <a:bodyPr/>
          <a:lstStyle/>
          <a:p>
            <a:pPr marL="533400" indent="-533400">
              <a:buFontTx/>
              <a:buAutoNum type="arabicPeriod" startAt="4"/>
            </a:pPr>
            <a:r>
              <a:rPr lang="en-US" dirty="0" smtClean="0"/>
              <a:t>Inventory </a:t>
            </a:r>
            <a:r>
              <a:rPr lang="en-US" dirty="0"/>
              <a:t>management</a:t>
            </a:r>
          </a:p>
          <a:p>
            <a:pPr marL="914400" lvl="1" indent="-457200">
              <a:buFontTx/>
              <a:buAutoNum type="alphaLcPeriod"/>
            </a:pPr>
            <a:r>
              <a:rPr lang="en-US" sz="3200" dirty="0"/>
              <a:t>Delicate balance between too much and too little stock</a:t>
            </a:r>
          </a:p>
          <a:p>
            <a:pPr marL="914400" lvl="1" indent="-457200">
              <a:buFontTx/>
              <a:buAutoNum type="alphaLcPeriod"/>
            </a:pPr>
            <a:r>
              <a:rPr lang="en-US" sz="3200" dirty="0"/>
              <a:t>Just-in-time logistics system – shipment of new stock exactly when needed, in exactly the amount needed</a:t>
            </a:r>
          </a:p>
          <a:p>
            <a:pPr marL="533400" indent="-533400">
              <a:buFontTx/>
              <a:buAutoNum type="arabicPeriod" startAt="4"/>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to="" calcmode="lin" valueType="num">
                                      <p:cBhvr>
                                        <p:cTn id="7" dur="1" fill="hold"/>
                                        <p:tgtEl>
                                          <p:spTgt spid="1126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 to="" calcmode="lin" valueType="num">
                                      <p:cBhvr>
                                        <p:cTn id="12" dur="1" fill="hold"/>
                                        <p:tgtEl>
                                          <p:spTgt spid="1126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 to="" calcmode="lin" valueType="num">
                                      <p:cBhvr>
                                        <p:cTn id="17" dur="1" fill="hold"/>
                                        <p:tgtEl>
                                          <p:spTgt spid="11267">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 to="" calcmode="lin" valueType="num">
                                      <p:cBhvr>
                                        <p:cTn id="22" dur="1" fill="hold"/>
                                        <p:tgtEl>
                                          <p:spTgt spid="11267">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bldLvl="3"/>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B9EB68-C96C-4560-8AA9-0B67C160AA53}" type="slidenum">
              <a:rPr lang="en-US"/>
              <a:pPr/>
              <a:t>23</a:t>
            </a:fld>
            <a:endParaRPr lang="en-US"/>
          </a:p>
        </p:txBody>
      </p:sp>
      <p:sp>
        <p:nvSpPr>
          <p:cNvPr id="15362" name="Rectangle 2"/>
          <p:cNvSpPr>
            <a:spLocks noGrp="1" noChangeArrowheads="1"/>
          </p:cNvSpPr>
          <p:nvPr>
            <p:ph type="title"/>
          </p:nvPr>
        </p:nvSpPr>
        <p:spPr/>
        <p:txBody>
          <a:bodyPr/>
          <a:lstStyle/>
          <a:p>
            <a:r>
              <a:rPr lang="en-US" b="1"/>
              <a:t>Major logistics functions </a:t>
            </a:r>
            <a:r>
              <a:rPr lang="en-US" sz="2400" b="1"/>
              <a:t>(cont.)</a:t>
            </a:r>
          </a:p>
        </p:txBody>
      </p:sp>
      <p:sp>
        <p:nvSpPr>
          <p:cNvPr id="15363" name="Rectangle 3"/>
          <p:cNvSpPr>
            <a:spLocks noGrp="1" noChangeArrowheads="1"/>
          </p:cNvSpPr>
          <p:nvPr>
            <p:ph type="body" idx="1"/>
          </p:nvPr>
        </p:nvSpPr>
        <p:spPr>
          <a:xfrm>
            <a:off x="1447800" y="1600200"/>
            <a:ext cx="7315200" cy="5105400"/>
          </a:xfrm>
        </p:spPr>
        <p:txBody>
          <a:bodyPr/>
          <a:lstStyle/>
          <a:p>
            <a:pPr marL="533400" indent="-533400">
              <a:lnSpc>
                <a:spcPct val="90000"/>
              </a:lnSpc>
              <a:buFontTx/>
              <a:buAutoNum type="arabicPeriod" startAt="5"/>
            </a:pPr>
            <a:r>
              <a:rPr lang="en-US" dirty="0"/>
              <a:t>Transportation</a:t>
            </a:r>
          </a:p>
          <a:p>
            <a:pPr marL="914400" lvl="1" indent="-457200">
              <a:lnSpc>
                <a:spcPct val="90000"/>
              </a:lnSpc>
              <a:buFontTx/>
              <a:buAutoNum type="alphaLcPeriod"/>
            </a:pPr>
            <a:r>
              <a:rPr lang="en-US" dirty="0"/>
              <a:t>Choice of carrier is important because customer satisfaction is affected by pricing, delivery performance, and condition of the goods.</a:t>
            </a:r>
          </a:p>
          <a:p>
            <a:pPr marL="914400" lvl="1" indent="-457200">
              <a:lnSpc>
                <a:spcPct val="90000"/>
              </a:lnSpc>
              <a:buFontTx/>
              <a:buAutoNum type="alphaLcPeriod"/>
            </a:pPr>
            <a:r>
              <a:rPr lang="en-US" dirty="0"/>
              <a:t>A balance among speed, dependability, availability, cost, and special handling is necessary</a:t>
            </a:r>
            <a:r>
              <a:rPr lang="en-US" dirty="0" smtClean="0"/>
              <a:t>.</a:t>
            </a:r>
          </a:p>
          <a:p>
            <a:pPr marL="914400" lvl="1" indent="-457200">
              <a:lnSpc>
                <a:spcPct val="90000"/>
              </a:lnSpc>
              <a:buFontTx/>
              <a:buAutoNum type="alphaLcPeriod"/>
            </a:pPr>
            <a:r>
              <a:rPr lang="en-US" dirty="0" smtClean="0"/>
              <a:t>Transportation costs = roughly 8% of sales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to="" calcmode="lin" valueType="num">
                                      <p:cBhvr>
                                        <p:cTn id="7" dur="1" fill="hold"/>
                                        <p:tgtEl>
                                          <p:spTgt spid="153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to="" calcmode="lin" valueType="num">
                                      <p:cBhvr>
                                        <p:cTn id="12" dur="1" fill="hold"/>
                                        <p:tgtEl>
                                          <p:spTgt spid="1536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 to="" calcmode="lin" valueType="num">
                                      <p:cBhvr>
                                        <p:cTn id="17" dur="1" fill="hold"/>
                                        <p:tgtEl>
                                          <p:spTgt spid="1536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 to="" calcmode="lin" valueType="num">
                                      <p:cBhvr>
                                        <p:cTn id="22" dur="1" fill="hold"/>
                                        <p:tgtEl>
                                          <p:spTgt spid="1536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 to="" calcmode="lin" valueType="num">
                                      <p:cBhvr>
                                        <p:cTn id="27" dur="1" fill="hold"/>
                                        <p:tgtEl>
                                          <p:spTgt spid="1536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bldLvl="3"/>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B9EB68-C96C-4560-8AA9-0B67C160AA53}" type="slidenum">
              <a:rPr lang="en-US"/>
              <a:pPr/>
              <a:t>24</a:t>
            </a:fld>
            <a:endParaRPr lang="en-US"/>
          </a:p>
        </p:txBody>
      </p:sp>
      <p:sp>
        <p:nvSpPr>
          <p:cNvPr id="15362" name="Rectangle 2"/>
          <p:cNvSpPr>
            <a:spLocks noGrp="1" noChangeArrowheads="1"/>
          </p:cNvSpPr>
          <p:nvPr>
            <p:ph type="title"/>
          </p:nvPr>
        </p:nvSpPr>
        <p:spPr/>
        <p:txBody>
          <a:bodyPr/>
          <a:lstStyle/>
          <a:p>
            <a:r>
              <a:rPr lang="en-US" b="1"/>
              <a:t>Major logistics functions </a:t>
            </a:r>
            <a:r>
              <a:rPr lang="en-US" sz="2400" b="1"/>
              <a:t>(cont.)</a:t>
            </a:r>
          </a:p>
        </p:txBody>
      </p:sp>
      <p:sp>
        <p:nvSpPr>
          <p:cNvPr id="15363" name="Rectangle 3"/>
          <p:cNvSpPr>
            <a:spLocks noGrp="1" noChangeArrowheads="1"/>
          </p:cNvSpPr>
          <p:nvPr>
            <p:ph type="body" idx="1"/>
          </p:nvPr>
        </p:nvSpPr>
        <p:spPr>
          <a:xfrm>
            <a:off x="838200" y="1600200"/>
            <a:ext cx="8001000" cy="5105400"/>
          </a:xfrm>
        </p:spPr>
        <p:txBody>
          <a:bodyPr/>
          <a:lstStyle/>
          <a:p>
            <a:pPr marL="533400" indent="-533400">
              <a:lnSpc>
                <a:spcPct val="90000"/>
              </a:lnSpc>
              <a:buNone/>
            </a:pPr>
            <a:r>
              <a:rPr lang="en-US" dirty="0" smtClean="0"/>
              <a:t>Transportation Modes – various types of systems which move goods:</a:t>
            </a:r>
            <a:endParaRPr lang="en-US" dirty="0"/>
          </a:p>
          <a:p>
            <a:pPr marL="914400" lvl="1" indent="-457200">
              <a:lnSpc>
                <a:spcPct val="90000"/>
              </a:lnSpc>
            </a:pPr>
            <a:r>
              <a:rPr lang="en-US" dirty="0" smtClean="0"/>
              <a:t>Truck</a:t>
            </a:r>
          </a:p>
          <a:p>
            <a:pPr marL="1314450" lvl="2" indent="-457200">
              <a:lnSpc>
                <a:spcPct val="90000"/>
              </a:lnSpc>
            </a:pPr>
            <a:r>
              <a:rPr lang="en-US" dirty="0" smtClean="0"/>
              <a:t>Flexible routes and schedules</a:t>
            </a:r>
          </a:p>
          <a:p>
            <a:pPr marL="1314450" lvl="2" indent="-457200">
              <a:lnSpc>
                <a:spcPct val="90000"/>
              </a:lnSpc>
            </a:pPr>
            <a:r>
              <a:rPr lang="en-US" dirty="0" smtClean="0"/>
              <a:t>Usually faster than rail</a:t>
            </a:r>
          </a:p>
          <a:p>
            <a:pPr marL="914400" lvl="1" indent="-457200">
              <a:lnSpc>
                <a:spcPct val="90000"/>
              </a:lnSpc>
            </a:pPr>
            <a:r>
              <a:rPr lang="en-US" dirty="0" smtClean="0"/>
              <a:t>Rail</a:t>
            </a:r>
          </a:p>
          <a:p>
            <a:pPr marL="1314450" lvl="2" indent="-457200">
              <a:lnSpc>
                <a:spcPct val="90000"/>
              </a:lnSpc>
            </a:pPr>
            <a:r>
              <a:rPr lang="en-US" dirty="0" smtClean="0"/>
              <a:t>One of the lowest costs</a:t>
            </a:r>
          </a:p>
          <a:p>
            <a:pPr marL="1314450" lvl="2" indent="-457200">
              <a:lnSpc>
                <a:spcPct val="90000"/>
              </a:lnSpc>
            </a:pPr>
            <a:r>
              <a:rPr lang="en-US" dirty="0" smtClean="0"/>
              <a:t>Lacks flexibility of scheduling and location</a:t>
            </a:r>
          </a:p>
          <a:p>
            <a:pPr marL="914400" lvl="1" indent="-457200">
              <a:lnSpc>
                <a:spcPct val="90000"/>
              </a:lnSpc>
            </a:pPr>
            <a:r>
              <a:rPr lang="en-US" dirty="0" smtClean="0"/>
              <a:t>Air</a:t>
            </a:r>
          </a:p>
          <a:p>
            <a:pPr marL="1314450" lvl="2" indent="-457200">
              <a:lnSpc>
                <a:spcPct val="90000"/>
              </a:lnSpc>
            </a:pPr>
            <a:r>
              <a:rPr lang="en-US" dirty="0" smtClean="0"/>
              <a:t>Fastest, high cost, weight &amp; size restrictions</a:t>
            </a:r>
          </a:p>
          <a:p>
            <a:pPr marL="1314450" lvl="2" indent="-457200">
              <a:lnSpc>
                <a:spcPct val="90000"/>
              </a:lnSpc>
            </a:pPr>
            <a:r>
              <a:rPr lang="en-US" dirty="0" smtClean="0"/>
              <a:t>Schedule disruptions due to weather</a:t>
            </a: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to="" calcmode="lin" valueType="num">
                                      <p:cBhvr>
                                        <p:cTn id="7" dur="1" fill="hold"/>
                                        <p:tgtEl>
                                          <p:spTgt spid="153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to="" calcmode="lin" valueType="num">
                                      <p:cBhvr>
                                        <p:cTn id="12" dur="1" fill="hold"/>
                                        <p:tgtEl>
                                          <p:spTgt spid="1536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 to="" calcmode="lin" valueType="num">
                                      <p:cBhvr>
                                        <p:cTn id="17" dur="1" fill="hold"/>
                                        <p:tgtEl>
                                          <p:spTgt spid="1536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 to="" calcmode="lin" valueType="num">
                                      <p:cBhvr>
                                        <p:cTn id="22" dur="1" fill="hold"/>
                                        <p:tgtEl>
                                          <p:spTgt spid="1536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 to="" calcmode="lin" valueType="num">
                                      <p:cBhvr>
                                        <p:cTn id="27" dur="1" fill="hold"/>
                                        <p:tgtEl>
                                          <p:spTgt spid="1536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 to="" calcmode="lin" valueType="num">
                                      <p:cBhvr>
                                        <p:cTn id="32" dur="1" fill="hold"/>
                                        <p:tgtEl>
                                          <p:spTgt spid="1536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 to="" calcmode="lin" valueType="num">
                                      <p:cBhvr>
                                        <p:cTn id="37" dur="1" fill="hold"/>
                                        <p:tgtEl>
                                          <p:spTgt spid="1536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 to="" calcmode="lin" valueType="num">
                                      <p:cBhvr>
                                        <p:cTn id="42" dur="1" fill="hold"/>
                                        <p:tgtEl>
                                          <p:spTgt spid="1536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15363">
                                            <p:txEl>
                                              <p:pRg st="7" end="7"/>
                                            </p:txEl>
                                          </p:spTgt>
                                        </p:tgtEl>
                                        <p:attrNameLst>
                                          <p:attrName>style.visibility</p:attrName>
                                        </p:attrNameLst>
                                      </p:cBhvr>
                                      <p:to>
                                        <p:strVal val="visible"/>
                                      </p:to>
                                    </p:set>
                                    <p:anim to="" calcmode="lin" valueType="num">
                                      <p:cBhvr>
                                        <p:cTn id="47" dur="1" fill="hold"/>
                                        <p:tgtEl>
                                          <p:spTgt spid="15363">
                                            <p:txEl>
                                              <p:pRg st="7" end="7"/>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15363">
                                            <p:txEl>
                                              <p:pRg st="8" end="8"/>
                                            </p:txEl>
                                          </p:spTgt>
                                        </p:tgtEl>
                                        <p:attrNameLst>
                                          <p:attrName>style.visibility</p:attrName>
                                        </p:attrNameLst>
                                      </p:cBhvr>
                                      <p:to>
                                        <p:strVal val="visible"/>
                                      </p:to>
                                    </p:set>
                                    <p:anim to="" calcmode="lin" valueType="num">
                                      <p:cBhvr>
                                        <p:cTn id="52" dur="1" fill="hold"/>
                                        <p:tgtEl>
                                          <p:spTgt spid="15363">
                                            <p:txEl>
                                              <p:pRg st="8" end="8"/>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15363">
                                            <p:txEl>
                                              <p:pRg st="9" end="9"/>
                                            </p:txEl>
                                          </p:spTgt>
                                        </p:tgtEl>
                                        <p:attrNameLst>
                                          <p:attrName>style.visibility</p:attrName>
                                        </p:attrNameLst>
                                      </p:cBhvr>
                                      <p:to>
                                        <p:strVal val="visible"/>
                                      </p:to>
                                    </p:set>
                                    <p:anim to="" calcmode="lin" valueType="num">
                                      <p:cBhvr>
                                        <p:cTn id="57" dur="1" fill="hold"/>
                                        <p:tgtEl>
                                          <p:spTgt spid="1536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bldLvl="3"/>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B9EB68-C96C-4560-8AA9-0B67C160AA53}" type="slidenum">
              <a:rPr lang="en-US"/>
              <a:pPr/>
              <a:t>25</a:t>
            </a:fld>
            <a:endParaRPr lang="en-US"/>
          </a:p>
        </p:txBody>
      </p:sp>
      <p:sp>
        <p:nvSpPr>
          <p:cNvPr id="15362" name="Rectangle 2"/>
          <p:cNvSpPr>
            <a:spLocks noGrp="1" noChangeArrowheads="1"/>
          </p:cNvSpPr>
          <p:nvPr>
            <p:ph type="title"/>
          </p:nvPr>
        </p:nvSpPr>
        <p:spPr/>
        <p:txBody>
          <a:bodyPr/>
          <a:lstStyle/>
          <a:p>
            <a:r>
              <a:rPr lang="en-US" b="1"/>
              <a:t>Major logistics functions </a:t>
            </a:r>
            <a:r>
              <a:rPr lang="en-US" sz="2400" b="1"/>
              <a:t>(cont.)</a:t>
            </a:r>
          </a:p>
        </p:txBody>
      </p:sp>
      <p:sp>
        <p:nvSpPr>
          <p:cNvPr id="15363" name="Rectangle 3"/>
          <p:cNvSpPr>
            <a:spLocks noGrp="1" noChangeArrowheads="1"/>
          </p:cNvSpPr>
          <p:nvPr>
            <p:ph type="body" idx="1"/>
          </p:nvPr>
        </p:nvSpPr>
        <p:spPr>
          <a:xfrm>
            <a:off x="838200" y="1600200"/>
            <a:ext cx="8305800" cy="5105400"/>
          </a:xfrm>
        </p:spPr>
        <p:txBody>
          <a:bodyPr/>
          <a:lstStyle/>
          <a:p>
            <a:pPr marL="533400" indent="-533400">
              <a:lnSpc>
                <a:spcPct val="90000"/>
              </a:lnSpc>
              <a:buNone/>
            </a:pPr>
            <a:r>
              <a:rPr lang="en-US" sz="2800" dirty="0" smtClean="0"/>
              <a:t>Transportation Modes – various types of systems which move goods</a:t>
            </a:r>
            <a:r>
              <a:rPr lang="en-US" sz="2800" b="0" dirty="0" smtClean="0"/>
              <a:t>: (cont)</a:t>
            </a:r>
            <a:endParaRPr lang="en-US" sz="2800" b="0" dirty="0"/>
          </a:p>
          <a:p>
            <a:pPr marL="914400" lvl="1" indent="-457200">
              <a:lnSpc>
                <a:spcPct val="90000"/>
              </a:lnSpc>
            </a:pPr>
            <a:endParaRPr lang="en-US" sz="1000" dirty="0" smtClean="0"/>
          </a:p>
          <a:p>
            <a:pPr marL="914400" lvl="1" indent="-457200">
              <a:lnSpc>
                <a:spcPct val="90000"/>
              </a:lnSpc>
            </a:pPr>
            <a:r>
              <a:rPr lang="en-US" dirty="0" smtClean="0"/>
              <a:t>Pipeline</a:t>
            </a:r>
          </a:p>
          <a:p>
            <a:pPr marL="1314450" lvl="2" indent="-457200">
              <a:lnSpc>
                <a:spcPct val="90000"/>
              </a:lnSpc>
            </a:pPr>
            <a:r>
              <a:rPr lang="en-US" dirty="0" smtClean="0"/>
              <a:t>Usually owned by company using it so considered private</a:t>
            </a:r>
          </a:p>
          <a:p>
            <a:pPr marL="1314450" lvl="2" indent="-457200">
              <a:lnSpc>
                <a:spcPct val="90000"/>
              </a:lnSpc>
            </a:pPr>
            <a:r>
              <a:rPr lang="en-US" dirty="0" smtClean="0"/>
              <a:t>Primarily used to transport natural gas and oil</a:t>
            </a:r>
          </a:p>
          <a:p>
            <a:pPr marL="1314450" lvl="2" indent="-457200">
              <a:lnSpc>
                <a:spcPct val="90000"/>
              </a:lnSpc>
            </a:pPr>
            <a:r>
              <a:rPr lang="en-US" dirty="0" smtClean="0"/>
              <a:t>Construction very expensive</a:t>
            </a:r>
          </a:p>
          <a:p>
            <a:pPr marL="1314450" lvl="2" indent="-457200">
              <a:lnSpc>
                <a:spcPct val="90000"/>
              </a:lnSpc>
            </a:pPr>
            <a:r>
              <a:rPr lang="en-US" dirty="0" smtClean="0"/>
              <a:t>Operation cost low</a:t>
            </a:r>
          </a:p>
          <a:p>
            <a:pPr marL="1314450" lvl="2" indent="-457200">
              <a:lnSpc>
                <a:spcPct val="90000"/>
              </a:lnSpc>
            </a:pPr>
            <a:r>
              <a:rPr lang="en-US" dirty="0" smtClean="0"/>
              <a:t>Best safety record of all modes</a:t>
            </a:r>
          </a:p>
          <a:p>
            <a:pPr marL="914400" lvl="1" indent="-457200">
              <a:lnSpc>
                <a:spcPct val="90000"/>
              </a:lnSpc>
            </a:pPr>
            <a:r>
              <a:rPr lang="en-US" dirty="0" smtClean="0"/>
              <a:t>Water</a:t>
            </a:r>
          </a:p>
          <a:p>
            <a:pPr marL="1314450" lvl="2" indent="-457200">
              <a:lnSpc>
                <a:spcPct val="90000"/>
              </a:lnSpc>
            </a:pPr>
            <a:r>
              <a:rPr lang="en-US" dirty="0" smtClean="0"/>
              <a:t>Slowest, Affected by weather and seasons</a:t>
            </a:r>
          </a:p>
          <a:p>
            <a:pPr marL="1314450" lvl="2" indent="-457200">
              <a:lnSpc>
                <a:spcPct val="90000"/>
              </a:lnSpc>
            </a:pPr>
            <a:r>
              <a:rPr lang="en-US" dirty="0" smtClean="0"/>
              <a:t>Lowest cost if destination is port city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to="" calcmode="lin" valueType="num">
                                      <p:cBhvr>
                                        <p:cTn id="7" dur="1" fill="hold"/>
                                        <p:tgtEl>
                                          <p:spTgt spid="153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to="" calcmode="lin" valueType="num">
                                      <p:cBhvr>
                                        <p:cTn id="12" dur="1" fill="hold"/>
                                        <p:tgtEl>
                                          <p:spTgt spid="1536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 to="" calcmode="lin" valueType="num">
                                      <p:cBhvr>
                                        <p:cTn id="17" dur="1" fill="hold"/>
                                        <p:tgtEl>
                                          <p:spTgt spid="1536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 to="" calcmode="lin" valueType="num">
                                      <p:cBhvr>
                                        <p:cTn id="22" dur="1" fill="hold"/>
                                        <p:tgtEl>
                                          <p:spTgt spid="1536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 to="" calcmode="lin" valueType="num">
                                      <p:cBhvr>
                                        <p:cTn id="27" dur="1" fill="hold"/>
                                        <p:tgtEl>
                                          <p:spTgt spid="1536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 to="" calcmode="lin" valueType="num">
                                      <p:cBhvr>
                                        <p:cTn id="32" dur="1" fill="hold"/>
                                        <p:tgtEl>
                                          <p:spTgt spid="1536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 to="" calcmode="lin" valueType="num">
                                      <p:cBhvr>
                                        <p:cTn id="37" dur="1" fill="hold"/>
                                        <p:tgtEl>
                                          <p:spTgt spid="15363">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 to="" calcmode="lin" valueType="num">
                                      <p:cBhvr>
                                        <p:cTn id="42" dur="1" fill="hold"/>
                                        <p:tgtEl>
                                          <p:spTgt spid="15363">
                                            <p:txEl>
                                              <p:pRg st="7" end="7"/>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15363">
                                            <p:txEl>
                                              <p:pRg st="8" end="8"/>
                                            </p:txEl>
                                          </p:spTgt>
                                        </p:tgtEl>
                                        <p:attrNameLst>
                                          <p:attrName>style.visibility</p:attrName>
                                        </p:attrNameLst>
                                      </p:cBhvr>
                                      <p:to>
                                        <p:strVal val="visible"/>
                                      </p:to>
                                    </p:set>
                                    <p:anim to="" calcmode="lin" valueType="num">
                                      <p:cBhvr>
                                        <p:cTn id="47" dur="1" fill="hold"/>
                                        <p:tgtEl>
                                          <p:spTgt spid="15363">
                                            <p:txEl>
                                              <p:pRg st="8" end="8"/>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15363">
                                            <p:txEl>
                                              <p:pRg st="9" end="9"/>
                                            </p:txEl>
                                          </p:spTgt>
                                        </p:tgtEl>
                                        <p:attrNameLst>
                                          <p:attrName>style.visibility</p:attrName>
                                        </p:attrNameLst>
                                      </p:cBhvr>
                                      <p:to>
                                        <p:strVal val="visible"/>
                                      </p:to>
                                    </p:set>
                                    <p:anim to="" calcmode="lin" valueType="num">
                                      <p:cBhvr>
                                        <p:cTn id="52" dur="1" fill="hold"/>
                                        <p:tgtEl>
                                          <p:spTgt spid="15363">
                                            <p:txEl>
                                              <p:pRg st="9" end="9"/>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15363">
                                            <p:txEl>
                                              <p:pRg st="10" end="10"/>
                                            </p:txEl>
                                          </p:spTgt>
                                        </p:tgtEl>
                                        <p:attrNameLst>
                                          <p:attrName>style.visibility</p:attrName>
                                        </p:attrNameLst>
                                      </p:cBhvr>
                                      <p:to>
                                        <p:strVal val="visible"/>
                                      </p:to>
                                    </p:set>
                                    <p:anim to="" calcmode="lin" valueType="num">
                                      <p:cBhvr>
                                        <p:cTn id="57" dur="1" fill="hold"/>
                                        <p:tgtEl>
                                          <p:spTgt spid="15363">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bldLvl="3"/>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B9EB68-C96C-4560-8AA9-0B67C160AA53}" type="slidenum">
              <a:rPr lang="en-US"/>
              <a:pPr/>
              <a:t>26</a:t>
            </a:fld>
            <a:endParaRPr lang="en-US"/>
          </a:p>
        </p:txBody>
      </p:sp>
      <p:sp>
        <p:nvSpPr>
          <p:cNvPr id="15362" name="Rectangle 2"/>
          <p:cNvSpPr>
            <a:spLocks noGrp="1" noChangeArrowheads="1"/>
          </p:cNvSpPr>
          <p:nvPr>
            <p:ph type="title"/>
          </p:nvPr>
        </p:nvSpPr>
        <p:spPr/>
        <p:txBody>
          <a:bodyPr/>
          <a:lstStyle/>
          <a:p>
            <a:r>
              <a:rPr lang="en-US" b="1"/>
              <a:t>Major logistics functions </a:t>
            </a:r>
            <a:r>
              <a:rPr lang="en-US" sz="2400" b="1"/>
              <a:t>(cont.)</a:t>
            </a:r>
          </a:p>
        </p:txBody>
      </p:sp>
      <p:sp>
        <p:nvSpPr>
          <p:cNvPr id="15363" name="Rectangle 3"/>
          <p:cNvSpPr>
            <a:spLocks noGrp="1" noChangeArrowheads="1"/>
          </p:cNvSpPr>
          <p:nvPr>
            <p:ph type="body" idx="1"/>
          </p:nvPr>
        </p:nvSpPr>
        <p:spPr>
          <a:xfrm>
            <a:off x="1447800" y="1600200"/>
            <a:ext cx="7315200" cy="5105400"/>
          </a:xfrm>
        </p:spPr>
        <p:txBody>
          <a:bodyPr/>
          <a:lstStyle/>
          <a:p>
            <a:pPr marL="914400" lvl="1" indent="-457200">
              <a:lnSpc>
                <a:spcPct val="90000"/>
              </a:lnSpc>
              <a:buNone/>
            </a:pPr>
            <a:r>
              <a:rPr lang="en-US" sz="3200" dirty="0" smtClean="0"/>
              <a:t>Intermodal </a:t>
            </a:r>
            <a:r>
              <a:rPr lang="en-US" sz="3200" dirty="0"/>
              <a:t>transportation:  Combining two or more modes of </a:t>
            </a:r>
            <a:r>
              <a:rPr lang="en-US" sz="3200" dirty="0" smtClean="0"/>
              <a:t>transportation to maximize advantages of each</a:t>
            </a:r>
          </a:p>
          <a:p>
            <a:pPr marL="914400" lvl="1" indent="-457200">
              <a:lnSpc>
                <a:spcPct val="90000"/>
              </a:lnSpc>
              <a:buNone/>
            </a:pPr>
            <a:endParaRPr lang="en-US" sz="3200" dirty="0"/>
          </a:p>
          <a:p>
            <a:pPr marL="914400" lvl="1" indent="-457200">
              <a:lnSpc>
                <a:spcPct val="90000"/>
              </a:lnSpc>
              <a:buNone/>
            </a:pPr>
            <a:r>
              <a:rPr lang="en-US" sz="3200" dirty="0" smtClean="0"/>
              <a:t>  </a:t>
            </a:r>
            <a:r>
              <a:rPr lang="en-US" dirty="0"/>
              <a:t>Examples:  </a:t>
            </a:r>
            <a:r>
              <a:rPr lang="en-US" dirty="0" err="1" smtClean="0"/>
              <a:t>fishyback</a:t>
            </a:r>
            <a:r>
              <a:rPr lang="en-US" dirty="0" smtClean="0"/>
              <a:t> (ground, rail and water), </a:t>
            </a:r>
            <a:r>
              <a:rPr lang="en-US" dirty="0" err="1" smtClean="0"/>
              <a:t>trainship</a:t>
            </a:r>
            <a:r>
              <a:rPr lang="en-US" dirty="0" smtClean="0"/>
              <a:t> (rail and water), </a:t>
            </a:r>
            <a:r>
              <a:rPr lang="en-US" dirty="0"/>
              <a:t>and </a:t>
            </a:r>
            <a:r>
              <a:rPr lang="en-US" dirty="0" err="1" smtClean="0"/>
              <a:t>airtruck</a:t>
            </a:r>
            <a:r>
              <a:rPr lang="en-US" dirty="0" smtClean="0"/>
              <a:t> (air and ground)</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to="" calcmode="lin" valueType="num">
                                      <p:cBhvr>
                                        <p:cTn id="7" dur="1" fill="hold"/>
                                        <p:tgtEl>
                                          <p:spTgt spid="153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to="" calcmode="lin" valueType="num">
                                      <p:cBhvr>
                                        <p:cTn id="12" dur="1" fill="hold"/>
                                        <p:tgtEl>
                                          <p:spTgt spid="1536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 to="" calcmode="lin" valueType="num">
                                      <p:cBhvr>
                                        <p:cTn id="17" dur="1" fill="hold"/>
                                        <p:tgtEl>
                                          <p:spTgt spid="1536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bldLvl="3"/>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D6FA5B-D54B-4046-96ED-942F61A820A2}" type="slidenum">
              <a:rPr lang="en-US"/>
              <a:pPr/>
              <a:t>27</a:t>
            </a:fld>
            <a:endParaRPr lang="en-US"/>
          </a:p>
        </p:txBody>
      </p:sp>
      <p:sp>
        <p:nvSpPr>
          <p:cNvPr id="12290" name="Rectangle 2"/>
          <p:cNvSpPr>
            <a:spLocks noGrp="1" noChangeArrowheads="1"/>
          </p:cNvSpPr>
          <p:nvPr>
            <p:ph type="title"/>
          </p:nvPr>
        </p:nvSpPr>
        <p:spPr/>
        <p:txBody>
          <a:bodyPr/>
          <a:lstStyle/>
          <a:p>
            <a:r>
              <a:rPr lang="en-US" sz="3600" b="1"/>
              <a:t>Integrated logistics management</a:t>
            </a:r>
          </a:p>
        </p:txBody>
      </p:sp>
      <p:sp>
        <p:nvSpPr>
          <p:cNvPr id="12291" name="Rectangle 3"/>
          <p:cNvSpPr>
            <a:spLocks noGrp="1" noChangeArrowheads="1"/>
          </p:cNvSpPr>
          <p:nvPr>
            <p:ph type="body" idx="1"/>
          </p:nvPr>
        </p:nvSpPr>
        <p:spPr>
          <a:xfrm>
            <a:off x="1371600" y="2133600"/>
            <a:ext cx="7772400" cy="3200400"/>
          </a:xfrm>
        </p:spPr>
        <p:txBody>
          <a:bodyPr/>
          <a:lstStyle/>
          <a:p>
            <a:pPr>
              <a:lnSpc>
                <a:spcPct val="80000"/>
              </a:lnSpc>
              <a:buFontTx/>
              <a:buNone/>
            </a:pPr>
            <a:r>
              <a:rPr lang="en-US" sz="3600" i="1"/>
              <a:t>The logistics concept that emphasizes teamwork, both inside the company and among all the marketing channel organizations, to maximize the performance of the entire distribution system.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to="" calcmode="lin" valueType="num">
                                      <p:cBhvr>
                                        <p:cTn id="7" dur="1" fill="hold"/>
                                        <p:tgtEl>
                                          <p:spTgt spid="1229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 to="" calcmode="lin" valueType="num">
                                      <p:cBhvr>
                                        <p:cTn id="12" dur="1" fill="hold"/>
                                        <p:tgtEl>
                                          <p:spTgt spid="1229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bldLvl="3"/>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49E8E5F-2EDF-4AC9-87B5-1BEACC7E2DB0}" type="slidenum">
              <a:rPr lang="en-US"/>
              <a:pPr/>
              <a:t>28</a:t>
            </a:fld>
            <a:endParaRPr lang="en-US"/>
          </a:p>
        </p:txBody>
      </p:sp>
      <p:sp>
        <p:nvSpPr>
          <p:cNvPr id="16386" name="Rectangle 2"/>
          <p:cNvSpPr>
            <a:spLocks noGrp="1" noChangeArrowheads="1"/>
          </p:cNvSpPr>
          <p:nvPr>
            <p:ph type="title"/>
          </p:nvPr>
        </p:nvSpPr>
        <p:spPr>
          <a:xfrm>
            <a:off x="1447800" y="609600"/>
            <a:ext cx="7467600" cy="838200"/>
          </a:xfrm>
        </p:spPr>
        <p:txBody>
          <a:bodyPr/>
          <a:lstStyle/>
          <a:p>
            <a:r>
              <a:rPr lang="en-US" sz="3600" b="1"/>
              <a:t>Integrated logistics management  </a:t>
            </a:r>
            <a:r>
              <a:rPr lang="en-US" sz="2400" b="1"/>
              <a:t>(cont.)</a:t>
            </a:r>
          </a:p>
        </p:txBody>
      </p:sp>
      <p:sp>
        <p:nvSpPr>
          <p:cNvPr id="16387" name="Rectangle 3"/>
          <p:cNvSpPr>
            <a:spLocks noGrp="1" noChangeArrowheads="1"/>
          </p:cNvSpPr>
          <p:nvPr>
            <p:ph type="body" idx="1"/>
          </p:nvPr>
        </p:nvSpPr>
        <p:spPr>
          <a:xfrm>
            <a:off x="1066800" y="1752600"/>
            <a:ext cx="8077200" cy="4572000"/>
          </a:xfrm>
        </p:spPr>
        <p:txBody>
          <a:bodyPr/>
          <a:lstStyle/>
          <a:p>
            <a:pPr>
              <a:lnSpc>
                <a:spcPct val="80000"/>
              </a:lnSpc>
            </a:pPr>
            <a:r>
              <a:rPr lang="en-US" sz="4000" dirty="0"/>
              <a:t>Aspects of integrated logistics management</a:t>
            </a:r>
          </a:p>
          <a:p>
            <a:pPr>
              <a:lnSpc>
                <a:spcPct val="80000"/>
              </a:lnSpc>
              <a:buFontTx/>
              <a:buNone/>
            </a:pPr>
            <a:endParaRPr lang="en-US" sz="2800" dirty="0"/>
          </a:p>
          <a:p>
            <a:pPr lvl="1">
              <a:lnSpc>
                <a:spcPct val="90000"/>
              </a:lnSpc>
            </a:pPr>
            <a:r>
              <a:rPr lang="en-US" sz="3200" dirty="0"/>
              <a:t>Cross-functional teamwork</a:t>
            </a:r>
            <a:r>
              <a:rPr lang="en-US" sz="3200" dirty="0" smtClean="0"/>
              <a:t>:</a:t>
            </a:r>
            <a:endParaRPr lang="en-US" sz="3200" dirty="0"/>
          </a:p>
          <a:p>
            <a:pPr lvl="1">
              <a:lnSpc>
                <a:spcPct val="90000"/>
              </a:lnSpc>
            </a:pPr>
            <a:r>
              <a:rPr lang="en-US" sz="3200" dirty="0"/>
              <a:t>Logistics partnerships</a:t>
            </a:r>
            <a:r>
              <a:rPr lang="en-US" sz="3200" dirty="0" smtClean="0"/>
              <a:t>:</a:t>
            </a:r>
            <a:endParaRPr lang="en-US" sz="3200" dirty="0"/>
          </a:p>
          <a:p>
            <a:pPr lvl="1">
              <a:lnSpc>
                <a:spcPct val="90000"/>
              </a:lnSpc>
            </a:pPr>
            <a:r>
              <a:rPr lang="en-US" sz="3200" i="1" dirty="0"/>
              <a:t>Third-party logistics provider (3PL</a:t>
            </a:r>
            <a:r>
              <a:rPr lang="en-US" sz="3200" i="1" dirty="0" smtClean="0"/>
              <a:t>):</a:t>
            </a:r>
            <a:endParaRPr lang="en-US" sz="2000" i="1" dirty="0"/>
          </a:p>
          <a:p>
            <a:pPr lvl="1">
              <a:lnSpc>
                <a:spcPct val="90000"/>
              </a:lnSpc>
              <a:buFontTx/>
              <a:buNone/>
            </a:pPr>
            <a:endParaRPr lang="en-US" sz="1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to="" calcmode="lin" valueType="num">
                                      <p:cBhvr>
                                        <p:cTn id="7" dur="1" fill="hold"/>
                                        <p:tgtEl>
                                          <p:spTgt spid="163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to="" calcmode="lin" valueType="num">
                                      <p:cBhvr>
                                        <p:cTn id="12" dur="1" fill="hold"/>
                                        <p:tgtEl>
                                          <p:spTgt spid="1638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to="" calcmode="lin" valueType="num">
                                      <p:cBhvr>
                                        <p:cTn id="17" dur="1" fill="hold"/>
                                        <p:tgtEl>
                                          <p:spTgt spid="163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 to="" calcmode="lin" valueType="num">
                                      <p:cBhvr>
                                        <p:cTn id="22" dur="1" fill="hold"/>
                                        <p:tgtEl>
                                          <p:spTgt spid="16387">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 to="" calcmode="lin" valueType="num">
                                      <p:cBhvr>
                                        <p:cTn id="27" dur="1" fill="hold"/>
                                        <p:tgtEl>
                                          <p:spTgt spid="16387">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3"/>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49E8E5F-2EDF-4AC9-87B5-1BEACC7E2DB0}" type="slidenum">
              <a:rPr lang="en-US"/>
              <a:pPr/>
              <a:t>29</a:t>
            </a:fld>
            <a:endParaRPr lang="en-US"/>
          </a:p>
        </p:txBody>
      </p:sp>
      <p:sp>
        <p:nvSpPr>
          <p:cNvPr id="16386" name="Rectangle 2"/>
          <p:cNvSpPr>
            <a:spLocks noGrp="1" noChangeArrowheads="1"/>
          </p:cNvSpPr>
          <p:nvPr>
            <p:ph type="title"/>
          </p:nvPr>
        </p:nvSpPr>
        <p:spPr>
          <a:xfrm>
            <a:off x="1447800" y="609600"/>
            <a:ext cx="7467600" cy="838200"/>
          </a:xfrm>
        </p:spPr>
        <p:txBody>
          <a:bodyPr/>
          <a:lstStyle/>
          <a:p>
            <a:r>
              <a:rPr lang="en-US" sz="3600" b="1"/>
              <a:t>Integrated logistics management  </a:t>
            </a:r>
            <a:r>
              <a:rPr lang="en-US" sz="2400" b="1"/>
              <a:t>(cont.)</a:t>
            </a:r>
          </a:p>
        </p:txBody>
      </p:sp>
      <p:sp>
        <p:nvSpPr>
          <p:cNvPr id="16387" name="Rectangle 3"/>
          <p:cNvSpPr>
            <a:spLocks noGrp="1" noChangeArrowheads="1"/>
          </p:cNvSpPr>
          <p:nvPr>
            <p:ph type="body" idx="1"/>
          </p:nvPr>
        </p:nvSpPr>
        <p:spPr>
          <a:xfrm>
            <a:off x="1066800" y="1752600"/>
            <a:ext cx="8077200" cy="4572000"/>
          </a:xfrm>
        </p:spPr>
        <p:txBody>
          <a:bodyPr/>
          <a:lstStyle/>
          <a:p>
            <a:pPr>
              <a:lnSpc>
                <a:spcPct val="80000"/>
              </a:lnSpc>
            </a:pPr>
            <a:r>
              <a:rPr lang="en-US" sz="3600" dirty="0"/>
              <a:t>Aspects of integrated logistics management</a:t>
            </a:r>
          </a:p>
          <a:p>
            <a:pPr>
              <a:lnSpc>
                <a:spcPct val="80000"/>
              </a:lnSpc>
              <a:buFontTx/>
              <a:buNone/>
            </a:pPr>
            <a:endParaRPr lang="en-US" sz="2400" dirty="0"/>
          </a:p>
          <a:p>
            <a:pPr lvl="1">
              <a:lnSpc>
                <a:spcPct val="90000"/>
              </a:lnSpc>
            </a:pPr>
            <a:r>
              <a:rPr lang="en-US" sz="3600" dirty="0"/>
              <a:t>Cross-functional teamwork:  </a:t>
            </a:r>
            <a:endParaRPr lang="en-US" sz="3600" dirty="0" smtClean="0"/>
          </a:p>
          <a:p>
            <a:pPr lvl="2">
              <a:lnSpc>
                <a:spcPct val="90000"/>
              </a:lnSpc>
            </a:pPr>
            <a:r>
              <a:rPr lang="en-US" sz="2800" dirty="0" smtClean="0"/>
              <a:t>Working </a:t>
            </a:r>
            <a:r>
              <a:rPr lang="en-US" sz="2800" dirty="0"/>
              <a:t>together inside the company to coordinate logistics decisions related to marketing, sales, finance, operations, and purchasing to create high market satisfaction at a reasonable cost.</a:t>
            </a:r>
          </a:p>
          <a:p>
            <a:pPr lvl="1">
              <a:lnSpc>
                <a:spcPct val="90000"/>
              </a:lnSpc>
            </a:pPr>
            <a:endParaRPr lang="en-US" sz="2000" i="1" dirty="0"/>
          </a:p>
          <a:p>
            <a:pPr lvl="1">
              <a:lnSpc>
                <a:spcPct val="90000"/>
              </a:lnSpc>
              <a:buFontTx/>
              <a:buNone/>
            </a:pPr>
            <a:endParaRPr lang="en-US" sz="1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to="" calcmode="lin" valueType="num">
                                      <p:cBhvr>
                                        <p:cTn id="7" dur="1" fill="hold"/>
                                        <p:tgtEl>
                                          <p:spTgt spid="163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to="" calcmode="lin" valueType="num">
                                      <p:cBhvr>
                                        <p:cTn id="12" dur="1" fill="hold"/>
                                        <p:tgtEl>
                                          <p:spTgt spid="1638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to="" calcmode="lin" valueType="num">
                                      <p:cBhvr>
                                        <p:cTn id="17" dur="1" fill="hold"/>
                                        <p:tgtEl>
                                          <p:spTgt spid="163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 to="" calcmode="lin" valueType="num">
                                      <p:cBhvr>
                                        <p:cTn id="22" dur="1" fill="hold"/>
                                        <p:tgtEl>
                                          <p:spTgt spid="1638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F783565-6C12-40B6-82BD-0508863235B0}" type="slidenum">
              <a:rPr lang="en-US"/>
              <a:pPr/>
              <a:t>3</a:t>
            </a:fld>
            <a:endParaRPr lang="en-US"/>
          </a:p>
        </p:txBody>
      </p:sp>
      <p:sp>
        <p:nvSpPr>
          <p:cNvPr id="7170" name="Rectangle 2"/>
          <p:cNvSpPr>
            <a:spLocks noGrp="1" noChangeArrowheads="1"/>
          </p:cNvSpPr>
          <p:nvPr>
            <p:ph type="title"/>
          </p:nvPr>
        </p:nvSpPr>
        <p:spPr/>
        <p:txBody>
          <a:bodyPr/>
          <a:lstStyle/>
          <a:p>
            <a:r>
              <a:rPr lang="en-US"/>
              <a:t>Marketing logistics</a:t>
            </a:r>
          </a:p>
        </p:txBody>
      </p:sp>
      <p:sp>
        <p:nvSpPr>
          <p:cNvPr id="7171" name="Rectangle 3"/>
          <p:cNvSpPr>
            <a:spLocks noGrp="1" noChangeArrowheads="1"/>
          </p:cNvSpPr>
          <p:nvPr>
            <p:ph type="body" idx="1"/>
          </p:nvPr>
        </p:nvSpPr>
        <p:spPr>
          <a:xfrm>
            <a:off x="762000" y="1524000"/>
            <a:ext cx="8153400" cy="5181600"/>
          </a:xfrm>
        </p:spPr>
        <p:txBody>
          <a:bodyPr/>
          <a:lstStyle/>
          <a:p>
            <a:pPr marL="344488" indent="-344488">
              <a:lnSpc>
                <a:spcPct val="90000"/>
              </a:lnSpc>
            </a:pPr>
            <a:r>
              <a:rPr lang="en-US" sz="3600" i="1" dirty="0"/>
              <a:t>Marketing logistics (physical distribution</a:t>
            </a:r>
            <a:r>
              <a:rPr lang="en-US" sz="3600" i="1" dirty="0" smtClean="0"/>
              <a:t>)</a:t>
            </a:r>
          </a:p>
          <a:p>
            <a:pPr marL="344488" indent="-344488">
              <a:lnSpc>
                <a:spcPct val="90000"/>
              </a:lnSpc>
            </a:pPr>
            <a:endParaRPr lang="en-US" sz="1800" i="1" dirty="0"/>
          </a:p>
          <a:p>
            <a:pPr marL="1090613" lvl="1">
              <a:lnSpc>
                <a:spcPct val="90000"/>
              </a:lnSpc>
            </a:pPr>
            <a:r>
              <a:rPr lang="en-US" sz="3200" dirty="0"/>
              <a:t>Past logistics managers started with the product in the plant and looked for a way to get it to the consumer.</a:t>
            </a:r>
          </a:p>
          <a:p>
            <a:pPr marL="1090613" lvl="1">
              <a:lnSpc>
                <a:spcPct val="90000"/>
              </a:lnSpc>
            </a:pPr>
            <a:r>
              <a:rPr lang="en-US" sz="3200" dirty="0"/>
              <a:t>Currently, logistics managers start with a focus on the marketplace and work backward to the factory and the sources of supply.</a:t>
            </a:r>
          </a:p>
          <a:p>
            <a:pPr marL="344488" indent="-344488">
              <a:lnSpc>
                <a:spcPct val="90000"/>
              </a:lnSpc>
              <a:buFontTx/>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 to="" calcmode="lin" valueType="num">
                                      <p:cBhvr>
                                        <p:cTn id="17" dur="1" fill="hold"/>
                                        <p:tgtEl>
                                          <p:spTgt spid="7171">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 to="" calcmode="lin" valueType="num">
                                      <p:cBhvr>
                                        <p:cTn id="22" dur="1" fill="hold"/>
                                        <p:tgtEl>
                                          <p:spTgt spid="717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49E8E5F-2EDF-4AC9-87B5-1BEACC7E2DB0}" type="slidenum">
              <a:rPr lang="en-US"/>
              <a:pPr/>
              <a:t>30</a:t>
            </a:fld>
            <a:endParaRPr lang="en-US"/>
          </a:p>
        </p:txBody>
      </p:sp>
      <p:sp>
        <p:nvSpPr>
          <p:cNvPr id="16386" name="Rectangle 2"/>
          <p:cNvSpPr>
            <a:spLocks noGrp="1" noChangeArrowheads="1"/>
          </p:cNvSpPr>
          <p:nvPr>
            <p:ph type="title"/>
          </p:nvPr>
        </p:nvSpPr>
        <p:spPr>
          <a:xfrm>
            <a:off x="1447800" y="609600"/>
            <a:ext cx="7467600" cy="838200"/>
          </a:xfrm>
        </p:spPr>
        <p:txBody>
          <a:bodyPr/>
          <a:lstStyle/>
          <a:p>
            <a:r>
              <a:rPr lang="en-US" sz="3600" b="1"/>
              <a:t>Integrated logistics management  </a:t>
            </a:r>
            <a:r>
              <a:rPr lang="en-US" sz="2400" b="1"/>
              <a:t>(cont.)</a:t>
            </a:r>
          </a:p>
        </p:txBody>
      </p:sp>
      <p:sp>
        <p:nvSpPr>
          <p:cNvPr id="16387" name="Rectangle 3"/>
          <p:cNvSpPr>
            <a:spLocks noGrp="1" noChangeArrowheads="1"/>
          </p:cNvSpPr>
          <p:nvPr>
            <p:ph type="body" idx="1"/>
          </p:nvPr>
        </p:nvSpPr>
        <p:spPr>
          <a:xfrm>
            <a:off x="1066800" y="1752600"/>
            <a:ext cx="8077200" cy="4572000"/>
          </a:xfrm>
        </p:spPr>
        <p:txBody>
          <a:bodyPr/>
          <a:lstStyle/>
          <a:p>
            <a:pPr>
              <a:lnSpc>
                <a:spcPct val="80000"/>
              </a:lnSpc>
            </a:pPr>
            <a:r>
              <a:rPr lang="en-US" sz="3600" dirty="0"/>
              <a:t>Aspects of integrated logistics management</a:t>
            </a:r>
          </a:p>
          <a:p>
            <a:pPr>
              <a:lnSpc>
                <a:spcPct val="80000"/>
              </a:lnSpc>
              <a:buFontTx/>
              <a:buNone/>
            </a:pPr>
            <a:endParaRPr lang="en-US" sz="2400" dirty="0"/>
          </a:p>
          <a:p>
            <a:pPr lvl="1">
              <a:lnSpc>
                <a:spcPct val="90000"/>
              </a:lnSpc>
            </a:pPr>
            <a:r>
              <a:rPr lang="en-US" sz="3600" dirty="0" smtClean="0"/>
              <a:t>Logistics </a:t>
            </a:r>
            <a:r>
              <a:rPr lang="en-US" sz="3600" dirty="0"/>
              <a:t>partnerships: </a:t>
            </a:r>
            <a:endParaRPr lang="en-US" sz="3600" dirty="0" smtClean="0"/>
          </a:p>
          <a:p>
            <a:pPr lvl="2">
              <a:lnSpc>
                <a:spcPct val="90000"/>
              </a:lnSpc>
            </a:pPr>
            <a:r>
              <a:rPr lang="en-US" sz="2800" dirty="0" smtClean="0"/>
              <a:t> </a:t>
            </a:r>
            <a:r>
              <a:rPr lang="en-US" sz="2800" dirty="0"/>
              <a:t>Working with channel partners outside the company to meet goals of efficiency and lower costs while satisfying customers and improving the whole-channel distribution.</a:t>
            </a:r>
          </a:p>
          <a:p>
            <a:pPr lvl="1">
              <a:lnSpc>
                <a:spcPct val="90000"/>
              </a:lnSpc>
            </a:pPr>
            <a:endParaRPr lang="en-US" sz="2000" i="1" dirty="0"/>
          </a:p>
          <a:p>
            <a:pPr lvl="1">
              <a:lnSpc>
                <a:spcPct val="90000"/>
              </a:lnSpc>
              <a:buFontTx/>
              <a:buNone/>
            </a:pPr>
            <a:endParaRPr lang="en-US" sz="1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to="" calcmode="lin" valueType="num">
                                      <p:cBhvr>
                                        <p:cTn id="7" dur="1" fill="hold"/>
                                        <p:tgtEl>
                                          <p:spTgt spid="163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to="" calcmode="lin" valueType="num">
                                      <p:cBhvr>
                                        <p:cTn id="12" dur="1" fill="hold"/>
                                        <p:tgtEl>
                                          <p:spTgt spid="1638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to="" calcmode="lin" valueType="num">
                                      <p:cBhvr>
                                        <p:cTn id="17" dur="1" fill="hold"/>
                                        <p:tgtEl>
                                          <p:spTgt spid="163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 to="" calcmode="lin" valueType="num">
                                      <p:cBhvr>
                                        <p:cTn id="22" dur="1" fill="hold"/>
                                        <p:tgtEl>
                                          <p:spTgt spid="1638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3"/>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49E8E5F-2EDF-4AC9-87B5-1BEACC7E2DB0}" type="slidenum">
              <a:rPr lang="en-US"/>
              <a:pPr/>
              <a:t>31</a:t>
            </a:fld>
            <a:endParaRPr lang="en-US"/>
          </a:p>
        </p:txBody>
      </p:sp>
      <p:sp>
        <p:nvSpPr>
          <p:cNvPr id="16386" name="Rectangle 2"/>
          <p:cNvSpPr>
            <a:spLocks noGrp="1" noChangeArrowheads="1"/>
          </p:cNvSpPr>
          <p:nvPr>
            <p:ph type="title"/>
          </p:nvPr>
        </p:nvSpPr>
        <p:spPr>
          <a:xfrm>
            <a:off x="1447800" y="609600"/>
            <a:ext cx="7467600" cy="838200"/>
          </a:xfrm>
        </p:spPr>
        <p:txBody>
          <a:bodyPr/>
          <a:lstStyle/>
          <a:p>
            <a:r>
              <a:rPr lang="en-US" sz="3600" b="1"/>
              <a:t>Integrated logistics management  </a:t>
            </a:r>
            <a:r>
              <a:rPr lang="en-US" sz="2400" b="1"/>
              <a:t>(cont.)</a:t>
            </a:r>
          </a:p>
        </p:txBody>
      </p:sp>
      <p:sp>
        <p:nvSpPr>
          <p:cNvPr id="16387" name="Rectangle 3"/>
          <p:cNvSpPr>
            <a:spLocks noGrp="1" noChangeArrowheads="1"/>
          </p:cNvSpPr>
          <p:nvPr>
            <p:ph type="body" idx="1"/>
          </p:nvPr>
        </p:nvSpPr>
        <p:spPr>
          <a:xfrm>
            <a:off x="1066800" y="1752600"/>
            <a:ext cx="8077200" cy="4572000"/>
          </a:xfrm>
        </p:spPr>
        <p:txBody>
          <a:bodyPr/>
          <a:lstStyle/>
          <a:p>
            <a:pPr>
              <a:lnSpc>
                <a:spcPct val="80000"/>
              </a:lnSpc>
            </a:pPr>
            <a:r>
              <a:rPr lang="en-US" dirty="0"/>
              <a:t>Aspects of integrated logistics management</a:t>
            </a:r>
          </a:p>
          <a:p>
            <a:pPr>
              <a:lnSpc>
                <a:spcPct val="80000"/>
              </a:lnSpc>
              <a:buFontTx/>
              <a:buNone/>
            </a:pPr>
            <a:endParaRPr lang="en-US" sz="2000" dirty="0"/>
          </a:p>
          <a:p>
            <a:pPr lvl="1">
              <a:lnSpc>
                <a:spcPct val="90000"/>
              </a:lnSpc>
            </a:pPr>
            <a:r>
              <a:rPr lang="en-US" sz="3200" i="1" dirty="0" smtClean="0"/>
              <a:t>Third-party </a:t>
            </a:r>
            <a:r>
              <a:rPr lang="en-US" sz="3200" i="1" dirty="0"/>
              <a:t>logistics provider (3PL):  </a:t>
            </a:r>
            <a:endParaRPr lang="en-US" sz="3200" i="1" dirty="0" smtClean="0"/>
          </a:p>
          <a:p>
            <a:pPr lvl="2">
              <a:lnSpc>
                <a:spcPct val="90000"/>
              </a:lnSpc>
            </a:pPr>
            <a:r>
              <a:rPr lang="en-US" i="1" dirty="0" smtClean="0"/>
              <a:t>An </a:t>
            </a:r>
            <a:r>
              <a:rPr lang="en-US" i="1" dirty="0"/>
              <a:t>independent logistics provider that performs any or all of the functions required to get the client’s product to market.  (To send out work to an outside provider to cut costs or to relieve some of the workload is called outsourcing.)</a:t>
            </a:r>
          </a:p>
          <a:p>
            <a:pPr lvl="1">
              <a:lnSpc>
                <a:spcPct val="90000"/>
              </a:lnSpc>
            </a:pPr>
            <a:endParaRPr lang="en-US" sz="2000" i="1" dirty="0"/>
          </a:p>
          <a:p>
            <a:pPr lvl="1">
              <a:lnSpc>
                <a:spcPct val="90000"/>
              </a:lnSpc>
              <a:buFontTx/>
              <a:buNone/>
            </a:pPr>
            <a:endParaRPr lang="en-US" sz="1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to="" calcmode="lin" valueType="num">
                                      <p:cBhvr>
                                        <p:cTn id="7" dur="1" fill="hold"/>
                                        <p:tgtEl>
                                          <p:spTgt spid="163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to="" calcmode="lin" valueType="num">
                                      <p:cBhvr>
                                        <p:cTn id="12" dur="1" fill="hold"/>
                                        <p:tgtEl>
                                          <p:spTgt spid="1638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to="" calcmode="lin" valueType="num">
                                      <p:cBhvr>
                                        <p:cTn id="17" dur="1" fill="hold"/>
                                        <p:tgtEl>
                                          <p:spTgt spid="163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 to="" calcmode="lin" valueType="num">
                                      <p:cBhvr>
                                        <p:cTn id="22" dur="1" fill="hold"/>
                                        <p:tgtEl>
                                          <p:spTgt spid="1638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1831C1A-B2D5-4F15-AC0C-DC5292CA5A12}" type="slidenum">
              <a:rPr lang="en-US"/>
              <a:pPr/>
              <a:t>4</a:t>
            </a:fld>
            <a:endParaRPr lang="en-US"/>
          </a:p>
        </p:txBody>
      </p:sp>
      <p:sp>
        <p:nvSpPr>
          <p:cNvPr id="8194" name="Rectangle 2"/>
          <p:cNvSpPr>
            <a:spLocks noGrp="1" noChangeArrowheads="1"/>
          </p:cNvSpPr>
          <p:nvPr>
            <p:ph type="title"/>
          </p:nvPr>
        </p:nvSpPr>
        <p:spPr/>
        <p:txBody>
          <a:bodyPr/>
          <a:lstStyle/>
          <a:p>
            <a:r>
              <a:rPr lang="en-US"/>
              <a:t>Marketing logistics </a:t>
            </a:r>
            <a:r>
              <a:rPr lang="en-US" sz="2400"/>
              <a:t>(cont.)</a:t>
            </a:r>
          </a:p>
        </p:txBody>
      </p:sp>
      <p:sp>
        <p:nvSpPr>
          <p:cNvPr id="8195" name="Rectangle 3"/>
          <p:cNvSpPr>
            <a:spLocks noGrp="1" noChangeArrowheads="1"/>
          </p:cNvSpPr>
          <p:nvPr>
            <p:ph type="body" idx="1"/>
          </p:nvPr>
        </p:nvSpPr>
        <p:spPr>
          <a:xfrm>
            <a:off x="1219200" y="2133600"/>
            <a:ext cx="7924800" cy="3429000"/>
          </a:xfrm>
        </p:spPr>
        <p:txBody>
          <a:bodyPr/>
          <a:lstStyle/>
          <a:p>
            <a:r>
              <a:rPr lang="en-US" sz="4000" i="1" dirty="0"/>
              <a:t>Supply chain management:  The system for coordinating inbound, outbound, and reverse distributions.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to="" calcmode="lin" valueType="num">
                                      <p:cBhvr>
                                        <p:cTn id="7" dur="1" fill="hold"/>
                                        <p:tgtEl>
                                          <p:spTgt spid="819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 to="" calcmode="lin" valueType="num">
                                      <p:cBhvr>
                                        <p:cTn id="12" dur="1" fill="hold"/>
                                        <p:tgtEl>
                                          <p:spTgt spid="8195">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0AFE0A9-74EA-4482-A80A-7B6E2B651AA7}" type="slidenum">
              <a:rPr lang="en-US"/>
              <a:pPr/>
              <a:t>5</a:t>
            </a:fld>
            <a:endParaRPr lang="en-US"/>
          </a:p>
        </p:txBody>
      </p:sp>
      <p:sp>
        <p:nvSpPr>
          <p:cNvPr id="17410" name="Rectangle 2"/>
          <p:cNvSpPr>
            <a:spLocks noGrp="1" noChangeArrowheads="1"/>
          </p:cNvSpPr>
          <p:nvPr>
            <p:ph type="title"/>
          </p:nvPr>
        </p:nvSpPr>
        <p:spPr/>
        <p:txBody>
          <a:bodyPr/>
          <a:lstStyle/>
          <a:p>
            <a:r>
              <a:rPr lang="en-US"/>
              <a:t>Marketing logistics </a:t>
            </a:r>
            <a:r>
              <a:rPr lang="en-US" sz="2400"/>
              <a:t>(cont.)</a:t>
            </a:r>
          </a:p>
        </p:txBody>
      </p:sp>
      <p:sp>
        <p:nvSpPr>
          <p:cNvPr id="17411" name="Rectangle 3"/>
          <p:cNvSpPr>
            <a:spLocks noGrp="1" noChangeArrowheads="1"/>
          </p:cNvSpPr>
          <p:nvPr>
            <p:ph type="body" idx="1"/>
          </p:nvPr>
        </p:nvSpPr>
        <p:spPr>
          <a:xfrm>
            <a:off x="1066800" y="2209800"/>
            <a:ext cx="7924800" cy="3886200"/>
          </a:xfrm>
        </p:spPr>
        <p:txBody>
          <a:bodyPr/>
          <a:lstStyle/>
          <a:p>
            <a:pPr lvl="1">
              <a:lnSpc>
                <a:spcPct val="90000"/>
              </a:lnSpc>
            </a:pPr>
            <a:r>
              <a:rPr lang="en-US" sz="3600" dirty="0"/>
              <a:t>Inbound distribution – moving products and materials from suppliers to the factory.</a:t>
            </a:r>
          </a:p>
          <a:p>
            <a:pPr lvl="1">
              <a:lnSpc>
                <a:spcPct val="90000"/>
              </a:lnSpc>
              <a:buFontTx/>
              <a:buNone/>
            </a:pPr>
            <a:r>
              <a:rPr lang="en-US" sz="3100" dirty="0"/>
              <a:t>	</a:t>
            </a:r>
          </a:p>
          <a:p>
            <a:pPr lvl="1">
              <a:lnSpc>
                <a:spcPct val="90000"/>
              </a:lnSpc>
              <a:buFontTx/>
              <a:buNone/>
            </a:pPr>
            <a:r>
              <a:rPr lang="en-US" sz="3100" dirty="0"/>
              <a:t>	Example:  fabrics, threads, and elastics shipped to the factory to be used in manufacturing undergarments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to="" calcmode="lin" valueType="num">
                                      <p:cBhvr>
                                        <p:cTn id="7" dur="1" fill="hold"/>
                                        <p:tgtEl>
                                          <p:spTgt spid="174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 to="" calcmode="lin" valueType="num">
                                      <p:cBhvr>
                                        <p:cTn id="12" dur="1" fill="hold"/>
                                        <p:tgtEl>
                                          <p:spTgt spid="1741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 to="" calcmode="lin" valueType="num">
                                      <p:cBhvr>
                                        <p:cTn id="17" dur="1" fill="hold"/>
                                        <p:tgtEl>
                                          <p:spTgt spid="1741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 to="" calcmode="lin" valueType="num">
                                      <p:cBhvr>
                                        <p:cTn id="22" dur="1" fill="hold"/>
                                        <p:tgtEl>
                                          <p:spTgt spid="17411">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102891-9DB8-4A82-9991-295D766D5BAD}" type="slidenum">
              <a:rPr lang="en-US"/>
              <a:pPr/>
              <a:t>6</a:t>
            </a:fld>
            <a:endParaRPr lang="en-US"/>
          </a:p>
        </p:txBody>
      </p:sp>
      <p:sp>
        <p:nvSpPr>
          <p:cNvPr id="18434" name="Rectangle 2"/>
          <p:cNvSpPr>
            <a:spLocks noGrp="1" noChangeArrowheads="1"/>
          </p:cNvSpPr>
          <p:nvPr>
            <p:ph type="title"/>
          </p:nvPr>
        </p:nvSpPr>
        <p:spPr/>
        <p:txBody>
          <a:bodyPr/>
          <a:lstStyle/>
          <a:p>
            <a:r>
              <a:rPr lang="en-US"/>
              <a:t>Marketing logistics </a:t>
            </a:r>
            <a:r>
              <a:rPr lang="en-US" sz="2400"/>
              <a:t>(cont.)</a:t>
            </a:r>
          </a:p>
        </p:txBody>
      </p:sp>
      <p:sp>
        <p:nvSpPr>
          <p:cNvPr id="18435" name="Rectangle 3"/>
          <p:cNvSpPr>
            <a:spLocks noGrp="1" noChangeArrowheads="1"/>
          </p:cNvSpPr>
          <p:nvPr>
            <p:ph type="body" idx="1"/>
          </p:nvPr>
        </p:nvSpPr>
        <p:spPr>
          <a:xfrm>
            <a:off x="1219200" y="2362200"/>
            <a:ext cx="7924800" cy="3276600"/>
          </a:xfrm>
        </p:spPr>
        <p:txBody>
          <a:bodyPr/>
          <a:lstStyle/>
          <a:p>
            <a:pPr lvl="1">
              <a:lnSpc>
                <a:spcPct val="90000"/>
              </a:lnSpc>
            </a:pPr>
            <a:r>
              <a:rPr lang="en-US" sz="3200" dirty="0"/>
              <a:t>Outbound distribution – moving products from the factory to resellers and ultimately to customers.</a:t>
            </a:r>
          </a:p>
          <a:p>
            <a:pPr lvl="1">
              <a:lnSpc>
                <a:spcPct val="90000"/>
              </a:lnSpc>
            </a:pPr>
            <a:endParaRPr lang="en-US" sz="3100" dirty="0"/>
          </a:p>
          <a:p>
            <a:pPr lvl="1">
              <a:lnSpc>
                <a:spcPct val="90000"/>
              </a:lnSpc>
              <a:buFontTx/>
              <a:buNone/>
            </a:pPr>
            <a:r>
              <a:rPr lang="en-US" sz="3100" dirty="0"/>
              <a:t>	Example:  from Jockey to Belk to consumer</a:t>
            </a:r>
          </a:p>
          <a:p>
            <a:pPr lvl="1">
              <a:lnSpc>
                <a:spcPct val="90000"/>
              </a:lnSpc>
              <a:buFontTx/>
              <a:buNone/>
            </a:pPr>
            <a:endParaRPr lang="en-US" sz="3100" dirty="0"/>
          </a:p>
          <a:p>
            <a:pPr>
              <a:lnSpc>
                <a:spcPct val="90000"/>
              </a:lnSpc>
            </a:pP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to="" calcmode="lin" valueType="num">
                                      <p:cBhvr>
                                        <p:cTn id="7" dur="1" fill="hold"/>
                                        <p:tgtEl>
                                          <p:spTgt spid="184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 to="" calcmode="lin" valueType="num">
                                      <p:cBhvr>
                                        <p:cTn id="12" dur="1" fill="hold"/>
                                        <p:tgtEl>
                                          <p:spTgt spid="1843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 to="" calcmode="lin" valueType="num">
                                      <p:cBhvr>
                                        <p:cTn id="17" dur="1" fill="hold"/>
                                        <p:tgtEl>
                                          <p:spTgt spid="1843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8EB4F8-5957-4365-88C6-8F558494E97C}" type="slidenum">
              <a:rPr lang="en-US"/>
              <a:pPr/>
              <a:t>7</a:t>
            </a:fld>
            <a:endParaRPr lang="en-US"/>
          </a:p>
        </p:txBody>
      </p:sp>
      <p:sp>
        <p:nvSpPr>
          <p:cNvPr id="19458" name="Rectangle 2"/>
          <p:cNvSpPr>
            <a:spLocks noGrp="1" noChangeArrowheads="1"/>
          </p:cNvSpPr>
          <p:nvPr>
            <p:ph type="title"/>
          </p:nvPr>
        </p:nvSpPr>
        <p:spPr/>
        <p:txBody>
          <a:bodyPr/>
          <a:lstStyle/>
          <a:p>
            <a:r>
              <a:rPr lang="en-US"/>
              <a:t>Marketing logistics </a:t>
            </a:r>
            <a:r>
              <a:rPr lang="en-US" sz="2400"/>
              <a:t>(cont.)</a:t>
            </a:r>
          </a:p>
        </p:txBody>
      </p:sp>
      <p:sp>
        <p:nvSpPr>
          <p:cNvPr id="19459" name="Rectangle 3"/>
          <p:cNvSpPr>
            <a:spLocks noGrp="1" noChangeArrowheads="1"/>
          </p:cNvSpPr>
          <p:nvPr>
            <p:ph type="body" idx="1"/>
          </p:nvPr>
        </p:nvSpPr>
        <p:spPr>
          <a:xfrm>
            <a:off x="1219200" y="1676400"/>
            <a:ext cx="7924800" cy="4419600"/>
          </a:xfrm>
        </p:spPr>
        <p:txBody>
          <a:bodyPr/>
          <a:lstStyle/>
          <a:p>
            <a:pPr lvl="1">
              <a:buFontTx/>
              <a:buNone/>
            </a:pPr>
            <a:endParaRPr lang="en-US" sz="2700" dirty="0"/>
          </a:p>
          <a:p>
            <a:pPr lvl="1"/>
            <a:r>
              <a:rPr lang="en-US" sz="3200" dirty="0"/>
              <a:t>Reverse distribution – moving broken, unwanted, or excess products returned by consumers or resellers.</a:t>
            </a:r>
          </a:p>
          <a:p>
            <a:pPr lvl="1"/>
            <a:endParaRPr lang="en-US" sz="2700" dirty="0"/>
          </a:p>
          <a:p>
            <a:pPr lvl="1">
              <a:buFontTx/>
              <a:buNone/>
            </a:pPr>
            <a:r>
              <a:rPr lang="en-US" sz="2700" dirty="0"/>
              <a:t>	Example:  A consumer returns a flawed item to the retailer and the retailer then returns it to the manufacturer.</a:t>
            </a:r>
          </a:p>
          <a:p>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to="" calcmode="lin" valueType="num">
                                      <p:cBhvr>
                                        <p:cTn id="7" dur="1" fill="hold"/>
                                        <p:tgtEl>
                                          <p:spTgt spid="1945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 to="" calcmode="lin" valueType="num">
                                      <p:cBhvr>
                                        <p:cTn id="12" dur="1" fill="hold"/>
                                        <p:tgtEl>
                                          <p:spTgt spid="19459">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 to="" calcmode="lin" valueType="num">
                                      <p:cBhvr>
                                        <p:cTn id="17" dur="1" fill="hold"/>
                                        <p:tgtEl>
                                          <p:spTgt spid="19459">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7C5F63-9C65-4B8E-8816-42E34EB6A834}" type="slidenum">
              <a:rPr lang="en-US"/>
              <a:pPr/>
              <a:t>8</a:t>
            </a:fld>
            <a:endParaRPr lang="en-US"/>
          </a:p>
        </p:txBody>
      </p:sp>
      <p:sp>
        <p:nvSpPr>
          <p:cNvPr id="14338" name="Rectangle 2"/>
          <p:cNvSpPr>
            <a:spLocks noGrp="1" noChangeArrowheads="1"/>
          </p:cNvSpPr>
          <p:nvPr>
            <p:ph type="title"/>
          </p:nvPr>
        </p:nvSpPr>
        <p:spPr/>
        <p:txBody>
          <a:bodyPr/>
          <a:lstStyle/>
          <a:p>
            <a:r>
              <a:rPr lang="en-US"/>
              <a:t>Marketing logistics </a:t>
            </a:r>
            <a:r>
              <a:rPr lang="en-US" sz="2400"/>
              <a:t>(cont.)</a:t>
            </a:r>
          </a:p>
        </p:txBody>
      </p:sp>
      <p:sp>
        <p:nvSpPr>
          <p:cNvPr id="14339" name="Rectangle 3"/>
          <p:cNvSpPr>
            <a:spLocks noGrp="1" noChangeArrowheads="1"/>
          </p:cNvSpPr>
          <p:nvPr>
            <p:ph type="body" idx="1"/>
          </p:nvPr>
        </p:nvSpPr>
        <p:spPr>
          <a:xfrm>
            <a:off x="1219200" y="1905000"/>
            <a:ext cx="7772400" cy="4724400"/>
          </a:xfrm>
        </p:spPr>
        <p:txBody>
          <a:bodyPr/>
          <a:lstStyle/>
          <a:p>
            <a:pPr lvl="1">
              <a:buFontTx/>
              <a:buNone/>
            </a:pPr>
            <a:r>
              <a:rPr lang="en-US" sz="3800" dirty="0"/>
              <a:t>The logistics manager</a:t>
            </a:r>
          </a:p>
          <a:p>
            <a:pPr lvl="1">
              <a:buFontTx/>
              <a:buNone/>
            </a:pPr>
            <a:endParaRPr lang="en-US" sz="1400" dirty="0"/>
          </a:p>
          <a:p>
            <a:pPr lvl="1"/>
            <a:r>
              <a:rPr lang="en-US" sz="3600" dirty="0"/>
              <a:t>Coordinates the activities </a:t>
            </a:r>
            <a:r>
              <a:rPr lang="en-US" sz="3600" dirty="0" smtClean="0"/>
              <a:t>of:</a:t>
            </a:r>
          </a:p>
          <a:p>
            <a:pPr lvl="2"/>
            <a:r>
              <a:rPr lang="en-US" sz="3200" dirty="0" smtClean="0"/>
              <a:t> </a:t>
            </a:r>
            <a:r>
              <a:rPr lang="en-US" sz="3200" dirty="0"/>
              <a:t>suppliers, </a:t>
            </a:r>
            <a:endParaRPr lang="en-US" sz="3200" dirty="0" smtClean="0"/>
          </a:p>
          <a:p>
            <a:pPr lvl="2"/>
            <a:r>
              <a:rPr lang="en-US" sz="3200" dirty="0" smtClean="0"/>
              <a:t>purchasing </a:t>
            </a:r>
            <a:r>
              <a:rPr lang="en-US" sz="3200" dirty="0"/>
              <a:t>agents</a:t>
            </a:r>
            <a:r>
              <a:rPr lang="en-US" sz="3200" dirty="0" smtClean="0"/>
              <a:t>,</a:t>
            </a:r>
          </a:p>
          <a:p>
            <a:pPr lvl="2"/>
            <a:r>
              <a:rPr lang="en-US" sz="3200" dirty="0" smtClean="0"/>
              <a:t>marketers</a:t>
            </a:r>
            <a:r>
              <a:rPr lang="en-US" sz="3200" dirty="0"/>
              <a:t>, </a:t>
            </a:r>
            <a:endParaRPr lang="en-US" sz="3200" dirty="0" smtClean="0"/>
          </a:p>
          <a:p>
            <a:pPr lvl="2"/>
            <a:r>
              <a:rPr lang="en-US" sz="3200" dirty="0" smtClean="0"/>
              <a:t>channel </a:t>
            </a:r>
            <a:r>
              <a:rPr lang="en-US" sz="3200" dirty="0"/>
              <a:t>members, and  </a:t>
            </a:r>
            <a:endParaRPr lang="en-US" sz="3200" dirty="0" smtClean="0"/>
          </a:p>
          <a:p>
            <a:pPr lvl="2"/>
            <a:r>
              <a:rPr lang="en-US" sz="3200" dirty="0" smtClean="0"/>
              <a:t>customers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to="" calcmode="lin" valueType="num">
                                      <p:cBhvr>
                                        <p:cTn id="7" dur="1" fill="hold"/>
                                        <p:tgtEl>
                                          <p:spTgt spid="143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 to="" calcmode="lin" valueType="num">
                                      <p:cBhvr>
                                        <p:cTn id="12" dur="1" fill="hold"/>
                                        <p:tgtEl>
                                          <p:spTgt spid="1433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to="" calcmode="lin" valueType="num">
                                      <p:cBhvr>
                                        <p:cTn id="17" dur="1" fill="hold"/>
                                        <p:tgtEl>
                                          <p:spTgt spid="14339">
                                            <p:txEl>
                                              <p:pRg st="2" end="2"/>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 to="" calcmode="lin" valueType="num">
                                      <p:cBhvr>
                                        <p:cTn id="20" dur="1" fill="hold"/>
                                        <p:tgtEl>
                                          <p:spTgt spid="14339">
                                            <p:txEl>
                                              <p:pRg st="3" end="3"/>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 to="" calcmode="lin" valueType="num">
                                      <p:cBhvr>
                                        <p:cTn id="23" dur="1" fill="hold"/>
                                        <p:tgtEl>
                                          <p:spTgt spid="14339">
                                            <p:txEl>
                                              <p:pRg st="4" end="4"/>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 to="" calcmode="lin" valueType="num">
                                      <p:cBhvr>
                                        <p:cTn id="26" dur="1" fill="hold"/>
                                        <p:tgtEl>
                                          <p:spTgt spid="14339">
                                            <p:txEl>
                                              <p:pRg st="5" end="5"/>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0"/>
                                          </p:stCondLst>
                                        </p:cTn>
                                        <p:tgtEl>
                                          <p:spTgt spid="14339">
                                            <p:txEl>
                                              <p:pRg st="6" end="6"/>
                                            </p:txEl>
                                          </p:spTgt>
                                        </p:tgtEl>
                                        <p:attrNameLst>
                                          <p:attrName>style.visibility</p:attrName>
                                        </p:attrNameLst>
                                      </p:cBhvr>
                                      <p:to>
                                        <p:strVal val="visible"/>
                                      </p:to>
                                    </p:set>
                                    <p:anim to="" calcmode="lin" valueType="num">
                                      <p:cBhvr>
                                        <p:cTn id="29" dur="1" fill="hold"/>
                                        <p:tgtEl>
                                          <p:spTgt spid="14339">
                                            <p:txEl>
                                              <p:pRg st="6" end="6"/>
                                            </p:txEl>
                                          </p:spTgt>
                                        </p:tgtEl>
                                        <p:attrNameLst>
                                          <p:attrName/>
                                        </p:attrNameLst>
                                      </p:cBhvr>
                                    </p:anim>
                                  </p:childTnLst>
                                </p:cTn>
                              </p:par>
                              <p:par>
                                <p:cTn id="30" presetID="24" presetClass="entr" presetSubtype="0" fill="hold" grpId="0" nodeType="withEffect">
                                  <p:stCondLst>
                                    <p:cond delay="0"/>
                                  </p:stCondLst>
                                  <p:childTnLst>
                                    <p:set>
                                      <p:cBhvr>
                                        <p:cTn id="31" dur="1" fill="hold">
                                          <p:stCondLst>
                                            <p:cond delay="0"/>
                                          </p:stCondLst>
                                        </p:cTn>
                                        <p:tgtEl>
                                          <p:spTgt spid="14339">
                                            <p:txEl>
                                              <p:pRg st="7" end="7"/>
                                            </p:txEl>
                                          </p:spTgt>
                                        </p:tgtEl>
                                        <p:attrNameLst>
                                          <p:attrName>style.visibility</p:attrName>
                                        </p:attrNameLst>
                                      </p:cBhvr>
                                      <p:to>
                                        <p:strVal val="visible"/>
                                      </p:to>
                                    </p:set>
                                    <p:anim to="" calcmode="lin" valueType="num">
                                      <p:cBhvr>
                                        <p:cTn id="32" dur="1" fill="hold"/>
                                        <p:tgtEl>
                                          <p:spTgt spid="14339">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7C5F63-9C65-4B8E-8816-42E34EB6A834}" type="slidenum">
              <a:rPr lang="en-US"/>
              <a:pPr/>
              <a:t>9</a:t>
            </a:fld>
            <a:endParaRPr lang="en-US"/>
          </a:p>
        </p:txBody>
      </p:sp>
      <p:sp>
        <p:nvSpPr>
          <p:cNvPr id="14338" name="Rectangle 2"/>
          <p:cNvSpPr>
            <a:spLocks noGrp="1" noChangeArrowheads="1"/>
          </p:cNvSpPr>
          <p:nvPr>
            <p:ph type="title"/>
          </p:nvPr>
        </p:nvSpPr>
        <p:spPr/>
        <p:txBody>
          <a:bodyPr/>
          <a:lstStyle/>
          <a:p>
            <a:r>
              <a:rPr lang="en-US"/>
              <a:t>Marketing logistics </a:t>
            </a:r>
            <a:r>
              <a:rPr lang="en-US" sz="2400"/>
              <a:t>(cont.)</a:t>
            </a:r>
          </a:p>
        </p:txBody>
      </p:sp>
      <p:sp>
        <p:nvSpPr>
          <p:cNvPr id="14339" name="Rectangle 3"/>
          <p:cNvSpPr>
            <a:spLocks noGrp="1" noChangeArrowheads="1"/>
          </p:cNvSpPr>
          <p:nvPr>
            <p:ph type="body" idx="1"/>
          </p:nvPr>
        </p:nvSpPr>
        <p:spPr>
          <a:xfrm>
            <a:off x="1219200" y="1371600"/>
            <a:ext cx="7772400" cy="5257800"/>
          </a:xfrm>
        </p:spPr>
        <p:txBody>
          <a:bodyPr/>
          <a:lstStyle/>
          <a:p>
            <a:pPr lvl="1">
              <a:buFontTx/>
              <a:buNone/>
            </a:pPr>
            <a:r>
              <a:rPr lang="en-US" sz="3800" dirty="0"/>
              <a:t>The logistics manager</a:t>
            </a:r>
          </a:p>
          <a:p>
            <a:pPr lvl="1">
              <a:buFontTx/>
              <a:buNone/>
            </a:pPr>
            <a:endParaRPr lang="en-US" sz="1400" dirty="0"/>
          </a:p>
          <a:p>
            <a:pPr lvl="1"/>
            <a:r>
              <a:rPr lang="en-US" sz="3200" dirty="0" smtClean="0"/>
              <a:t>Those </a:t>
            </a:r>
            <a:r>
              <a:rPr lang="en-US" sz="3200" dirty="0"/>
              <a:t>activities </a:t>
            </a:r>
            <a:r>
              <a:rPr lang="en-US" sz="3200" dirty="0" smtClean="0"/>
              <a:t>include:</a:t>
            </a:r>
          </a:p>
          <a:p>
            <a:pPr lvl="2"/>
            <a:r>
              <a:rPr lang="en-US" sz="2800" dirty="0" smtClean="0"/>
              <a:t>forecasting</a:t>
            </a:r>
            <a:r>
              <a:rPr lang="en-US" sz="2800" dirty="0"/>
              <a:t>, </a:t>
            </a:r>
            <a:endParaRPr lang="en-US" sz="2800" dirty="0" smtClean="0"/>
          </a:p>
          <a:p>
            <a:pPr lvl="2"/>
            <a:r>
              <a:rPr lang="en-US" sz="2800" dirty="0" smtClean="0"/>
              <a:t>information </a:t>
            </a:r>
            <a:r>
              <a:rPr lang="en-US" sz="2800" dirty="0"/>
              <a:t>systems</a:t>
            </a:r>
            <a:r>
              <a:rPr lang="en-US" sz="2800" dirty="0" smtClean="0"/>
              <a:t>,</a:t>
            </a:r>
          </a:p>
          <a:p>
            <a:pPr lvl="2"/>
            <a:r>
              <a:rPr lang="en-US" sz="2800" dirty="0" smtClean="0"/>
              <a:t>purchasing</a:t>
            </a:r>
            <a:r>
              <a:rPr lang="en-US" sz="2800" dirty="0"/>
              <a:t>, </a:t>
            </a:r>
            <a:endParaRPr lang="en-US" sz="2800" dirty="0" smtClean="0"/>
          </a:p>
          <a:p>
            <a:pPr lvl="2"/>
            <a:r>
              <a:rPr lang="en-US" sz="2800" dirty="0" smtClean="0"/>
              <a:t>production </a:t>
            </a:r>
            <a:r>
              <a:rPr lang="en-US" sz="2800" dirty="0"/>
              <a:t>planning, </a:t>
            </a:r>
            <a:endParaRPr lang="en-US" sz="2800" dirty="0" smtClean="0"/>
          </a:p>
          <a:p>
            <a:pPr lvl="2"/>
            <a:r>
              <a:rPr lang="en-US" sz="2800" dirty="0" smtClean="0"/>
              <a:t>order </a:t>
            </a:r>
            <a:r>
              <a:rPr lang="en-US" sz="2800" dirty="0"/>
              <a:t>processing, </a:t>
            </a:r>
            <a:endParaRPr lang="en-US" sz="2800" dirty="0" smtClean="0"/>
          </a:p>
          <a:p>
            <a:pPr lvl="2"/>
            <a:r>
              <a:rPr lang="en-US" sz="2800" dirty="0" smtClean="0"/>
              <a:t>inventory</a:t>
            </a:r>
            <a:r>
              <a:rPr lang="en-US" sz="2800" dirty="0"/>
              <a:t>, </a:t>
            </a:r>
            <a:endParaRPr lang="en-US" sz="2800" dirty="0" smtClean="0"/>
          </a:p>
          <a:p>
            <a:pPr lvl="2"/>
            <a:r>
              <a:rPr lang="en-US" sz="2800" dirty="0" smtClean="0"/>
              <a:t>warehousing</a:t>
            </a:r>
            <a:r>
              <a:rPr lang="en-US" sz="2800" dirty="0"/>
              <a:t>, and </a:t>
            </a:r>
            <a:endParaRPr lang="en-US" sz="2800" dirty="0" smtClean="0"/>
          </a:p>
          <a:p>
            <a:pPr lvl="2"/>
            <a:r>
              <a:rPr lang="en-US" sz="2800" dirty="0" smtClean="0"/>
              <a:t>transportation </a:t>
            </a:r>
            <a:r>
              <a:rPr lang="en-US" sz="2800" dirty="0"/>
              <a:t>planning.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to="" calcmode="lin" valueType="num">
                                      <p:cBhvr>
                                        <p:cTn id="7" dur="1" fill="hold"/>
                                        <p:tgtEl>
                                          <p:spTgt spid="143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 to="" calcmode="lin" valueType="num">
                                      <p:cBhvr>
                                        <p:cTn id="12" dur="1" fill="hold"/>
                                        <p:tgtEl>
                                          <p:spTgt spid="1433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to="" calcmode="lin" valueType="num">
                                      <p:cBhvr>
                                        <p:cTn id="17" dur="1" fill="hold"/>
                                        <p:tgtEl>
                                          <p:spTgt spid="14339">
                                            <p:txEl>
                                              <p:pRg st="2" end="2"/>
                                            </p:txEl>
                                          </p:spTgt>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 to="" calcmode="lin" valueType="num">
                                      <p:cBhvr>
                                        <p:cTn id="20" dur="1" fill="hold"/>
                                        <p:tgtEl>
                                          <p:spTgt spid="14339">
                                            <p:txEl>
                                              <p:pRg st="3" end="3"/>
                                            </p:txEl>
                                          </p:spTgt>
                                        </p:tgtEl>
                                        <p:attrNameLst>
                                          <p:attrName/>
                                        </p:attrNameLst>
                                      </p:cBhvr>
                                    </p:anim>
                                  </p:childTnLst>
                                </p:cTn>
                              </p:par>
                              <p:par>
                                <p:cTn id="21" presetID="24" presetClass="entr" presetSubtype="0"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 to="" calcmode="lin" valueType="num">
                                      <p:cBhvr>
                                        <p:cTn id="23" dur="1" fill="hold"/>
                                        <p:tgtEl>
                                          <p:spTgt spid="14339">
                                            <p:txEl>
                                              <p:pRg st="4" end="4"/>
                                            </p:txEl>
                                          </p:spTgt>
                                        </p:tgtEl>
                                        <p:attrNameLst>
                                          <p:attrName/>
                                        </p:attrNameLst>
                                      </p:cBhvr>
                                    </p:anim>
                                  </p:childTnLst>
                                </p:cTn>
                              </p:par>
                              <p:par>
                                <p:cTn id="24" presetID="24" presetClass="entr" presetSubtype="0"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 to="" calcmode="lin" valueType="num">
                                      <p:cBhvr>
                                        <p:cTn id="26" dur="1" fill="hold"/>
                                        <p:tgtEl>
                                          <p:spTgt spid="14339">
                                            <p:txEl>
                                              <p:pRg st="5" end="5"/>
                                            </p:txEl>
                                          </p:spTgt>
                                        </p:tgtEl>
                                        <p:attrNameLst>
                                          <p:attrName/>
                                        </p:attrNameLst>
                                      </p:cBhvr>
                                    </p:anim>
                                  </p:childTnLst>
                                </p:cTn>
                              </p:par>
                              <p:par>
                                <p:cTn id="27" presetID="24" presetClass="entr" presetSubtype="0" fill="hold" grpId="0" nodeType="withEffect">
                                  <p:stCondLst>
                                    <p:cond delay="0"/>
                                  </p:stCondLst>
                                  <p:childTnLst>
                                    <p:set>
                                      <p:cBhvr>
                                        <p:cTn id="28" dur="1" fill="hold">
                                          <p:stCondLst>
                                            <p:cond delay="0"/>
                                          </p:stCondLst>
                                        </p:cTn>
                                        <p:tgtEl>
                                          <p:spTgt spid="14339">
                                            <p:txEl>
                                              <p:pRg st="6" end="6"/>
                                            </p:txEl>
                                          </p:spTgt>
                                        </p:tgtEl>
                                        <p:attrNameLst>
                                          <p:attrName>style.visibility</p:attrName>
                                        </p:attrNameLst>
                                      </p:cBhvr>
                                      <p:to>
                                        <p:strVal val="visible"/>
                                      </p:to>
                                    </p:set>
                                    <p:anim to="" calcmode="lin" valueType="num">
                                      <p:cBhvr>
                                        <p:cTn id="29" dur="1" fill="hold"/>
                                        <p:tgtEl>
                                          <p:spTgt spid="14339">
                                            <p:txEl>
                                              <p:pRg st="6" end="6"/>
                                            </p:txEl>
                                          </p:spTgt>
                                        </p:tgtEl>
                                        <p:attrNameLst>
                                          <p:attrName/>
                                        </p:attrNameLst>
                                      </p:cBhvr>
                                    </p:anim>
                                  </p:childTnLst>
                                </p:cTn>
                              </p:par>
                              <p:par>
                                <p:cTn id="30" presetID="24" presetClass="entr" presetSubtype="0" fill="hold" grpId="0" nodeType="withEffect">
                                  <p:stCondLst>
                                    <p:cond delay="0"/>
                                  </p:stCondLst>
                                  <p:childTnLst>
                                    <p:set>
                                      <p:cBhvr>
                                        <p:cTn id="31" dur="1" fill="hold">
                                          <p:stCondLst>
                                            <p:cond delay="0"/>
                                          </p:stCondLst>
                                        </p:cTn>
                                        <p:tgtEl>
                                          <p:spTgt spid="14339">
                                            <p:txEl>
                                              <p:pRg st="7" end="7"/>
                                            </p:txEl>
                                          </p:spTgt>
                                        </p:tgtEl>
                                        <p:attrNameLst>
                                          <p:attrName>style.visibility</p:attrName>
                                        </p:attrNameLst>
                                      </p:cBhvr>
                                      <p:to>
                                        <p:strVal val="visible"/>
                                      </p:to>
                                    </p:set>
                                    <p:anim to="" calcmode="lin" valueType="num">
                                      <p:cBhvr>
                                        <p:cTn id="32" dur="1" fill="hold"/>
                                        <p:tgtEl>
                                          <p:spTgt spid="14339">
                                            <p:txEl>
                                              <p:pRg st="7" end="7"/>
                                            </p:txEl>
                                          </p:spTgt>
                                        </p:tgtEl>
                                        <p:attrNameLst>
                                          <p:attrName/>
                                        </p:attrNameLst>
                                      </p:cBhvr>
                                    </p:anim>
                                  </p:childTnLst>
                                </p:cTn>
                              </p:par>
                              <p:par>
                                <p:cTn id="33" presetID="24" presetClass="entr" presetSubtype="0" fill="hold" grpId="0" nodeType="withEffect">
                                  <p:stCondLst>
                                    <p:cond delay="0"/>
                                  </p:stCondLst>
                                  <p:childTnLst>
                                    <p:set>
                                      <p:cBhvr>
                                        <p:cTn id="34" dur="1" fill="hold">
                                          <p:stCondLst>
                                            <p:cond delay="0"/>
                                          </p:stCondLst>
                                        </p:cTn>
                                        <p:tgtEl>
                                          <p:spTgt spid="14339">
                                            <p:txEl>
                                              <p:pRg st="8" end="8"/>
                                            </p:txEl>
                                          </p:spTgt>
                                        </p:tgtEl>
                                        <p:attrNameLst>
                                          <p:attrName>style.visibility</p:attrName>
                                        </p:attrNameLst>
                                      </p:cBhvr>
                                      <p:to>
                                        <p:strVal val="visible"/>
                                      </p:to>
                                    </p:set>
                                    <p:anim to="" calcmode="lin" valueType="num">
                                      <p:cBhvr>
                                        <p:cTn id="35" dur="1" fill="hold"/>
                                        <p:tgtEl>
                                          <p:spTgt spid="14339">
                                            <p:txEl>
                                              <p:pRg st="8" end="8"/>
                                            </p:txEl>
                                          </p:spTgt>
                                        </p:tgtEl>
                                        <p:attrNameLst>
                                          <p:attrName/>
                                        </p:attrNameLst>
                                      </p:cBhvr>
                                    </p:anim>
                                  </p:childTnLst>
                                </p:cTn>
                              </p:par>
                              <p:par>
                                <p:cTn id="36" presetID="24" presetClass="entr" presetSubtype="0" fill="hold" grpId="0" nodeType="withEffect">
                                  <p:stCondLst>
                                    <p:cond delay="0"/>
                                  </p:stCondLst>
                                  <p:childTnLst>
                                    <p:set>
                                      <p:cBhvr>
                                        <p:cTn id="37" dur="1" fill="hold">
                                          <p:stCondLst>
                                            <p:cond delay="0"/>
                                          </p:stCondLst>
                                        </p:cTn>
                                        <p:tgtEl>
                                          <p:spTgt spid="14339">
                                            <p:txEl>
                                              <p:pRg st="9" end="9"/>
                                            </p:txEl>
                                          </p:spTgt>
                                        </p:tgtEl>
                                        <p:attrNameLst>
                                          <p:attrName>style.visibility</p:attrName>
                                        </p:attrNameLst>
                                      </p:cBhvr>
                                      <p:to>
                                        <p:strVal val="visible"/>
                                      </p:to>
                                    </p:set>
                                    <p:anim to="" calcmode="lin" valueType="num">
                                      <p:cBhvr>
                                        <p:cTn id="38" dur="1" fill="hold"/>
                                        <p:tgtEl>
                                          <p:spTgt spid="14339">
                                            <p:txEl>
                                              <p:pRg st="9" end="9"/>
                                            </p:txEl>
                                          </p:spTgt>
                                        </p:tgtEl>
                                        <p:attrNameLst>
                                          <p:attrName/>
                                        </p:attrNameLst>
                                      </p:cBhvr>
                                    </p:anim>
                                  </p:childTnLst>
                                </p:cTn>
                              </p:par>
                              <p:par>
                                <p:cTn id="39" presetID="24" presetClass="entr" presetSubtype="0" fill="hold" grpId="0" nodeType="withEffect">
                                  <p:stCondLst>
                                    <p:cond delay="0"/>
                                  </p:stCondLst>
                                  <p:childTnLst>
                                    <p:set>
                                      <p:cBhvr>
                                        <p:cTn id="40" dur="1" fill="hold">
                                          <p:stCondLst>
                                            <p:cond delay="0"/>
                                          </p:stCondLst>
                                        </p:cTn>
                                        <p:tgtEl>
                                          <p:spTgt spid="14339">
                                            <p:txEl>
                                              <p:pRg st="10" end="10"/>
                                            </p:txEl>
                                          </p:spTgt>
                                        </p:tgtEl>
                                        <p:attrNameLst>
                                          <p:attrName>style.visibility</p:attrName>
                                        </p:attrNameLst>
                                      </p:cBhvr>
                                      <p:to>
                                        <p:strVal val="visible"/>
                                      </p:to>
                                    </p:set>
                                    <p:anim to="" calcmode="lin" valueType="num">
                                      <p:cBhvr>
                                        <p:cTn id="41" dur="1" fill="hold"/>
                                        <p:tgtEl>
                                          <p:spTgt spid="14339">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bldLvl="2"/>
    </p:bldLst>
  </p:timing>
</p:sld>
</file>

<file path=ppt/theme/theme1.xml><?xml version="1.0" encoding="utf-8"?>
<a:theme xmlns:a="http://schemas.openxmlformats.org/drawingml/2006/main" name="Default Design">
  <a:themeElements>
    <a:clrScheme name="">
      <a:dk1>
        <a:srgbClr val="C0C0C0"/>
      </a:dk1>
      <a:lt1>
        <a:srgbClr val="FFFFFF"/>
      </a:lt1>
      <a:dk2>
        <a:srgbClr val="4D4D4D"/>
      </a:dk2>
      <a:lt2>
        <a:srgbClr val="000000"/>
      </a:lt2>
      <a:accent1>
        <a:srgbClr val="FFDD4F"/>
      </a:accent1>
      <a:accent2>
        <a:srgbClr val="3333CC"/>
      </a:accent2>
      <a:accent3>
        <a:srgbClr val="B2B2B2"/>
      </a:accent3>
      <a:accent4>
        <a:srgbClr val="DADADA"/>
      </a:accent4>
      <a:accent5>
        <a:srgbClr val="FFEBB2"/>
      </a:accent5>
      <a:accent6>
        <a:srgbClr val="2D2DB9"/>
      </a:accent6>
      <a:hlink>
        <a:srgbClr val="009900"/>
      </a:hlink>
      <a:folHlink>
        <a:srgbClr val="FF6600"/>
      </a:folHlink>
    </a:clrScheme>
    <a:fontScheme name="Default Design">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332</TotalTime>
  <Words>1022</Words>
  <Application>Microsoft Office PowerPoint</Application>
  <PresentationFormat>On-screen Show (4:3)</PresentationFormat>
  <Paragraphs>201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Design</vt:lpstr>
      <vt:lpstr>UNIT F MANAGEMENT OF DISTRIBUTION, PROMOTION, AND SELLING</vt:lpstr>
      <vt:lpstr>Marketing logistics</vt:lpstr>
      <vt:lpstr>Marketing logistics</vt:lpstr>
      <vt:lpstr>Marketing logistics (cont.)</vt:lpstr>
      <vt:lpstr>Marketing logistics (cont.)</vt:lpstr>
      <vt:lpstr>Marketing logistics (cont.)</vt:lpstr>
      <vt:lpstr>Marketing logistics (cont.)</vt:lpstr>
      <vt:lpstr>Marketing logistics (cont.)</vt:lpstr>
      <vt:lpstr>Marketing logistics (cont.)</vt:lpstr>
      <vt:lpstr>Importance of logistics</vt:lpstr>
      <vt:lpstr>Importance of logistics</vt:lpstr>
      <vt:lpstr>Importance of logistics</vt:lpstr>
      <vt:lpstr>Importance of logistics</vt:lpstr>
      <vt:lpstr>Importance of logistics</vt:lpstr>
      <vt:lpstr>Friday, May 13th - </vt:lpstr>
      <vt:lpstr>Major logistics functions</vt:lpstr>
      <vt:lpstr>Major logistics functions</vt:lpstr>
      <vt:lpstr>Major logistics functions</vt:lpstr>
      <vt:lpstr>Major logistics functions</vt:lpstr>
      <vt:lpstr>Major logistics functions</vt:lpstr>
      <vt:lpstr>Major logistics functions (cont.)</vt:lpstr>
      <vt:lpstr>Major logistics functions (cont.)</vt:lpstr>
      <vt:lpstr>Major logistics functions (cont.)</vt:lpstr>
      <vt:lpstr>Major logistics functions (cont.)</vt:lpstr>
      <vt:lpstr>Major logistics functions (cont.)</vt:lpstr>
      <vt:lpstr>Major logistics functions (cont.)</vt:lpstr>
      <vt:lpstr>Integrated logistics management</vt:lpstr>
      <vt:lpstr>Integrated logistics management  (cont.)</vt:lpstr>
      <vt:lpstr>Integrated logistics management  (cont.)</vt:lpstr>
      <vt:lpstr>Integrated logistics management  (cont.)</vt:lpstr>
      <vt:lpstr>Integrated logistics management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F MANAGEMENT OF DISTRIBUTION, PROMOTION, AND SELLING</dc:title>
  <cp:lastModifiedBy>abehar</cp:lastModifiedBy>
  <cp:revision>18</cp:revision>
  <dcterms:created xsi:type="dcterms:W3CDTF">2002-10-10T18:15:01Z</dcterms:created>
  <dcterms:modified xsi:type="dcterms:W3CDTF">2011-05-13T11:28:10Z</dcterms:modified>
</cp:coreProperties>
</file>