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6"/>
  </p:notesMasterIdLst>
  <p:sldIdLst>
    <p:sldId id="289" r:id="rId2"/>
    <p:sldId id="331" r:id="rId3"/>
    <p:sldId id="332" r:id="rId4"/>
    <p:sldId id="256" r:id="rId5"/>
    <p:sldId id="290" r:id="rId6"/>
    <p:sldId id="291" r:id="rId7"/>
    <p:sldId id="292" r:id="rId8"/>
    <p:sldId id="257" r:id="rId9"/>
    <p:sldId id="258" r:id="rId10"/>
    <p:sldId id="293" r:id="rId11"/>
    <p:sldId id="294" r:id="rId12"/>
    <p:sldId id="259" r:id="rId13"/>
    <p:sldId id="295" r:id="rId14"/>
    <p:sldId id="296" r:id="rId15"/>
    <p:sldId id="260" r:id="rId16"/>
    <p:sldId id="297" r:id="rId17"/>
    <p:sldId id="298" r:id="rId18"/>
    <p:sldId id="261" r:id="rId19"/>
    <p:sldId id="299" r:id="rId20"/>
    <p:sldId id="300" r:id="rId21"/>
    <p:sldId id="262" r:id="rId22"/>
    <p:sldId id="302" r:id="rId23"/>
    <p:sldId id="303" r:id="rId24"/>
    <p:sldId id="307" r:id="rId25"/>
    <p:sldId id="326" r:id="rId26"/>
    <p:sldId id="263" r:id="rId27"/>
    <p:sldId id="304" r:id="rId28"/>
    <p:sldId id="264" r:id="rId29"/>
    <p:sldId id="305" r:id="rId30"/>
    <p:sldId id="284" r:id="rId31"/>
    <p:sldId id="266" r:id="rId32"/>
    <p:sldId id="267" r:id="rId33"/>
    <p:sldId id="285" r:id="rId34"/>
    <p:sldId id="286" r:id="rId35"/>
    <p:sldId id="287" r:id="rId36"/>
    <p:sldId id="265" r:id="rId37"/>
    <p:sldId id="308" r:id="rId38"/>
    <p:sldId id="269" r:id="rId39"/>
    <p:sldId id="309" r:id="rId40"/>
    <p:sldId id="310" r:id="rId41"/>
    <p:sldId id="311" r:id="rId42"/>
    <p:sldId id="270" r:id="rId43"/>
    <p:sldId id="271" r:id="rId44"/>
    <p:sldId id="313" r:id="rId45"/>
    <p:sldId id="312" r:id="rId46"/>
    <p:sldId id="272" r:id="rId47"/>
    <p:sldId id="314" r:id="rId48"/>
    <p:sldId id="327" r:id="rId49"/>
    <p:sldId id="329" r:id="rId50"/>
    <p:sldId id="330" r:id="rId51"/>
    <p:sldId id="273" r:id="rId52"/>
    <p:sldId id="315" r:id="rId53"/>
    <p:sldId id="274" r:id="rId54"/>
    <p:sldId id="320" r:id="rId55"/>
    <p:sldId id="319" r:id="rId56"/>
    <p:sldId id="318" r:id="rId57"/>
    <p:sldId id="316" r:id="rId58"/>
    <p:sldId id="321" r:id="rId59"/>
    <p:sldId id="322" r:id="rId60"/>
    <p:sldId id="288" r:id="rId61"/>
    <p:sldId id="268" r:id="rId62"/>
    <p:sldId id="323" r:id="rId63"/>
    <p:sldId id="275" r:id="rId64"/>
    <p:sldId id="324" r:id="rId65"/>
    <p:sldId id="276" r:id="rId66"/>
    <p:sldId id="277" r:id="rId67"/>
    <p:sldId id="278" r:id="rId68"/>
    <p:sldId id="279" r:id="rId69"/>
    <p:sldId id="280" r:id="rId70"/>
    <p:sldId id="325" r:id="rId71"/>
    <p:sldId id="282" r:id="rId72"/>
    <p:sldId id="333" r:id="rId73"/>
    <p:sldId id="283" r:id="rId74"/>
    <p:sldId id="328" r:id="rId7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BC3EFFD0-5BA5-47A0-9D69-903F11071BA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956BA-880D-4364-89DC-DECA270E4F1C}" type="slidenum">
              <a:rPr lang="en-US"/>
              <a:pPr/>
              <a:t>10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956BA-880D-4364-89DC-DECA270E4F1C}" type="slidenum">
              <a:rPr lang="en-US"/>
              <a:pPr/>
              <a:t>11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028D17-566D-4D9B-A5F9-0862044A4750}" type="slidenum">
              <a:rPr lang="en-US"/>
              <a:pPr/>
              <a:t>12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028D17-566D-4D9B-A5F9-0862044A4750}" type="slidenum">
              <a:rPr lang="en-US"/>
              <a:pPr/>
              <a:t>13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028D17-566D-4D9B-A5F9-0862044A4750}" type="slidenum">
              <a:rPr lang="en-US"/>
              <a:pPr/>
              <a:t>14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3E6D5-A2B4-4663-BEBF-E9F169371C29}" type="slidenum">
              <a:rPr lang="en-US"/>
              <a:pPr/>
              <a:t>15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3E6D5-A2B4-4663-BEBF-E9F169371C29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3E6D5-A2B4-4663-BEBF-E9F169371C29}" type="slidenum">
              <a:rPr lang="en-US"/>
              <a:pPr/>
              <a:t>17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8788C3-5D71-42B3-AF67-17FCA5455FF1}" type="slidenum">
              <a:rPr lang="en-US"/>
              <a:pPr/>
              <a:t>18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8788C3-5D71-42B3-AF67-17FCA5455FF1}" type="slidenum">
              <a:rPr lang="en-US"/>
              <a:pPr/>
              <a:t>19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8788C3-5D71-42B3-AF67-17FCA5455FF1}" type="slidenum">
              <a:rPr lang="en-US"/>
              <a:pPr/>
              <a:t>20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EEA5E-BB8E-4A0B-BDB3-ED7D7D3A6B96}" type="slidenum">
              <a:rPr lang="en-US"/>
              <a:pPr/>
              <a:t>21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EEA5E-BB8E-4A0B-BDB3-ED7D7D3A6B96}" type="slidenum">
              <a:rPr lang="en-US"/>
              <a:pPr/>
              <a:t>22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EEA5E-BB8E-4A0B-BDB3-ED7D7D3A6B96}" type="slidenum">
              <a:rPr lang="en-US"/>
              <a:pPr/>
              <a:t>23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C7720-77FA-4EA3-88E1-9962F8A9C599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C7720-77FA-4EA3-88E1-9962F8A9C599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04C369-7907-4E7D-8632-258007B2D9A8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04C369-7907-4E7D-8632-258007B2D9A8}" type="slidenum">
              <a:rPr lang="en-US"/>
              <a:pPr/>
              <a:t>29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1AEA6-8923-4FDB-8864-BFED42896742}" type="slidenum">
              <a:rPr lang="en-US"/>
              <a:pPr/>
              <a:t>30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623CB-7562-4B51-B015-8AB201DD2155}" type="slidenum">
              <a:rPr lang="en-US"/>
              <a:pPr/>
              <a:t>31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0364F-F6E2-46B3-A837-2EF7B47403D8}" type="slidenum">
              <a:rPr lang="en-US"/>
              <a:pPr/>
              <a:t>32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329BB-D229-4FF7-A861-DF4BF6507787}" type="slidenum">
              <a:rPr lang="en-US"/>
              <a:pPr/>
              <a:t>33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CB1943-2ED5-4484-9361-7208C7FF89F2}" type="slidenum">
              <a:rPr lang="en-US"/>
              <a:pPr/>
              <a:t>34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14E55-B4D7-48AF-B00C-2800CFAB7F9B}" type="slidenum">
              <a:rPr lang="en-US"/>
              <a:pPr/>
              <a:t>35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9CC5E-3009-4078-84C8-6CA68E10BA91}" type="slidenum">
              <a:rPr lang="en-US"/>
              <a:pPr/>
              <a:t>36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9CC5E-3009-4078-84C8-6CA68E10BA91}" type="slidenum">
              <a:rPr lang="en-US"/>
              <a:pPr/>
              <a:t>37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44390-71DF-4DC8-BF8F-5F0C9FCCF1A8}" type="slidenum">
              <a:rPr lang="en-US"/>
              <a:pPr/>
              <a:t>38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44390-71DF-4DC8-BF8F-5F0C9FCCF1A8}" type="slidenum">
              <a:rPr lang="en-US"/>
              <a:pPr/>
              <a:t>39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44390-71DF-4DC8-BF8F-5F0C9FCCF1A8}" type="slidenum">
              <a:rPr lang="en-US"/>
              <a:pPr/>
              <a:t>40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2EB706-5E8E-4914-9423-18484EBD72E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44390-71DF-4DC8-BF8F-5F0C9FCCF1A8}" type="slidenum">
              <a:rPr lang="en-US"/>
              <a:pPr/>
              <a:t>41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7B5A1-7EAE-4D8C-BD72-F2599E1F12D2}" type="slidenum">
              <a:rPr lang="en-US"/>
              <a:pPr/>
              <a:t>42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78081-9496-45F4-82AC-4B7A6EDBD36A}" type="slidenum">
              <a:rPr lang="en-US"/>
              <a:pPr/>
              <a:t>43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78081-9496-45F4-82AC-4B7A6EDBD36A}" type="slidenum">
              <a:rPr lang="en-US"/>
              <a:pPr/>
              <a:t>44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78081-9496-45F4-82AC-4B7A6EDBD36A}" type="slidenum">
              <a:rPr lang="en-US"/>
              <a:pPr/>
              <a:t>45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A973AD-67C2-4B0A-A592-B3EC8269AFB6}" type="slidenum">
              <a:rPr lang="en-US"/>
              <a:pPr/>
              <a:t>46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A973AD-67C2-4B0A-A592-B3EC8269AFB6}" type="slidenum">
              <a:rPr lang="en-US"/>
              <a:pPr/>
              <a:t>47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35EA26-020C-445E-8A67-37408C2F6346}" type="slidenum">
              <a:rPr lang="en-US"/>
              <a:pPr/>
              <a:t>51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35EA26-020C-445E-8A67-37408C2F6346}" type="slidenum">
              <a:rPr lang="en-US"/>
              <a:pPr/>
              <a:t>52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54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55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56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57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58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88FD5-120C-4B93-95AB-E4726FB4ACC1}" type="slidenum">
              <a:rPr lang="en-US"/>
              <a:pPr/>
              <a:t>59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E09E81-C325-4D90-BA59-C5133BA7B924}" type="slidenum">
              <a:rPr lang="en-US"/>
              <a:pPr/>
              <a:t>60</a:t>
            </a:fld>
            <a:endParaRPr lang="en-US" dirty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32915C-3670-4BB4-89DC-9AC2918F00FA}" type="slidenum">
              <a:rPr lang="en-US"/>
              <a:pPr/>
              <a:t>61</a:t>
            </a:fld>
            <a:endParaRPr lang="en-US" dirty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32915C-3670-4BB4-89DC-9AC2918F00FA}" type="slidenum">
              <a:rPr lang="en-US"/>
              <a:pPr/>
              <a:t>62</a:t>
            </a:fld>
            <a:endParaRPr lang="en-US" dirty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B5E605-3F07-4F5A-B66E-3937FAE73FC5}" type="slidenum">
              <a:rPr lang="en-US"/>
              <a:pPr/>
              <a:t>63</a:t>
            </a:fld>
            <a:endParaRPr lang="en-US" dirty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B5E605-3F07-4F5A-B66E-3937FAE73FC5}" type="slidenum">
              <a:rPr lang="en-US"/>
              <a:pPr/>
              <a:t>64</a:t>
            </a:fld>
            <a:endParaRPr lang="en-US" dirty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7B9D1-729C-4CE5-91DE-8D649B5B7C10}" type="slidenum">
              <a:rPr lang="en-US"/>
              <a:pPr/>
              <a:t>65</a:t>
            </a:fld>
            <a:endParaRPr lang="en-US" dirty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E64F7-BEA5-45B7-A9EE-4FAF49F75132}" type="slidenum">
              <a:rPr lang="en-US"/>
              <a:pPr/>
              <a:t>66</a:t>
            </a:fld>
            <a:endParaRPr lang="en-US" dirty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07AEE-DE70-4C21-9FCA-E5DE9DD955EC}" type="slidenum">
              <a:rPr lang="en-US"/>
              <a:pPr/>
              <a:t>67</a:t>
            </a:fld>
            <a:endParaRPr lang="en-US" dirty="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82CE2-536F-4AF9-8344-272A08CA10CE}" type="slidenum">
              <a:rPr lang="en-US"/>
              <a:pPr/>
              <a:t>68</a:t>
            </a:fld>
            <a:endParaRPr lang="en-US" dirty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89CC30-4A19-4C79-88A7-0C54FC07537B}" type="slidenum">
              <a:rPr lang="en-US"/>
              <a:pPr/>
              <a:t>69</a:t>
            </a:fld>
            <a:endParaRPr lang="en-US" dirty="0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82CE2-536F-4AF9-8344-272A08CA10CE}" type="slidenum">
              <a:rPr lang="en-US"/>
              <a:pPr/>
              <a:t>70</a:t>
            </a:fld>
            <a:endParaRPr lang="en-US" dirty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E2335E-ABA3-4CA0-8E94-DC619FC50F1F}" type="slidenum">
              <a:rPr lang="en-US"/>
              <a:pPr/>
              <a:t>71</a:t>
            </a:fld>
            <a:endParaRPr lang="en-US" dirty="0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23DE92-24D1-42F5-B83B-6C0D9F0B6A76}" type="slidenum">
              <a:rPr lang="en-US"/>
              <a:pPr/>
              <a:t>73</a:t>
            </a:fld>
            <a:endParaRPr lang="en-US" dirty="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EFFD0-5BA5-47A0-9D69-903F11071BA4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A239EF-4DCC-49B7-AB9F-3B273A6CDB20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956BA-880D-4364-89DC-DECA270E4F1C}" type="slidenum">
              <a:rPr lang="en-US"/>
              <a:pPr/>
              <a:t>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4114800" cy="381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648200"/>
            <a:ext cx="4114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087" name="Picture 15" descr="j03212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0"/>
            <a:ext cx="4191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9EAA50-CCD4-4216-BF86-83D4B9744AC4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0C842-BCE3-4E98-97AE-EDCB8C02F34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B3B3A-E250-4662-A26A-8387366F8BAA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5AE09-DED2-4009-BE3D-4A191163E8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6135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9B97A550-5529-4C39-BCC3-F1E7FE90D9AC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5029200" cy="2286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629400"/>
            <a:ext cx="1066800" cy="228600"/>
          </a:xfrm>
        </p:spPr>
        <p:txBody>
          <a:bodyPr/>
          <a:lstStyle>
            <a:lvl1pPr>
              <a:defRPr/>
            </a:lvl1pPr>
          </a:lstStyle>
          <a:p>
            <a:fld id="{7A84581F-F808-47CF-81BF-FD6531379B3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DB03A4-2747-4C1F-8C21-80510F130859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860BA-C140-4429-84A1-8E1051A4418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7F7AA8-9A7C-4537-97A2-57396024BD5A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11E59-A7F8-4941-A2F4-582DD263B5A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9C9E21-9FE0-415D-9513-3CE73EAF52AE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F5130-AAE1-4EAE-BC93-2C0FAF20FEE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C04CC-106C-4D49-9634-A161239CD074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74FCC-C8CD-4426-A821-A08F8F6B610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ED6E7-7BAF-4730-B9F4-9643DA863C9C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53497-1E26-43E2-B38D-42D1AD21874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CB6EFD-2C02-4BC0-B175-106FC7F03D8B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E9994-7052-46C1-AFCF-F7E8EA697A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1F4BC-137D-46FC-AB3E-FF53F4BE87DE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FE859B-1949-4871-B1CB-7FB9AE6D529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0FA1F-190E-4D06-BCEC-46CC7C57E49E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1B171-8F4C-4D98-B3C8-4396F333D61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j0321210"/>
          <p:cNvPicPr>
            <a:picLocks noChangeAspect="1" noChangeArrowheads="1"/>
          </p:cNvPicPr>
          <p:nvPr/>
        </p:nvPicPr>
        <p:blipFill>
          <a:blip r:embed="rId1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fld id="{DBAAF771-3817-4196-99FD-410917A08D07}" type="datetime1">
              <a:rPr lang="en-US"/>
              <a:pPr/>
              <a:t>5/18/2011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629400"/>
            <a:ext cx="502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29400"/>
            <a:ext cx="1066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F138EA3E-3826-4A7E-9AC4-620BD9CE484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May 16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J – Dist, Promo,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Warm up – Worksheet</a:t>
            </a:r>
          </a:p>
          <a:p>
            <a:r>
              <a:rPr lang="en-US" sz="3600" dirty="0" smtClean="0"/>
              <a:t>Obj. 10.03 – Promotional Activities</a:t>
            </a:r>
          </a:p>
          <a:p>
            <a:pPr lvl="1"/>
            <a:r>
              <a:rPr lang="en-US" sz="3200" dirty="0" smtClean="0"/>
              <a:t>Promotion/Promotional Mix</a:t>
            </a:r>
          </a:p>
          <a:p>
            <a:pPr lvl="2"/>
            <a:r>
              <a:rPr lang="en-US" sz="2800" dirty="0" smtClean="0"/>
              <a:t>Slide Show/Notes</a:t>
            </a:r>
          </a:p>
          <a:p>
            <a:pPr lvl="2"/>
            <a:r>
              <a:rPr lang="en-US" sz="2800" dirty="0" smtClean="0"/>
              <a:t>Activity</a:t>
            </a:r>
          </a:p>
          <a:p>
            <a:pPr lvl="1"/>
            <a:r>
              <a:rPr lang="en-US" sz="3200" dirty="0" smtClean="0"/>
              <a:t>IMC</a:t>
            </a:r>
          </a:p>
          <a:p>
            <a:pPr lvl="2"/>
            <a:r>
              <a:rPr lang="en-US" sz="2800" dirty="0" smtClean="0"/>
              <a:t>Slide Show/Notes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C3D7-584B-4550-AE78-BCFBFBE99E44}" type="slidenum">
              <a:rPr lang="en-US"/>
              <a:pPr/>
              <a:t>10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Advertising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b="1" i="1" dirty="0" smtClean="0"/>
              <a:t>ADVANTAGES:</a:t>
            </a:r>
            <a:endParaRPr lang="en-US" sz="3600" b="1" i="1" dirty="0"/>
          </a:p>
          <a:p>
            <a:pPr>
              <a:lnSpc>
                <a:spcPct val="80000"/>
              </a:lnSpc>
            </a:pPr>
            <a:r>
              <a:rPr lang="en-US" sz="3600" b="1" dirty="0"/>
              <a:t>Low cost per contact</a:t>
            </a:r>
          </a:p>
          <a:p>
            <a:pPr>
              <a:lnSpc>
                <a:spcPct val="80000"/>
              </a:lnSpc>
            </a:pPr>
            <a:r>
              <a:rPr lang="en-US" sz="3600" b="1" dirty="0"/>
              <a:t>Repeatedly reaches many people over  a large area</a:t>
            </a:r>
          </a:p>
          <a:p>
            <a:pPr>
              <a:lnSpc>
                <a:spcPct val="80000"/>
              </a:lnSpc>
            </a:pPr>
            <a:r>
              <a:rPr lang="en-US" sz="3600" b="1" dirty="0"/>
              <a:t>Advertiser controls content, frequency, and choice of media </a:t>
            </a:r>
            <a:r>
              <a:rPr lang="en-US" sz="3600" b="1" dirty="0" smtClean="0"/>
              <a:t>vehicle</a:t>
            </a:r>
            <a:endParaRPr lang="en-US" sz="3600" b="1" dirty="0"/>
          </a:p>
        </p:txBody>
      </p:sp>
      <p:pic>
        <p:nvPicPr>
          <p:cNvPr id="6148" name="Picture 4" descr="j01861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04800"/>
            <a:ext cx="1806575" cy="1770063"/>
          </a:xfrm>
          <a:prstGeom prst="rect">
            <a:avLst/>
          </a:prstGeom>
          <a:noFill/>
        </p:spPr>
      </p:pic>
      <p:pic>
        <p:nvPicPr>
          <p:cNvPr id="6149" name="Picture 5" descr="RES_006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752600" cy="1592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C3D7-584B-4550-AE78-BCFBFBE99E44}" type="slidenum">
              <a:rPr lang="en-US"/>
              <a:pPr/>
              <a:t>11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Advertising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b="1" i="1" dirty="0" smtClean="0"/>
              <a:t>DISADVANTAGES:</a:t>
            </a:r>
            <a:endParaRPr lang="en-US" sz="3600" b="1" i="1" dirty="0"/>
          </a:p>
          <a:p>
            <a:pPr>
              <a:lnSpc>
                <a:spcPct val="80000"/>
              </a:lnSpc>
            </a:pPr>
            <a:endParaRPr lang="en-US" sz="3600" b="1" dirty="0" smtClean="0"/>
          </a:p>
          <a:p>
            <a:pPr>
              <a:lnSpc>
                <a:spcPct val="80000"/>
              </a:lnSpc>
            </a:pPr>
            <a:r>
              <a:rPr lang="en-US" sz="3600" b="1" dirty="0" smtClean="0"/>
              <a:t>Expensive </a:t>
            </a:r>
            <a:r>
              <a:rPr lang="en-US" sz="3600" b="1" dirty="0"/>
              <a:t>total cost</a:t>
            </a:r>
          </a:p>
          <a:p>
            <a:pPr>
              <a:lnSpc>
                <a:spcPct val="80000"/>
              </a:lnSpc>
            </a:pPr>
            <a:r>
              <a:rPr lang="en-US" sz="3600" b="1" dirty="0"/>
              <a:t>May not reach the targeted audience</a:t>
            </a:r>
          </a:p>
          <a:p>
            <a:pPr>
              <a:lnSpc>
                <a:spcPct val="80000"/>
              </a:lnSpc>
            </a:pPr>
            <a:r>
              <a:rPr lang="en-US" sz="3600" b="1" dirty="0"/>
              <a:t>Provides only one-way communication</a:t>
            </a:r>
          </a:p>
        </p:txBody>
      </p:sp>
      <p:pic>
        <p:nvPicPr>
          <p:cNvPr id="6148" name="Picture 4" descr="j01861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04800"/>
            <a:ext cx="1806575" cy="1770063"/>
          </a:xfrm>
          <a:prstGeom prst="rect">
            <a:avLst/>
          </a:prstGeom>
          <a:noFill/>
        </p:spPr>
      </p:pic>
      <p:pic>
        <p:nvPicPr>
          <p:cNvPr id="6149" name="Picture 5" descr="RES_006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752600" cy="1592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9F11-9617-44FE-8A16-7805B2D8252D}" type="slidenum">
              <a:rPr lang="en-US"/>
              <a:pPr/>
              <a:t>12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8229600" cy="1143000"/>
          </a:xfrm>
        </p:spPr>
        <p:txBody>
          <a:bodyPr/>
          <a:lstStyle/>
          <a:p>
            <a:r>
              <a:rPr lang="en-US" sz="5400" dirty="0"/>
              <a:t>Sales promotion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i="1" dirty="0"/>
              <a:t>“All marketing activities, other than personal selling, advertising, and public relations, that are used to stimulate purchasing and sales.” (AMA)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Designed to stimulate sales, reinforce advertising, &amp; support selling efforts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Coupons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Free items with company logo</a:t>
            </a:r>
            <a:endParaRPr lang="en-US" b="1" dirty="0"/>
          </a:p>
        </p:txBody>
      </p:sp>
      <p:pic>
        <p:nvPicPr>
          <p:cNvPr id="7172" name="Picture 4" descr="coup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"/>
            <a:ext cx="3048000" cy="1844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9F11-9617-44FE-8A16-7805B2D8252D}" type="slidenum">
              <a:rPr lang="en-US"/>
              <a:pPr/>
              <a:t>13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8229600" cy="1143000"/>
          </a:xfrm>
        </p:spPr>
        <p:txBody>
          <a:bodyPr/>
          <a:lstStyle/>
          <a:p>
            <a:r>
              <a:rPr lang="en-US"/>
              <a:t>Sales promotion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i="1" dirty="0" smtClean="0"/>
              <a:t>ADVANTAGES:</a:t>
            </a:r>
            <a:endParaRPr lang="en-US" sz="3600" b="1" i="1" dirty="0"/>
          </a:p>
          <a:p>
            <a:pPr>
              <a:lnSpc>
                <a:spcPct val="90000"/>
              </a:lnSpc>
            </a:pPr>
            <a:r>
              <a:rPr lang="en-US" sz="3600" b="1" dirty="0"/>
              <a:t>Generates immediate short-term sales</a:t>
            </a:r>
          </a:p>
          <a:p>
            <a:pPr>
              <a:lnSpc>
                <a:spcPct val="90000"/>
              </a:lnSpc>
            </a:pPr>
            <a:r>
              <a:rPr lang="en-US" sz="3600" b="1" dirty="0"/>
              <a:t>Supports other parts of the promotional </a:t>
            </a:r>
            <a:r>
              <a:rPr lang="en-US" sz="3600" b="1" dirty="0" smtClean="0"/>
              <a:t>campaign</a:t>
            </a:r>
            <a:endParaRPr lang="en-US" sz="3600" b="1" dirty="0"/>
          </a:p>
        </p:txBody>
      </p:sp>
      <p:pic>
        <p:nvPicPr>
          <p:cNvPr id="7172" name="Picture 4" descr="coup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"/>
            <a:ext cx="3200400" cy="193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9F11-9617-44FE-8A16-7805B2D8252D}" type="slidenum">
              <a:rPr lang="en-US"/>
              <a:pPr/>
              <a:t>14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8229600" cy="1143000"/>
          </a:xfrm>
        </p:spPr>
        <p:txBody>
          <a:bodyPr/>
          <a:lstStyle/>
          <a:p>
            <a:r>
              <a:rPr lang="en-US"/>
              <a:t>Sales promotion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3600" b="1" i="1" dirty="0" smtClean="0"/>
              <a:t>DISADVANTAGES:</a:t>
            </a:r>
          </a:p>
          <a:p>
            <a:pPr>
              <a:lnSpc>
                <a:spcPct val="90000"/>
              </a:lnSpc>
              <a:buNone/>
            </a:pPr>
            <a:endParaRPr lang="en-US" sz="3600" b="1" i="1" dirty="0"/>
          </a:p>
          <a:p>
            <a:pPr>
              <a:lnSpc>
                <a:spcPct val="90000"/>
              </a:lnSpc>
            </a:pPr>
            <a:r>
              <a:rPr lang="en-US" sz="3600" b="1" dirty="0"/>
              <a:t>Expensive</a:t>
            </a:r>
          </a:p>
          <a:p>
            <a:pPr>
              <a:lnSpc>
                <a:spcPct val="90000"/>
              </a:lnSpc>
            </a:pPr>
            <a:r>
              <a:rPr lang="en-US" sz="3600" b="1" dirty="0"/>
              <a:t>Company may lose money</a:t>
            </a:r>
          </a:p>
        </p:txBody>
      </p:sp>
      <p:pic>
        <p:nvPicPr>
          <p:cNvPr id="7172" name="Picture 4" descr="coup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"/>
            <a:ext cx="3200400" cy="193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1C14-73D9-4D2B-9E9C-AB4621D05A7E}" type="slidenum">
              <a:rPr lang="en-US"/>
              <a:pPr/>
              <a:t>15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/>
              <a:t>Public relations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i="1" dirty="0"/>
              <a:t>Activities to build rapport with the company’s various publics by obtaining favorable publicity, building a good corporate image, and handling or heading off unfavorable rumors, stories, and events</a:t>
            </a:r>
            <a:r>
              <a:rPr lang="en-US" sz="3600" b="1" i="1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i="1" dirty="0"/>
              <a:t>	</a:t>
            </a:r>
            <a:r>
              <a:rPr lang="en-US" b="1" i="1" dirty="0" smtClean="0"/>
              <a:t>Examples:</a:t>
            </a:r>
            <a:endParaRPr lang="en-US" sz="3600" b="1" i="1" dirty="0" smtClean="0"/>
          </a:p>
          <a:p>
            <a:pPr lvl="1">
              <a:lnSpc>
                <a:spcPct val="90000"/>
              </a:lnSpc>
            </a:pPr>
            <a:r>
              <a:rPr lang="en-US" sz="3200" b="1" i="1" dirty="0" smtClean="0"/>
              <a:t>News release or feature article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 smtClean="0"/>
              <a:t>Speech or presentation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 smtClean="0"/>
              <a:t>Publicity</a:t>
            </a:r>
            <a:endParaRPr lang="en-US" sz="3200" b="1" i="1" dirty="0"/>
          </a:p>
        </p:txBody>
      </p:sp>
      <p:pic>
        <p:nvPicPr>
          <p:cNvPr id="8196" name="Picture 4" descr="press-rele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419600"/>
            <a:ext cx="19050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1C14-73D9-4D2B-9E9C-AB4621D05A7E}" type="slidenum">
              <a:rPr lang="en-US"/>
              <a:pPr/>
              <a:t>16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/>
              <a:t>Public relations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6705600" cy="5486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3600" b="1" i="1" dirty="0" smtClean="0"/>
              <a:t>ADVANTAGES:</a:t>
            </a:r>
          </a:p>
          <a:p>
            <a:pPr>
              <a:lnSpc>
                <a:spcPct val="90000"/>
              </a:lnSpc>
              <a:buNone/>
            </a:pPr>
            <a:endParaRPr lang="en-US" sz="3600" b="1" i="1" dirty="0" smtClean="0"/>
          </a:p>
          <a:p>
            <a:pPr>
              <a:lnSpc>
                <a:spcPct val="90000"/>
              </a:lnSpc>
            </a:pPr>
            <a:r>
              <a:rPr lang="en-US" sz="3600" b="1" dirty="0" smtClean="0"/>
              <a:t>Low </a:t>
            </a:r>
            <a:r>
              <a:rPr lang="en-US" sz="3600" b="1" dirty="0"/>
              <a:t>cost or free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Credible</a:t>
            </a:r>
            <a:endParaRPr lang="en-US" sz="3600" b="1" dirty="0"/>
          </a:p>
        </p:txBody>
      </p:sp>
      <p:pic>
        <p:nvPicPr>
          <p:cNvPr id="8196" name="Picture 4" descr="press-rele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164080"/>
            <a:ext cx="2590800" cy="3627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81C14-73D9-4D2B-9E9C-AB4621D05A7E}" type="slidenum">
              <a:rPr lang="en-US"/>
              <a:pPr/>
              <a:t>17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/>
              <a:t>Public relations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67056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i="1" dirty="0" smtClean="0"/>
              <a:t>DISADVANTAGES:</a:t>
            </a:r>
            <a:endParaRPr lang="en-US" sz="4000" b="1" i="1" dirty="0"/>
          </a:p>
          <a:p>
            <a:pPr>
              <a:lnSpc>
                <a:spcPct val="90000"/>
              </a:lnSpc>
            </a:pPr>
            <a:endParaRPr lang="en-US" sz="3600" b="1" dirty="0" smtClean="0"/>
          </a:p>
          <a:p>
            <a:pPr>
              <a:lnSpc>
                <a:spcPct val="90000"/>
              </a:lnSpc>
            </a:pPr>
            <a:r>
              <a:rPr lang="en-US" sz="3600" b="1" dirty="0" smtClean="0"/>
              <a:t>Not </a:t>
            </a:r>
            <a:r>
              <a:rPr lang="en-US" sz="3600" b="1" dirty="0"/>
              <a:t>always controlled by the business</a:t>
            </a:r>
          </a:p>
          <a:p>
            <a:pPr>
              <a:lnSpc>
                <a:spcPct val="90000"/>
              </a:lnSpc>
            </a:pPr>
            <a:r>
              <a:rPr lang="en-US" sz="3600" b="1" dirty="0"/>
              <a:t>If negative, can be destructive</a:t>
            </a:r>
          </a:p>
        </p:txBody>
      </p:sp>
      <p:pic>
        <p:nvPicPr>
          <p:cNvPr id="8196" name="Picture 4" descr="press-rele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230880"/>
            <a:ext cx="2438400" cy="3413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172B-0C34-4708-8669-FF48BAFEAB99}" type="slidenum">
              <a:rPr lang="en-US"/>
              <a:pPr/>
              <a:t>18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selling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48307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i="1" dirty="0"/>
              <a:t>Personalized, two-way communication between the sales staff and the customer designed to complete sales and build customer relationships.</a:t>
            </a:r>
          </a:p>
          <a:p>
            <a:pPr>
              <a:lnSpc>
                <a:spcPct val="90000"/>
              </a:lnSpc>
            </a:pPr>
            <a:endParaRPr lang="en-US" sz="1200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3200" b="1" dirty="0" smtClean="0"/>
              <a:t>Retail salesperson assisting a customer in a store</a:t>
            </a:r>
          </a:p>
          <a:p>
            <a:pPr lvl="1">
              <a:lnSpc>
                <a:spcPct val="90000"/>
              </a:lnSpc>
            </a:pPr>
            <a:r>
              <a:rPr lang="en-US" sz="3200" b="1" dirty="0" smtClean="0"/>
              <a:t>Manufacturer’s representative calling on a client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172B-0C34-4708-8669-FF48BAFEAB99}" type="slidenum">
              <a:rPr lang="en-US"/>
              <a:pPr/>
              <a:t>19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selling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i="1" dirty="0" smtClean="0"/>
              <a:t>ADVANTAGES: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b="1" i="1" dirty="0"/>
          </a:p>
          <a:p>
            <a:pPr>
              <a:lnSpc>
                <a:spcPct val="90000"/>
              </a:lnSpc>
            </a:pPr>
            <a:r>
              <a:rPr lang="en-US" sz="3600" b="1" dirty="0"/>
              <a:t>Person-to-person interaction</a:t>
            </a:r>
          </a:p>
          <a:p>
            <a:pPr>
              <a:lnSpc>
                <a:spcPct val="90000"/>
              </a:lnSpc>
            </a:pPr>
            <a:r>
              <a:rPr lang="en-US" sz="3600" b="1" dirty="0"/>
              <a:t>Immediate </a:t>
            </a:r>
            <a:r>
              <a:rPr lang="en-US" sz="3600" b="1" dirty="0" smtClean="0"/>
              <a:t>feedback</a:t>
            </a:r>
            <a:endParaRPr lang="en-US" sz="3600" b="1" dirty="0"/>
          </a:p>
        </p:txBody>
      </p:sp>
      <p:pic>
        <p:nvPicPr>
          <p:cNvPr id="9220" name="Picture 4" descr="j03011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0363" y="3962400"/>
            <a:ext cx="2433637" cy="2420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May 17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J – Dist, Promo,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Warm up – Promo Mix Slide Show</a:t>
            </a:r>
          </a:p>
          <a:p>
            <a:r>
              <a:rPr lang="en-US" sz="3600" dirty="0" smtClean="0"/>
              <a:t>Obj. 10.03 – Promotional Activities</a:t>
            </a:r>
          </a:p>
          <a:p>
            <a:pPr lvl="1"/>
            <a:r>
              <a:rPr lang="en-US" sz="3200" dirty="0" smtClean="0"/>
              <a:t>Promotion/Promotional Mix</a:t>
            </a:r>
          </a:p>
          <a:p>
            <a:pPr lvl="2"/>
            <a:r>
              <a:rPr lang="en-US" sz="2800" dirty="0" smtClean="0"/>
              <a:t>Slide Show/Notes</a:t>
            </a:r>
          </a:p>
          <a:p>
            <a:pPr lvl="2"/>
            <a:r>
              <a:rPr lang="en-US" sz="2800" dirty="0" smtClean="0"/>
              <a:t>Activity</a:t>
            </a:r>
          </a:p>
          <a:p>
            <a:pPr lvl="1"/>
            <a:r>
              <a:rPr lang="en-US" sz="3200" dirty="0" smtClean="0"/>
              <a:t>IMC</a:t>
            </a:r>
          </a:p>
          <a:p>
            <a:pPr lvl="2"/>
            <a:r>
              <a:rPr lang="en-US" sz="2800" dirty="0" smtClean="0"/>
              <a:t>Slide Show/Notes</a:t>
            </a:r>
          </a:p>
          <a:p>
            <a:r>
              <a:rPr lang="en-US" sz="3600" b="1" i="1" dirty="0" smtClean="0"/>
              <a:t>PROGRESS REPORTS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172B-0C34-4708-8669-FF48BAFEAB99}" type="slidenum">
              <a:rPr lang="en-US"/>
              <a:pPr/>
              <a:t>20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selling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i="1" dirty="0" smtClean="0"/>
              <a:t>DISADVANTAGES: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b="1" i="1" dirty="0"/>
          </a:p>
          <a:p>
            <a:pPr>
              <a:lnSpc>
                <a:spcPct val="90000"/>
              </a:lnSpc>
            </a:pPr>
            <a:r>
              <a:rPr lang="en-US" sz="3600" b="1" dirty="0" smtClean="0"/>
              <a:t>Most </a:t>
            </a:r>
            <a:r>
              <a:rPr lang="en-US" sz="3600" b="1" dirty="0"/>
              <a:t>expensive promotion                  per contact</a:t>
            </a:r>
          </a:p>
          <a:p>
            <a:pPr>
              <a:lnSpc>
                <a:spcPct val="90000"/>
              </a:lnSpc>
            </a:pPr>
            <a:r>
              <a:rPr lang="en-US" sz="3600" b="1" dirty="0"/>
              <a:t>May not result in a sale</a:t>
            </a:r>
          </a:p>
        </p:txBody>
      </p:sp>
      <p:pic>
        <p:nvPicPr>
          <p:cNvPr id="9220" name="Picture 4" descr="j03011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0363" y="3962400"/>
            <a:ext cx="2433637" cy="2420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FC25-6201-4696-A4FD-568EBC5A2F41}" type="slidenum">
              <a:rPr lang="en-US"/>
              <a:pPr/>
              <a:t>21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marketing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 i="1" dirty="0"/>
              <a:t>Direct communication with carefully targeted individual consumers to obtain an immediate response and to cultivate lasting customer relationships</a:t>
            </a:r>
            <a:r>
              <a:rPr lang="en-US" b="1" i="1" dirty="0" smtClean="0"/>
              <a:t>.</a:t>
            </a:r>
          </a:p>
          <a:p>
            <a:pPr>
              <a:buFontTx/>
              <a:buNone/>
            </a:pPr>
            <a:endParaRPr lang="en-US" sz="1800" b="1" i="1" dirty="0"/>
          </a:p>
          <a:p>
            <a:pPr>
              <a:buFontTx/>
              <a:buNone/>
            </a:pPr>
            <a:r>
              <a:rPr lang="en-US" b="1" i="1" dirty="0" smtClean="0"/>
              <a:t>Examples:</a:t>
            </a:r>
          </a:p>
          <a:p>
            <a:pPr lvl="1"/>
            <a:r>
              <a:rPr lang="en-US" b="1" i="1" dirty="0" smtClean="0"/>
              <a:t>E-commerce</a:t>
            </a:r>
          </a:p>
          <a:p>
            <a:pPr lvl="1"/>
            <a:r>
              <a:rPr lang="en-US" b="1" i="1" dirty="0" smtClean="0"/>
              <a:t>Catalog</a:t>
            </a:r>
            <a:endParaRPr lang="en-US" sz="2400" b="1" i="1" dirty="0"/>
          </a:p>
        </p:txBody>
      </p:sp>
      <p:pic>
        <p:nvPicPr>
          <p:cNvPr id="10244" name="Picture 4" descr="j02853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04800"/>
            <a:ext cx="1825625" cy="1270000"/>
          </a:xfrm>
          <a:prstGeom prst="rect">
            <a:avLst/>
          </a:prstGeom>
          <a:noFill/>
        </p:spPr>
      </p:pic>
      <p:pic>
        <p:nvPicPr>
          <p:cNvPr id="10245" name="Picture 5" descr="j03465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04800"/>
            <a:ext cx="17780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FC25-6201-4696-A4FD-568EBC5A2F41}" type="slidenum">
              <a:rPr lang="en-US"/>
              <a:pPr/>
              <a:t>22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marketing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i="1" dirty="0" smtClean="0"/>
              <a:t>ADVANTAGES:</a:t>
            </a:r>
          </a:p>
          <a:p>
            <a:pPr>
              <a:buFontTx/>
              <a:buNone/>
            </a:pPr>
            <a:endParaRPr lang="en-US" sz="2000" b="1" i="1" dirty="0"/>
          </a:p>
          <a:p>
            <a:r>
              <a:rPr lang="en-US" b="1" dirty="0"/>
              <a:t>Reaches the targeted group(s)</a:t>
            </a:r>
          </a:p>
          <a:p>
            <a:r>
              <a:rPr lang="en-US" b="1" dirty="0"/>
              <a:t>Can customize promotion and products to the target </a:t>
            </a:r>
            <a:r>
              <a:rPr lang="en-US" b="1" dirty="0" smtClean="0"/>
              <a:t>market</a:t>
            </a:r>
            <a:endParaRPr lang="en-US" b="1" dirty="0"/>
          </a:p>
        </p:txBody>
      </p:sp>
      <p:pic>
        <p:nvPicPr>
          <p:cNvPr id="10244" name="Picture 4" descr="j02853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04800"/>
            <a:ext cx="1825625" cy="1270000"/>
          </a:xfrm>
          <a:prstGeom prst="rect">
            <a:avLst/>
          </a:prstGeom>
          <a:noFill/>
        </p:spPr>
      </p:pic>
      <p:pic>
        <p:nvPicPr>
          <p:cNvPr id="10245" name="Picture 5" descr="j03465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04800"/>
            <a:ext cx="17780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BFC25-6201-4696-A4FD-568EBC5A2F41}" type="slidenum">
              <a:rPr lang="en-US"/>
              <a:pPr/>
              <a:t>23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marketing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i="1" dirty="0" smtClean="0"/>
              <a:t>DISADVANTAGES:</a:t>
            </a:r>
          </a:p>
          <a:p>
            <a:pPr>
              <a:buFontTx/>
              <a:buNone/>
            </a:pPr>
            <a:endParaRPr lang="en-US" sz="2000" b="1" i="1" dirty="0"/>
          </a:p>
          <a:p>
            <a:r>
              <a:rPr lang="en-US" b="1" dirty="0" smtClean="0"/>
              <a:t>Technology </a:t>
            </a:r>
            <a:r>
              <a:rPr lang="en-US" b="1" dirty="0"/>
              <a:t>failure or interruptions</a:t>
            </a:r>
          </a:p>
          <a:p>
            <a:r>
              <a:rPr lang="en-US" b="1" dirty="0"/>
              <a:t>Public resentment of the invasion of privacy</a:t>
            </a:r>
          </a:p>
        </p:txBody>
      </p:sp>
      <p:pic>
        <p:nvPicPr>
          <p:cNvPr id="10244" name="Picture 4" descr="j02853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04800"/>
            <a:ext cx="1825625" cy="1270000"/>
          </a:xfrm>
          <a:prstGeom prst="rect">
            <a:avLst/>
          </a:prstGeom>
          <a:noFill/>
        </p:spPr>
      </p:pic>
      <p:pic>
        <p:nvPicPr>
          <p:cNvPr id="10245" name="Picture 5" descr="j03465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04800"/>
            <a:ext cx="17780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Promotional Mix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r>
              <a:rPr lang="en-US" dirty="0" smtClean="0"/>
              <a:t>Examples of 5 Types of Promotions</a:t>
            </a:r>
          </a:p>
          <a:p>
            <a:pPr lvl="1"/>
            <a:r>
              <a:rPr lang="en-US" dirty="0" smtClean="0"/>
              <a:t>Go to the internet and find an example of each type of promotion.</a:t>
            </a:r>
          </a:p>
          <a:p>
            <a:pPr lvl="1"/>
            <a:r>
              <a:rPr lang="en-US" dirty="0" smtClean="0"/>
              <a:t>Copy/Paste the example into a </a:t>
            </a:r>
            <a:r>
              <a:rPr lang="en-US" dirty="0" err="1" smtClean="0"/>
              <a:t>powerpoint</a:t>
            </a:r>
            <a:r>
              <a:rPr lang="en-US" dirty="0" smtClean="0"/>
              <a:t> presentation and label each</a:t>
            </a:r>
            <a:endParaRPr lang="en-US" dirty="0"/>
          </a:p>
          <a:p>
            <a:pPr lvl="1"/>
            <a:r>
              <a:rPr lang="en-US" dirty="0" smtClean="0"/>
              <a:t>5 types</a:t>
            </a:r>
          </a:p>
          <a:p>
            <a:pPr lvl="2"/>
            <a:r>
              <a:rPr lang="en-US" dirty="0" smtClean="0"/>
              <a:t>Advertising</a:t>
            </a:r>
          </a:p>
          <a:p>
            <a:pPr lvl="2"/>
            <a:r>
              <a:rPr lang="en-US" dirty="0" smtClean="0"/>
              <a:t>Sales promotion</a:t>
            </a:r>
          </a:p>
          <a:p>
            <a:pPr lvl="2"/>
            <a:r>
              <a:rPr lang="en-US" dirty="0" smtClean="0"/>
              <a:t>Public relations</a:t>
            </a:r>
          </a:p>
          <a:p>
            <a:pPr lvl="2"/>
            <a:r>
              <a:rPr lang="en-US" dirty="0" smtClean="0"/>
              <a:t>Personal selling</a:t>
            </a:r>
          </a:p>
          <a:p>
            <a:pPr lvl="2"/>
            <a:r>
              <a:rPr lang="en-US" dirty="0" smtClean="0"/>
              <a:t>Direct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May 17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F10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Review PowerPoint Presentation - Critique</a:t>
            </a:r>
          </a:p>
          <a:p>
            <a:r>
              <a:rPr lang="en-US" dirty="0" smtClean="0"/>
              <a:t>Obj. 10.03 – </a:t>
            </a:r>
          </a:p>
          <a:p>
            <a:pPr lvl="1"/>
            <a:r>
              <a:rPr lang="en-US" dirty="0" smtClean="0"/>
              <a:t>Slideshow/notes</a:t>
            </a:r>
          </a:p>
          <a:p>
            <a:pPr lvl="1"/>
            <a:endParaRPr lang="en-US" dirty="0" smtClean="0"/>
          </a:p>
          <a:p>
            <a:r>
              <a:rPr lang="en-US" smtClean="0"/>
              <a:t>Progress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EA189-B6B8-4B1E-97F2-9DF357696FA6}" type="slidenum">
              <a:rPr lang="en-US"/>
              <a:pPr/>
              <a:t>26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Integrated marketing communications (IMC)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i="1" dirty="0"/>
              <a:t>The concept under which a company carefully coordinates its promotional mix elements to communicate a clear, consistent, and compelling message about the organization and its products</a:t>
            </a:r>
            <a:r>
              <a:rPr lang="en-US" sz="3600" b="1" i="1" dirty="0" smtClean="0"/>
              <a:t>.</a:t>
            </a:r>
            <a:endParaRPr lang="en-US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EA189-B6B8-4B1E-97F2-9DF357696FA6}" type="slidenum">
              <a:rPr lang="en-US"/>
              <a:pPr/>
              <a:t>27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Integrated marketing communications (IMC)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r>
              <a:rPr lang="en-US" sz="4000" b="1" dirty="0" smtClean="0"/>
              <a:t>Utilizes </a:t>
            </a:r>
            <a:r>
              <a:rPr lang="en-US" sz="4000" b="1" dirty="0"/>
              <a:t>a well-planned single strategy</a:t>
            </a:r>
          </a:p>
          <a:p>
            <a:r>
              <a:rPr lang="en-US" sz="4000" b="1" dirty="0"/>
              <a:t>Clearly shows how customers’ problems can be solved by the company and its product(s)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0827-2887-4AB8-B3FE-D768198799C4}" type="slidenum">
              <a:rPr lang="en-US"/>
              <a:pPr/>
              <a:t>28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6934200" cy="1143000"/>
          </a:xfrm>
        </p:spPr>
        <p:txBody>
          <a:bodyPr/>
          <a:lstStyle/>
          <a:p>
            <a:r>
              <a:rPr lang="en-US" sz="4000"/>
              <a:t>Integrated marketing communications </a:t>
            </a:r>
            <a:r>
              <a:rPr lang="en-US" sz="2400"/>
              <a:t>(cont.)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924800" cy="4191000"/>
          </a:xfrm>
        </p:spPr>
        <p:txBody>
          <a:bodyPr/>
          <a:lstStyle/>
          <a:p>
            <a:r>
              <a:rPr lang="en-US" sz="3600" b="1" dirty="0"/>
              <a:t>Improves the customer relationship over time through effective communications </a:t>
            </a:r>
            <a:r>
              <a:rPr lang="en-US" sz="3600" b="1" dirty="0" smtClean="0"/>
              <a:t>management</a:t>
            </a:r>
            <a:endParaRPr lang="en-US" sz="3600" b="1" dirty="0"/>
          </a:p>
        </p:txBody>
      </p:sp>
      <p:pic>
        <p:nvPicPr>
          <p:cNvPr id="12292" name="Picture 4" descr="custom_si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28600"/>
            <a:ext cx="1852613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 bldLvl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0827-2887-4AB8-B3FE-D768198799C4}" type="slidenum">
              <a:rPr lang="en-US"/>
              <a:pPr/>
              <a:t>29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6934200" cy="1143000"/>
          </a:xfrm>
        </p:spPr>
        <p:txBody>
          <a:bodyPr/>
          <a:lstStyle/>
          <a:p>
            <a:r>
              <a:rPr lang="en-US" sz="4000"/>
              <a:t>Integrated marketing communications </a:t>
            </a:r>
            <a:r>
              <a:rPr lang="en-US" sz="2400"/>
              <a:t>(cont.)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924800" cy="4191000"/>
          </a:xfrm>
        </p:spPr>
        <p:txBody>
          <a:bodyPr/>
          <a:lstStyle/>
          <a:p>
            <a:r>
              <a:rPr lang="en-US" sz="3600" b="1" dirty="0" smtClean="0"/>
              <a:t>Reduces </a:t>
            </a:r>
            <a:r>
              <a:rPr lang="en-US" sz="3600" b="1" dirty="0"/>
              <a:t>or eliminates the confusion that results when the various types of communications send conflicting messages</a:t>
            </a:r>
          </a:p>
        </p:txBody>
      </p:sp>
      <p:pic>
        <p:nvPicPr>
          <p:cNvPr id="12292" name="Picture 4" descr="custom_si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28600"/>
            <a:ext cx="1852613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May 18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J – Dist, Promo,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4400" dirty="0" smtClean="0"/>
              <a:t>Warm up – Discounts Worksheet</a:t>
            </a:r>
          </a:p>
          <a:p>
            <a:r>
              <a:rPr lang="en-US" sz="4400" dirty="0" smtClean="0"/>
              <a:t>Obj. 10.03 – Promotional Activities</a:t>
            </a:r>
          </a:p>
          <a:p>
            <a:pPr lvl="2"/>
            <a:r>
              <a:rPr lang="en-US" sz="3600" dirty="0" smtClean="0"/>
              <a:t>Slide Show/Notes</a:t>
            </a:r>
          </a:p>
          <a:p>
            <a:pPr lvl="2"/>
            <a:r>
              <a:rPr lang="en-US" sz="3600" dirty="0" smtClean="0"/>
              <a:t>Activity</a:t>
            </a:r>
            <a:endParaRPr lang="en-US" sz="2800" dirty="0" smtClean="0"/>
          </a:p>
          <a:p>
            <a:pPr lvl="1"/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58FF-B07C-413D-9CDF-B697D39EA075}" type="slidenum">
              <a:rPr lang="en-US"/>
              <a:pPr/>
              <a:t>30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6934200" cy="1143000"/>
          </a:xfrm>
        </p:spPr>
        <p:txBody>
          <a:bodyPr/>
          <a:lstStyle/>
          <a:p>
            <a:r>
              <a:rPr lang="en-US" sz="4000"/>
              <a:t>Integrated marketing communications </a:t>
            </a:r>
            <a:r>
              <a:rPr lang="en-US" sz="2400"/>
              <a:t>(cont.)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924800" cy="4191000"/>
          </a:xfrm>
        </p:spPr>
        <p:txBody>
          <a:bodyPr/>
          <a:lstStyle/>
          <a:p>
            <a:r>
              <a:rPr lang="en-US" b="1"/>
              <a:t>Blends the promotion tools into a coordinated promotional mix</a:t>
            </a:r>
          </a:p>
          <a:p>
            <a:pPr lvl="1"/>
            <a:r>
              <a:rPr lang="en-US" b="1"/>
              <a:t>Considers the advantages and disadvantages of each promotional mix element</a:t>
            </a:r>
          </a:p>
          <a:p>
            <a:pPr lvl="1"/>
            <a:r>
              <a:rPr lang="en-US" b="1"/>
              <a:t>Often uses a different promotional mix strategy for each segment of the distribution channel</a:t>
            </a:r>
          </a:p>
        </p:txBody>
      </p:sp>
      <p:pic>
        <p:nvPicPr>
          <p:cNvPr id="36868" name="Picture 4" descr="custom_si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28600"/>
            <a:ext cx="1852613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977F8-2300-4C46-A0EC-F28D42FF4F86}" type="slidenum">
              <a:rPr lang="en-US"/>
              <a:pPr/>
              <a:t>31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Integrated marketing communications </a:t>
            </a:r>
            <a:r>
              <a:rPr lang="en-US" sz="2400"/>
              <a:t>(cont.)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6172200" cy="5029200"/>
          </a:xfrm>
        </p:spPr>
        <p:txBody>
          <a:bodyPr/>
          <a:lstStyle/>
          <a:p>
            <a:r>
              <a:rPr lang="en-US" b="1"/>
              <a:t>Promotion mix strategies</a:t>
            </a:r>
          </a:p>
          <a:p>
            <a:pPr lvl="1"/>
            <a:r>
              <a:rPr lang="en-US" b="1" i="1"/>
              <a:t>Push strategy:  A promotion strategy that calls for using the sales force and trade promotion to push the product through channels.</a:t>
            </a:r>
          </a:p>
          <a:p>
            <a:pPr lvl="2"/>
            <a:r>
              <a:rPr lang="en-US" b="1"/>
              <a:t>The producer promotes the product to wholesalers, the wholesalers promote to retailers, and the retailers promote to consumers.</a:t>
            </a:r>
          </a:p>
        </p:txBody>
      </p:sp>
      <p:pic>
        <p:nvPicPr>
          <p:cNvPr id="14340" name="Picture 4" descr="pharma_sales_re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981200"/>
            <a:ext cx="2327275" cy="349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 bldLvl="3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0781-AA64-4963-9D70-92DBBB0E4656}" type="slidenum">
              <a:rPr lang="en-US"/>
              <a:pPr/>
              <a:t>32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Integrated marketing communications </a:t>
            </a:r>
            <a:r>
              <a:rPr lang="en-US" sz="2400"/>
              <a:t>(cont.)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763000" cy="5029200"/>
          </a:xfrm>
        </p:spPr>
        <p:txBody>
          <a:bodyPr/>
          <a:lstStyle/>
          <a:p>
            <a:r>
              <a:rPr lang="en-US" b="1"/>
              <a:t>Promotion mix strategies</a:t>
            </a:r>
          </a:p>
          <a:p>
            <a:pPr lvl="1"/>
            <a:r>
              <a:rPr lang="en-US" b="1" i="1"/>
              <a:t>Pull strategy:  A promotion strategy that calls for spending a lot on advertising and consumer promotion to build up consumer demand.</a:t>
            </a:r>
          </a:p>
          <a:p>
            <a:pPr lvl="2"/>
            <a:r>
              <a:rPr lang="en-US" b="1"/>
              <a:t>If the strategy is successful, consumers ask retailers for the product, the retailers ask the wholesalers, and wholesalers buy from the producers.</a:t>
            </a:r>
          </a:p>
        </p:txBody>
      </p:sp>
      <p:pic>
        <p:nvPicPr>
          <p:cNvPr id="15366" name="Picture 6" descr="pull strateg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81000"/>
            <a:ext cx="2451100" cy="1674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 bldLvl="3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D326-7DBA-4565-B91F-7A75D541597A}" type="slidenum">
              <a:rPr lang="en-US"/>
              <a:pPr/>
              <a:t>33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1143000"/>
          </a:xfrm>
        </p:spPr>
        <p:txBody>
          <a:bodyPr/>
          <a:lstStyle/>
          <a:p>
            <a:r>
              <a:rPr lang="en-US" sz="4000" dirty="0" smtClean="0"/>
              <a:t>PROMOTION: management responsibilities &amp; decision -making</a:t>
            </a:r>
            <a:endParaRPr lang="en-US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763000" cy="5029200"/>
          </a:xfrm>
        </p:spPr>
        <p:txBody>
          <a:bodyPr/>
          <a:lstStyle/>
          <a:p>
            <a:r>
              <a:rPr lang="en-US" b="1"/>
              <a:t>Responsibilities</a:t>
            </a:r>
          </a:p>
          <a:p>
            <a:pPr lvl="1"/>
            <a:r>
              <a:rPr lang="en-US" b="1"/>
              <a:t>Determine the mix.</a:t>
            </a:r>
          </a:p>
          <a:p>
            <a:pPr lvl="1"/>
            <a:r>
              <a:rPr lang="en-US" b="1"/>
              <a:t>Establish the budget.</a:t>
            </a:r>
          </a:p>
          <a:p>
            <a:pPr lvl="1"/>
            <a:r>
              <a:rPr lang="en-US" b="1"/>
              <a:t>Allocate the resources.</a:t>
            </a:r>
          </a:p>
          <a:p>
            <a:pPr lvl="1"/>
            <a:r>
              <a:rPr lang="en-US" b="1"/>
              <a:t>Coordinate the campaign.</a:t>
            </a:r>
          </a:p>
          <a:p>
            <a:pPr lvl="1"/>
            <a:r>
              <a:rPr lang="en-US" b="1"/>
              <a:t>Supervise an outside resource.</a:t>
            </a:r>
          </a:p>
          <a:p>
            <a:pPr lvl="1"/>
            <a:r>
              <a:rPr lang="en-US" b="1"/>
              <a:t>Evaluate the results.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 bldLvl="3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120E-A743-44CD-B75C-CC871AF96F03}" type="slidenum">
              <a:rPr lang="en-US"/>
              <a:pPr/>
              <a:t>34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000" dirty="0" smtClean="0"/>
              <a:t>PROMOTION: management responsibilities &amp; decision -making</a:t>
            </a:r>
            <a:endParaRPr lang="en-US" sz="24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4876800"/>
          </a:xfrm>
        </p:spPr>
        <p:txBody>
          <a:bodyPr/>
          <a:lstStyle/>
          <a:p>
            <a:r>
              <a:rPr lang="en-US" b="1"/>
              <a:t>Kinds of decisions required</a:t>
            </a:r>
          </a:p>
          <a:p>
            <a:pPr lvl="1"/>
            <a:r>
              <a:rPr lang="en-US" b="1"/>
              <a:t>What schedule to follow for promotions</a:t>
            </a:r>
          </a:p>
          <a:p>
            <a:pPr lvl="1"/>
            <a:r>
              <a:rPr lang="en-US" b="1"/>
              <a:t>How frequently to run advertisements</a:t>
            </a:r>
          </a:p>
          <a:p>
            <a:pPr lvl="1"/>
            <a:r>
              <a:rPr lang="en-US" b="1"/>
              <a:t>Whether to use sales demonstrations in stores and/or product demonstrations in trade or consumer shows</a:t>
            </a:r>
          </a:p>
          <a:p>
            <a:pPr lvl="1"/>
            <a:r>
              <a:rPr lang="en-US" b="1"/>
              <a:t>Whether to communicate directly with each consumer or to use impersonal messages to a mass audience</a:t>
            </a:r>
          </a:p>
          <a:p>
            <a:pPr lvl="1"/>
            <a:r>
              <a:rPr lang="en-US" b="1"/>
              <a:t>What kind of information to communicate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 bldLvl="3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29B9-954D-4137-945A-BF8EC4C4092A}" type="slidenum">
              <a:rPr lang="en-US"/>
              <a:pPr/>
              <a:t>35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000" dirty="0" smtClean="0"/>
              <a:t>PROMOTION: management responsibilities &amp; decision -making</a:t>
            </a:r>
            <a:endParaRPr lang="en-US" sz="24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4876800"/>
          </a:xfrm>
        </p:spPr>
        <p:txBody>
          <a:bodyPr/>
          <a:lstStyle/>
          <a:p>
            <a:r>
              <a:rPr lang="en-US" b="1"/>
              <a:t>Factors that influence decisions</a:t>
            </a:r>
          </a:p>
          <a:p>
            <a:pPr lvl="1"/>
            <a:r>
              <a:rPr lang="en-US" b="1"/>
              <a:t>Type of product</a:t>
            </a:r>
          </a:p>
          <a:p>
            <a:pPr lvl="1"/>
            <a:r>
              <a:rPr lang="en-US" b="1"/>
              <a:t>Product price</a:t>
            </a:r>
          </a:p>
          <a:p>
            <a:pPr lvl="1"/>
            <a:r>
              <a:rPr lang="en-US" b="1"/>
              <a:t>Total company budget for promotions</a:t>
            </a:r>
          </a:p>
          <a:p>
            <a:pPr lvl="1"/>
            <a:r>
              <a:rPr lang="en-US" b="1"/>
              <a:t>How to divide the budget across the mix</a:t>
            </a:r>
          </a:p>
          <a:p>
            <a:pPr lvl="1"/>
            <a:r>
              <a:rPr lang="en-US" b="1"/>
              <a:t>What promotion competitors are using</a:t>
            </a:r>
          </a:p>
          <a:p>
            <a:pPr lvl="1"/>
            <a:r>
              <a:rPr lang="en-US" b="1"/>
              <a:t>What information consumers need to make a buying decision</a:t>
            </a:r>
          </a:p>
          <a:p>
            <a:pPr lvl="1"/>
            <a:r>
              <a:rPr lang="en-US" b="1"/>
              <a:t>Consumer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 bldLvl="3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10DB-9458-41E5-8766-66FFBC68B486}" type="slidenum">
              <a:rPr lang="en-US"/>
              <a:pPr/>
              <a:t>36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4191000" cy="1143000"/>
          </a:xfrm>
        </p:spPr>
        <p:txBody>
          <a:bodyPr/>
          <a:lstStyle/>
          <a:p>
            <a:r>
              <a:rPr lang="en-US" dirty="0"/>
              <a:t>Planning the advertising campaign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636838"/>
            <a:ext cx="8229600" cy="422116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b="1"/>
              <a:t>Identify the target audience. 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Determine the advertising objectives.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Calculate the expected/required return on investment.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Set the advertising budget.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Develop the advertising strategy.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Evaluate the advertising campaign.</a:t>
            </a:r>
          </a:p>
        </p:txBody>
      </p:sp>
      <p:pic>
        <p:nvPicPr>
          <p:cNvPr id="13317" name="Picture 5" descr="quote_brand_a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52400"/>
            <a:ext cx="2514600" cy="226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10DB-9458-41E5-8766-66FFBC68B486}" type="slidenum">
              <a:rPr lang="en-US"/>
              <a:pPr/>
              <a:t>37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001000" cy="1143000"/>
          </a:xfrm>
        </p:spPr>
        <p:txBody>
          <a:bodyPr/>
          <a:lstStyle/>
          <a:p>
            <a:r>
              <a:rPr lang="en-US" dirty="0"/>
              <a:t>Planning the advertising </a:t>
            </a:r>
            <a:r>
              <a:rPr lang="en-US" dirty="0" smtClean="0"/>
              <a:t>campaign </a:t>
            </a:r>
            <a:r>
              <a:rPr lang="en-US" b="0" dirty="0" smtClean="0"/>
              <a:t>(cont)</a:t>
            </a:r>
            <a:endParaRPr lang="en-US" b="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636838"/>
            <a:ext cx="8229600" cy="4221162"/>
          </a:xfrm>
        </p:spPr>
        <p:txBody>
          <a:bodyPr/>
          <a:lstStyle/>
          <a:p>
            <a:pPr marL="609600" indent="-609600">
              <a:buNone/>
            </a:pPr>
            <a:r>
              <a:rPr lang="en-US" b="1" dirty="0"/>
              <a:t>Identify the target audience</a:t>
            </a:r>
            <a:r>
              <a:rPr lang="en-US" b="1" dirty="0" smtClean="0"/>
              <a:t>.</a:t>
            </a:r>
          </a:p>
          <a:p>
            <a:pPr marL="1009650" lvl="1" indent="-609600"/>
            <a:r>
              <a:rPr lang="en-US" b="1" dirty="0" smtClean="0"/>
              <a:t>Done through our marketing research </a:t>
            </a:r>
            <a:endParaRPr lang="en-US" b="1" dirty="0"/>
          </a:p>
          <a:p>
            <a:pPr marL="609600" indent="-609600">
              <a:buFontTx/>
              <a:buAutoNum type="arabicPeriod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A2A-C6F8-481E-824C-260D364E4386}" type="slidenum">
              <a:rPr lang="en-US"/>
              <a:pPr/>
              <a:t>38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2390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89154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Char char="►"/>
            </a:pPr>
            <a:r>
              <a:rPr lang="en-US" sz="3600" b="1" dirty="0"/>
              <a:t>Determine the advertising objectives.</a:t>
            </a:r>
          </a:p>
          <a:p>
            <a:pPr marL="609600" indent="-609600">
              <a:lnSpc>
                <a:spcPct val="90000"/>
              </a:lnSpc>
            </a:pPr>
            <a:r>
              <a:rPr lang="en-US" b="1" i="1" dirty="0"/>
              <a:t>Advertising objective:  A specific communication goal to be accomplished with a specific target audience during a specific period of time</a:t>
            </a:r>
            <a:r>
              <a:rPr lang="en-US" b="1" i="1" dirty="0" smtClean="0"/>
              <a:t>.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sz="2000" b="1" i="1" dirty="0" smtClean="0"/>
          </a:p>
          <a:p>
            <a:pPr marL="609600" indent="-609600">
              <a:lnSpc>
                <a:spcPct val="90000"/>
              </a:lnSpc>
            </a:pPr>
            <a:r>
              <a:rPr lang="en-US" b="1" i="1" dirty="0" smtClean="0"/>
              <a:t>Types of Advertising Objectives</a:t>
            </a:r>
            <a:endParaRPr lang="en-US" b="1" i="1" dirty="0"/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/>
              <a:t>Informative advertising.  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/>
              <a:t>Persuasive or comparative advertising.  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/>
              <a:t>Reminder advertising.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A2A-C6F8-481E-824C-260D364E4386}" type="slidenum">
              <a:rPr lang="en-US"/>
              <a:pPr/>
              <a:t>39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2390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Char char="►"/>
            </a:pPr>
            <a:r>
              <a:rPr lang="en-US" sz="3600" b="1" dirty="0"/>
              <a:t>Determine the advertising objectives.</a:t>
            </a:r>
          </a:p>
          <a:p>
            <a:pPr marL="609600" indent="-609600">
              <a:lnSpc>
                <a:spcPct val="90000"/>
              </a:lnSpc>
            </a:pPr>
            <a:r>
              <a:rPr lang="en-US" sz="3600" b="1" i="1" dirty="0" smtClean="0"/>
              <a:t>Types of Advertising Objectives</a:t>
            </a:r>
            <a:endParaRPr lang="en-US" sz="3600" b="1" i="1" dirty="0"/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/>
              <a:t>Informative advertising.  Used to introduce a new product or provide other informational </a:t>
            </a:r>
            <a:r>
              <a:rPr lang="en-US" sz="3200" b="1" dirty="0" smtClean="0"/>
              <a:t>messages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1000"/>
            <a:ext cx="4114800" cy="3810000"/>
          </a:xfrm>
        </p:spPr>
        <p:txBody>
          <a:bodyPr/>
          <a:lstStyle/>
          <a:p>
            <a:r>
              <a:rPr lang="en-US" sz="4000" dirty="0"/>
              <a:t>UNIT F</a:t>
            </a:r>
            <a:br>
              <a:rPr lang="en-US" sz="4000" dirty="0"/>
            </a:br>
            <a:r>
              <a:rPr lang="en-US" sz="4000" dirty="0"/>
              <a:t>MANAGEMENT OF DISTRIBUTION, PROMOTION, AND SELLING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10.03  Organize promotional activities to maximize return.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A2A-C6F8-481E-824C-260D364E4386}" type="slidenum">
              <a:rPr lang="en-US"/>
              <a:pPr/>
              <a:t>40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2390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Char char="►"/>
            </a:pPr>
            <a:r>
              <a:rPr lang="en-US" sz="3600" b="1" dirty="0"/>
              <a:t>Determine the advertising objectives.</a:t>
            </a:r>
          </a:p>
          <a:p>
            <a:pPr marL="609600" indent="-609600">
              <a:lnSpc>
                <a:spcPct val="90000"/>
              </a:lnSpc>
            </a:pPr>
            <a:r>
              <a:rPr lang="en-US" sz="3600" b="1" i="1" dirty="0" smtClean="0"/>
              <a:t>Types of Advertising Objectives</a:t>
            </a:r>
            <a:endParaRPr lang="en-US" sz="3600" b="1" i="1" dirty="0"/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 smtClean="0"/>
              <a:t>Persuasive </a:t>
            </a:r>
            <a:r>
              <a:rPr lang="en-US" sz="3200" b="1" dirty="0"/>
              <a:t>or comparative advertising.  Carries the risk of starting a “war” which neither competitor can </a:t>
            </a:r>
            <a:r>
              <a:rPr lang="en-US" sz="3200" b="1" dirty="0" smtClean="0"/>
              <a:t>win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DA2A-C6F8-481E-824C-260D364E4386}" type="slidenum">
              <a:rPr lang="en-US"/>
              <a:pPr/>
              <a:t>41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2390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Char char="►"/>
            </a:pPr>
            <a:r>
              <a:rPr lang="en-US" sz="3600" b="1" dirty="0"/>
              <a:t>Determine the advertising objectives.</a:t>
            </a:r>
          </a:p>
          <a:p>
            <a:pPr marL="609600" indent="-609600">
              <a:lnSpc>
                <a:spcPct val="90000"/>
              </a:lnSpc>
            </a:pPr>
            <a:r>
              <a:rPr lang="en-US" sz="3600" b="1" i="1" dirty="0" smtClean="0"/>
              <a:t>Types of Advertising Objectives</a:t>
            </a:r>
            <a:endParaRPr lang="en-US" sz="3600" b="1" i="1" dirty="0"/>
          </a:p>
          <a:p>
            <a:pPr marL="990600" lvl="1" indent="-533400">
              <a:lnSpc>
                <a:spcPct val="90000"/>
              </a:lnSpc>
            </a:pPr>
            <a:r>
              <a:rPr lang="en-US" sz="3200" b="1" dirty="0" smtClean="0"/>
              <a:t>Reminder </a:t>
            </a:r>
            <a:r>
              <a:rPr lang="en-US" sz="3200" b="1" dirty="0"/>
              <a:t>advertising.  Used to maintain attention to mature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402-A229-4679-8ED7-9D76C4CFB6C9}" type="slidenum">
              <a:rPr lang="en-US"/>
              <a:pPr/>
              <a:t>42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0866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4419600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en-US" b="1"/>
          </a:p>
          <a:p>
            <a:pPr marL="609600" indent="-609600">
              <a:buFont typeface="Arial" charset="0"/>
              <a:buChar char="►"/>
            </a:pPr>
            <a:r>
              <a:rPr lang="en-US" b="1"/>
              <a:t>Calculate the expected/required return on investment.</a:t>
            </a:r>
          </a:p>
          <a:p>
            <a:pPr marL="990600" lvl="1" indent="-533400">
              <a:buFontTx/>
              <a:buChar char="•"/>
            </a:pPr>
            <a:r>
              <a:rPr lang="en-US" b="1"/>
              <a:t>(Increase in sales </a:t>
            </a:r>
            <a:r>
              <a:rPr lang="en-US" b="1">
                <a:cs typeface="Arial" charset="0"/>
              </a:rPr>
              <a:t>÷</a:t>
            </a:r>
            <a:r>
              <a:rPr lang="en-US" b="1"/>
              <a:t> the amount of investment) X 100 = percent of return on investment.</a:t>
            </a:r>
          </a:p>
          <a:p>
            <a:pPr marL="990600" lvl="1" indent="-533400">
              <a:buFontTx/>
              <a:buChar char="•"/>
            </a:pPr>
            <a:r>
              <a:rPr lang="en-US" b="1"/>
              <a:t>An advertising event that will not accomplish required return should not be implemented.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041D-0368-4BAC-9805-2E3F3D90605A}" type="slidenum">
              <a:rPr lang="en-US"/>
              <a:pPr/>
              <a:t>43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3152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>
                <a:cs typeface="Arial" charset="0"/>
              </a:rPr>
              <a:t>►</a:t>
            </a:r>
            <a:r>
              <a:rPr lang="en-US" sz="3600" b="1" dirty="0"/>
              <a:t>Set the advertising budget</a:t>
            </a:r>
            <a:r>
              <a:rPr lang="en-US" sz="3600" b="1" dirty="0" smtClean="0"/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000" b="1" dirty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/>
              <a:t>Affordable method</a:t>
            </a:r>
            <a:r>
              <a:rPr lang="en-US" sz="3200" b="1" i="1" dirty="0" smtClean="0"/>
              <a:t>:</a:t>
            </a:r>
            <a:endParaRPr lang="en-US" sz="3200" b="1" i="1" dirty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/>
              <a:t>Percentage-of-sales method</a:t>
            </a:r>
            <a:r>
              <a:rPr lang="en-US" sz="3200" b="1" i="1" dirty="0" smtClean="0"/>
              <a:t>: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 smtClean="0"/>
              <a:t>Competitive-parity method: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 smtClean="0"/>
              <a:t>Objective-and-task method:</a:t>
            </a:r>
            <a:endParaRPr lang="en-US" b="1" i="1" dirty="0" smtClean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endParaRPr lang="en-US" b="1" i="1" dirty="0"/>
          </a:p>
        </p:txBody>
      </p:sp>
      <p:pic>
        <p:nvPicPr>
          <p:cNvPr id="19461" name="Picture 5" descr="MCj03790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1000"/>
            <a:ext cx="2195513" cy="148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 bldLvl="2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041D-0368-4BAC-9805-2E3F3D90605A}" type="slidenum">
              <a:rPr lang="en-US"/>
              <a:pPr/>
              <a:t>44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3152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>
                <a:cs typeface="Arial" charset="0"/>
              </a:rPr>
              <a:t>►</a:t>
            </a:r>
            <a:r>
              <a:rPr lang="en-US" sz="3600" b="1" dirty="0"/>
              <a:t>Set the advertising budget</a:t>
            </a:r>
            <a:r>
              <a:rPr lang="en-US" sz="3600" b="1" dirty="0" smtClean="0"/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000" b="1" dirty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>
                <a:solidFill>
                  <a:srgbClr val="0070C0"/>
                </a:solidFill>
              </a:rPr>
              <a:t>Affordable method:  </a:t>
            </a:r>
            <a:r>
              <a:rPr lang="en-US" sz="3200" b="1" i="1" dirty="0"/>
              <a:t>A process of setting the promotion budget at the level management thinks the company can afford</a:t>
            </a:r>
            <a:r>
              <a:rPr lang="en-US" sz="3200" b="1" i="1" dirty="0" smtClean="0"/>
              <a:t>.</a:t>
            </a:r>
            <a:endParaRPr lang="en-US" sz="3200" b="1" i="1" dirty="0"/>
          </a:p>
        </p:txBody>
      </p:sp>
      <p:pic>
        <p:nvPicPr>
          <p:cNvPr id="19461" name="Picture 5" descr="MCj03790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1000"/>
            <a:ext cx="2195513" cy="148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E041D-0368-4BAC-9805-2E3F3D90605A}" type="slidenum">
              <a:rPr lang="en-US"/>
              <a:pPr/>
              <a:t>45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3152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>
                <a:cs typeface="Arial" charset="0"/>
              </a:rPr>
              <a:t>►</a:t>
            </a:r>
            <a:r>
              <a:rPr lang="en-US" sz="3600" b="1" dirty="0"/>
              <a:t>Set the advertising budget</a:t>
            </a:r>
            <a:r>
              <a:rPr lang="en-US" sz="3600" b="1" dirty="0" smtClean="0"/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000" b="1" dirty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 smtClean="0">
                <a:solidFill>
                  <a:srgbClr val="0070C0"/>
                </a:solidFill>
              </a:rPr>
              <a:t>Percentage-of-sales </a:t>
            </a:r>
            <a:r>
              <a:rPr lang="en-US" sz="3200" b="1" i="1" dirty="0">
                <a:solidFill>
                  <a:srgbClr val="0070C0"/>
                </a:solidFill>
              </a:rPr>
              <a:t>method:  </a:t>
            </a:r>
            <a:r>
              <a:rPr lang="en-US" sz="3200" b="1" i="1" dirty="0"/>
              <a:t>A process of setting the promotion budget at a certain percentage of current or forecasted sales or as a percentage of the unit sales price.</a:t>
            </a:r>
          </a:p>
        </p:txBody>
      </p:sp>
      <p:pic>
        <p:nvPicPr>
          <p:cNvPr id="19461" name="Picture 5" descr="MCj03790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1000"/>
            <a:ext cx="2195513" cy="148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 bldLvl="2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3650-7E51-4042-A91B-40332B81C9F5}" type="slidenum">
              <a:rPr lang="en-US"/>
              <a:pPr/>
              <a:t>46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3152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b="1" dirty="0"/>
              <a:t>Set the advertising budget.  </a:t>
            </a:r>
            <a:r>
              <a:rPr lang="en-US" sz="2800" b="1" dirty="0"/>
              <a:t>(cont</a:t>
            </a:r>
            <a:r>
              <a:rPr lang="en-US" sz="2800" b="1" dirty="0" smtClean="0"/>
              <a:t>.)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>
                <a:solidFill>
                  <a:srgbClr val="0070C0"/>
                </a:solidFill>
              </a:rPr>
              <a:t>Competitive-parity method:  </a:t>
            </a:r>
            <a:r>
              <a:rPr lang="en-US" sz="3200" b="1" i="1" dirty="0"/>
              <a:t>A process of setting the promotion budget to match competitors’ spending</a:t>
            </a:r>
            <a:r>
              <a:rPr lang="en-US" sz="3200" b="1" i="1" dirty="0" smtClean="0"/>
              <a:t>.</a:t>
            </a:r>
          </a:p>
        </p:txBody>
      </p:sp>
      <p:pic>
        <p:nvPicPr>
          <p:cNvPr id="20484" name="Picture 4" descr="MCj014971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1000"/>
            <a:ext cx="2209800" cy="1690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3650-7E51-4042-A91B-40332B81C9F5}" type="slidenum">
              <a:rPr lang="en-US"/>
              <a:pPr/>
              <a:t>47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3152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b="1" dirty="0"/>
              <a:t>Set the advertising budget.  </a:t>
            </a:r>
            <a:r>
              <a:rPr lang="en-US" sz="2800" b="1" dirty="0"/>
              <a:t>(cont.)</a:t>
            </a:r>
          </a:p>
          <a:p>
            <a:pPr marL="990600" lvl="1" indent="-533400">
              <a:lnSpc>
                <a:spcPct val="90000"/>
              </a:lnSpc>
              <a:buNone/>
            </a:pPr>
            <a:endParaRPr lang="en-US" sz="3200" b="1" i="1" dirty="0" smtClean="0"/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3200" b="1" i="1" dirty="0" smtClean="0">
                <a:solidFill>
                  <a:srgbClr val="0070C0"/>
                </a:solidFill>
              </a:rPr>
              <a:t>Objective-and-task method:  </a:t>
            </a:r>
            <a:r>
              <a:rPr lang="en-US" sz="3200" b="1" i="1" dirty="0" smtClean="0"/>
              <a:t>A process of setting the promotion budget by defining specific objectives, determining the tasks that must be performed to achieve these objectives, and then estimating the costs of performing these tasks.  </a:t>
            </a:r>
            <a:r>
              <a:rPr lang="en-US" sz="3200" b="1" dirty="0" smtClean="0"/>
              <a:t>The sum of these costs is the proposed promotion budget.</a:t>
            </a:r>
            <a:endParaRPr lang="en-US" sz="3200" b="1" i="1" dirty="0"/>
          </a:p>
        </p:txBody>
      </p:sp>
      <p:pic>
        <p:nvPicPr>
          <p:cNvPr id="20484" name="Picture 4" descr="MCj014971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1000"/>
            <a:ext cx="2209800" cy="1690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BUDGETS HANDOUT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May 18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F10 – Dist, Promo,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</a:t>
            </a:r>
            <a:r>
              <a:rPr lang="en-US" smtClean="0"/>
              <a:t>Complete Discounts</a:t>
            </a:r>
          </a:p>
          <a:p>
            <a:endParaRPr lang="en-US" dirty="0" smtClean="0"/>
          </a:p>
          <a:p>
            <a:r>
              <a:rPr lang="en-US" dirty="0" smtClean="0"/>
              <a:t>Obj. 10.03 Promotional Activities</a:t>
            </a:r>
          </a:p>
          <a:p>
            <a:pPr lvl="1"/>
            <a:r>
              <a:rPr lang="en-US" dirty="0" smtClean="0"/>
              <a:t>Slide Show/Notes (MORE???!!!)</a:t>
            </a:r>
          </a:p>
          <a:p>
            <a:pPr lvl="2"/>
            <a:r>
              <a:rPr lang="en-US" dirty="0" smtClean="0"/>
              <a:t>Complete Advertising Campaign Notes</a:t>
            </a:r>
          </a:p>
          <a:p>
            <a:pPr lvl="2"/>
            <a:r>
              <a:rPr lang="en-US" dirty="0" smtClean="0"/>
              <a:t>Sales Promotion Activities notes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Communication used by a business to inform, persuade, or remind consumers about a company and/or its products.</a:t>
            </a:r>
          </a:p>
          <a:p>
            <a:pPr lvl="1"/>
            <a:r>
              <a:rPr lang="en-US" sz="3200" dirty="0" smtClean="0"/>
              <a:t>Product Promotion</a:t>
            </a:r>
          </a:p>
          <a:p>
            <a:pPr lvl="1"/>
            <a:r>
              <a:rPr lang="en-US" sz="3200" dirty="0" smtClean="0"/>
              <a:t>Institutional Promotion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May 20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F10 – Dist, Promo,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Obj. 10.03 Promotional Activities</a:t>
            </a:r>
          </a:p>
          <a:p>
            <a:pPr lvl="1"/>
            <a:r>
              <a:rPr lang="en-US" dirty="0" smtClean="0"/>
              <a:t>Slide Show/Notes (FINISH!!!)</a:t>
            </a:r>
          </a:p>
          <a:p>
            <a:pPr lvl="2"/>
            <a:r>
              <a:rPr lang="en-US" dirty="0" smtClean="0"/>
              <a:t>Complete Advertising Campaign Notes</a:t>
            </a:r>
          </a:p>
          <a:p>
            <a:pPr lvl="2"/>
            <a:r>
              <a:rPr lang="en-US" dirty="0" smtClean="0"/>
              <a:t>Sales Promotion Activities notes</a:t>
            </a:r>
          </a:p>
          <a:p>
            <a:pPr lvl="2"/>
            <a:r>
              <a:rPr lang="en-US" dirty="0" smtClean="0"/>
              <a:t>Public Relations Notes</a:t>
            </a:r>
          </a:p>
          <a:p>
            <a:pPr lvl="2"/>
            <a:r>
              <a:rPr lang="en-US" dirty="0" smtClean="0"/>
              <a:t>Direct Marketing Notes</a:t>
            </a:r>
          </a:p>
          <a:p>
            <a:pPr lvl="2"/>
            <a:r>
              <a:rPr lang="en-US" dirty="0" smtClean="0"/>
              <a:t>Personal Selling – Notes</a:t>
            </a:r>
          </a:p>
          <a:p>
            <a:pPr lvl="1"/>
            <a:r>
              <a:rPr lang="en-US" dirty="0" smtClean="0"/>
              <a:t>Activity – Worksheet</a:t>
            </a:r>
          </a:p>
          <a:p>
            <a:r>
              <a:rPr lang="en-US" dirty="0" smtClean="0"/>
              <a:t>Obj. 10.04 – Slide show/Notes</a:t>
            </a:r>
          </a:p>
          <a:p>
            <a:r>
              <a:rPr lang="en-US" sz="3600" b="1" i="1" dirty="0" smtClean="0">
                <a:solidFill>
                  <a:srgbClr val="FF0000"/>
                </a:solidFill>
              </a:rPr>
              <a:t>UNIT F10 TEST ON TUESDAY!!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1325-7DEA-42B6-9CB2-636A4AC421D9}" type="slidenum">
              <a:rPr lang="en-US"/>
              <a:pPr/>
              <a:t>51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001000" cy="4876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>
                <a:cs typeface="Arial" charset="0"/>
              </a:rPr>
              <a:t>►</a:t>
            </a:r>
            <a:r>
              <a:rPr lang="en-US" b="1" dirty="0"/>
              <a:t>Develop the advertising strategy</a:t>
            </a:r>
            <a:r>
              <a:rPr lang="en-US" b="1" dirty="0" smtClean="0"/>
              <a:t>.</a:t>
            </a:r>
          </a:p>
          <a:p>
            <a:pPr marL="609600" indent="-609600">
              <a:buFontTx/>
              <a:buNone/>
            </a:pPr>
            <a:endParaRPr lang="en-US" sz="1600" b="1" dirty="0"/>
          </a:p>
          <a:p>
            <a:pPr marL="990600" lvl="1" indent="-533400">
              <a:buFontTx/>
              <a:buChar char="•"/>
            </a:pPr>
            <a:r>
              <a:rPr lang="en-US" b="1" dirty="0"/>
              <a:t>Create the advertising message</a:t>
            </a:r>
            <a:r>
              <a:rPr lang="en-US" b="1" dirty="0" smtClean="0"/>
              <a:t>.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Select appropriate advertising media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Select the major media types to be used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Select the specific media vehicles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Decide on media timing over the course of the year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 bldLvl="3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1325-7DEA-42B6-9CB2-636A4AC421D9}" type="slidenum">
              <a:rPr lang="en-US"/>
              <a:pPr/>
              <a:t>52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572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>
                <a:cs typeface="Arial" charset="0"/>
              </a:rPr>
              <a:t>►</a:t>
            </a:r>
            <a:r>
              <a:rPr lang="en-US" sz="2800" b="1"/>
              <a:t>Develop the advertising strategy.</a:t>
            </a:r>
          </a:p>
          <a:p>
            <a:pPr marL="990600" lvl="1" indent="-533400">
              <a:buFontTx/>
              <a:buChar char="•"/>
            </a:pPr>
            <a:r>
              <a:rPr lang="en-US" sz="2400" b="1"/>
              <a:t>Create the advertising message.</a:t>
            </a:r>
          </a:p>
          <a:p>
            <a:pPr marL="1371600" lvl="2" indent="-457200"/>
            <a:r>
              <a:rPr lang="en-US" sz="2000" b="1"/>
              <a:t>Headline</a:t>
            </a:r>
          </a:p>
          <a:p>
            <a:pPr marL="1371600" lvl="2" indent="-457200"/>
            <a:r>
              <a:rPr lang="en-US" sz="2000" b="1"/>
              <a:t>Copy</a:t>
            </a:r>
          </a:p>
          <a:p>
            <a:pPr marL="1371600" lvl="2" indent="-457200"/>
            <a:r>
              <a:rPr lang="en-US" sz="2000" b="1"/>
              <a:t>Illustrations/video</a:t>
            </a:r>
          </a:p>
          <a:p>
            <a:pPr marL="1371600" lvl="2" indent="-457200"/>
            <a:r>
              <a:rPr lang="en-US" sz="2000" b="1"/>
              <a:t>Sponsor identification</a:t>
            </a:r>
          </a:p>
        </p:txBody>
      </p:sp>
      <p:pic>
        <p:nvPicPr>
          <p:cNvPr id="21512" name="Picture 8" descr="lg_GM%20Headlight%20Ad%20325x4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600200"/>
            <a:ext cx="3787775" cy="4724400"/>
          </a:xfrm>
          <a:prstGeom prst="rect">
            <a:avLst/>
          </a:prstGeom>
          <a:noFill/>
        </p:spPr>
      </p:pic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2895600" y="2895600"/>
            <a:ext cx="2133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514600" y="3962400"/>
            <a:ext cx="2590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V="1">
            <a:off x="3962400" y="3810000"/>
            <a:ext cx="3124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4495800" y="4724400"/>
            <a:ext cx="914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 bldLvl="3"/>
      <p:bldP spid="21514" grpId="0" animBg="1"/>
      <p:bldP spid="21515" grpId="0" animBg="1"/>
      <p:bldP spid="21516" grpId="0" animBg="1"/>
      <p:bldP spid="2151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53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sz="3200" b="1" dirty="0"/>
              <a:t>Select appropriate advertising media</a:t>
            </a:r>
            <a:r>
              <a:rPr lang="en-US" sz="3200" b="1" dirty="0" smtClean="0"/>
              <a:t>.</a:t>
            </a:r>
          </a:p>
          <a:p>
            <a:pPr marL="1390650" lvl="2" indent="-533400"/>
            <a:r>
              <a:rPr lang="en-US" sz="2800" b="1" dirty="0" smtClean="0"/>
              <a:t>Factors for consideration:</a:t>
            </a:r>
            <a:endParaRPr lang="en-US" sz="2800" b="1" dirty="0"/>
          </a:p>
          <a:p>
            <a:pPr marL="1828800" lvl="3" indent="-457200"/>
            <a:r>
              <a:rPr lang="en-US" sz="3200" b="1" i="1" dirty="0"/>
              <a:t>Reach</a:t>
            </a:r>
            <a:r>
              <a:rPr lang="en-US" sz="3200" b="1" i="1" dirty="0" smtClean="0"/>
              <a:t>:</a:t>
            </a:r>
            <a:endParaRPr lang="en-US" sz="3200" b="1" i="1" dirty="0"/>
          </a:p>
          <a:p>
            <a:pPr marL="1828800" lvl="3" indent="-457200"/>
            <a:r>
              <a:rPr lang="en-US" sz="3200" b="1" i="1" dirty="0"/>
              <a:t>Frequency</a:t>
            </a:r>
            <a:r>
              <a:rPr lang="en-US" sz="3200" b="1" i="1" dirty="0" smtClean="0"/>
              <a:t>:</a:t>
            </a:r>
            <a:endParaRPr lang="en-US" sz="3200" b="1" i="1" dirty="0"/>
          </a:p>
          <a:p>
            <a:pPr marL="1828800" lvl="3" indent="-457200"/>
            <a:r>
              <a:rPr lang="en-US" sz="3200" b="1" i="1" dirty="0"/>
              <a:t>Media impact</a:t>
            </a:r>
            <a:r>
              <a:rPr lang="en-US" sz="3200" b="1" i="1" dirty="0" smtClean="0"/>
              <a:t>:</a:t>
            </a:r>
            <a:endParaRPr lang="en-US" sz="3200" b="1" i="1" dirty="0"/>
          </a:p>
          <a:p>
            <a:pPr marL="990600" lvl="1" indent="-533400">
              <a:buFontTx/>
              <a:buChar char="•"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54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7818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Select appropriate advertising media</a:t>
            </a:r>
            <a:r>
              <a:rPr lang="en-US" b="1" dirty="0" smtClean="0"/>
              <a:t>.</a:t>
            </a:r>
          </a:p>
          <a:p>
            <a:pPr marL="1390650" lvl="2" indent="-533400"/>
            <a:r>
              <a:rPr lang="en-US" sz="3200" b="1" dirty="0" smtClean="0"/>
              <a:t>Factors for consideration:</a:t>
            </a:r>
            <a:endParaRPr lang="en-US" sz="3200" b="1" dirty="0"/>
          </a:p>
          <a:p>
            <a:pPr marL="1828800" lvl="3" indent="-457200"/>
            <a:r>
              <a:rPr lang="en-US" sz="2400" b="1" i="1" dirty="0"/>
              <a:t>Reach:  A measure of the percentage of the people in the target market who are exposed to the ad campaign during a given period of time.</a:t>
            </a:r>
          </a:p>
          <a:p>
            <a:pPr marL="990600" lvl="1" indent="-533400">
              <a:buNone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Select appropriate advertising media</a:t>
            </a:r>
            <a:r>
              <a:rPr lang="en-US" b="1" dirty="0" smtClean="0"/>
              <a:t>.</a:t>
            </a:r>
          </a:p>
          <a:p>
            <a:pPr marL="1390650" lvl="2" indent="-533400"/>
            <a:r>
              <a:rPr lang="en-US" sz="3200" b="1" dirty="0" smtClean="0"/>
              <a:t>Factors for consideration:</a:t>
            </a:r>
            <a:endParaRPr lang="en-US" sz="3200" b="1" dirty="0"/>
          </a:p>
          <a:p>
            <a:pPr marL="1828800" lvl="3" indent="-457200"/>
            <a:r>
              <a:rPr lang="en-US" sz="2400" b="1" i="1" dirty="0" smtClean="0"/>
              <a:t>Frequency</a:t>
            </a:r>
            <a:r>
              <a:rPr lang="en-US" sz="2400" b="1" i="1" dirty="0"/>
              <a:t>:  A measure of how many times the average person in the target market is exposed to the message.</a:t>
            </a:r>
          </a:p>
          <a:p>
            <a:pPr marL="990600" lvl="1" indent="-533400">
              <a:buNone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56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Select appropriate advertising media</a:t>
            </a:r>
            <a:r>
              <a:rPr lang="en-US" b="1" dirty="0" smtClean="0"/>
              <a:t>.</a:t>
            </a:r>
          </a:p>
          <a:p>
            <a:pPr marL="1390650" lvl="2" indent="-533400"/>
            <a:r>
              <a:rPr lang="en-US" sz="3600" b="1" dirty="0" smtClean="0"/>
              <a:t>Factors for consideration:</a:t>
            </a:r>
            <a:endParaRPr lang="en-US" sz="3600" b="1" dirty="0"/>
          </a:p>
          <a:p>
            <a:pPr marL="1828800" lvl="3" indent="-457200"/>
            <a:r>
              <a:rPr lang="en-US" sz="2800" b="1" i="1" dirty="0" smtClean="0"/>
              <a:t>Media </a:t>
            </a:r>
            <a:r>
              <a:rPr lang="en-US" sz="2800" b="1" i="1" dirty="0"/>
              <a:t>impact:  The qualitative value of a message exposure through a given media.</a:t>
            </a:r>
          </a:p>
          <a:p>
            <a:pPr marL="990600" lvl="1" indent="-533400">
              <a:buFontTx/>
              <a:buChar char="•"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1371600" lvl="2" indent="-457200"/>
            <a:r>
              <a:rPr lang="en-US" sz="2800" b="1" dirty="0" smtClean="0"/>
              <a:t>Choose </a:t>
            </a:r>
            <a:r>
              <a:rPr lang="en-US" sz="2800" b="1" dirty="0"/>
              <a:t>among major media types</a:t>
            </a:r>
            <a:r>
              <a:rPr lang="en-US" sz="2800" b="1" dirty="0" smtClean="0"/>
              <a:t>.</a:t>
            </a:r>
          </a:p>
          <a:p>
            <a:pPr marL="1828800" lvl="3" indent="-457200"/>
            <a:r>
              <a:rPr lang="en-US" sz="2400" b="1" dirty="0" smtClean="0"/>
              <a:t>Newspaper, magazine and direct mail</a:t>
            </a:r>
          </a:p>
          <a:p>
            <a:pPr marL="1828800" lvl="3" indent="-457200"/>
            <a:r>
              <a:rPr lang="en-US" sz="2400" b="1" dirty="0" smtClean="0"/>
              <a:t>Radio and television</a:t>
            </a:r>
          </a:p>
          <a:p>
            <a:pPr marL="1828800" lvl="3" indent="-457200"/>
            <a:r>
              <a:rPr lang="en-US" sz="2400" b="1" dirty="0" smtClean="0"/>
              <a:t>Internet</a:t>
            </a:r>
          </a:p>
          <a:p>
            <a:pPr marL="1828800" lvl="3" indent="-457200"/>
            <a:r>
              <a:rPr lang="en-US" sz="2400" b="1" dirty="0" smtClean="0"/>
              <a:t>Outdoor</a:t>
            </a:r>
            <a:endParaRPr lang="en-US" sz="2400" b="1" dirty="0"/>
          </a:p>
          <a:p>
            <a:pPr marL="1371600" lvl="2" indent="-457200"/>
            <a:endParaRPr lang="en-US" sz="2000" b="1" dirty="0"/>
          </a:p>
          <a:p>
            <a:pPr marL="990600" lvl="1" indent="-533400">
              <a:buFontTx/>
              <a:buChar char="•"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1371600" lvl="2" indent="-457200"/>
            <a:r>
              <a:rPr lang="en-US" sz="2800" b="1" dirty="0" smtClean="0"/>
              <a:t>Select </a:t>
            </a:r>
            <a:r>
              <a:rPr lang="en-US" sz="2800" b="1" dirty="0"/>
              <a:t>specific media vehicles</a:t>
            </a:r>
            <a:r>
              <a:rPr lang="en-US" sz="2800" b="1" dirty="0" smtClean="0"/>
              <a:t>.</a:t>
            </a:r>
          </a:p>
          <a:p>
            <a:pPr marL="1828800" lvl="3" indent="-457200"/>
            <a:r>
              <a:rPr lang="en-US" sz="2800" b="1" dirty="0" smtClean="0"/>
              <a:t>Which newspaper, TV, radio station, etc)</a:t>
            </a:r>
            <a:endParaRPr lang="en-US" sz="2800" b="1" dirty="0"/>
          </a:p>
          <a:p>
            <a:pPr marL="990600" lvl="1" indent="-533400">
              <a:buNone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7B3B-EDBF-49AC-8D89-31B3DCF77821}" type="slidenum">
              <a:rPr lang="en-US"/>
              <a:pPr/>
              <a:t>59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6858000" cy="5029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dirty="0"/>
              <a:t>Develop the advertising strategy. </a:t>
            </a:r>
            <a:r>
              <a:rPr lang="en-US" sz="2400" b="1" dirty="0"/>
              <a:t>(cont.)</a:t>
            </a:r>
          </a:p>
          <a:p>
            <a:pPr marL="1371600" lvl="2" indent="-457200"/>
            <a:r>
              <a:rPr lang="en-US" sz="3200" b="1" dirty="0" smtClean="0"/>
              <a:t>Decide </a:t>
            </a:r>
            <a:r>
              <a:rPr lang="en-US" sz="3200" b="1" dirty="0"/>
              <a:t>on media </a:t>
            </a:r>
            <a:r>
              <a:rPr lang="en-US" sz="3200" b="1" dirty="0" smtClean="0"/>
              <a:t>timing.</a:t>
            </a:r>
          </a:p>
          <a:p>
            <a:pPr marL="1828800" lvl="3" indent="-457200"/>
            <a:r>
              <a:rPr lang="en-US" sz="2800" b="1" dirty="0" smtClean="0"/>
              <a:t>Continuous – evenly spaced</a:t>
            </a:r>
          </a:p>
          <a:p>
            <a:pPr marL="1828800" lvl="3" indent="-457200"/>
            <a:r>
              <a:rPr lang="en-US" sz="2800" b="1" dirty="0" smtClean="0"/>
              <a:t>Pulsed – with peaks and lulls in activity</a:t>
            </a:r>
            <a:endParaRPr lang="en-US" sz="2800" b="1" dirty="0"/>
          </a:p>
          <a:p>
            <a:pPr marL="990600" lvl="1" indent="-533400">
              <a:buFontTx/>
              <a:buChar char="•"/>
            </a:pPr>
            <a:endParaRPr lang="en-US" sz="2400" b="1" i="1" dirty="0"/>
          </a:p>
        </p:txBody>
      </p:sp>
      <p:pic>
        <p:nvPicPr>
          <p:cNvPr id="23561" name="Picture 9" descr="wri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9335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Product Promotion – </a:t>
            </a:r>
          </a:p>
          <a:p>
            <a:pPr lvl="1"/>
            <a:r>
              <a:rPr lang="en-US" sz="3200" dirty="0" smtClean="0"/>
              <a:t>Communication designed to convince customers to choose a business’s products or services instead of those offered by a competitor</a:t>
            </a:r>
          </a:p>
          <a:p>
            <a:pPr lvl="1">
              <a:buNone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4F12-B973-4811-85AC-B2EF2796B097}" type="slidenum">
              <a:rPr lang="en-US"/>
              <a:pPr/>
              <a:t>60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781800" cy="1143000"/>
          </a:xfrm>
        </p:spPr>
        <p:txBody>
          <a:bodyPr/>
          <a:lstStyle/>
          <a:p>
            <a:r>
              <a:rPr lang="en-US" sz="4000"/>
              <a:t>Planning the advertising campaign </a:t>
            </a:r>
            <a:r>
              <a:rPr lang="en-US" sz="2400"/>
              <a:t>(cont.)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133600"/>
            <a:ext cx="8534400" cy="4191000"/>
          </a:xfrm>
        </p:spPr>
        <p:txBody>
          <a:bodyPr/>
          <a:lstStyle/>
          <a:p>
            <a:pPr marL="990600" lvl="1" indent="-476250">
              <a:buFontTx/>
              <a:buNone/>
              <a:tabLst>
                <a:tab pos="976313" algn="l"/>
                <a:tab pos="1489075" algn="l"/>
              </a:tabLst>
            </a:pPr>
            <a:r>
              <a:rPr lang="en-US" b="1" dirty="0">
                <a:cs typeface="Arial" charset="0"/>
              </a:rPr>
              <a:t>►</a:t>
            </a:r>
            <a:r>
              <a:rPr lang="en-US" sz="3200" b="1" dirty="0">
                <a:cs typeface="Arial" charset="0"/>
              </a:rPr>
              <a:t>Evaluate the advertising campaign.</a:t>
            </a:r>
          </a:p>
          <a:p>
            <a:pPr marL="1489075" lvl="2" indent="-384175">
              <a:tabLst>
                <a:tab pos="976313" algn="l"/>
                <a:tab pos="1489075" algn="l"/>
              </a:tabLst>
            </a:pPr>
            <a:r>
              <a:rPr lang="en-US" sz="2800" b="1" dirty="0" smtClean="0">
                <a:cs typeface="Arial" charset="0"/>
              </a:rPr>
              <a:t>Effects of the communication:</a:t>
            </a:r>
          </a:p>
          <a:p>
            <a:pPr marL="1946275" lvl="3" indent="-384175">
              <a:tabLst>
                <a:tab pos="976313" algn="l"/>
                <a:tab pos="1489075" algn="l"/>
              </a:tabLst>
            </a:pPr>
            <a:r>
              <a:rPr lang="en-US" sz="2400" b="1" dirty="0" smtClean="0">
                <a:cs typeface="Arial" charset="0"/>
              </a:rPr>
              <a:t> Have </a:t>
            </a:r>
            <a:r>
              <a:rPr lang="en-US" sz="2400" b="1" dirty="0">
                <a:cs typeface="Arial" charset="0"/>
              </a:rPr>
              <a:t>consumer opinions changed?</a:t>
            </a:r>
          </a:p>
          <a:p>
            <a:pPr marL="1489075" lvl="2" indent="-384175">
              <a:tabLst>
                <a:tab pos="976313" algn="l"/>
                <a:tab pos="1489075" algn="l"/>
              </a:tabLst>
            </a:pPr>
            <a:r>
              <a:rPr lang="en-US" sz="2800" b="1" dirty="0" smtClean="0">
                <a:cs typeface="Arial" charset="0"/>
              </a:rPr>
              <a:t>Sales Effects: </a:t>
            </a:r>
          </a:p>
          <a:p>
            <a:pPr marL="1946275" lvl="3" indent="-384175">
              <a:tabLst>
                <a:tab pos="976313" algn="l"/>
                <a:tab pos="1489075" algn="l"/>
              </a:tabLst>
            </a:pPr>
            <a:r>
              <a:rPr lang="en-US" sz="2400" b="1" dirty="0" smtClean="0">
                <a:cs typeface="Arial" charset="0"/>
              </a:rPr>
              <a:t>How </a:t>
            </a:r>
            <a:r>
              <a:rPr lang="en-US" sz="2400" b="1" dirty="0">
                <a:cs typeface="Arial" charset="0"/>
              </a:rPr>
              <a:t>do past sales and expenditures compare with current sales and expenditures?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 bldLvl="3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DB265-5951-4A0B-89A1-89AE7C53C7A6}" type="slidenum">
              <a:rPr lang="en-US"/>
              <a:pPr/>
              <a:t>61</a:t>
            </a:fld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905000"/>
            <a:ext cx="6248400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b="1" dirty="0"/>
              <a:t>Review sales promotion objectives.</a:t>
            </a:r>
          </a:p>
          <a:p>
            <a:pPr marL="609600" indent="-609600">
              <a:buFontTx/>
              <a:buAutoNum type="arabicPeriod"/>
            </a:pPr>
            <a:r>
              <a:rPr lang="en-US" b="1" dirty="0"/>
              <a:t>Use sales promotion tools.</a:t>
            </a:r>
          </a:p>
          <a:p>
            <a:pPr marL="609600" indent="-609600">
              <a:buFontTx/>
              <a:buAutoNum type="arabicPeriod"/>
            </a:pPr>
            <a:r>
              <a:rPr lang="en-US" b="1" dirty="0"/>
              <a:t>Develop the sales promotion program.</a:t>
            </a:r>
          </a:p>
        </p:txBody>
      </p:sp>
      <p:pic>
        <p:nvPicPr>
          <p:cNvPr id="16388" name="Picture 4" descr="sales promo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876800"/>
            <a:ext cx="2819400" cy="173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3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DB265-5951-4A0B-89A1-89AE7C53C7A6}" type="slidenum">
              <a:rPr lang="en-US"/>
              <a:pPr/>
              <a:t>62</a:t>
            </a:fld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905000"/>
            <a:ext cx="6248400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b="1" dirty="0"/>
              <a:t>Review sales promotion objectives</a:t>
            </a:r>
            <a:r>
              <a:rPr lang="en-US" b="1" dirty="0" smtClean="0"/>
              <a:t>.</a:t>
            </a:r>
          </a:p>
          <a:p>
            <a:pPr marL="1009650" lvl="1" indent="-609600"/>
            <a:r>
              <a:rPr lang="en-US" b="1" dirty="0" smtClean="0"/>
              <a:t>Already set – just need to review</a:t>
            </a:r>
            <a:endParaRPr lang="en-US" b="1" dirty="0"/>
          </a:p>
          <a:p>
            <a:pPr marL="609600" indent="-609600">
              <a:buNone/>
            </a:pPr>
            <a:endParaRPr lang="en-US" b="1" dirty="0"/>
          </a:p>
        </p:txBody>
      </p:sp>
      <p:pic>
        <p:nvPicPr>
          <p:cNvPr id="16388" name="Picture 4" descr="sales promo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876800"/>
            <a:ext cx="2819400" cy="173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3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C116-2C4E-4138-B39A-C4EEC2079EE0}" type="slidenum">
              <a:rPr lang="en-US"/>
              <a:pPr/>
              <a:t>63</a:t>
            </a:fld>
            <a:endParaRPr 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 </a:t>
            </a:r>
            <a:r>
              <a:rPr lang="en-US" sz="2400" dirty="0"/>
              <a:t>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7162800" cy="48006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sz="2800" b="1" dirty="0"/>
              <a:t>Use sales promotion tools.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Consumer promotion </a:t>
            </a:r>
            <a:r>
              <a:rPr lang="en-US" b="1" dirty="0" smtClean="0"/>
              <a:t>tools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Trade promotion tools</a:t>
            </a:r>
          </a:p>
          <a:p>
            <a:pPr marL="990600" lvl="1" indent="-533400">
              <a:buFontTx/>
              <a:buChar char="•"/>
            </a:pPr>
            <a:r>
              <a:rPr lang="en-US" b="1" dirty="0" smtClean="0"/>
              <a:t>Business promotion tools</a:t>
            </a:r>
            <a:endParaRPr lang="en-US" sz="2400" b="1" dirty="0"/>
          </a:p>
        </p:txBody>
      </p:sp>
      <p:pic>
        <p:nvPicPr>
          <p:cNvPr id="24580" name="Picture 4" descr="coup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038600"/>
            <a:ext cx="2628900" cy="2406650"/>
          </a:xfrm>
          <a:prstGeom prst="rect">
            <a:avLst/>
          </a:prstGeom>
          <a:noFill/>
        </p:spPr>
      </p:pic>
      <p:pic>
        <p:nvPicPr>
          <p:cNvPr id="24581" name="Picture 5" descr="sweepstak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600200"/>
            <a:ext cx="2819400" cy="211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 bldLvl="3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C116-2C4E-4138-B39A-C4EEC2079EE0}" type="slidenum">
              <a:rPr lang="en-US"/>
              <a:pPr/>
              <a:t>64</a:t>
            </a:fld>
            <a:endParaRPr 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 </a:t>
            </a:r>
            <a:r>
              <a:rPr lang="en-US" sz="2400" dirty="0"/>
              <a:t>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7162800" cy="48006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sz="2800" b="1" dirty="0"/>
              <a:t>Use sales promotion tools.</a:t>
            </a:r>
          </a:p>
          <a:p>
            <a:pPr marL="990600" lvl="1" indent="-533400">
              <a:buFontTx/>
              <a:buChar char="•"/>
            </a:pPr>
            <a:r>
              <a:rPr lang="en-US" sz="2400" b="1" i="1" dirty="0">
                <a:solidFill>
                  <a:srgbClr val="0070C0"/>
                </a:solidFill>
              </a:rPr>
              <a:t>Consumer promotion tools</a:t>
            </a:r>
          </a:p>
          <a:p>
            <a:pPr marL="1371600" lvl="2" indent="-457200"/>
            <a:r>
              <a:rPr lang="en-US" sz="2000" b="1" dirty="0"/>
              <a:t>Samples</a:t>
            </a:r>
          </a:p>
          <a:p>
            <a:pPr marL="1371600" lvl="2" indent="-457200"/>
            <a:r>
              <a:rPr lang="en-US" sz="2000" b="1" dirty="0"/>
              <a:t>Coupons and rebates</a:t>
            </a:r>
          </a:p>
          <a:p>
            <a:pPr marL="1371600" lvl="2" indent="-457200"/>
            <a:r>
              <a:rPr lang="en-US" sz="2000" b="1" dirty="0"/>
              <a:t>Price packs and special “deals”</a:t>
            </a:r>
          </a:p>
          <a:p>
            <a:pPr marL="1371600" lvl="2" indent="-457200"/>
            <a:r>
              <a:rPr lang="en-US" sz="2000" b="1" dirty="0"/>
              <a:t>Premiums</a:t>
            </a:r>
          </a:p>
          <a:p>
            <a:pPr marL="1371600" lvl="2" indent="-457200"/>
            <a:r>
              <a:rPr lang="en-US" sz="2000" b="1" dirty="0"/>
              <a:t>Advertising specialties</a:t>
            </a:r>
          </a:p>
          <a:p>
            <a:pPr marL="1371600" lvl="2" indent="-457200"/>
            <a:r>
              <a:rPr lang="en-US" sz="2000" b="1" dirty="0"/>
              <a:t>Patronage rewards</a:t>
            </a:r>
          </a:p>
          <a:p>
            <a:pPr marL="1371600" lvl="2" indent="-457200"/>
            <a:r>
              <a:rPr lang="en-US" sz="2000" b="1" dirty="0"/>
              <a:t>Point-of-purchase (POP) promotions</a:t>
            </a:r>
          </a:p>
          <a:p>
            <a:pPr marL="1371600" lvl="2" indent="-457200"/>
            <a:r>
              <a:rPr lang="en-US" sz="2000" b="1" dirty="0"/>
              <a:t>Contests, sweepstakes, games</a:t>
            </a:r>
          </a:p>
          <a:p>
            <a:pPr marL="1371600" lvl="2" indent="-457200"/>
            <a:r>
              <a:rPr lang="en-US" sz="2000" b="1" dirty="0"/>
              <a:t>Product placement</a:t>
            </a:r>
          </a:p>
          <a:p>
            <a:pPr marL="1371600" lvl="2" indent="-457200"/>
            <a:r>
              <a:rPr lang="en-US" sz="2000" b="1" dirty="0"/>
              <a:t>Sponsorships</a:t>
            </a:r>
          </a:p>
        </p:txBody>
      </p:sp>
      <p:pic>
        <p:nvPicPr>
          <p:cNvPr id="24580" name="Picture 4" descr="coup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038600"/>
            <a:ext cx="2628900" cy="2406650"/>
          </a:xfrm>
          <a:prstGeom prst="rect">
            <a:avLst/>
          </a:prstGeom>
          <a:noFill/>
        </p:spPr>
      </p:pic>
      <p:pic>
        <p:nvPicPr>
          <p:cNvPr id="24581" name="Picture 5" descr="sweepstak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600200"/>
            <a:ext cx="2819400" cy="211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 bldLvl="3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5D0F2-3636-4871-A9CA-28ACEA4A01B1}" type="slidenum">
              <a:rPr lang="en-US"/>
              <a:pPr/>
              <a:t>65</a:t>
            </a:fld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 </a:t>
            </a:r>
            <a:r>
              <a:rPr lang="en-US" sz="2400" dirty="0"/>
              <a:t>(cont.)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828800"/>
            <a:ext cx="6172200" cy="4525963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b="1" dirty="0"/>
              <a:t>Use sales promotion tools.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b="1" i="1" dirty="0">
                <a:solidFill>
                  <a:srgbClr val="0070C0"/>
                </a:solidFill>
              </a:rPr>
              <a:t>Trade promotion tools</a:t>
            </a:r>
          </a:p>
          <a:p>
            <a:pPr marL="1371600" lvl="2" indent="-457200"/>
            <a:r>
              <a:rPr lang="en-US" b="1" dirty="0"/>
              <a:t>Discounts</a:t>
            </a:r>
          </a:p>
          <a:p>
            <a:pPr marL="1371600" lvl="2" indent="-457200"/>
            <a:r>
              <a:rPr lang="en-US" b="1" dirty="0"/>
              <a:t>Promotional allowances</a:t>
            </a:r>
          </a:p>
          <a:p>
            <a:pPr marL="1371600" lvl="2" indent="-457200"/>
            <a:r>
              <a:rPr lang="en-US" b="1" dirty="0"/>
              <a:t>Slotting allowances</a:t>
            </a:r>
          </a:p>
          <a:p>
            <a:pPr marL="1371600" lvl="2" indent="-457200"/>
            <a:r>
              <a:rPr lang="en-US" b="1" dirty="0"/>
              <a:t>Cooperative advertising</a:t>
            </a:r>
          </a:p>
          <a:p>
            <a:pPr marL="1371600" lvl="2" indent="-457200"/>
            <a:r>
              <a:rPr lang="en-US" b="1" dirty="0"/>
              <a:t>Free goods</a:t>
            </a:r>
          </a:p>
          <a:p>
            <a:pPr marL="1371600" lvl="2" indent="-457200"/>
            <a:r>
              <a:rPr lang="en-US" b="1" dirty="0"/>
              <a:t>Specialty advertising items</a:t>
            </a:r>
          </a:p>
          <a:p>
            <a:pPr marL="990600" lvl="1" indent="-533400">
              <a:buFontTx/>
              <a:buNone/>
            </a:pPr>
            <a:endParaRPr lang="en-US" b="1" dirty="0"/>
          </a:p>
        </p:txBody>
      </p:sp>
      <p:pic>
        <p:nvPicPr>
          <p:cNvPr id="25604" name="Picture 4" descr="specialty advertis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057400"/>
            <a:ext cx="20955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 bldLvl="3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F9B-513F-4C91-B983-E4BCC2659CE3}" type="slidenum">
              <a:rPr lang="en-US"/>
              <a:pPr/>
              <a:t>66</a:t>
            </a:fld>
            <a:endParaRPr lang="en-US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 </a:t>
            </a:r>
            <a:r>
              <a:rPr lang="en-US" sz="2400" dirty="0"/>
              <a:t>(cont.)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4495800" cy="47244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b="1" dirty="0"/>
              <a:t>Use sales promotion tools. </a:t>
            </a:r>
            <a:r>
              <a:rPr lang="en-US" sz="2400" b="1" dirty="0"/>
              <a:t>(cont.)</a:t>
            </a:r>
          </a:p>
          <a:p>
            <a:pPr marL="990600" lvl="1" indent="-533400">
              <a:buFontTx/>
              <a:buChar char="•"/>
            </a:pPr>
            <a:r>
              <a:rPr lang="en-US" b="1" i="1" dirty="0">
                <a:solidFill>
                  <a:srgbClr val="0070C0"/>
                </a:solidFill>
              </a:rPr>
              <a:t>Business promotion tools</a:t>
            </a:r>
          </a:p>
          <a:p>
            <a:pPr marL="1371600" lvl="2" indent="-457200"/>
            <a:r>
              <a:rPr lang="en-US" b="1" dirty="0"/>
              <a:t>Conventions and trade shows</a:t>
            </a:r>
          </a:p>
          <a:p>
            <a:pPr marL="1371600" lvl="2" indent="-457200"/>
            <a:r>
              <a:rPr lang="en-US" b="1" dirty="0"/>
              <a:t>Sales contests</a:t>
            </a:r>
          </a:p>
          <a:p>
            <a:pPr marL="990600" lvl="1" indent="-533400">
              <a:buFontTx/>
              <a:buNone/>
            </a:pPr>
            <a:endParaRPr lang="en-US" b="1" dirty="0"/>
          </a:p>
        </p:txBody>
      </p:sp>
      <p:pic>
        <p:nvPicPr>
          <p:cNvPr id="26628" name="Picture 4" descr="trade sh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09800"/>
            <a:ext cx="3843338" cy="349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 bldLvl="2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87C1-81BE-4867-9A7B-9B88864DD127}" type="slidenum">
              <a:rPr lang="en-US"/>
              <a:pPr/>
              <a:t>67</a:t>
            </a:fld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sales promotion activities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7239000" cy="4525963"/>
          </a:xfrm>
        </p:spPr>
        <p:txBody>
          <a:bodyPr/>
          <a:lstStyle/>
          <a:p>
            <a:pPr marL="609600" indent="-609600">
              <a:buFontTx/>
              <a:buAutoNum type="arabicPeriod" startAt="3"/>
            </a:pPr>
            <a:r>
              <a:rPr lang="en-US" b="1" dirty="0"/>
              <a:t>Develop the sales promotion program.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Determine the size of the incentive.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Set conditions for participation.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Determine the length of the promotion.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Carry out the program.</a:t>
            </a:r>
          </a:p>
          <a:p>
            <a:pPr marL="990600" lvl="1" indent="-533400">
              <a:buFontTx/>
              <a:buChar char="•"/>
            </a:pPr>
            <a:r>
              <a:rPr lang="en-US" b="1" dirty="0"/>
              <a:t>Evaluate the program.</a:t>
            </a:r>
          </a:p>
        </p:txBody>
      </p:sp>
      <p:pic>
        <p:nvPicPr>
          <p:cNvPr id="27652" name="Picture 4" descr="sales-promotion_r3_c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657600"/>
            <a:ext cx="23622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 bldLvl="2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B62C-A132-492B-BE6A-46A299FA3DDF}" type="slidenum">
              <a:rPr lang="en-US"/>
              <a:pPr/>
              <a:t>68</a:t>
            </a:fld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public relations opportunities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038600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b="1" dirty="0"/>
              <a:t>Consider which functions to emphasize.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/>
              <a:t>Consider the role and impact of public relations.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/>
              <a:t>Use major public relations tools.</a:t>
            </a:r>
          </a:p>
        </p:txBody>
      </p:sp>
      <p:pic>
        <p:nvPicPr>
          <p:cNvPr id="28679" name="Picture 7" descr="public_relati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76800" y="2346325"/>
            <a:ext cx="3352800" cy="326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4" grpId="1"/>
      <p:bldP spid="28675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73CE-CD34-4E63-8BE6-C83DBB1A464F}" type="slidenum">
              <a:rPr lang="en-US"/>
              <a:pPr/>
              <a:t>69</a:t>
            </a:fld>
            <a:endParaRPr 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sz="3200" dirty="0"/>
              <a:t>Planning for public relations opportunities </a:t>
            </a:r>
            <a:r>
              <a:rPr lang="en-US" sz="2400" dirty="0"/>
              <a:t>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5943600" cy="5257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b="1" dirty="0"/>
              <a:t>Consider which functions to emphasize.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Press relations to attract attention through the media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Product publicity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Public affairs to build community relations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Lobbying to influence legislation and regulation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Investor relations</a:t>
            </a:r>
          </a:p>
          <a:p>
            <a:pPr marL="990600" lvl="1" indent="-533400">
              <a:buFontTx/>
              <a:buChar char="•"/>
            </a:pPr>
            <a:r>
              <a:rPr lang="en-US" sz="2400" b="1" dirty="0"/>
              <a:t>Development to gain financial or volunteer support</a:t>
            </a:r>
          </a:p>
        </p:txBody>
      </p:sp>
      <p:pic>
        <p:nvPicPr>
          <p:cNvPr id="29701" name="Picture 5" descr="mobile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8050" y="1219200"/>
            <a:ext cx="3155950" cy="3219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Institutional Promotion – </a:t>
            </a:r>
          </a:p>
          <a:p>
            <a:pPr lvl="1"/>
            <a:r>
              <a:rPr lang="en-US" sz="3200" dirty="0" smtClean="0"/>
              <a:t>Communication designed to build a positive image for the business, help it advocate for change or take a stand on an issue</a:t>
            </a:r>
          </a:p>
          <a:p>
            <a:pPr lvl="1">
              <a:buNone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B62C-A132-492B-BE6A-46A299FA3DDF}" type="slidenum">
              <a:rPr lang="en-US"/>
              <a:pPr/>
              <a:t>70</a:t>
            </a:fld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public relations opportunities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724400" cy="4525963"/>
          </a:xfrm>
        </p:spPr>
        <p:txBody>
          <a:bodyPr/>
          <a:lstStyle/>
          <a:p>
            <a:pPr marL="609600" indent="-609600">
              <a:buNone/>
            </a:pPr>
            <a:r>
              <a:rPr lang="en-US" sz="2800" b="1" dirty="0" smtClean="0"/>
              <a:t>2. Consider </a:t>
            </a:r>
            <a:r>
              <a:rPr lang="en-US" sz="2800" b="1" dirty="0"/>
              <a:t>the role and impact of public relations</a:t>
            </a:r>
            <a:r>
              <a:rPr lang="en-US" sz="2800" b="1" dirty="0" smtClean="0"/>
              <a:t>.</a:t>
            </a:r>
          </a:p>
          <a:p>
            <a:pPr marL="609600" indent="-609600">
              <a:buNone/>
            </a:pPr>
            <a:endParaRPr lang="en-US" sz="2000" b="1" dirty="0" smtClean="0"/>
          </a:p>
          <a:p>
            <a:pPr marL="1009650" lvl="1" indent="-609600"/>
            <a:r>
              <a:rPr lang="en-US" sz="2400" b="1" dirty="0" smtClean="0"/>
              <a:t>How does this fit into overall promotion?</a:t>
            </a:r>
          </a:p>
          <a:p>
            <a:pPr marL="1009650" lvl="1" indent="-609600"/>
            <a:r>
              <a:rPr lang="en-US" sz="2400" b="1" dirty="0" smtClean="0"/>
              <a:t>How will this help/hurt our promotion?</a:t>
            </a:r>
            <a:endParaRPr lang="en-US" sz="2400" b="1" dirty="0"/>
          </a:p>
        </p:txBody>
      </p:sp>
      <p:pic>
        <p:nvPicPr>
          <p:cNvPr id="28679" name="Picture 7" descr="public_relati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10200" y="2362200"/>
            <a:ext cx="3352800" cy="326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4" grpId="1"/>
      <p:bldP spid="28675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4AF98-9994-4931-BB8F-4C8B146C54F2}" type="slidenum">
              <a:rPr lang="en-US"/>
              <a:pPr/>
              <a:t>71</a:t>
            </a:fld>
            <a:endParaRPr lang="en-US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Planning for direct marketing approaches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4953000" cy="4525963"/>
          </a:xfrm>
        </p:spPr>
        <p:txBody>
          <a:bodyPr/>
          <a:lstStyle/>
          <a:p>
            <a:r>
              <a:rPr lang="en-US" b="1" dirty="0"/>
              <a:t>Direct mail and fax advertising</a:t>
            </a:r>
          </a:p>
          <a:p>
            <a:r>
              <a:rPr lang="en-US" b="1" dirty="0"/>
              <a:t>E-mail and Internet advertising</a:t>
            </a:r>
          </a:p>
        </p:txBody>
      </p:sp>
      <p:pic>
        <p:nvPicPr>
          <p:cNvPr id="31750" name="Picture 6" descr="direct ma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114800"/>
            <a:ext cx="4953000" cy="2571750"/>
          </a:xfrm>
          <a:prstGeom prst="rect">
            <a:avLst/>
          </a:prstGeom>
          <a:noFill/>
        </p:spPr>
      </p:pic>
      <p:pic>
        <p:nvPicPr>
          <p:cNvPr id="31751" name="Picture 7" descr="ema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676400"/>
            <a:ext cx="2295525" cy="2011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72</a:t>
            </a:fld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EBA-6785-48F6-AE11-60EE5F9A8AA8}" type="slidenum">
              <a:rPr lang="en-US"/>
              <a:pPr/>
              <a:t>73</a:t>
            </a:fld>
            <a:endParaRPr lang="en-US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for personal selling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600200"/>
            <a:ext cx="3886200" cy="4525963"/>
          </a:xfrm>
        </p:spPr>
        <p:txBody>
          <a:bodyPr/>
          <a:lstStyle/>
          <a:p>
            <a:r>
              <a:rPr lang="en-US" b="1" dirty="0"/>
              <a:t>Sales staff training</a:t>
            </a:r>
          </a:p>
          <a:p>
            <a:r>
              <a:rPr lang="en-US" b="1" dirty="0"/>
              <a:t>Procedures for maintaining sales staff awareness of current promotions</a:t>
            </a:r>
          </a:p>
        </p:txBody>
      </p:sp>
      <p:pic>
        <p:nvPicPr>
          <p:cNvPr id="32772" name="Picture 4" descr="MCj037913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209800"/>
            <a:ext cx="2509838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Promotion Management Handout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860BA-C140-4429-84A1-8E1051A4418E}" type="slidenum">
              <a:rPr lang="en-US" smtClean="0"/>
              <a:pPr/>
              <a:t>74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069-DEBD-4228-8C27-5C336ADDA218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Promotional mix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4582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 b="1" i="1" dirty="0"/>
              <a:t>The combination of all types of communication and a cost-effective allocation of resources used by a business to inform, persuade, or remind consumers about a company and/or its products.</a:t>
            </a:r>
          </a:p>
          <a:p>
            <a:r>
              <a:rPr lang="en-US" sz="2800" b="1" dirty="0"/>
              <a:t>Advertising</a:t>
            </a:r>
          </a:p>
          <a:p>
            <a:r>
              <a:rPr lang="en-US" sz="2800" b="1" dirty="0"/>
              <a:t>Sales promotion</a:t>
            </a:r>
          </a:p>
          <a:p>
            <a:r>
              <a:rPr lang="en-US" sz="2800" b="1" dirty="0"/>
              <a:t>Public relations</a:t>
            </a:r>
          </a:p>
          <a:p>
            <a:r>
              <a:rPr lang="en-US" sz="2800" b="1" dirty="0"/>
              <a:t>Personal selling</a:t>
            </a:r>
          </a:p>
          <a:p>
            <a:r>
              <a:rPr lang="en-US" sz="2800" b="1" dirty="0"/>
              <a:t>Direct marketing</a:t>
            </a:r>
          </a:p>
        </p:txBody>
      </p:sp>
      <p:pic>
        <p:nvPicPr>
          <p:cNvPr id="4100" name="Picture 4" descr="promotion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4443" y="3962400"/>
            <a:ext cx="4455058" cy="2395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8C3D7-584B-4550-AE78-BCFBFBE99E44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Advertising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582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Any paid form of </a:t>
            </a:r>
            <a:r>
              <a:rPr lang="en-US" b="1" i="1" dirty="0" err="1"/>
              <a:t>nonpersonal</a:t>
            </a:r>
            <a:r>
              <a:rPr lang="en-US" b="1" dirty="0"/>
              <a:t> presentation of ideas, goods, or services made by an identified sponsor</a:t>
            </a:r>
            <a:r>
              <a:rPr lang="en-US" b="1" i="1" dirty="0"/>
              <a:t>.</a:t>
            </a:r>
          </a:p>
          <a:p>
            <a:pPr>
              <a:lnSpc>
                <a:spcPct val="80000"/>
              </a:lnSpc>
            </a:pPr>
            <a:endParaRPr lang="en-US" sz="2800" b="1" dirty="0" smtClean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Designed to create awareness of a company and its products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Examples:</a:t>
            </a:r>
          </a:p>
          <a:p>
            <a:pPr lvl="1">
              <a:lnSpc>
                <a:spcPct val="80000"/>
              </a:lnSpc>
            </a:pPr>
            <a:r>
              <a:rPr lang="en-US" sz="2400" b="1" dirty="0" smtClean="0"/>
              <a:t> Radio and TV commercials</a:t>
            </a:r>
          </a:p>
          <a:p>
            <a:pPr lvl="1">
              <a:lnSpc>
                <a:spcPct val="80000"/>
              </a:lnSpc>
            </a:pPr>
            <a:r>
              <a:rPr lang="en-US" sz="2400" b="1" dirty="0" smtClean="0"/>
              <a:t>Newspaper and Magazine advertisements</a:t>
            </a:r>
            <a:endParaRPr lang="en-US" sz="2400" b="1" dirty="0"/>
          </a:p>
        </p:txBody>
      </p:sp>
      <p:pic>
        <p:nvPicPr>
          <p:cNvPr id="6148" name="Picture 4" descr="j01861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04800"/>
            <a:ext cx="1806575" cy="1770063"/>
          </a:xfrm>
          <a:prstGeom prst="rect">
            <a:avLst/>
          </a:prstGeom>
          <a:noFill/>
        </p:spPr>
      </p:pic>
      <p:pic>
        <p:nvPicPr>
          <p:cNvPr id="6149" name="Picture 5" descr="RES_006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752600" cy="1592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theme/theme1.xml><?xml version="1.0" encoding="utf-8"?>
<a:theme xmlns:a="http://schemas.openxmlformats.org/drawingml/2006/main" name="VoiceoftheCustomerII">
  <a:themeElements>
    <a:clrScheme name="VoiceoftheCustomerI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oiceoftheCustomerI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iceoftheCustomerI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iceoftheCustomerI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iceoftheCustomerI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iceoftheCustomerI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iceoftheCustomerI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iceoftheCustomerI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iceoftheCustomerI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VoiceoftheCustomerII</Template>
  <TotalTime>1333</TotalTime>
  <Words>2342</Words>
  <Application>Microsoft Office PowerPoint</Application>
  <PresentationFormat>On-screen Show (4:3)</PresentationFormat>
  <Paragraphs>535</Paragraphs>
  <Slides>74</Slides>
  <Notes>68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VoiceoftheCustomerII</vt:lpstr>
      <vt:lpstr>Monday, May 16th Unit J – Dist, Promo, Sales</vt:lpstr>
      <vt:lpstr>Tuesday, May 17th Unit J – Dist, Promo, Sales</vt:lpstr>
      <vt:lpstr>Wednesday, May 18th Unit J – Dist, Promo, Sales</vt:lpstr>
      <vt:lpstr>UNIT F MANAGEMENT OF DISTRIBUTION, PROMOTION, AND SELLING</vt:lpstr>
      <vt:lpstr>Promotion</vt:lpstr>
      <vt:lpstr>Promotion</vt:lpstr>
      <vt:lpstr>Promotion</vt:lpstr>
      <vt:lpstr>Promotional mix</vt:lpstr>
      <vt:lpstr>Advertising</vt:lpstr>
      <vt:lpstr>Advertising</vt:lpstr>
      <vt:lpstr>Advertising</vt:lpstr>
      <vt:lpstr>Sales promotion</vt:lpstr>
      <vt:lpstr>Sales promotion</vt:lpstr>
      <vt:lpstr>Sales promotion</vt:lpstr>
      <vt:lpstr>Public relations</vt:lpstr>
      <vt:lpstr>Public relations</vt:lpstr>
      <vt:lpstr>Public relations</vt:lpstr>
      <vt:lpstr>Personal selling</vt:lpstr>
      <vt:lpstr>Personal selling</vt:lpstr>
      <vt:lpstr>Personal selling</vt:lpstr>
      <vt:lpstr>Direct marketing</vt:lpstr>
      <vt:lpstr>Direct marketing</vt:lpstr>
      <vt:lpstr>Direct marketing</vt:lpstr>
      <vt:lpstr>Promotional Mix Activity</vt:lpstr>
      <vt:lpstr>Tuesday, May 17th Unit F10</vt:lpstr>
      <vt:lpstr>Integrated marketing communications (IMC)</vt:lpstr>
      <vt:lpstr>Integrated marketing communications (IMC)</vt:lpstr>
      <vt:lpstr>Integrated marketing communications (cont.)</vt:lpstr>
      <vt:lpstr>Integrated marketing communications (cont.)</vt:lpstr>
      <vt:lpstr>Integrated marketing communications (cont.)</vt:lpstr>
      <vt:lpstr>Integrated marketing communications (cont.)</vt:lpstr>
      <vt:lpstr>Integrated marketing communications (cont.)</vt:lpstr>
      <vt:lpstr>PROMOTION: management responsibilities &amp; decision -making</vt:lpstr>
      <vt:lpstr>PROMOTION: management responsibilities &amp; decision -making</vt:lpstr>
      <vt:lpstr>PROMOTION: management responsibilities &amp; decision -making</vt:lpstr>
      <vt:lpstr>Planning the advertising campaign</vt:lpstr>
      <vt:lpstr>Planning the advertising campaign (cont)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ACTIVITY</vt:lpstr>
      <vt:lpstr>Wednesday, May 18th Unit F10 – Dist, Promo, Sales</vt:lpstr>
      <vt:lpstr>Thursday, May 20th Unit F10 – Dist, Promo, Sales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the advertising campaign (cont.)</vt:lpstr>
      <vt:lpstr>Planning for sales promotion activities</vt:lpstr>
      <vt:lpstr>Planning for sales promotion activities</vt:lpstr>
      <vt:lpstr>Planning for sales promotion activities (cont.)</vt:lpstr>
      <vt:lpstr>Planning for sales promotion activities (cont.)</vt:lpstr>
      <vt:lpstr>Planning for sales promotion activities (cont.)</vt:lpstr>
      <vt:lpstr>Planning for sales promotion activities (cont.)</vt:lpstr>
      <vt:lpstr>Planning for sales promotion activities</vt:lpstr>
      <vt:lpstr>Planning for public relations opportunities</vt:lpstr>
      <vt:lpstr>Planning for public relations opportunities (cont.)</vt:lpstr>
      <vt:lpstr>Planning for public relations opportunities</vt:lpstr>
      <vt:lpstr>Planning for direct marketing approaches</vt:lpstr>
      <vt:lpstr>Slide 72</vt:lpstr>
      <vt:lpstr>Planning for personal selling</vt:lpstr>
      <vt:lpstr>ACTIVITY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F MANAGEMENT OF DISTRIBUTION, PROMOTION, AND SELLING</dc:title>
  <dc:creator>Ann</dc:creator>
  <cp:lastModifiedBy>abehar</cp:lastModifiedBy>
  <cp:revision>47</cp:revision>
  <dcterms:created xsi:type="dcterms:W3CDTF">2004-01-04T01:15:13Z</dcterms:created>
  <dcterms:modified xsi:type="dcterms:W3CDTF">2011-05-18T15:05:02Z</dcterms:modified>
</cp:coreProperties>
</file>