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36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Override PartName="/ppt/notesSlides/notesSlide18.xml" ContentType="application/vnd.openxmlformats-officedocument.presentationml.notesSlide+xml"/>
  <Override PartName="/ppt/notesSlides/notesSlide27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notesSlides/notesSlide25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  <Override PartName="/ppt/notesSlides/notesSlide28.xml" ContentType="application/vnd.openxmlformats-officedocument.presentationml.notesSlide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33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notesSlides/notesSlide29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47"/>
  </p:notesMasterIdLst>
  <p:sldIdLst>
    <p:sldId id="300" r:id="rId2"/>
    <p:sldId id="256" r:id="rId3"/>
    <p:sldId id="257" r:id="rId4"/>
    <p:sldId id="258" r:id="rId5"/>
    <p:sldId id="273" r:id="rId6"/>
    <p:sldId id="274" r:id="rId7"/>
    <p:sldId id="259" r:id="rId8"/>
    <p:sldId id="275" r:id="rId9"/>
    <p:sldId id="260" r:id="rId10"/>
    <p:sldId id="276" r:id="rId11"/>
    <p:sldId id="277" r:id="rId12"/>
    <p:sldId id="261" r:id="rId13"/>
    <p:sldId id="262" r:id="rId14"/>
    <p:sldId id="278" r:id="rId15"/>
    <p:sldId id="301" r:id="rId16"/>
    <p:sldId id="291" r:id="rId17"/>
    <p:sldId id="263" r:id="rId18"/>
    <p:sldId id="279" r:id="rId19"/>
    <p:sldId id="282" r:id="rId20"/>
    <p:sldId id="281" r:id="rId21"/>
    <p:sldId id="280" r:id="rId22"/>
    <p:sldId id="285" r:id="rId23"/>
    <p:sldId id="284" r:id="rId24"/>
    <p:sldId id="270" r:id="rId25"/>
    <p:sldId id="264" r:id="rId26"/>
    <p:sldId id="266" r:id="rId27"/>
    <p:sldId id="269" r:id="rId28"/>
    <p:sldId id="268" r:id="rId29"/>
    <p:sldId id="286" r:id="rId30"/>
    <p:sldId id="272" r:id="rId31"/>
    <p:sldId id="271" r:id="rId32"/>
    <p:sldId id="287" r:id="rId33"/>
    <p:sldId id="288" r:id="rId34"/>
    <p:sldId id="289" r:id="rId35"/>
    <p:sldId id="290" r:id="rId36"/>
    <p:sldId id="265" r:id="rId37"/>
    <p:sldId id="302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notesMaster" Target="notesMasters/notesMaster1.xml"/><Relationship Id="rId50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5780E0C2-E731-4640-B18F-A8456B582495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8CC9D74-C5AA-4E3B-BBE9-F6C7B54A1991}" type="slidenum">
              <a:rPr lang="en-US"/>
              <a:pPr/>
              <a:t>2</a:t>
            </a:fld>
            <a:endParaRPr lang="en-US"/>
          </a:p>
        </p:txBody>
      </p:sp>
      <p:sp>
        <p:nvSpPr>
          <p:cNvPr id="225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6591E2C-EC91-4DD0-A4B0-8E5C7C9336F3}" type="slidenum">
              <a:rPr lang="en-US"/>
              <a:pPr/>
              <a:t>11</a:t>
            </a:fld>
            <a:endParaRPr lang="en-US"/>
          </a:p>
        </p:txBody>
      </p:sp>
      <p:sp>
        <p:nvSpPr>
          <p:cNvPr id="276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6591E2C-EC91-4DD0-A4B0-8E5C7C9336F3}" type="slidenum">
              <a:rPr lang="en-US"/>
              <a:pPr/>
              <a:t>12</a:t>
            </a:fld>
            <a:endParaRPr lang="en-US"/>
          </a:p>
        </p:txBody>
      </p:sp>
      <p:sp>
        <p:nvSpPr>
          <p:cNvPr id="276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DFE2EDE-A587-4913-BB0F-AE61D774BA56}" type="slidenum">
              <a:rPr lang="en-US"/>
              <a:pPr/>
              <a:t>13</a:t>
            </a:fld>
            <a:endParaRPr lang="en-US"/>
          </a:p>
        </p:txBody>
      </p:sp>
      <p:sp>
        <p:nvSpPr>
          <p:cNvPr id="286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DFE2EDE-A587-4913-BB0F-AE61D774BA56}" type="slidenum">
              <a:rPr lang="en-US"/>
              <a:pPr/>
              <a:t>14</a:t>
            </a:fld>
            <a:endParaRPr lang="en-US"/>
          </a:p>
        </p:txBody>
      </p:sp>
      <p:sp>
        <p:nvSpPr>
          <p:cNvPr id="286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0241DFD-951C-45DD-A41E-CE15BFB99113}" type="slidenum">
              <a:rPr lang="en-US"/>
              <a:pPr/>
              <a:t>17</a:t>
            </a:fld>
            <a:endParaRPr lang="en-US"/>
          </a:p>
        </p:txBody>
      </p:sp>
      <p:sp>
        <p:nvSpPr>
          <p:cNvPr id="296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0241DFD-951C-45DD-A41E-CE15BFB99113}" type="slidenum">
              <a:rPr lang="en-US"/>
              <a:pPr/>
              <a:t>18</a:t>
            </a:fld>
            <a:endParaRPr lang="en-US"/>
          </a:p>
        </p:txBody>
      </p:sp>
      <p:sp>
        <p:nvSpPr>
          <p:cNvPr id="296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0241DFD-951C-45DD-A41E-CE15BFB99113}" type="slidenum">
              <a:rPr lang="en-US"/>
              <a:pPr/>
              <a:t>19</a:t>
            </a:fld>
            <a:endParaRPr lang="en-US"/>
          </a:p>
        </p:txBody>
      </p:sp>
      <p:sp>
        <p:nvSpPr>
          <p:cNvPr id="296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0241DFD-951C-45DD-A41E-CE15BFB99113}" type="slidenum">
              <a:rPr lang="en-US"/>
              <a:pPr/>
              <a:t>20</a:t>
            </a:fld>
            <a:endParaRPr lang="en-US"/>
          </a:p>
        </p:txBody>
      </p:sp>
      <p:sp>
        <p:nvSpPr>
          <p:cNvPr id="296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0241DFD-951C-45DD-A41E-CE15BFB99113}" type="slidenum">
              <a:rPr lang="en-US"/>
              <a:pPr/>
              <a:t>21</a:t>
            </a:fld>
            <a:endParaRPr lang="en-US"/>
          </a:p>
        </p:txBody>
      </p:sp>
      <p:sp>
        <p:nvSpPr>
          <p:cNvPr id="296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0241DFD-951C-45DD-A41E-CE15BFB99113}" type="slidenum">
              <a:rPr lang="en-US"/>
              <a:pPr/>
              <a:t>22</a:t>
            </a:fld>
            <a:endParaRPr lang="en-US"/>
          </a:p>
        </p:txBody>
      </p:sp>
      <p:sp>
        <p:nvSpPr>
          <p:cNvPr id="296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99D7996-941E-4865-B4C6-0E12A22B7A65}" type="slidenum">
              <a:rPr lang="en-US"/>
              <a:pPr/>
              <a:t>3</a:t>
            </a:fld>
            <a:endParaRPr lang="en-US"/>
          </a:p>
        </p:txBody>
      </p:sp>
      <p:sp>
        <p:nvSpPr>
          <p:cNvPr id="235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0241DFD-951C-45DD-A41E-CE15BFB99113}" type="slidenum">
              <a:rPr lang="en-US"/>
              <a:pPr/>
              <a:t>23</a:t>
            </a:fld>
            <a:endParaRPr lang="en-US"/>
          </a:p>
        </p:txBody>
      </p:sp>
      <p:sp>
        <p:nvSpPr>
          <p:cNvPr id="296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5BCAF44-9672-4E6E-8B08-EAB8C9578386}" type="slidenum">
              <a:rPr lang="en-US"/>
              <a:pPr/>
              <a:t>24</a:t>
            </a:fld>
            <a:endParaRPr lang="en-US"/>
          </a:p>
        </p:txBody>
      </p:sp>
      <p:sp>
        <p:nvSpPr>
          <p:cNvPr id="307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F2EF793-3B3E-4455-A1C0-86AEBA45E8B7}" type="slidenum">
              <a:rPr lang="en-US"/>
              <a:pPr/>
              <a:t>25</a:t>
            </a:fld>
            <a:endParaRPr lang="en-US"/>
          </a:p>
        </p:txBody>
      </p:sp>
      <p:sp>
        <p:nvSpPr>
          <p:cNvPr id="317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80898E2-950B-46C7-91D4-0978C10A286C}" type="slidenum">
              <a:rPr lang="en-US"/>
              <a:pPr/>
              <a:t>26</a:t>
            </a:fld>
            <a:endParaRPr lang="en-US"/>
          </a:p>
        </p:txBody>
      </p:sp>
      <p:sp>
        <p:nvSpPr>
          <p:cNvPr id="327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4870801-B150-4F69-AE93-A24C0DCD80F2}" type="slidenum">
              <a:rPr lang="en-US"/>
              <a:pPr/>
              <a:t>27</a:t>
            </a:fld>
            <a:endParaRPr lang="en-US"/>
          </a:p>
        </p:txBody>
      </p:sp>
      <p:sp>
        <p:nvSpPr>
          <p:cNvPr id="337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8CFA1BB-F3D9-4D12-83FB-DC28D777462E}" type="slidenum">
              <a:rPr lang="en-US"/>
              <a:pPr/>
              <a:t>28</a:t>
            </a:fld>
            <a:endParaRPr lang="en-US"/>
          </a:p>
        </p:txBody>
      </p:sp>
      <p:sp>
        <p:nvSpPr>
          <p:cNvPr id="348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80898E2-950B-46C7-91D4-0978C10A286C}" type="slidenum">
              <a:rPr lang="en-US"/>
              <a:pPr/>
              <a:t>29</a:t>
            </a:fld>
            <a:endParaRPr lang="en-US"/>
          </a:p>
        </p:txBody>
      </p:sp>
      <p:sp>
        <p:nvSpPr>
          <p:cNvPr id="327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386BFFC-447C-4A5F-9FE5-9DE018ADD893}" type="slidenum">
              <a:rPr lang="en-US"/>
              <a:pPr/>
              <a:t>30</a:t>
            </a:fld>
            <a:endParaRPr lang="en-US"/>
          </a:p>
        </p:txBody>
      </p:sp>
      <p:sp>
        <p:nvSpPr>
          <p:cNvPr id="358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52FB7F6-1D99-4102-88D5-7AAC268B1EE2}" type="slidenum">
              <a:rPr lang="en-US"/>
              <a:pPr/>
              <a:t>31</a:t>
            </a:fld>
            <a:endParaRPr lang="en-US"/>
          </a:p>
        </p:txBody>
      </p:sp>
      <p:sp>
        <p:nvSpPr>
          <p:cNvPr id="368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52FB7F6-1D99-4102-88D5-7AAC268B1EE2}" type="slidenum">
              <a:rPr lang="en-US"/>
              <a:pPr/>
              <a:t>32</a:t>
            </a:fld>
            <a:endParaRPr lang="en-US"/>
          </a:p>
        </p:txBody>
      </p:sp>
      <p:sp>
        <p:nvSpPr>
          <p:cNvPr id="368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696E387-5C37-43E6-A80D-2092D707A239}" type="slidenum">
              <a:rPr lang="en-US"/>
              <a:pPr/>
              <a:t>4</a:t>
            </a:fld>
            <a:endParaRPr lang="en-US"/>
          </a:p>
        </p:txBody>
      </p:sp>
      <p:sp>
        <p:nvSpPr>
          <p:cNvPr id="245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52FB7F6-1D99-4102-88D5-7AAC268B1EE2}" type="slidenum">
              <a:rPr lang="en-US"/>
              <a:pPr/>
              <a:t>33</a:t>
            </a:fld>
            <a:endParaRPr lang="en-US"/>
          </a:p>
        </p:txBody>
      </p:sp>
      <p:sp>
        <p:nvSpPr>
          <p:cNvPr id="368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52FB7F6-1D99-4102-88D5-7AAC268B1EE2}" type="slidenum">
              <a:rPr lang="en-US"/>
              <a:pPr/>
              <a:t>34</a:t>
            </a:fld>
            <a:endParaRPr lang="en-US"/>
          </a:p>
        </p:txBody>
      </p:sp>
      <p:sp>
        <p:nvSpPr>
          <p:cNvPr id="368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52FB7F6-1D99-4102-88D5-7AAC268B1EE2}" type="slidenum">
              <a:rPr lang="en-US"/>
              <a:pPr/>
              <a:t>35</a:t>
            </a:fld>
            <a:endParaRPr lang="en-US"/>
          </a:p>
        </p:txBody>
      </p:sp>
      <p:sp>
        <p:nvSpPr>
          <p:cNvPr id="368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8B4B817-AE98-4C40-80CF-BCE2F9E99746}" type="slidenum">
              <a:rPr lang="en-US"/>
              <a:pPr/>
              <a:t>36</a:t>
            </a:fld>
            <a:endParaRPr lang="en-US"/>
          </a:p>
        </p:txBody>
      </p:sp>
      <p:sp>
        <p:nvSpPr>
          <p:cNvPr id="378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696E387-5C37-43E6-A80D-2092D707A239}" type="slidenum">
              <a:rPr lang="en-US"/>
              <a:pPr/>
              <a:t>5</a:t>
            </a:fld>
            <a:endParaRPr lang="en-US"/>
          </a:p>
        </p:txBody>
      </p:sp>
      <p:sp>
        <p:nvSpPr>
          <p:cNvPr id="245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696E387-5C37-43E6-A80D-2092D707A239}" type="slidenum">
              <a:rPr lang="en-US"/>
              <a:pPr/>
              <a:t>6</a:t>
            </a:fld>
            <a:endParaRPr lang="en-US"/>
          </a:p>
        </p:txBody>
      </p:sp>
      <p:sp>
        <p:nvSpPr>
          <p:cNvPr id="245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929DCFC-E227-4801-9777-38EAA7A5F2AC}" type="slidenum">
              <a:rPr lang="en-US"/>
              <a:pPr/>
              <a:t>7</a:t>
            </a:fld>
            <a:endParaRPr lang="en-US"/>
          </a:p>
        </p:txBody>
      </p:sp>
      <p:sp>
        <p:nvSpPr>
          <p:cNvPr id="256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929DCFC-E227-4801-9777-38EAA7A5F2AC}" type="slidenum">
              <a:rPr lang="en-US"/>
              <a:pPr/>
              <a:t>8</a:t>
            </a:fld>
            <a:endParaRPr lang="en-US"/>
          </a:p>
        </p:txBody>
      </p:sp>
      <p:sp>
        <p:nvSpPr>
          <p:cNvPr id="256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4B134FB-84E9-4814-89FC-34FE86E7D181}" type="slidenum">
              <a:rPr lang="en-US"/>
              <a:pPr/>
              <a:t>9</a:t>
            </a:fld>
            <a:endParaRPr lang="en-US"/>
          </a:p>
        </p:txBody>
      </p:sp>
      <p:sp>
        <p:nvSpPr>
          <p:cNvPr id="266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4B134FB-84E9-4814-89FC-34FE86E7D181}" type="slidenum">
              <a:rPr lang="en-US"/>
              <a:pPr/>
              <a:t>10</a:t>
            </a:fld>
            <a:endParaRPr lang="en-US"/>
          </a:p>
        </p:txBody>
      </p:sp>
      <p:sp>
        <p:nvSpPr>
          <p:cNvPr id="266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667000" y="685800"/>
            <a:ext cx="5791200" cy="2917825"/>
          </a:xfrm>
        </p:spPr>
        <p:txBody>
          <a:bodyPr/>
          <a:lstStyle>
            <a:lvl1pPr algn="l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743200" y="3810000"/>
            <a:ext cx="5715000" cy="1143000"/>
          </a:xfr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5D7F29D1-0B66-4790-80CA-6352B977CB0E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4102" name="Rectangle 6"/>
          <p:cNvSpPr>
            <a:spLocks noChangeArrowheads="1"/>
          </p:cNvSpPr>
          <p:nvPr/>
        </p:nvSpPr>
        <p:spPr bwMode="auto">
          <a:xfrm flipV="1">
            <a:off x="0" y="0"/>
            <a:ext cx="1447800" cy="6858000"/>
          </a:xfrm>
          <a:prstGeom prst="rect">
            <a:avLst/>
          </a:prstGeom>
          <a:gradFill rotWithShape="1">
            <a:gsLst>
              <a:gs pos="0">
                <a:schemeClr val="folHlink">
                  <a:gamma/>
                  <a:tint val="84706"/>
                  <a:invGamma/>
                </a:schemeClr>
              </a:gs>
              <a:gs pos="100000">
                <a:schemeClr val="folHlink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vert="eaVert" wrap="none" anchor="ctr"/>
          <a:lstStyle/>
          <a:p>
            <a:pPr algn="ctr"/>
            <a:r>
              <a:rPr lang="en-US" sz="8000" i="1">
                <a:latin typeface="Times New Roman" pitchFamily="18" charset="0"/>
              </a:rPr>
              <a:t>sales</a:t>
            </a:r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dt" sz="half" idx="2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1D81AF17-29F6-4532-867E-23F64D19CD86}" type="datetime1">
              <a:rPr lang="en-US"/>
              <a:pPr/>
              <a:t>5/20/2011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6BF146C5-D65D-4C49-B499-6BD6BA49D532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fld id="{8F5E41FF-C499-41DE-8FD7-7F988AF96F2E}" type="datetime1">
              <a:rPr lang="en-US"/>
              <a:pPr/>
              <a:t>5/20/2011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96100" y="274638"/>
            <a:ext cx="17907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24000" y="274638"/>
            <a:ext cx="52197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1DB93EEF-1324-4B1E-8A17-2AED7F95A7EF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fld id="{A1CD8542-7C53-4D6F-9364-2219B563ADB4}" type="datetime1">
              <a:rPr lang="en-US"/>
              <a:pPr/>
              <a:t>5/20/2011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92E6F473-31D3-4233-A40A-C5FFC2778E35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fld id="{8D2D020A-3F2C-41B2-8360-13969BEDD7D8}" type="datetime1">
              <a:rPr lang="en-US"/>
              <a:pPr/>
              <a:t>5/20/2011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F45D59F-1AD4-4BD6-80CA-21FE789497AE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fld id="{324F025C-2A49-43A2-8F45-2EA4B7AE5CC1}" type="datetime1">
              <a:rPr lang="en-US"/>
              <a:pPr/>
              <a:t>5/20/2011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00200" y="1600200"/>
            <a:ext cx="34671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19700" y="1600200"/>
            <a:ext cx="34671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185E16B8-7F02-48A1-9A75-33FB1A67AE1F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fld id="{2000E1A2-2E1D-4214-BD80-49006888493D}" type="datetime1">
              <a:rPr lang="en-US"/>
              <a:pPr/>
              <a:t>5/20/2011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F08609C8-C971-4E1B-A5D2-CEEB1D7FD032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fld id="{6D0EDBB9-A52D-476B-8841-053B94B3827B}" type="datetime1">
              <a:rPr lang="en-US"/>
              <a:pPr/>
              <a:t>5/20/2011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316623BB-1227-4BB3-B06A-F93FB040E085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fld id="{191160F3-E67E-4E02-8528-93F0FF5E7FBC}" type="datetime1">
              <a:rPr lang="en-US"/>
              <a:pPr/>
              <a:t>5/20/2011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C0208A51-F169-41A2-B9C0-7EF3A291EBBC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fld id="{334137E1-C9B4-43A2-9843-2A2D4F768208}" type="datetime1">
              <a:rPr lang="en-US"/>
              <a:pPr/>
              <a:t>5/20/2011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45ADDE46-7B23-4903-ABC9-C9AAE998B52B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fld id="{54CE2078-6D53-447C-B111-07D610DB109C}" type="datetime1">
              <a:rPr lang="en-US"/>
              <a:pPr/>
              <a:t>5/20/2011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72B5EC9E-BE3B-4C08-BBD0-15BDE4A07575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fld id="{C595738D-1A8B-4E39-A990-8F7ECC2EBCF5}" type="datetime1">
              <a:rPr lang="en-US"/>
              <a:pPr/>
              <a:t>5/20/2011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524000" y="274638"/>
            <a:ext cx="7162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600200" y="1600200"/>
            <a:ext cx="7086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514600" y="6553200"/>
            <a:ext cx="42672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10400" y="64008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2800">
                <a:solidFill>
                  <a:schemeClr val="folHlink"/>
                </a:solidFill>
              </a:defRPr>
            </a:lvl1pPr>
          </a:lstStyle>
          <a:p>
            <a:fld id="{69AB566D-47F1-4630-BBB9-BA5C32DC34B9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auto">
          <a:xfrm flipV="1">
            <a:off x="0" y="0"/>
            <a:ext cx="1447800" cy="6858000"/>
          </a:xfrm>
          <a:prstGeom prst="rect">
            <a:avLst/>
          </a:prstGeom>
          <a:gradFill rotWithShape="1">
            <a:gsLst>
              <a:gs pos="0">
                <a:schemeClr val="folHlink">
                  <a:gamma/>
                  <a:tint val="84706"/>
                  <a:invGamma/>
                </a:schemeClr>
              </a:gs>
              <a:gs pos="100000">
                <a:schemeClr val="folHlink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eaVert" wrap="none" anchor="ctr"/>
          <a:lstStyle/>
          <a:p>
            <a:pPr algn="ctr"/>
            <a:r>
              <a:rPr lang="en-US" sz="8000" i="1">
                <a:latin typeface="Times New Roman" pitchFamily="18" charset="0"/>
              </a:rPr>
              <a:t>sales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228600" y="6553200"/>
            <a:ext cx="2133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fld id="{E75FDA0F-BE7F-4EFC-9400-3E42E83C88E2}" type="datetime1">
              <a:rPr lang="en-US"/>
              <a:pPr/>
              <a:t>5/20/2011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folHlink"/>
        </a:buClr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folHlink"/>
        </a:buClr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Thursday, May 19</a:t>
            </a:r>
            <a:br>
              <a:rPr lang="en-US" dirty="0" smtClean="0"/>
            </a:br>
            <a:r>
              <a:rPr lang="en-US" sz="4000" dirty="0" smtClean="0"/>
              <a:t>Mgmt of Dist, Promo, Selling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00200" y="1905000"/>
            <a:ext cx="7086600" cy="4495800"/>
          </a:xfrm>
        </p:spPr>
        <p:txBody>
          <a:bodyPr/>
          <a:lstStyle/>
          <a:p>
            <a:r>
              <a:rPr lang="en-US" sz="3600" dirty="0" smtClean="0"/>
              <a:t>Review 10.03 – Promotion</a:t>
            </a:r>
          </a:p>
          <a:p>
            <a:r>
              <a:rPr lang="en-US" sz="3600" dirty="0" smtClean="0"/>
              <a:t>Obj. 10.04 – Sales Mgmt</a:t>
            </a:r>
          </a:p>
          <a:p>
            <a:pPr lvl="1"/>
            <a:r>
              <a:rPr lang="en-US" sz="3200" dirty="0" smtClean="0"/>
              <a:t>Slide Show/notes</a:t>
            </a:r>
          </a:p>
          <a:p>
            <a:pPr lvl="1"/>
            <a:r>
              <a:rPr lang="en-US" sz="3200" dirty="0" smtClean="0"/>
              <a:t>Activity</a:t>
            </a:r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r>
              <a:rPr lang="en-US" b="1" dirty="0" smtClean="0">
                <a:solidFill>
                  <a:srgbClr val="FF0000"/>
                </a:solidFill>
              </a:rPr>
              <a:t>Unit 10 Test on Tuesday!!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2E6F473-31D3-4233-A40A-C5FFC2778E35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BF49CDC-D62A-4C0C-BD5D-7BF3FD808E9B}" type="slidenum">
              <a:rPr lang="en-US"/>
              <a:pPr/>
              <a:t>10</a:t>
            </a:fld>
            <a:endParaRPr lang="en-US"/>
          </a:p>
        </p:txBody>
      </p:sp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2514600" y="274638"/>
            <a:ext cx="6172200" cy="1143000"/>
          </a:xfrm>
        </p:spPr>
        <p:txBody>
          <a:bodyPr/>
          <a:lstStyle/>
          <a:p>
            <a:r>
              <a:rPr lang="en-US" sz="4000" b="1"/>
              <a:t>Steps in the selling process </a:t>
            </a:r>
            <a:r>
              <a:rPr lang="en-US" sz="2400" b="1"/>
              <a:t>(cont.)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0" y="2286000"/>
            <a:ext cx="7086600" cy="4267200"/>
          </a:xfrm>
        </p:spPr>
        <p:txBody>
          <a:bodyPr/>
          <a:lstStyle/>
          <a:p>
            <a:pPr marL="609600" indent="-609600">
              <a:lnSpc>
                <a:spcPct val="90000"/>
              </a:lnSpc>
              <a:buNone/>
            </a:pPr>
            <a:r>
              <a:rPr lang="en-US" sz="2800" b="1" i="1" dirty="0" smtClean="0">
                <a:solidFill>
                  <a:srgbClr val="00B050"/>
                </a:solidFill>
              </a:rPr>
              <a:t>5.   Handling </a:t>
            </a:r>
            <a:r>
              <a:rPr lang="en-US" sz="2800" b="1" i="1" dirty="0">
                <a:solidFill>
                  <a:srgbClr val="00B050"/>
                </a:solidFill>
              </a:rPr>
              <a:t>objections:  </a:t>
            </a:r>
            <a:r>
              <a:rPr lang="en-US" sz="2800" b="1" i="1" dirty="0"/>
              <a:t>The step in the selling process in which the salesperson seeks out, clarifies, and overcomes customer objections to buying.</a:t>
            </a:r>
            <a:endParaRPr lang="en-US" sz="2800" b="1" dirty="0"/>
          </a:p>
        </p:txBody>
      </p:sp>
      <p:pic>
        <p:nvPicPr>
          <p:cNvPr id="8196" name="Picture 4" descr="MCPE04144_0000[1]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9600" y="228600"/>
            <a:ext cx="2286000" cy="202088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819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3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5" dur="1" fill="hold"/>
                                        <p:tgtEl>
                                          <p:spTgt spid="819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4" grpId="0"/>
      <p:bldP spid="8195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B4E51E4-11A1-4235-BD44-ECEE0BD4412A}" type="slidenum">
              <a:rPr lang="en-US"/>
              <a:pPr/>
              <a:t>11</a:t>
            </a:fld>
            <a:endParaRPr lang="en-US"/>
          </a:p>
        </p:txBody>
      </p:sp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3581400" y="381000"/>
            <a:ext cx="4724400" cy="1143000"/>
          </a:xfrm>
        </p:spPr>
        <p:txBody>
          <a:bodyPr/>
          <a:lstStyle/>
          <a:p>
            <a:r>
              <a:rPr lang="en-US" sz="4000" b="1"/>
              <a:t>Steps in the selling process </a:t>
            </a:r>
            <a:r>
              <a:rPr lang="en-US" sz="2400" b="1"/>
              <a:t>(cont.)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52600" y="2362200"/>
            <a:ext cx="7086600" cy="4267200"/>
          </a:xfrm>
        </p:spPr>
        <p:txBody>
          <a:bodyPr/>
          <a:lstStyle/>
          <a:p>
            <a:pPr marL="609600" indent="-609600">
              <a:buFontTx/>
              <a:buAutoNum type="arabicPeriod" startAt="6"/>
            </a:pPr>
            <a:r>
              <a:rPr lang="en-US" sz="2800" b="1" i="1" dirty="0">
                <a:solidFill>
                  <a:srgbClr val="00B050"/>
                </a:solidFill>
              </a:rPr>
              <a:t>Closing:  </a:t>
            </a:r>
            <a:r>
              <a:rPr lang="en-US" sz="2800" b="1" i="1" dirty="0"/>
              <a:t>The step in the selling process in which the salesperson asks the customer for an order or purchase</a:t>
            </a:r>
            <a:r>
              <a:rPr lang="en-US" sz="2800" b="1" i="1" dirty="0" smtClean="0"/>
              <a:t>.</a:t>
            </a:r>
            <a:endParaRPr lang="en-US" sz="2800" b="1" i="1" dirty="0"/>
          </a:p>
        </p:txBody>
      </p:sp>
      <p:pic>
        <p:nvPicPr>
          <p:cNvPr id="9220" name="Picture 4" descr="MCj01993380000[1]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81000" y="152400"/>
            <a:ext cx="3276600" cy="195421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921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" dur="1" fill="hold"/>
                                        <p:tgtEl>
                                          <p:spTgt spid="922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5" dur="1" fill="hold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8" grpId="0"/>
      <p:bldP spid="9219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B4E51E4-11A1-4235-BD44-ECEE0BD4412A}" type="slidenum">
              <a:rPr lang="en-US"/>
              <a:pPr/>
              <a:t>12</a:t>
            </a:fld>
            <a:endParaRPr lang="en-US"/>
          </a:p>
        </p:txBody>
      </p:sp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3581400" y="381000"/>
            <a:ext cx="4724400" cy="1143000"/>
          </a:xfrm>
        </p:spPr>
        <p:txBody>
          <a:bodyPr/>
          <a:lstStyle/>
          <a:p>
            <a:r>
              <a:rPr lang="en-US" sz="4000" b="1"/>
              <a:t>Steps in the selling process </a:t>
            </a:r>
            <a:r>
              <a:rPr lang="en-US" sz="2400" b="1"/>
              <a:t>(cont.)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52600" y="2362200"/>
            <a:ext cx="7086600" cy="4267200"/>
          </a:xfrm>
        </p:spPr>
        <p:txBody>
          <a:bodyPr/>
          <a:lstStyle/>
          <a:p>
            <a:pPr marL="609600" indent="-609600">
              <a:buNone/>
            </a:pPr>
            <a:r>
              <a:rPr lang="en-US" sz="2800" b="1" i="1" dirty="0" smtClean="0">
                <a:solidFill>
                  <a:srgbClr val="00B050"/>
                </a:solidFill>
              </a:rPr>
              <a:t>7.    Follow-up </a:t>
            </a:r>
            <a:r>
              <a:rPr lang="en-US" sz="2800" b="1" i="1" dirty="0">
                <a:solidFill>
                  <a:srgbClr val="00B050"/>
                </a:solidFill>
              </a:rPr>
              <a:t>and relationship building:  </a:t>
            </a:r>
            <a:r>
              <a:rPr lang="en-US" sz="2800" b="1" i="1" dirty="0"/>
              <a:t>The last step in the selling process in which the salesperson follows up after the sale to ensure customer satisfaction and repeat business.</a:t>
            </a:r>
            <a:endParaRPr lang="en-US" sz="2800" b="1" dirty="0"/>
          </a:p>
        </p:txBody>
      </p:sp>
      <p:pic>
        <p:nvPicPr>
          <p:cNvPr id="9220" name="Picture 4" descr="MCj01993380000[1]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81000" y="152400"/>
            <a:ext cx="3276600" cy="195421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921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" dur="1" fill="hold"/>
                                        <p:tgtEl>
                                          <p:spTgt spid="922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5" dur="1" fill="hold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8" grpId="0"/>
      <p:bldP spid="9219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DC65905-2DA8-48E3-868B-8AB7C436F92E}" type="slidenum">
              <a:rPr lang="en-US"/>
              <a:pPr/>
              <a:t>13</a:t>
            </a:fld>
            <a:endParaRPr lang="en-US"/>
          </a:p>
        </p:txBody>
      </p:sp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0" y="228600"/>
            <a:ext cx="7162800" cy="1143000"/>
          </a:xfrm>
        </p:spPr>
        <p:txBody>
          <a:bodyPr/>
          <a:lstStyle/>
          <a:p>
            <a:r>
              <a:rPr lang="en-US" sz="4000" b="1"/>
              <a:t>Personal selling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0" y="1295400"/>
            <a:ext cx="7086600" cy="4953000"/>
          </a:xfrm>
        </p:spPr>
        <p:txBody>
          <a:bodyPr/>
          <a:lstStyle/>
          <a:p>
            <a:r>
              <a:rPr lang="en-US" sz="2800" b="1" i="1" dirty="0">
                <a:solidFill>
                  <a:srgbClr val="00B050"/>
                </a:solidFill>
              </a:rPr>
              <a:t>Salesperson:</a:t>
            </a:r>
            <a:r>
              <a:rPr lang="en-US" sz="2800" b="1" i="1" dirty="0"/>
              <a:t> An individual acting for a company by performing one or more prospecting, communicating, servicing, and/or information gathering activities</a:t>
            </a:r>
            <a:r>
              <a:rPr lang="en-US" sz="2800" b="1" i="1" dirty="0" smtClean="0"/>
              <a:t>.</a:t>
            </a:r>
            <a:endParaRPr lang="en-US" sz="2800" b="1" i="1" dirty="0"/>
          </a:p>
        </p:txBody>
      </p:sp>
      <p:pic>
        <p:nvPicPr>
          <p:cNvPr id="10245" name="Picture 5" descr="MCBD19732_0000[1]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228600"/>
            <a:ext cx="1447800" cy="14478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1024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" dur="1" fill="hold"/>
                                        <p:tgtEl>
                                          <p:spTgt spid="1024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5" dur="1" fill="hold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2" grpId="0"/>
      <p:bldP spid="10243" grpId="0" build="p" bldLvl="2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DC65905-2DA8-48E3-868B-8AB7C436F92E}" type="slidenum">
              <a:rPr lang="en-US"/>
              <a:pPr/>
              <a:t>14</a:t>
            </a:fld>
            <a:endParaRPr lang="en-US"/>
          </a:p>
        </p:txBody>
      </p:sp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0" y="228600"/>
            <a:ext cx="7162800" cy="1143000"/>
          </a:xfrm>
        </p:spPr>
        <p:txBody>
          <a:bodyPr/>
          <a:lstStyle/>
          <a:p>
            <a:r>
              <a:rPr lang="en-US" sz="4000" b="1"/>
              <a:t>Personal selling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0" y="1295400"/>
            <a:ext cx="7086600" cy="5105400"/>
          </a:xfrm>
        </p:spPr>
        <p:txBody>
          <a:bodyPr/>
          <a:lstStyle/>
          <a:p>
            <a:r>
              <a:rPr lang="en-US" sz="2800" b="1" i="1" dirty="0" smtClean="0">
                <a:solidFill>
                  <a:srgbClr val="00B050"/>
                </a:solidFill>
              </a:rPr>
              <a:t>Titles of Salespeople:</a:t>
            </a:r>
            <a:endParaRPr lang="en-US" sz="2800" b="1" i="1" dirty="0"/>
          </a:p>
          <a:p>
            <a:pPr lvl="1"/>
            <a:r>
              <a:rPr lang="en-US" sz="2400" b="1" dirty="0"/>
              <a:t>Sales representatives</a:t>
            </a:r>
          </a:p>
          <a:p>
            <a:pPr lvl="1"/>
            <a:r>
              <a:rPr lang="en-US" sz="2400" b="1" dirty="0"/>
              <a:t>Account executives</a:t>
            </a:r>
          </a:p>
          <a:p>
            <a:pPr lvl="1"/>
            <a:r>
              <a:rPr lang="en-US" sz="2400" b="1" dirty="0"/>
              <a:t>Sales consultants</a:t>
            </a:r>
          </a:p>
          <a:p>
            <a:pPr lvl="1"/>
            <a:r>
              <a:rPr lang="en-US" sz="2400" b="1" dirty="0"/>
              <a:t>Sales associates</a:t>
            </a:r>
          </a:p>
          <a:p>
            <a:pPr lvl="1"/>
            <a:r>
              <a:rPr lang="en-US" sz="2400" b="1" dirty="0"/>
              <a:t>Sales engineers</a:t>
            </a:r>
          </a:p>
          <a:p>
            <a:pPr lvl="1"/>
            <a:r>
              <a:rPr lang="en-US" sz="2400" b="1" dirty="0" smtClean="0"/>
              <a:t>Agents</a:t>
            </a:r>
          </a:p>
          <a:p>
            <a:pPr lvl="1"/>
            <a:r>
              <a:rPr lang="en-US" sz="2400" b="1" dirty="0" smtClean="0"/>
              <a:t>District Managers</a:t>
            </a:r>
          </a:p>
          <a:p>
            <a:pPr lvl="1"/>
            <a:r>
              <a:rPr lang="en-US" sz="2400" b="1" dirty="0" smtClean="0"/>
              <a:t>Marketing Representatives</a:t>
            </a:r>
          </a:p>
          <a:p>
            <a:pPr lvl="1"/>
            <a:r>
              <a:rPr lang="en-US" sz="2400" b="1" dirty="0" smtClean="0"/>
              <a:t>Account Development Representatives</a:t>
            </a:r>
            <a:endParaRPr lang="en-US" sz="2400" b="1" dirty="0"/>
          </a:p>
        </p:txBody>
      </p:sp>
      <p:pic>
        <p:nvPicPr>
          <p:cNvPr id="10245" name="Picture 5" descr="MCBD19732_0000[1]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228600"/>
            <a:ext cx="1447800" cy="14478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1024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" dur="1" fill="hold"/>
                                        <p:tgtEl>
                                          <p:spTgt spid="1024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5" dur="1" fill="hold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0" dur="1" fill="hold"/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5" dur="1" fill="hold"/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0" dur="1" fill="hold"/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5" dur="1" fill="hold"/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0" dur="1" fill="hold"/>
                                        <p:tgtEl>
                                          <p:spTgt spid="102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5" dur="1" fill="hold"/>
                                        <p:tgtEl>
                                          <p:spTgt spid="102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50" dur="1" fill="hold"/>
                                        <p:tgtEl>
                                          <p:spTgt spid="102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55" dur="1" fill="hold"/>
                                        <p:tgtEl>
                                          <p:spTgt spid="1024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60" dur="1" fill="hold"/>
                                        <p:tgtEl>
                                          <p:spTgt spid="1024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2" grpId="0"/>
      <p:bldP spid="10243" grpId="0" build="p" bldLvl="2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Activity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600" b="1" i="1" dirty="0" smtClean="0"/>
              <a:t>You are the salesperson!!</a:t>
            </a:r>
          </a:p>
          <a:p>
            <a:pPr lvl="1"/>
            <a:r>
              <a:rPr lang="en-US" dirty="0" smtClean="0"/>
              <a:t>Choose ANY item in this room and sell it to your classmates!!</a:t>
            </a:r>
          </a:p>
          <a:p>
            <a:pPr lvl="1"/>
            <a:r>
              <a:rPr lang="en-US" dirty="0" smtClean="0"/>
              <a:t>Focus on Steps 2, 4,5 but factor all steps into your sales pitch.</a:t>
            </a:r>
          </a:p>
          <a:p>
            <a:pPr lvl="1"/>
            <a:r>
              <a:rPr lang="en-US" dirty="0" smtClean="0"/>
              <a:t>You will have 5-7 minutes to prepare!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2E6F473-31D3-4233-A40A-C5FFC2778E35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Friday, May 20</a:t>
            </a:r>
            <a:r>
              <a:rPr lang="en-US" baseline="30000" dirty="0" smtClean="0"/>
              <a:t>st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Unit F10 -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47800" y="1600200"/>
            <a:ext cx="7696200" cy="4525963"/>
          </a:xfrm>
        </p:spPr>
        <p:txBody>
          <a:bodyPr/>
          <a:lstStyle/>
          <a:p>
            <a:r>
              <a:rPr lang="en-US" dirty="0" smtClean="0"/>
              <a:t>Warm up – Current Event – LAST ONE</a:t>
            </a:r>
            <a:r>
              <a:rPr lang="en-US" dirty="0" smtClean="0"/>
              <a:t>!!! (</a:t>
            </a:r>
            <a:r>
              <a:rPr lang="en-US" sz="2800" i="1" dirty="0" smtClean="0">
                <a:solidFill>
                  <a:srgbClr val="0070C0"/>
                </a:solidFill>
              </a:rPr>
              <a:t>I see you crying!!)</a:t>
            </a:r>
            <a:endParaRPr lang="en-US" i="1" dirty="0" smtClean="0">
              <a:solidFill>
                <a:srgbClr val="0070C0"/>
              </a:solidFill>
            </a:endParaRPr>
          </a:p>
          <a:p>
            <a:r>
              <a:rPr lang="en-US" dirty="0" smtClean="0"/>
              <a:t>Obj. 10.04 – Sales Management</a:t>
            </a:r>
          </a:p>
          <a:p>
            <a:pPr lvl="1"/>
            <a:r>
              <a:rPr lang="en-US" dirty="0" smtClean="0"/>
              <a:t>Slideshow/Notes</a:t>
            </a:r>
          </a:p>
          <a:p>
            <a:pPr lvl="1"/>
            <a:r>
              <a:rPr lang="en-US" dirty="0" smtClean="0"/>
              <a:t>Activity</a:t>
            </a:r>
          </a:p>
          <a:p>
            <a:r>
              <a:rPr lang="en-US" sz="4400" b="1" i="1" dirty="0" smtClean="0">
                <a:solidFill>
                  <a:srgbClr val="FF0000"/>
                </a:solidFill>
              </a:rPr>
              <a:t>Unit F10 Test on Tuesday!!</a:t>
            </a:r>
            <a:endParaRPr lang="en-US" sz="4400" b="1" i="1" dirty="0">
              <a:solidFill>
                <a:srgbClr val="FF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2E6F473-31D3-4233-A40A-C5FFC2778E35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6FF9802-B95A-4794-9195-CD0B244EA002}" type="slidenum">
              <a:rPr lang="en-US"/>
              <a:pPr/>
              <a:t>17</a:t>
            </a:fld>
            <a:endParaRPr lang="en-US"/>
          </a:p>
        </p:txBody>
      </p:sp>
      <p:pic>
        <p:nvPicPr>
          <p:cNvPr id="11268" name="Picture 4" descr="MCj02375250000[1]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96000" y="3810000"/>
            <a:ext cx="2854325" cy="2776538"/>
          </a:xfrm>
          <a:prstGeom prst="rect">
            <a:avLst/>
          </a:prstGeom>
          <a:noFill/>
        </p:spPr>
      </p:pic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447800" y="1600200"/>
            <a:ext cx="7239000" cy="4525963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6600" b="1" dirty="0" smtClean="0">
                <a:solidFill>
                  <a:srgbClr val="00B050"/>
                </a:solidFill>
              </a:rPr>
              <a:t>CRM</a:t>
            </a:r>
            <a:r>
              <a:rPr lang="en-US" sz="6600" b="1" dirty="0" smtClean="0"/>
              <a:t> – </a:t>
            </a:r>
            <a:r>
              <a:rPr lang="en-US" sz="6600" b="1" dirty="0" smtClean="0">
                <a:solidFill>
                  <a:srgbClr val="00B050"/>
                </a:solidFill>
              </a:rPr>
              <a:t>C</a:t>
            </a:r>
            <a:r>
              <a:rPr lang="en-US" sz="6600" b="1" dirty="0" smtClean="0"/>
              <a:t>ustomer </a:t>
            </a:r>
            <a:r>
              <a:rPr lang="en-US" sz="6600" b="1" dirty="0" smtClean="0">
                <a:solidFill>
                  <a:srgbClr val="00B050"/>
                </a:solidFill>
              </a:rPr>
              <a:t>R</a:t>
            </a:r>
            <a:r>
              <a:rPr lang="en-US" sz="6600" b="1" dirty="0" smtClean="0"/>
              <a:t>elationship </a:t>
            </a:r>
            <a:r>
              <a:rPr lang="en-US" sz="6600" b="1" dirty="0" smtClean="0">
                <a:solidFill>
                  <a:srgbClr val="00B050"/>
                </a:solidFill>
              </a:rPr>
              <a:t>M</a:t>
            </a:r>
            <a:r>
              <a:rPr lang="en-US" sz="6600" b="1" dirty="0" smtClean="0"/>
              <a:t>anagement</a:t>
            </a:r>
            <a:endParaRPr lang="en-US" sz="6600" b="1" dirty="0"/>
          </a:p>
        </p:txBody>
      </p:sp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The role of the sales force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1126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" dur="1" fill="hold"/>
                                        <p:tgtEl>
                                          <p:spTgt spid="1126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5" dur="1" fill="hold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7" grpId="0" build="p" bldLvl="2"/>
      <p:bldP spid="11266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6FF9802-B95A-4794-9195-CD0B244EA002}" type="slidenum">
              <a:rPr lang="en-US"/>
              <a:pPr/>
              <a:t>18</a:t>
            </a:fld>
            <a:endParaRPr lang="en-US"/>
          </a:p>
        </p:txBody>
      </p:sp>
      <p:pic>
        <p:nvPicPr>
          <p:cNvPr id="11268" name="Picture 4" descr="MCj02375250000[1]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96000" y="3810000"/>
            <a:ext cx="2854325" cy="2776538"/>
          </a:xfrm>
          <a:prstGeom prst="rect">
            <a:avLst/>
          </a:prstGeom>
          <a:noFill/>
        </p:spPr>
      </p:pic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447800" y="1600200"/>
            <a:ext cx="7239000" cy="4525963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b="1" dirty="0" smtClean="0"/>
              <a:t>Manage detailed information about individual customers</a:t>
            </a:r>
          </a:p>
          <a:p>
            <a:pPr>
              <a:lnSpc>
                <a:spcPct val="80000"/>
              </a:lnSpc>
            </a:pPr>
            <a:r>
              <a:rPr lang="en-US" b="1" dirty="0" smtClean="0"/>
              <a:t>Maximize customer loyalty by carefully managing customer “touch points”</a:t>
            </a:r>
          </a:p>
          <a:p>
            <a:pPr>
              <a:lnSpc>
                <a:spcPct val="80000"/>
              </a:lnSpc>
            </a:pPr>
            <a:endParaRPr lang="en-US" b="1" dirty="0" smtClean="0"/>
          </a:p>
          <a:p>
            <a:pPr>
              <a:lnSpc>
                <a:spcPct val="80000"/>
              </a:lnSpc>
            </a:pPr>
            <a:r>
              <a:rPr lang="en-US" b="1" dirty="0" smtClean="0"/>
              <a:t>(Each customer’s are different)</a:t>
            </a:r>
            <a:endParaRPr lang="en-US" b="1" dirty="0"/>
          </a:p>
        </p:txBody>
      </p:sp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The role of the sales force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1126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" dur="1" fill="hold"/>
                                        <p:tgtEl>
                                          <p:spTgt spid="1126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5" dur="1" fill="hold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0" dur="1" fill="hold"/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5" dur="1" fill="hold"/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7" grpId="0" build="p" bldLvl="2"/>
      <p:bldP spid="11266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6FF9802-B95A-4794-9195-CD0B244EA002}" type="slidenum">
              <a:rPr lang="en-US"/>
              <a:pPr/>
              <a:t>19</a:t>
            </a:fld>
            <a:endParaRPr lang="en-US"/>
          </a:p>
        </p:txBody>
      </p:sp>
      <p:pic>
        <p:nvPicPr>
          <p:cNvPr id="11268" name="Picture 4" descr="MCj02375250000[1]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96000" y="3810000"/>
            <a:ext cx="2854325" cy="2776538"/>
          </a:xfrm>
          <a:prstGeom prst="rect">
            <a:avLst/>
          </a:prstGeom>
          <a:noFill/>
        </p:spPr>
      </p:pic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447800" y="1600200"/>
            <a:ext cx="7239000" cy="4525963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b="1" dirty="0" smtClean="0"/>
              <a:t>Primary task to produce both:</a:t>
            </a:r>
          </a:p>
          <a:p>
            <a:pPr>
              <a:lnSpc>
                <a:spcPct val="80000"/>
              </a:lnSpc>
            </a:pPr>
            <a:endParaRPr lang="en-US" b="1" dirty="0" smtClean="0"/>
          </a:p>
          <a:p>
            <a:pPr>
              <a:lnSpc>
                <a:spcPct val="80000"/>
              </a:lnSpc>
            </a:pPr>
            <a:r>
              <a:rPr lang="en-US" b="1" dirty="0" smtClean="0"/>
              <a:t>CUSTOMER SATISFACTION</a:t>
            </a:r>
          </a:p>
          <a:p>
            <a:pPr>
              <a:lnSpc>
                <a:spcPct val="80000"/>
              </a:lnSpc>
            </a:pPr>
            <a:endParaRPr lang="en-US" b="1" dirty="0" smtClean="0"/>
          </a:p>
          <a:p>
            <a:pPr>
              <a:lnSpc>
                <a:spcPct val="80000"/>
              </a:lnSpc>
            </a:pPr>
            <a:r>
              <a:rPr lang="en-US" b="1" dirty="0" smtClean="0"/>
              <a:t>COMPANY PROFITS</a:t>
            </a:r>
            <a:endParaRPr lang="en-US" b="1" dirty="0"/>
          </a:p>
        </p:txBody>
      </p:sp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The role of the sales force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1126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" dur="1" fill="hold"/>
                                        <p:tgtEl>
                                          <p:spTgt spid="1126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5" dur="1" fill="hold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0" dur="1" fill="hold"/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5" dur="1" fill="hold"/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7" grpId="0" build="p" bldLvl="2"/>
      <p:bldP spid="1126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438400" y="914400"/>
            <a:ext cx="6400800" cy="2514600"/>
          </a:xfrm>
        </p:spPr>
        <p:txBody>
          <a:bodyPr/>
          <a:lstStyle/>
          <a:p>
            <a:r>
              <a:rPr lang="en-US" sz="4400"/>
              <a:t>UNIT F</a:t>
            </a:r>
            <a:br>
              <a:rPr lang="en-US" sz="4400"/>
            </a:br>
            <a:r>
              <a:rPr lang="en-US" sz="4400"/>
              <a:t>MANAGEMENT OF DISTRIBUTION, PROMOTION, AND SELLING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276600" y="4419600"/>
            <a:ext cx="5029200" cy="838200"/>
          </a:xfrm>
        </p:spPr>
        <p:txBody>
          <a:bodyPr/>
          <a:lstStyle/>
          <a:p>
            <a:r>
              <a:rPr lang="en-US" b="1"/>
              <a:t>10.04  Summarize sales management.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6FF9802-B95A-4794-9195-CD0B244EA002}" type="slidenum">
              <a:rPr lang="en-US"/>
              <a:pPr/>
              <a:t>20</a:t>
            </a:fld>
            <a:endParaRPr lang="en-US"/>
          </a:p>
        </p:txBody>
      </p:sp>
      <p:pic>
        <p:nvPicPr>
          <p:cNvPr id="11268" name="Picture 4" descr="MCj02375250000[1]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96000" y="3810000"/>
            <a:ext cx="2854325" cy="2776538"/>
          </a:xfrm>
          <a:prstGeom prst="rect">
            <a:avLst/>
          </a:prstGeom>
          <a:noFill/>
        </p:spPr>
      </p:pic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447800" y="2057400"/>
            <a:ext cx="7239000" cy="4068763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3600" b="1" dirty="0"/>
              <a:t>Serves</a:t>
            </a:r>
            <a:r>
              <a:rPr lang="en-US" b="1" dirty="0"/>
              <a:t> as a critical link between a company and its </a:t>
            </a:r>
            <a:r>
              <a:rPr lang="en-US" b="1" dirty="0" smtClean="0"/>
              <a:t>customers</a:t>
            </a:r>
            <a:endParaRPr lang="en-US" b="1" dirty="0"/>
          </a:p>
        </p:txBody>
      </p:sp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The role of the sales force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1126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" dur="1" fill="hold"/>
                                        <p:tgtEl>
                                          <p:spTgt spid="1126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5" dur="1" fill="hold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7" grpId="0" build="p" bldLvl="2"/>
      <p:bldP spid="11266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6FF9802-B95A-4794-9195-CD0B244EA002}" type="slidenum">
              <a:rPr lang="en-US"/>
              <a:pPr/>
              <a:t>21</a:t>
            </a:fld>
            <a:endParaRPr lang="en-US"/>
          </a:p>
        </p:txBody>
      </p:sp>
      <p:pic>
        <p:nvPicPr>
          <p:cNvPr id="11268" name="Picture 4" descr="MCj02375250000[1]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96000" y="3810000"/>
            <a:ext cx="2854325" cy="2776538"/>
          </a:xfrm>
          <a:prstGeom prst="rect">
            <a:avLst/>
          </a:prstGeom>
          <a:noFill/>
        </p:spPr>
      </p:pic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447800" y="1600200"/>
            <a:ext cx="7239000" cy="4525963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3600" b="1" dirty="0" smtClean="0"/>
              <a:t>Build </a:t>
            </a:r>
            <a:r>
              <a:rPr lang="en-US" sz="3600" b="1" dirty="0"/>
              <a:t>long-term                           relationships with key                            client decision makers</a:t>
            </a:r>
          </a:p>
        </p:txBody>
      </p:sp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The role of the sales force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1126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" dur="1" fill="hold"/>
                                        <p:tgtEl>
                                          <p:spTgt spid="1126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5" dur="1" fill="hold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7" grpId="0" build="p" bldLvl="2"/>
      <p:bldP spid="11266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6FF9802-B95A-4794-9195-CD0B244EA002}" type="slidenum">
              <a:rPr lang="en-US"/>
              <a:pPr/>
              <a:t>22</a:t>
            </a:fld>
            <a:endParaRPr lang="en-US"/>
          </a:p>
        </p:txBody>
      </p:sp>
      <p:pic>
        <p:nvPicPr>
          <p:cNvPr id="11268" name="Picture 4" descr="MCj02375250000[1]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20000" y="5292466"/>
            <a:ext cx="1330325" cy="1294071"/>
          </a:xfrm>
          <a:prstGeom prst="rect">
            <a:avLst/>
          </a:prstGeom>
          <a:noFill/>
        </p:spPr>
      </p:pic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447800" y="1600200"/>
            <a:ext cx="7239000" cy="4525963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b="1" dirty="0" smtClean="0"/>
              <a:t>Represent </a:t>
            </a:r>
            <a:r>
              <a:rPr lang="en-US" b="1" dirty="0"/>
              <a:t>the company to </a:t>
            </a:r>
            <a:r>
              <a:rPr lang="en-US" b="1" dirty="0" smtClean="0"/>
              <a:t>customers</a:t>
            </a:r>
          </a:p>
          <a:p>
            <a:pPr lvl="1">
              <a:lnSpc>
                <a:spcPct val="80000"/>
              </a:lnSpc>
            </a:pPr>
            <a:r>
              <a:rPr lang="en-US" b="1" dirty="0" smtClean="0"/>
              <a:t>Find and develop new customers</a:t>
            </a:r>
          </a:p>
          <a:p>
            <a:pPr lvl="1">
              <a:lnSpc>
                <a:spcPct val="80000"/>
              </a:lnSpc>
            </a:pPr>
            <a:r>
              <a:rPr lang="en-US" b="1" dirty="0" smtClean="0"/>
              <a:t>Communicate information about company’s products and services</a:t>
            </a:r>
          </a:p>
          <a:p>
            <a:pPr lvl="1">
              <a:lnSpc>
                <a:spcPct val="80000"/>
              </a:lnSpc>
            </a:pPr>
            <a:r>
              <a:rPr lang="en-US" b="1" dirty="0" smtClean="0"/>
              <a:t>Probe to understand customers’ needs</a:t>
            </a:r>
          </a:p>
          <a:p>
            <a:pPr lvl="1">
              <a:lnSpc>
                <a:spcPct val="80000"/>
              </a:lnSpc>
            </a:pPr>
            <a:r>
              <a:rPr lang="en-US" b="1" dirty="0" smtClean="0"/>
              <a:t>Adjust marketing offers to fit each customer</a:t>
            </a:r>
          </a:p>
          <a:p>
            <a:pPr lvl="1">
              <a:lnSpc>
                <a:spcPct val="80000"/>
              </a:lnSpc>
            </a:pPr>
            <a:r>
              <a:rPr lang="en-US" b="1" dirty="0" smtClean="0"/>
              <a:t>Negotiate terms of sale</a:t>
            </a:r>
            <a:endParaRPr lang="en-US" b="1" dirty="0"/>
          </a:p>
        </p:txBody>
      </p:sp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The role of the sales force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1126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" dur="1" fill="hold"/>
                                        <p:tgtEl>
                                          <p:spTgt spid="1126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5" dur="1" fill="hold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0" dur="1" fill="hold"/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5" dur="1" fill="hold"/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0" dur="1" fill="hold"/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5" dur="1" fill="hold"/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0" dur="1" fill="hold"/>
                                        <p:tgtEl>
                                          <p:spTgt spid="11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7" grpId="0" build="p" bldLvl="2"/>
      <p:bldP spid="11266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6FF9802-B95A-4794-9195-CD0B244EA002}" type="slidenum">
              <a:rPr lang="en-US"/>
              <a:pPr/>
              <a:t>23</a:t>
            </a:fld>
            <a:endParaRPr lang="en-US"/>
          </a:p>
        </p:txBody>
      </p:sp>
      <p:pic>
        <p:nvPicPr>
          <p:cNvPr id="11268" name="Picture 4" descr="MCj02375250000[1]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10400" y="4699480"/>
            <a:ext cx="1939925" cy="1887058"/>
          </a:xfrm>
          <a:prstGeom prst="rect">
            <a:avLst/>
          </a:prstGeom>
          <a:noFill/>
        </p:spPr>
      </p:pic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447800" y="1600200"/>
            <a:ext cx="7239000" cy="4525963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b="1" dirty="0" smtClean="0"/>
              <a:t>Represent </a:t>
            </a:r>
            <a:r>
              <a:rPr lang="en-US" b="1" dirty="0"/>
              <a:t>customers to the company.</a:t>
            </a:r>
          </a:p>
          <a:p>
            <a:pPr lvl="1">
              <a:lnSpc>
                <a:spcPct val="80000"/>
              </a:lnSpc>
            </a:pPr>
            <a:r>
              <a:rPr lang="en-US" b="1" dirty="0" smtClean="0"/>
              <a:t>Relay customer concerns about products and actions back to those who can handle them.</a:t>
            </a:r>
          </a:p>
          <a:p>
            <a:pPr lvl="1">
              <a:lnSpc>
                <a:spcPct val="80000"/>
              </a:lnSpc>
            </a:pPr>
            <a:r>
              <a:rPr lang="en-US" b="1" dirty="0" smtClean="0"/>
              <a:t>Manage the buyer to seller relationship</a:t>
            </a:r>
          </a:p>
          <a:p>
            <a:pPr lvl="1">
              <a:lnSpc>
                <a:spcPct val="80000"/>
              </a:lnSpc>
            </a:pPr>
            <a:r>
              <a:rPr lang="en-US" b="1" dirty="0" smtClean="0"/>
              <a:t>“Champion” the customer’s interests.</a:t>
            </a:r>
            <a:endParaRPr lang="en-US" b="1" dirty="0"/>
          </a:p>
        </p:txBody>
      </p:sp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The role of the sales force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1126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" dur="1" fill="hold"/>
                                        <p:tgtEl>
                                          <p:spTgt spid="1126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5" dur="1" fill="hold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0" dur="1" fill="hold"/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5" dur="1" fill="hold"/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0" dur="1" fill="hold"/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7" grpId="0" build="p" bldLvl="2"/>
      <p:bldP spid="11266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9EAC564-E679-4568-8D28-42F9C1102E78}" type="slidenum">
              <a:rPr lang="en-US"/>
              <a:pPr/>
              <a:t>24</a:t>
            </a:fld>
            <a:endParaRPr lang="en-US"/>
          </a:p>
        </p:txBody>
      </p:sp>
      <p:pic>
        <p:nvPicPr>
          <p:cNvPr id="19458" name="Picture 2" descr="MCj02375250000[1]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96000" y="3810000"/>
            <a:ext cx="2854325" cy="2776538"/>
          </a:xfrm>
          <a:prstGeom prst="rect">
            <a:avLst/>
          </a:prstGeom>
          <a:noFill/>
        </p:spPr>
      </p:pic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447800" y="1600200"/>
            <a:ext cx="7239000" cy="4525963"/>
          </a:xfrm>
        </p:spPr>
        <p:txBody>
          <a:bodyPr/>
          <a:lstStyle/>
          <a:p>
            <a:r>
              <a:rPr lang="en-US" sz="3600" b="1"/>
              <a:t>Varies from company to company</a:t>
            </a:r>
          </a:p>
          <a:p>
            <a:pPr lvl="1"/>
            <a:r>
              <a:rPr lang="en-US" sz="3200" b="1"/>
              <a:t>Major role in most companies</a:t>
            </a:r>
          </a:p>
          <a:p>
            <a:pPr lvl="1"/>
            <a:r>
              <a:rPr lang="en-US" sz="3200" b="1"/>
              <a:t>May have a lesser role if a company does business        only through catalogs               or on the Internet</a:t>
            </a:r>
          </a:p>
        </p:txBody>
      </p:sp>
      <p:sp>
        <p:nvSpPr>
          <p:cNvPr id="19460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The role of the sales force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1946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" dur="1" fill="hold"/>
                                        <p:tgtEl>
                                          <p:spTgt spid="1945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5" dur="1" fill="hold"/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0" dur="1" fill="hold"/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5" dur="1" fill="hold"/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59" grpId="0" build="p" bldLvl="2"/>
      <p:bldP spid="19460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B5FAE80-7196-4AA2-A0CD-8462040915CB}" type="slidenum">
              <a:rPr lang="en-US"/>
              <a:pPr/>
              <a:t>25</a:t>
            </a:fld>
            <a:endParaRPr lang="en-US"/>
          </a:p>
        </p:txBody>
      </p:sp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0" y="0"/>
            <a:ext cx="7162800" cy="1143000"/>
          </a:xfrm>
        </p:spPr>
        <p:txBody>
          <a:bodyPr/>
          <a:lstStyle/>
          <a:p>
            <a:r>
              <a:rPr lang="en-US" sz="4000" b="1"/>
              <a:t>Sales force management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600200" y="2057400"/>
            <a:ext cx="7315200" cy="2514600"/>
          </a:xfrm>
        </p:spPr>
        <p:txBody>
          <a:bodyPr/>
          <a:lstStyle/>
          <a:p>
            <a:pPr>
              <a:buFontTx/>
              <a:buNone/>
            </a:pPr>
            <a:r>
              <a:rPr lang="en-US" b="1" i="1"/>
              <a:t>The analysis, planning, implementation, and control of sales force activities.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1229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0" grpId="0"/>
      <p:bldP spid="12291" grpId="0" build="p" bldLvl="2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F239FC0-6807-4C8D-891C-0393126B1553}" type="slidenum">
              <a:rPr lang="en-US"/>
              <a:pPr/>
              <a:t>26</a:t>
            </a:fld>
            <a:endParaRPr lang="en-US"/>
          </a:p>
        </p:txBody>
      </p:sp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1371600" y="609600"/>
            <a:ext cx="4572000" cy="1143000"/>
          </a:xfrm>
        </p:spPr>
        <p:txBody>
          <a:bodyPr/>
          <a:lstStyle/>
          <a:p>
            <a:r>
              <a:rPr lang="en-US" sz="4000" b="1"/>
              <a:t>Responsibilities of a sales force manager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676400" y="2819400"/>
            <a:ext cx="6858000" cy="36576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3600" b="1" dirty="0"/>
              <a:t>Design the sales  </a:t>
            </a:r>
            <a:r>
              <a:rPr lang="en-US" sz="3600" b="1" dirty="0" smtClean="0"/>
              <a:t>             </a:t>
            </a:r>
            <a:r>
              <a:rPr lang="en-US" sz="3600" b="1" dirty="0"/>
              <a:t>force structure</a:t>
            </a:r>
            <a:r>
              <a:rPr lang="en-US" sz="3600" b="1" dirty="0" smtClean="0"/>
              <a:t>.</a:t>
            </a:r>
          </a:p>
          <a:p>
            <a:pPr>
              <a:lnSpc>
                <a:spcPct val="80000"/>
              </a:lnSpc>
              <a:buNone/>
            </a:pPr>
            <a:endParaRPr lang="en-US" sz="3600" b="1" dirty="0"/>
          </a:p>
          <a:p>
            <a:pPr>
              <a:lnSpc>
                <a:spcPct val="80000"/>
              </a:lnSpc>
            </a:pPr>
            <a:r>
              <a:rPr lang="en-US" sz="3600" b="1" dirty="0"/>
              <a:t>Recruit, select, and train salespeople.</a:t>
            </a:r>
          </a:p>
          <a:p>
            <a:pPr>
              <a:lnSpc>
                <a:spcPct val="80000"/>
              </a:lnSpc>
            </a:pPr>
            <a:endParaRPr lang="en-US" b="1" dirty="0"/>
          </a:p>
          <a:p>
            <a:pPr>
              <a:lnSpc>
                <a:spcPct val="80000"/>
              </a:lnSpc>
            </a:pPr>
            <a:endParaRPr lang="en-US" sz="2800" b="1" dirty="0"/>
          </a:p>
        </p:txBody>
      </p:sp>
      <p:pic>
        <p:nvPicPr>
          <p:cNvPr id="14341" name="Picture 5" descr="j0233018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248400" y="228600"/>
            <a:ext cx="2574925" cy="261461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1433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8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0" dur="1" fill="hold"/>
                                        <p:tgtEl>
                                          <p:spTgt spid="14341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8" grpId="0"/>
      <p:bldP spid="14339" grpId="0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7720102-F080-49B2-A234-F50FFC42B694}" type="slidenum">
              <a:rPr lang="en-US"/>
              <a:pPr/>
              <a:t>27</a:t>
            </a:fld>
            <a:endParaRPr lang="en-US"/>
          </a:p>
        </p:txBody>
      </p:sp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2743200" y="274638"/>
            <a:ext cx="5943600" cy="1143000"/>
          </a:xfrm>
        </p:spPr>
        <p:txBody>
          <a:bodyPr/>
          <a:lstStyle/>
          <a:p>
            <a:r>
              <a:rPr lang="en-US" sz="3600" b="1"/>
              <a:t>Responsibilities of a sales force manager </a:t>
            </a:r>
            <a:r>
              <a:rPr lang="en-US" sz="2400" b="1"/>
              <a:t>(cont.)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600200" y="1752600"/>
            <a:ext cx="7543800" cy="5105400"/>
          </a:xfrm>
        </p:spPr>
        <p:txBody>
          <a:bodyPr/>
          <a:lstStyle/>
          <a:p>
            <a:r>
              <a:rPr lang="en-US" b="1"/>
              <a:t>Make decisions about and oversee sales staff compensation.  </a:t>
            </a:r>
            <a:r>
              <a:rPr lang="en-US" sz="2400" b="1"/>
              <a:t>(cont.)</a:t>
            </a:r>
          </a:p>
          <a:p>
            <a:pPr lvl="1"/>
            <a:r>
              <a:rPr lang="en-US" b="1" i="1"/>
              <a:t>Sales quota:  A standard that states the amount a salesperson should sell and how sales should be divided among the company’s products.</a:t>
            </a:r>
          </a:p>
          <a:p>
            <a:pPr lvl="1"/>
            <a:r>
              <a:rPr lang="en-US" b="1"/>
              <a:t>Base salary and incentive pay</a:t>
            </a:r>
          </a:p>
        </p:txBody>
      </p:sp>
      <p:pic>
        <p:nvPicPr>
          <p:cNvPr id="17413" name="Picture 5" descr="MCj02974110000[1]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8600" y="228600"/>
            <a:ext cx="2667000" cy="120491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1741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3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5" dur="1" fill="hold"/>
                                        <p:tgtEl>
                                          <p:spTgt spid="1741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0" grpId="0"/>
      <p:bldP spid="17411" grpId="0" build="p" bldLvl="3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C74ACA-052D-4E57-95FE-D703D907C2DE}" type="slidenum">
              <a:rPr lang="en-US"/>
              <a:pPr/>
              <a:t>28</a:t>
            </a:fld>
            <a:endParaRPr lang="en-US"/>
          </a:p>
        </p:txBody>
      </p:sp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b="1"/>
              <a:t>Responsibilities of a sales force manager </a:t>
            </a:r>
            <a:r>
              <a:rPr lang="en-US" sz="2400" b="1"/>
              <a:t>(cont.)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600200" y="1676400"/>
            <a:ext cx="7315200" cy="51816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b="1"/>
              <a:t>Supervise, direct, and motivate salespeople.  </a:t>
            </a:r>
            <a:r>
              <a:rPr lang="en-US" sz="2400" b="1"/>
              <a:t>(cont.)</a:t>
            </a:r>
          </a:p>
          <a:p>
            <a:pPr lvl="1">
              <a:lnSpc>
                <a:spcPct val="90000"/>
              </a:lnSpc>
            </a:pPr>
            <a:r>
              <a:rPr lang="en-US" b="1"/>
              <a:t>Conduct sales meetings</a:t>
            </a:r>
          </a:p>
          <a:p>
            <a:pPr lvl="1">
              <a:lnSpc>
                <a:spcPct val="90000"/>
              </a:lnSpc>
            </a:pPr>
            <a:r>
              <a:rPr lang="en-US" b="1"/>
              <a:t>Develop and administer positive incentives</a:t>
            </a:r>
          </a:p>
          <a:p>
            <a:pPr lvl="2">
              <a:lnSpc>
                <a:spcPct val="90000"/>
              </a:lnSpc>
            </a:pPr>
            <a:r>
              <a:rPr lang="en-US" b="1" i="1"/>
              <a:t>Organizational climate:  The feeling that salespeople have about their opportunities, value, and rewards for good performance.</a:t>
            </a:r>
          </a:p>
          <a:p>
            <a:pPr lvl="2">
              <a:lnSpc>
                <a:spcPct val="90000"/>
              </a:lnSpc>
            </a:pPr>
            <a:r>
              <a:rPr lang="en-US" b="1" i="1"/>
              <a:t>Sales contests</a:t>
            </a:r>
          </a:p>
          <a:p>
            <a:pPr lvl="2">
              <a:lnSpc>
                <a:spcPct val="90000"/>
              </a:lnSpc>
            </a:pPr>
            <a:r>
              <a:rPr lang="en-US" b="1" i="1"/>
              <a:t>Honors and recognition</a:t>
            </a:r>
          </a:p>
          <a:p>
            <a:pPr lvl="2">
              <a:lnSpc>
                <a:spcPct val="90000"/>
              </a:lnSpc>
            </a:pPr>
            <a:r>
              <a:rPr lang="en-US" b="1" i="1"/>
              <a:t>Rewards, trips, and/or merchandise</a:t>
            </a:r>
          </a:p>
        </p:txBody>
      </p:sp>
      <p:pic>
        <p:nvPicPr>
          <p:cNvPr id="16389" name="Picture 5" descr="MCj03891940000[1]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8600" y="152400"/>
            <a:ext cx="1474788" cy="19812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1638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3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5" dur="1" fill="hold"/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6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8" dur="1" fill="hold"/>
                                        <p:tgtEl>
                                          <p:spTgt spid="163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9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1" dur="1" fill="hold"/>
                                        <p:tgtEl>
                                          <p:spTgt spid="163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2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4" dur="1" fill="hold"/>
                                        <p:tgtEl>
                                          <p:spTgt spid="163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5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7" dur="1" fill="hold"/>
                                        <p:tgtEl>
                                          <p:spTgt spid="16389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6" grpId="0"/>
      <p:bldP spid="16387" grpId="0" build="p" bldLvl="2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F239FC0-6807-4C8D-891C-0393126B1553}" type="slidenum">
              <a:rPr lang="en-US"/>
              <a:pPr/>
              <a:t>29</a:t>
            </a:fld>
            <a:endParaRPr lang="en-US"/>
          </a:p>
        </p:txBody>
      </p:sp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1447800" y="609600"/>
            <a:ext cx="4572000" cy="1143000"/>
          </a:xfrm>
        </p:spPr>
        <p:txBody>
          <a:bodyPr/>
          <a:lstStyle/>
          <a:p>
            <a:r>
              <a:rPr lang="en-US" sz="4000" b="1" dirty="0"/>
              <a:t>Responsibilities of a sales force </a:t>
            </a:r>
            <a:r>
              <a:rPr lang="en-US" sz="4000" b="1" dirty="0" smtClean="0"/>
              <a:t>manager </a:t>
            </a:r>
            <a:r>
              <a:rPr lang="en-US" sz="4000" dirty="0" smtClean="0"/>
              <a:t>(cont)</a:t>
            </a:r>
            <a:endParaRPr lang="en-US" sz="4000" dirty="0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676400" y="2514600"/>
            <a:ext cx="6858000" cy="39624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b="1" dirty="0" smtClean="0"/>
              <a:t>Conduct </a:t>
            </a:r>
            <a:r>
              <a:rPr lang="en-US" b="1" dirty="0"/>
              <a:t>staff meetings</a:t>
            </a:r>
            <a:r>
              <a:rPr lang="en-US" b="1" dirty="0" smtClean="0"/>
              <a:t>.</a:t>
            </a:r>
          </a:p>
          <a:p>
            <a:pPr>
              <a:lnSpc>
                <a:spcPct val="80000"/>
              </a:lnSpc>
              <a:buNone/>
            </a:pPr>
            <a:endParaRPr lang="en-US" b="1" dirty="0"/>
          </a:p>
          <a:p>
            <a:pPr>
              <a:lnSpc>
                <a:spcPct val="80000"/>
              </a:lnSpc>
            </a:pPr>
            <a:r>
              <a:rPr lang="en-US" b="1" dirty="0"/>
              <a:t>Evaluate the sales staff.</a:t>
            </a:r>
          </a:p>
        </p:txBody>
      </p:sp>
      <p:pic>
        <p:nvPicPr>
          <p:cNvPr id="14341" name="Picture 5" descr="j0233018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248400" y="3882676"/>
            <a:ext cx="2590800" cy="263073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1433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8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0" dur="1" fill="hold"/>
                                        <p:tgtEl>
                                          <p:spTgt spid="14341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8" grpId="0"/>
      <p:bldP spid="14339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AD9D170-7129-4B00-B9A0-76A46412D710}" type="slidenum">
              <a:rPr lang="en-US"/>
              <a:pPr/>
              <a:t>3</a:t>
            </a:fld>
            <a:endParaRPr lang="en-US"/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Review types </a:t>
            </a:r>
            <a:r>
              <a:rPr lang="en-US" b="1" dirty="0"/>
              <a:t>of selling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/>
              <a:t>Retail</a:t>
            </a:r>
          </a:p>
          <a:p>
            <a:r>
              <a:rPr lang="en-US" b="1"/>
              <a:t>Business-to-business</a:t>
            </a:r>
          </a:p>
          <a:p>
            <a:r>
              <a:rPr lang="en-US" b="1"/>
              <a:t>Telemarketing</a:t>
            </a:r>
          </a:p>
          <a:p>
            <a:r>
              <a:rPr lang="en-US" b="1"/>
              <a:t>Internet</a:t>
            </a:r>
          </a:p>
        </p:txBody>
      </p:sp>
      <p:pic>
        <p:nvPicPr>
          <p:cNvPr id="3076" name="Picture 4" descr="MCj03516090000[1]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15000" y="3124200"/>
            <a:ext cx="2808288" cy="29718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" dur="1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5" dur="1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0" dur="1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5" dur="1" fill="hold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0" dur="1" fill="hold"/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4" grpId="0"/>
      <p:bldP spid="3075" grpId="0" build="p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14065E4-0585-42A7-995A-96052ECEA95E}" type="slidenum">
              <a:rPr lang="en-US"/>
              <a:pPr/>
              <a:t>30</a:t>
            </a:fld>
            <a:endParaRPr lang="en-US"/>
          </a:p>
        </p:txBody>
      </p:sp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b="1"/>
              <a:t>Responsibilities of a sales force manager </a:t>
            </a:r>
            <a:r>
              <a:rPr lang="en-US" sz="2400" b="1"/>
              <a:t>(cont.)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0" y="1676400"/>
            <a:ext cx="7467600" cy="4724400"/>
          </a:xfrm>
        </p:spPr>
        <p:txBody>
          <a:bodyPr/>
          <a:lstStyle/>
          <a:p>
            <a:pPr>
              <a:buFontTx/>
              <a:buNone/>
            </a:pPr>
            <a:r>
              <a:rPr lang="en-US" b="1" dirty="0"/>
              <a:t>Key decisions </a:t>
            </a:r>
            <a:r>
              <a:rPr lang="en-US" b="1" dirty="0" smtClean="0"/>
              <a:t>a </a:t>
            </a:r>
            <a:r>
              <a:rPr lang="en-US" b="1" dirty="0"/>
              <a:t>manager must </a:t>
            </a:r>
            <a:r>
              <a:rPr lang="en-US" b="1" dirty="0" smtClean="0"/>
              <a:t>make:</a:t>
            </a:r>
            <a:endParaRPr lang="en-US" b="1" dirty="0"/>
          </a:p>
          <a:p>
            <a:r>
              <a:rPr lang="en-US" sz="2800" b="1" dirty="0"/>
              <a:t>Structure of the sales </a:t>
            </a:r>
            <a:r>
              <a:rPr lang="en-US" sz="2800" b="1" dirty="0" smtClean="0"/>
              <a:t>force</a:t>
            </a:r>
            <a:endParaRPr lang="en-US" sz="1800" b="1" dirty="0"/>
          </a:p>
          <a:p>
            <a:r>
              <a:rPr lang="en-US" sz="2800" b="1" dirty="0"/>
              <a:t>Size of the sales force</a:t>
            </a:r>
          </a:p>
          <a:p>
            <a:r>
              <a:rPr lang="en-US" sz="2800" b="1" dirty="0"/>
              <a:t>Specific tasks of the salespeople</a:t>
            </a:r>
          </a:p>
          <a:p>
            <a:r>
              <a:rPr lang="en-US" sz="2800" b="1" dirty="0"/>
              <a:t>Whether to use the individual or team selling </a:t>
            </a:r>
            <a:r>
              <a:rPr lang="en-US" sz="2800" b="1" dirty="0" smtClean="0"/>
              <a:t>approach</a:t>
            </a:r>
            <a:endParaRPr lang="en-US" sz="1800" b="1" dirty="0"/>
          </a:p>
          <a:p>
            <a:r>
              <a:rPr lang="en-US" sz="2800" b="1" dirty="0"/>
              <a:t>Whether to utilize an inside sales force, an outside sales force, or </a:t>
            </a:r>
            <a:r>
              <a:rPr lang="en-US" sz="2800" b="1" dirty="0" smtClean="0"/>
              <a:t>both</a:t>
            </a:r>
            <a:endParaRPr lang="en-US" sz="1800" b="1" dirty="0"/>
          </a:p>
        </p:txBody>
      </p:sp>
      <p:pic>
        <p:nvPicPr>
          <p:cNvPr id="21508" name="Picture 4" descr="MCj03891940000[1]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8600" y="152400"/>
            <a:ext cx="1474788" cy="19812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150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7" dur="1" fill="hold"/>
                                        <p:tgtEl>
                                          <p:spTgt spid="21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2" dur="1" fill="hold"/>
                                        <p:tgtEl>
                                          <p:spTgt spid="215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7" dur="1" fill="hold"/>
                                        <p:tgtEl>
                                          <p:spTgt spid="215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8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0" dur="1" fill="hold"/>
                                        <p:tgtEl>
                                          <p:spTgt spid="2150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6" grpId="0"/>
      <p:bldP spid="21507" grpId="0" build="p" bldLvl="2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C31B4F8-7039-4A5D-AF80-ED5621F6968E}" type="slidenum">
              <a:rPr lang="en-US"/>
              <a:pPr/>
              <a:t>31</a:t>
            </a:fld>
            <a:endParaRPr lang="en-US"/>
          </a:p>
        </p:txBody>
      </p:sp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0" y="0"/>
            <a:ext cx="7162800" cy="1143000"/>
          </a:xfrm>
        </p:spPr>
        <p:txBody>
          <a:bodyPr/>
          <a:lstStyle/>
          <a:p>
            <a:r>
              <a:rPr lang="en-US" sz="4000" b="1"/>
              <a:t>Sales force management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600200" y="1219200"/>
            <a:ext cx="7315200" cy="53340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3600" b="1" dirty="0"/>
              <a:t>Sales force structures</a:t>
            </a:r>
          </a:p>
          <a:p>
            <a:pPr lvl="1">
              <a:lnSpc>
                <a:spcPct val="90000"/>
              </a:lnSpc>
            </a:pPr>
            <a:r>
              <a:rPr lang="en-US" sz="3200" b="1" i="1" dirty="0"/>
              <a:t>Territorial sales force structure – </a:t>
            </a:r>
          </a:p>
          <a:p>
            <a:pPr lvl="1">
              <a:lnSpc>
                <a:spcPct val="90000"/>
              </a:lnSpc>
            </a:pPr>
            <a:r>
              <a:rPr lang="en-US" sz="3200" b="1" i="1" dirty="0"/>
              <a:t>Product sales force structure – </a:t>
            </a:r>
          </a:p>
          <a:p>
            <a:pPr lvl="1">
              <a:lnSpc>
                <a:spcPct val="90000"/>
              </a:lnSpc>
            </a:pPr>
            <a:r>
              <a:rPr lang="en-US" sz="3200" b="1" i="1" dirty="0"/>
              <a:t>Customer sales force structure </a:t>
            </a:r>
            <a:r>
              <a:rPr lang="en-US" sz="3200" b="1" i="1" dirty="0" smtClean="0"/>
              <a:t>–</a:t>
            </a:r>
            <a:endParaRPr lang="en-US" sz="3200" b="1" i="1" dirty="0"/>
          </a:p>
          <a:p>
            <a:pPr lvl="1">
              <a:lnSpc>
                <a:spcPct val="90000"/>
              </a:lnSpc>
            </a:pPr>
            <a:r>
              <a:rPr lang="en-US" sz="3200" b="1" i="1" dirty="0"/>
              <a:t>Complex sales force structure – </a:t>
            </a:r>
            <a:endParaRPr lang="en-US" sz="2400" b="1" i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048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7" dur="1" fill="hold"/>
                                        <p:tgtEl>
                                          <p:spTgt spid="204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2" dur="1" fill="hold"/>
                                        <p:tgtEl>
                                          <p:spTgt spid="204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2" grpId="0"/>
      <p:bldP spid="20483" grpId="0" build="p" bldLvl="2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C31B4F8-7039-4A5D-AF80-ED5621F6968E}" type="slidenum">
              <a:rPr lang="en-US"/>
              <a:pPr/>
              <a:t>32</a:t>
            </a:fld>
            <a:endParaRPr lang="en-US"/>
          </a:p>
        </p:txBody>
      </p:sp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0" y="0"/>
            <a:ext cx="7162800" cy="1143000"/>
          </a:xfrm>
        </p:spPr>
        <p:txBody>
          <a:bodyPr/>
          <a:lstStyle/>
          <a:p>
            <a:r>
              <a:rPr lang="en-US" sz="4000" b="1"/>
              <a:t>Sales force management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600200" y="1066800"/>
            <a:ext cx="7315200" cy="54864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800" b="1" dirty="0"/>
              <a:t>Sales force structures</a:t>
            </a:r>
          </a:p>
          <a:p>
            <a:pPr lvl="1">
              <a:lnSpc>
                <a:spcPct val="90000"/>
              </a:lnSpc>
            </a:pPr>
            <a:r>
              <a:rPr lang="en-US" sz="3200" b="1" i="1" dirty="0">
                <a:solidFill>
                  <a:srgbClr val="00B050"/>
                </a:solidFill>
              </a:rPr>
              <a:t>Territorial sales force structure </a:t>
            </a:r>
            <a:r>
              <a:rPr lang="en-US" sz="3200" b="1" i="1" dirty="0"/>
              <a:t>– Each salesperson is assigned to an exclusive geographic territory to sell the company’s full line</a:t>
            </a:r>
            <a:r>
              <a:rPr lang="en-US" sz="3200" b="1" i="1" dirty="0" smtClean="0"/>
              <a:t>.</a:t>
            </a:r>
          </a:p>
          <a:p>
            <a:pPr lvl="2">
              <a:lnSpc>
                <a:spcPct val="90000"/>
              </a:lnSpc>
            </a:pPr>
            <a:r>
              <a:rPr lang="en-US" b="1" i="1" dirty="0" smtClean="0"/>
              <a:t>Good for company with one product line sold to one industry with customers in many locations.</a:t>
            </a:r>
          </a:p>
          <a:p>
            <a:pPr lvl="2">
              <a:lnSpc>
                <a:spcPct val="90000"/>
              </a:lnSpc>
            </a:pPr>
            <a:r>
              <a:rPr lang="en-US" b="1" i="1" dirty="0" smtClean="0"/>
              <a:t>Clearly defines salesperson’s job and accountability</a:t>
            </a:r>
          </a:p>
          <a:p>
            <a:pPr lvl="2">
              <a:lnSpc>
                <a:spcPct val="90000"/>
              </a:lnSpc>
            </a:pPr>
            <a:r>
              <a:rPr lang="en-US" b="1" i="1" dirty="0" smtClean="0"/>
              <a:t>Increases the motivation for the salesperson to build good business relationships</a:t>
            </a:r>
          </a:p>
          <a:p>
            <a:pPr lvl="2">
              <a:lnSpc>
                <a:spcPct val="90000"/>
              </a:lnSpc>
            </a:pPr>
            <a:r>
              <a:rPr lang="en-US" b="1" i="1" dirty="0" smtClean="0"/>
              <a:t>Costs less in travel expenses</a:t>
            </a:r>
            <a:endParaRPr lang="en-US" b="1" i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048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8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0" dur="1" fill="hold"/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1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3" dur="1" fill="hold"/>
                                        <p:tgtEl>
                                          <p:spTgt spid="204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4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6" dur="1" fill="hold"/>
                                        <p:tgtEl>
                                          <p:spTgt spid="204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7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9" dur="1" fill="hold"/>
                                        <p:tgtEl>
                                          <p:spTgt spid="204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2" grpId="0"/>
      <p:bldP spid="20483" grpId="0" build="p" bldLvl="2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C31B4F8-7039-4A5D-AF80-ED5621F6968E}" type="slidenum">
              <a:rPr lang="en-US"/>
              <a:pPr/>
              <a:t>33</a:t>
            </a:fld>
            <a:endParaRPr lang="en-US"/>
          </a:p>
        </p:txBody>
      </p:sp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0" y="0"/>
            <a:ext cx="7162800" cy="1143000"/>
          </a:xfrm>
        </p:spPr>
        <p:txBody>
          <a:bodyPr/>
          <a:lstStyle/>
          <a:p>
            <a:r>
              <a:rPr lang="en-US" sz="4000" b="1"/>
              <a:t>Sales force management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600200" y="1295400"/>
            <a:ext cx="7315200" cy="5257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3600" b="1" dirty="0"/>
              <a:t>Sales force structures</a:t>
            </a:r>
          </a:p>
          <a:p>
            <a:pPr lvl="1">
              <a:lnSpc>
                <a:spcPct val="90000"/>
              </a:lnSpc>
            </a:pPr>
            <a:r>
              <a:rPr lang="en-US" sz="3200" b="1" i="1" dirty="0" smtClean="0">
                <a:solidFill>
                  <a:srgbClr val="00B050"/>
                </a:solidFill>
              </a:rPr>
              <a:t>Product </a:t>
            </a:r>
            <a:r>
              <a:rPr lang="en-US" sz="3200" b="1" i="1" dirty="0">
                <a:solidFill>
                  <a:srgbClr val="00B050"/>
                </a:solidFill>
              </a:rPr>
              <a:t>sales force structure </a:t>
            </a:r>
            <a:r>
              <a:rPr lang="en-US" sz="3200" b="1" i="1" dirty="0"/>
              <a:t>– Salespeople specialize in selling only a portion of the company’s products or lines</a:t>
            </a:r>
            <a:r>
              <a:rPr lang="en-US" sz="3200" b="1" i="1" dirty="0" smtClean="0"/>
              <a:t>.</a:t>
            </a:r>
          </a:p>
          <a:p>
            <a:pPr lvl="2">
              <a:lnSpc>
                <a:spcPct val="90000"/>
              </a:lnSpc>
            </a:pPr>
            <a:r>
              <a:rPr lang="en-US" b="1" i="1" dirty="0" smtClean="0"/>
              <a:t>Used by companies that sell many products/ lines to many types of customers.</a:t>
            </a:r>
          </a:p>
          <a:p>
            <a:pPr lvl="2">
              <a:lnSpc>
                <a:spcPct val="90000"/>
              </a:lnSpc>
            </a:pPr>
            <a:r>
              <a:rPr lang="en-US" b="1" i="1" dirty="0" smtClean="0"/>
              <a:t>Salesperson becomes “expert” on a specific product</a:t>
            </a:r>
          </a:p>
          <a:p>
            <a:pPr lvl="2">
              <a:lnSpc>
                <a:spcPct val="90000"/>
              </a:lnSpc>
            </a:pPr>
            <a:r>
              <a:rPr lang="en-US" b="1" i="1" dirty="0" smtClean="0"/>
              <a:t>May result in several salespeople covering same territory, same clients</a:t>
            </a:r>
          </a:p>
          <a:p>
            <a:pPr lvl="2">
              <a:lnSpc>
                <a:spcPct val="90000"/>
              </a:lnSpc>
            </a:pPr>
            <a:endParaRPr lang="en-US" b="1" i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048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8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0" dur="1" fill="hold"/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1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3" dur="1" fill="hold"/>
                                        <p:tgtEl>
                                          <p:spTgt spid="204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4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6" dur="1" fill="hold"/>
                                        <p:tgtEl>
                                          <p:spTgt spid="204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2" grpId="0"/>
      <p:bldP spid="20483" grpId="0" build="p" bldLvl="2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C31B4F8-7039-4A5D-AF80-ED5621F6968E}" type="slidenum">
              <a:rPr lang="en-US"/>
              <a:pPr/>
              <a:t>34</a:t>
            </a:fld>
            <a:endParaRPr lang="en-US"/>
          </a:p>
        </p:txBody>
      </p:sp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0" y="0"/>
            <a:ext cx="7162800" cy="1143000"/>
          </a:xfrm>
        </p:spPr>
        <p:txBody>
          <a:bodyPr/>
          <a:lstStyle/>
          <a:p>
            <a:r>
              <a:rPr lang="en-US" sz="4000" b="1"/>
              <a:t>Sales force management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600200" y="1371600"/>
            <a:ext cx="7315200" cy="51816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3600" b="1" dirty="0"/>
              <a:t>Sales force structures</a:t>
            </a:r>
          </a:p>
          <a:p>
            <a:pPr lvl="1">
              <a:lnSpc>
                <a:spcPct val="90000"/>
              </a:lnSpc>
            </a:pPr>
            <a:r>
              <a:rPr lang="en-US" sz="3200" b="1" i="1" dirty="0" smtClean="0">
                <a:solidFill>
                  <a:srgbClr val="00B050"/>
                </a:solidFill>
              </a:rPr>
              <a:t>Customer </a:t>
            </a:r>
            <a:r>
              <a:rPr lang="en-US" sz="3200" b="1" i="1" dirty="0">
                <a:solidFill>
                  <a:srgbClr val="00B050"/>
                </a:solidFill>
              </a:rPr>
              <a:t>sales force structure </a:t>
            </a:r>
            <a:r>
              <a:rPr lang="en-US" sz="3200" b="1" i="1" dirty="0"/>
              <a:t>–Salespeople specialize in selling to only certain customers or industries</a:t>
            </a:r>
            <a:r>
              <a:rPr lang="en-US" sz="3200" b="1" i="1" dirty="0" smtClean="0"/>
              <a:t>.</a:t>
            </a:r>
          </a:p>
          <a:p>
            <a:pPr lvl="2">
              <a:lnSpc>
                <a:spcPct val="90000"/>
              </a:lnSpc>
            </a:pPr>
            <a:r>
              <a:rPr lang="en-US" b="1" i="1" dirty="0" smtClean="0"/>
              <a:t>Separate sales forces for different industries</a:t>
            </a:r>
          </a:p>
          <a:p>
            <a:pPr lvl="2">
              <a:lnSpc>
                <a:spcPct val="90000"/>
              </a:lnSpc>
            </a:pPr>
            <a:r>
              <a:rPr lang="en-US" b="1" i="1" dirty="0" smtClean="0"/>
              <a:t>Highly customer service oriented</a:t>
            </a:r>
          </a:p>
          <a:p>
            <a:pPr lvl="2">
              <a:lnSpc>
                <a:spcPct val="90000"/>
              </a:lnSpc>
            </a:pPr>
            <a:r>
              <a:rPr lang="en-US" b="1" i="1" dirty="0" smtClean="0"/>
              <a:t>Salesperson becomes expert in customer’s business</a:t>
            </a:r>
            <a:endParaRPr lang="en-US" b="1" i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048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8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0" dur="1" fill="hold"/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1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3" dur="1" fill="hold"/>
                                        <p:tgtEl>
                                          <p:spTgt spid="204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4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6" dur="1" fill="hold"/>
                                        <p:tgtEl>
                                          <p:spTgt spid="204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2" grpId="0"/>
      <p:bldP spid="20483" grpId="0" build="p" bldLvl="2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C31B4F8-7039-4A5D-AF80-ED5621F6968E}" type="slidenum">
              <a:rPr lang="en-US"/>
              <a:pPr/>
              <a:t>35</a:t>
            </a:fld>
            <a:endParaRPr lang="en-US"/>
          </a:p>
        </p:txBody>
      </p:sp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0" y="0"/>
            <a:ext cx="7162800" cy="1143000"/>
          </a:xfrm>
        </p:spPr>
        <p:txBody>
          <a:bodyPr/>
          <a:lstStyle/>
          <a:p>
            <a:r>
              <a:rPr lang="en-US" sz="4000" b="1"/>
              <a:t>Sales force management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600200" y="1295400"/>
            <a:ext cx="7315200" cy="5257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3600" b="1" dirty="0"/>
              <a:t>Sales force structures</a:t>
            </a:r>
          </a:p>
          <a:p>
            <a:pPr lvl="1">
              <a:lnSpc>
                <a:spcPct val="90000"/>
              </a:lnSpc>
            </a:pPr>
            <a:r>
              <a:rPr lang="en-US" sz="3200" b="1" i="1" dirty="0" smtClean="0">
                <a:solidFill>
                  <a:srgbClr val="00B050"/>
                </a:solidFill>
              </a:rPr>
              <a:t>Complex </a:t>
            </a:r>
            <a:r>
              <a:rPr lang="en-US" sz="3200" b="1" i="1" dirty="0">
                <a:solidFill>
                  <a:srgbClr val="00B050"/>
                </a:solidFill>
              </a:rPr>
              <a:t>sales force structure </a:t>
            </a:r>
            <a:r>
              <a:rPr lang="en-US" sz="3200" b="1" i="1" dirty="0"/>
              <a:t>– A   combination of structures is used as needed to meet the objectives of the company</a:t>
            </a:r>
            <a:r>
              <a:rPr lang="en-US" sz="3200" b="1" i="1" dirty="0" smtClean="0"/>
              <a:t>.</a:t>
            </a:r>
          </a:p>
          <a:p>
            <a:pPr lvl="1">
              <a:lnSpc>
                <a:spcPct val="90000"/>
              </a:lnSpc>
              <a:buNone/>
            </a:pPr>
            <a:endParaRPr lang="en-US" sz="3200" b="1" i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048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2" grpId="0"/>
      <p:bldP spid="20483" grpId="0" build="p" bldLvl="2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D94F916-8E24-4D25-BA48-C38618E74F12}" type="slidenum">
              <a:rPr lang="en-US"/>
              <a:pPr/>
              <a:t>36</a:t>
            </a:fld>
            <a:endParaRPr lang="en-US"/>
          </a:p>
        </p:txBody>
      </p:sp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0" y="0"/>
            <a:ext cx="7162800" cy="1143000"/>
          </a:xfrm>
        </p:spPr>
        <p:txBody>
          <a:bodyPr/>
          <a:lstStyle/>
          <a:p>
            <a:r>
              <a:rPr lang="en-US" sz="4000" b="1"/>
              <a:t>Sales force management </a:t>
            </a:r>
            <a:r>
              <a:rPr lang="en-US" sz="2800" b="1"/>
              <a:t>(cont.)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600200" y="1219200"/>
            <a:ext cx="7315200" cy="5181600"/>
          </a:xfrm>
        </p:spPr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en-US" sz="2800" b="1" dirty="0" smtClean="0"/>
              <a:t>Individual or Team Approach</a:t>
            </a:r>
          </a:p>
          <a:p>
            <a:pPr lvl="1">
              <a:lnSpc>
                <a:spcPct val="90000"/>
              </a:lnSpc>
            </a:pPr>
            <a:r>
              <a:rPr lang="en-US" sz="2400" b="1" i="1" smtClean="0"/>
              <a:t>Individual </a:t>
            </a:r>
            <a:r>
              <a:rPr lang="en-US" sz="2400" b="1" i="1" dirty="0" smtClean="0"/>
              <a:t>salesperson assigned </a:t>
            </a:r>
            <a:r>
              <a:rPr lang="en-US" sz="2400" b="1" i="1" smtClean="0"/>
              <a:t>to account</a:t>
            </a:r>
            <a:endParaRPr lang="en-US" sz="2400" b="1" i="1" dirty="0"/>
          </a:p>
          <a:p>
            <a:pPr lvl="1">
              <a:lnSpc>
                <a:spcPct val="90000"/>
              </a:lnSpc>
            </a:pPr>
            <a:r>
              <a:rPr lang="en-US" sz="2400" b="1" i="1" dirty="0"/>
              <a:t>Team selling:  Use of teams of people from sales, marketing, engineering, finance, technical support, and even upper management to service large, complex accounts.</a:t>
            </a:r>
          </a:p>
          <a:p>
            <a:pPr lvl="1">
              <a:lnSpc>
                <a:spcPct val="90000"/>
              </a:lnSpc>
            </a:pPr>
            <a:r>
              <a:rPr lang="en-US" sz="2400" b="1" i="1" dirty="0"/>
              <a:t>Outside sales force (field sales force):  Salespeople who travel to call on customers at locations away from the business.</a:t>
            </a:r>
          </a:p>
          <a:p>
            <a:pPr lvl="1">
              <a:lnSpc>
                <a:spcPct val="90000"/>
              </a:lnSpc>
            </a:pPr>
            <a:r>
              <a:rPr lang="en-US" sz="2400" b="1" i="1" dirty="0"/>
              <a:t>Inside sales force:  Salespeople who conduct business from their offices via telephone or visits from prospective buyers.</a:t>
            </a:r>
          </a:p>
          <a:p>
            <a:pPr lvl="1">
              <a:lnSpc>
                <a:spcPct val="90000"/>
              </a:lnSpc>
            </a:pPr>
            <a:endParaRPr lang="en-US" sz="2400" b="1" dirty="0"/>
          </a:p>
        </p:txBody>
      </p:sp>
      <p:pic>
        <p:nvPicPr>
          <p:cNvPr id="13316" name="Picture 4" descr="MCj00889920000[1]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4800" y="304800"/>
            <a:ext cx="814388" cy="18065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1331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" dur="1" fill="hold"/>
                                        <p:tgtEl>
                                          <p:spTgt spid="1331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5" dur="1" fill="hold"/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0" dur="1" fill="hold"/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5" dur="1" fill="hold"/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0" dur="1" fill="hold"/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5" dur="1" fill="hold"/>
                                        <p:tgtEl>
                                          <p:spTgt spid="13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4" grpId="0"/>
      <p:bldP spid="13315" grpId="0" build="p" bldLvl="2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ACTIVITY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Sales </a:t>
            </a:r>
            <a:r>
              <a:rPr lang="en-US" smtClean="0"/>
              <a:t>Mgmt Worksheet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2E6F473-31D3-4233-A40A-C5FFC2778E35}" type="slidenum">
              <a:rPr lang="en-US" smtClean="0"/>
              <a:pPr/>
              <a:t>37</a:t>
            </a:fld>
            <a:endParaRPr lang="en-US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Monday, May 24</a:t>
            </a:r>
            <a:r>
              <a:rPr lang="en-US" baseline="30000" dirty="0" smtClean="0"/>
              <a:t>th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Unit F10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600" dirty="0" smtClean="0"/>
              <a:t>Review Unit F10</a:t>
            </a:r>
          </a:p>
          <a:p>
            <a:pPr lvl="1"/>
            <a:r>
              <a:rPr lang="en-US" sz="3200" dirty="0" smtClean="0"/>
              <a:t>Individual Reviews – </a:t>
            </a:r>
            <a:r>
              <a:rPr lang="en-US" sz="3200" dirty="0" err="1" smtClean="0"/>
              <a:t>Quia</a:t>
            </a:r>
            <a:endParaRPr lang="en-US" sz="3200" dirty="0" smtClean="0"/>
          </a:p>
          <a:p>
            <a:pPr lvl="2"/>
            <a:r>
              <a:rPr lang="en-US" sz="2800" dirty="0" smtClean="0"/>
              <a:t>Rags to </a:t>
            </a:r>
            <a:r>
              <a:rPr lang="en-US" sz="2800" smtClean="0"/>
              <a:t>Riches (4)</a:t>
            </a:r>
            <a:endParaRPr lang="en-US" sz="2800" dirty="0" smtClean="0"/>
          </a:p>
          <a:p>
            <a:pPr lvl="2"/>
            <a:r>
              <a:rPr lang="en-US" sz="2800" dirty="0" smtClean="0"/>
              <a:t>Battleship</a:t>
            </a:r>
          </a:p>
          <a:p>
            <a:pPr lvl="2"/>
            <a:r>
              <a:rPr lang="en-US" sz="2800" dirty="0" smtClean="0"/>
              <a:t>Vocabulary Activities</a:t>
            </a:r>
          </a:p>
          <a:p>
            <a:pPr lvl="2"/>
            <a:r>
              <a:rPr lang="en-US" sz="2800" dirty="0" smtClean="0"/>
              <a:t>Challenge Board</a:t>
            </a:r>
          </a:p>
          <a:p>
            <a:pPr lvl="1"/>
            <a:r>
              <a:rPr lang="en-US" sz="3200" dirty="0" smtClean="0"/>
              <a:t>Group Review</a:t>
            </a:r>
          </a:p>
          <a:p>
            <a:pPr lvl="2">
              <a:buNone/>
            </a:pPr>
            <a:endParaRPr lang="en-US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2E6F473-31D3-4233-A40A-C5FFC2778E35}" type="slidenum">
              <a:rPr lang="en-US" smtClean="0"/>
              <a:pPr/>
              <a:t>38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Tuesday, May 25th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Unit F10 Test</a:t>
            </a:r>
          </a:p>
          <a:p>
            <a:endParaRPr lang="en-US" dirty="0" smtClean="0"/>
          </a:p>
          <a:p>
            <a:r>
              <a:rPr lang="en-US" dirty="0" smtClean="0"/>
              <a:t>Final Exam Pretest</a:t>
            </a:r>
          </a:p>
          <a:p>
            <a:endParaRPr lang="en-US" dirty="0" smtClean="0"/>
          </a:p>
          <a:p>
            <a:r>
              <a:rPr lang="en-US" dirty="0" smtClean="0"/>
              <a:t>Start Final Exam Review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2E6F473-31D3-4233-A40A-C5FFC2778E35}" type="slidenum">
              <a:rPr lang="en-US" smtClean="0"/>
              <a:pPr/>
              <a:t>39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F2BCB43-30B1-4080-8488-7F004CB3BF73}" type="slidenum">
              <a:rPr lang="en-US"/>
              <a:pPr/>
              <a:t>4</a:t>
            </a:fld>
            <a:endParaRPr lang="en-US"/>
          </a:p>
        </p:txBody>
      </p:sp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228600"/>
            <a:ext cx="6477000" cy="1143000"/>
          </a:xfrm>
        </p:spPr>
        <p:txBody>
          <a:bodyPr/>
          <a:lstStyle/>
          <a:p>
            <a:r>
              <a:rPr lang="en-US" sz="4000" b="1" dirty="0" smtClean="0"/>
              <a:t>Review steps </a:t>
            </a:r>
            <a:r>
              <a:rPr lang="en-US" sz="4000" b="1" dirty="0"/>
              <a:t>in the selling process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0" y="1676400"/>
            <a:ext cx="7391400" cy="4953000"/>
          </a:xfrm>
        </p:spPr>
        <p:txBody>
          <a:bodyPr/>
          <a:lstStyle/>
          <a:p>
            <a:pPr marL="609600" indent="-609600">
              <a:lnSpc>
                <a:spcPct val="90000"/>
              </a:lnSpc>
              <a:buFontTx/>
              <a:buAutoNum type="arabicPeriod"/>
            </a:pPr>
            <a:r>
              <a:rPr lang="en-US" b="1" i="1" dirty="0" err="1" smtClean="0"/>
              <a:t>Preapproach</a:t>
            </a:r>
            <a:endParaRPr lang="en-US" b="1" i="1" dirty="0" smtClean="0"/>
          </a:p>
          <a:p>
            <a:pPr marL="609600" indent="-609600">
              <a:lnSpc>
                <a:spcPct val="90000"/>
              </a:lnSpc>
              <a:buFontTx/>
              <a:buAutoNum type="arabicPeriod"/>
            </a:pPr>
            <a:r>
              <a:rPr lang="en-US" b="1" i="1" dirty="0" smtClean="0"/>
              <a:t>Approach</a:t>
            </a:r>
          </a:p>
          <a:p>
            <a:pPr marL="609600" indent="-609600">
              <a:lnSpc>
                <a:spcPct val="90000"/>
              </a:lnSpc>
              <a:buFontTx/>
              <a:buAutoNum type="arabicPeriod"/>
            </a:pPr>
            <a:r>
              <a:rPr lang="en-US" b="1" i="1" dirty="0" smtClean="0"/>
              <a:t>Determining Needs</a:t>
            </a:r>
          </a:p>
          <a:p>
            <a:pPr marL="609600" indent="-609600">
              <a:lnSpc>
                <a:spcPct val="90000"/>
              </a:lnSpc>
              <a:buFontTx/>
              <a:buAutoNum type="arabicPeriod"/>
            </a:pPr>
            <a:r>
              <a:rPr lang="en-US" b="1" i="1" dirty="0" smtClean="0"/>
              <a:t>Presentation</a:t>
            </a:r>
          </a:p>
          <a:p>
            <a:pPr marL="609600" indent="-609600">
              <a:lnSpc>
                <a:spcPct val="90000"/>
              </a:lnSpc>
              <a:buFontTx/>
              <a:buAutoNum type="arabicPeriod"/>
            </a:pPr>
            <a:r>
              <a:rPr lang="en-US" b="1" i="1" dirty="0" smtClean="0"/>
              <a:t>Handling Objections</a:t>
            </a:r>
          </a:p>
          <a:p>
            <a:pPr marL="609600" indent="-609600">
              <a:lnSpc>
                <a:spcPct val="90000"/>
              </a:lnSpc>
              <a:buFontTx/>
              <a:buAutoNum type="arabicPeriod"/>
            </a:pPr>
            <a:r>
              <a:rPr lang="en-US" b="1" i="1" dirty="0" smtClean="0"/>
              <a:t>Closing</a:t>
            </a:r>
          </a:p>
          <a:p>
            <a:pPr marL="609600" indent="-609600">
              <a:lnSpc>
                <a:spcPct val="90000"/>
              </a:lnSpc>
              <a:buFontTx/>
              <a:buAutoNum type="arabicPeriod"/>
            </a:pPr>
            <a:r>
              <a:rPr lang="en-US" b="1" i="1" dirty="0" smtClean="0"/>
              <a:t>Follow-up and relationship building</a:t>
            </a:r>
            <a:endParaRPr lang="en-US" sz="2800" b="1" dirty="0"/>
          </a:p>
        </p:txBody>
      </p:sp>
      <p:pic>
        <p:nvPicPr>
          <p:cNvPr id="6149" name="Picture 5" descr="MCj03678160000[1]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934200" y="228600"/>
            <a:ext cx="1827213" cy="18224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7" dur="1" fill="hold"/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2" dur="1" fill="hold"/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7" dur="1" fill="hold"/>
                                        <p:tgtEl>
                                          <p:spTgt spid="6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2" dur="1" fill="hold"/>
                                        <p:tgtEl>
                                          <p:spTgt spid="61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43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5" dur="1" fill="hold"/>
                                        <p:tgtEl>
                                          <p:spTgt spid="6149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6" grpId="0"/>
      <p:bldP spid="6147" grpId="0" build="p" bldLvl="2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Wednesday, May 26th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Review Unit F10 Test Results</a:t>
            </a:r>
          </a:p>
          <a:p>
            <a:endParaRPr lang="en-US" dirty="0" smtClean="0"/>
          </a:p>
          <a:p>
            <a:r>
              <a:rPr lang="en-US" dirty="0" smtClean="0"/>
              <a:t>Review Final Exam Pretest Results</a:t>
            </a:r>
          </a:p>
          <a:p>
            <a:endParaRPr lang="en-US" dirty="0" smtClean="0"/>
          </a:p>
          <a:p>
            <a:r>
              <a:rPr lang="en-US" dirty="0" smtClean="0"/>
              <a:t>Review Units 1 &amp; 2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2E6F473-31D3-4233-A40A-C5FFC2778E35}" type="slidenum">
              <a:rPr lang="en-US" smtClean="0"/>
              <a:pPr/>
              <a:t>40</a:t>
            </a:fld>
            <a:endParaRPr lang="en-US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Thursday, May 27th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Review – Units 3 &amp; 4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2E6F473-31D3-4233-A40A-C5FFC2778E35}" type="slidenum">
              <a:rPr lang="en-US" smtClean="0"/>
              <a:pPr/>
              <a:t>41</a:t>
            </a:fld>
            <a:endParaRPr lang="en-US"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Friday, May 28th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Review – Units 5 &amp; 6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No school on MONDAY!!!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2E6F473-31D3-4233-A40A-C5FFC2778E35}" type="slidenum">
              <a:rPr lang="en-US" smtClean="0"/>
              <a:pPr/>
              <a:t>42</a:t>
            </a:fld>
            <a:endParaRPr lang="en-US"/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Tuesday, June 1st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Review – Units 7 &amp; 8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2E6F473-31D3-4233-A40A-C5FFC2778E35}" type="slidenum">
              <a:rPr lang="en-US" smtClean="0"/>
              <a:pPr/>
              <a:t>43</a:t>
            </a:fld>
            <a:endParaRPr lang="en-US"/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Wednesday, June 2nd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Review – Units 9 &amp;10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2E6F473-31D3-4233-A40A-C5FFC2778E35}" type="slidenum">
              <a:rPr lang="en-US" smtClean="0"/>
              <a:pPr/>
              <a:t>44</a:t>
            </a:fld>
            <a:endParaRPr lang="en-US"/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Thursday, June 3</a:t>
            </a:r>
            <a:br>
              <a:rPr lang="en-US" dirty="0" smtClean="0"/>
            </a:br>
            <a:r>
              <a:rPr lang="en-US" dirty="0" smtClean="0"/>
              <a:t>Friday, June 4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Marketing Management Exam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2E6F473-31D3-4233-A40A-C5FFC2778E35}" type="slidenum">
              <a:rPr lang="en-US" smtClean="0"/>
              <a:pPr/>
              <a:t>45</a:t>
            </a:fld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F2BCB43-30B1-4080-8488-7F004CB3BF73}" type="slidenum">
              <a:rPr lang="en-US"/>
              <a:pPr/>
              <a:t>5</a:t>
            </a:fld>
            <a:endParaRPr lang="en-US"/>
          </a:p>
        </p:txBody>
      </p:sp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228600"/>
            <a:ext cx="6477000" cy="1143000"/>
          </a:xfrm>
        </p:spPr>
        <p:txBody>
          <a:bodyPr/>
          <a:lstStyle/>
          <a:p>
            <a:r>
              <a:rPr lang="en-US" sz="4000" b="1"/>
              <a:t>Steps in the selling process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0" y="1676400"/>
            <a:ext cx="7391400" cy="4953000"/>
          </a:xfrm>
        </p:spPr>
        <p:txBody>
          <a:bodyPr/>
          <a:lstStyle/>
          <a:p>
            <a:pPr marL="609600" indent="-609600">
              <a:lnSpc>
                <a:spcPct val="90000"/>
              </a:lnSpc>
              <a:buFontTx/>
              <a:buAutoNum type="arabicPeriod"/>
            </a:pPr>
            <a:r>
              <a:rPr lang="en-US" sz="2800" b="1" i="1" dirty="0" err="1">
                <a:solidFill>
                  <a:srgbClr val="00B050"/>
                </a:solidFill>
              </a:rPr>
              <a:t>Preapproach</a:t>
            </a:r>
            <a:r>
              <a:rPr lang="en-US" sz="2800" b="1" i="1" dirty="0">
                <a:solidFill>
                  <a:srgbClr val="00B050"/>
                </a:solidFill>
              </a:rPr>
              <a:t>:</a:t>
            </a:r>
            <a:r>
              <a:rPr lang="en-US" sz="2800" b="1" i="1" dirty="0"/>
              <a:t>  The step in                  the selling process in which the salesperson learns as much as possible about the product and prospective customers before making a sales call</a:t>
            </a:r>
            <a:r>
              <a:rPr lang="en-US" sz="2800" b="1" i="1" dirty="0" smtClean="0"/>
              <a:t>.</a:t>
            </a:r>
          </a:p>
          <a:p>
            <a:pPr marL="1009650" lvl="1" indent="-609600">
              <a:lnSpc>
                <a:spcPct val="90000"/>
              </a:lnSpc>
            </a:pPr>
            <a:r>
              <a:rPr lang="en-US" b="1" i="1" dirty="0" smtClean="0"/>
              <a:t>Prospecting</a:t>
            </a:r>
          </a:p>
          <a:p>
            <a:pPr marL="1009650" lvl="1" indent="-609600">
              <a:lnSpc>
                <a:spcPct val="90000"/>
              </a:lnSpc>
            </a:pPr>
            <a:r>
              <a:rPr lang="en-US" b="1" i="1" dirty="0" smtClean="0"/>
              <a:t>Qualifying the leads</a:t>
            </a:r>
            <a:endParaRPr lang="en-US" b="1" dirty="0"/>
          </a:p>
        </p:txBody>
      </p:sp>
      <p:pic>
        <p:nvPicPr>
          <p:cNvPr id="6149" name="Picture 5" descr="MCj03678160000[1]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934200" y="228600"/>
            <a:ext cx="1827213" cy="18224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3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5" dur="1" fill="hold"/>
                                        <p:tgtEl>
                                          <p:spTgt spid="6149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6" grpId="0"/>
      <p:bldP spid="6147" grpId="0" build="p" bldLvl="2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F2BCB43-30B1-4080-8488-7F004CB3BF73}" type="slidenum">
              <a:rPr lang="en-US"/>
              <a:pPr/>
              <a:t>6</a:t>
            </a:fld>
            <a:endParaRPr lang="en-US"/>
          </a:p>
        </p:txBody>
      </p:sp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228600"/>
            <a:ext cx="6477000" cy="1143000"/>
          </a:xfrm>
        </p:spPr>
        <p:txBody>
          <a:bodyPr/>
          <a:lstStyle/>
          <a:p>
            <a:r>
              <a:rPr lang="en-US" sz="4000" b="1"/>
              <a:t>Steps in the selling process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0" y="1676400"/>
            <a:ext cx="7391400" cy="4953000"/>
          </a:xfrm>
        </p:spPr>
        <p:txBody>
          <a:bodyPr/>
          <a:lstStyle/>
          <a:p>
            <a:pPr marL="609600" indent="-609600">
              <a:lnSpc>
                <a:spcPct val="90000"/>
              </a:lnSpc>
              <a:buFontTx/>
              <a:buAutoNum type="arabicPeriod"/>
            </a:pPr>
            <a:r>
              <a:rPr lang="en-US" sz="2800" b="1" i="1" dirty="0" err="1">
                <a:solidFill>
                  <a:srgbClr val="00B050"/>
                </a:solidFill>
              </a:rPr>
              <a:t>Preapproach</a:t>
            </a:r>
            <a:r>
              <a:rPr lang="en-US" sz="2800" b="1" i="1" dirty="0" smtClean="0">
                <a:solidFill>
                  <a:srgbClr val="00B050"/>
                </a:solidFill>
              </a:rPr>
              <a:t>:</a:t>
            </a:r>
            <a:endParaRPr lang="en-US" sz="2800" b="1" dirty="0">
              <a:solidFill>
                <a:srgbClr val="00B050"/>
              </a:solidFill>
            </a:endParaRPr>
          </a:p>
          <a:p>
            <a:pPr marL="990600" lvl="1" indent="-533400">
              <a:lnSpc>
                <a:spcPct val="90000"/>
              </a:lnSpc>
              <a:buFont typeface="Arial Unicode MS" pitchFamily="34" charset="-128"/>
              <a:buChar char="-"/>
            </a:pPr>
            <a:r>
              <a:rPr lang="en-US" sz="2400" b="1" i="1" dirty="0"/>
              <a:t>Prospecting:  The step in the selling process in which the salesperson identifies potential customers</a:t>
            </a:r>
            <a:r>
              <a:rPr lang="en-US" sz="2400" b="1" i="1" dirty="0" smtClean="0"/>
              <a:t>.</a:t>
            </a:r>
          </a:p>
          <a:p>
            <a:pPr marL="1390650" lvl="2" indent="-533400">
              <a:lnSpc>
                <a:spcPct val="90000"/>
              </a:lnSpc>
              <a:buFont typeface="Arial Unicode MS" pitchFamily="34" charset="-128"/>
              <a:buChar char="-"/>
            </a:pPr>
            <a:r>
              <a:rPr lang="en-US" sz="2000" b="1" i="1" dirty="0" smtClean="0"/>
              <a:t>Contact potential customers based on referral from others or expression of interest</a:t>
            </a:r>
          </a:p>
          <a:p>
            <a:pPr marL="1390650" lvl="2" indent="-533400">
              <a:lnSpc>
                <a:spcPct val="90000"/>
              </a:lnSpc>
              <a:buFont typeface="Arial Unicode MS" pitchFamily="34" charset="-128"/>
              <a:buChar char="-"/>
            </a:pPr>
            <a:r>
              <a:rPr lang="en-US" sz="2000" b="1" i="1" dirty="0" smtClean="0"/>
              <a:t>Cold call of those who share some demographic but with whom no previous contact or referral</a:t>
            </a:r>
            <a:endParaRPr lang="en-US" sz="2000" b="1" i="1" dirty="0"/>
          </a:p>
          <a:p>
            <a:pPr marL="990600" lvl="1" indent="-533400">
              <a:lnSpc>
                <a:spcPct val="90000"/>
              </a:lnSpc>
              <a:buFont typeface="Arial Unicode MS" pitchFamily="34" charset="-128"/>
              <a:buChar char="-"/>
            </a:pPr>
            <a:r>
              <a:rPr lang="en-US" sz="2400" b="1" i="1" dirty="0"/>
              <a:t>Qualifying the leads – identifying potential customers and screening out poor prospects</a:t>
            </a:r>
          </a:p>
        </p:txBody>
      </p:sp>
      <p:pic>
        <p:nvPicPr>
          <p:cNvPr id="6149" name="Picture 5" descr="MCj03678160000[1]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934200" y="228600"/>
            <a:ext cx="1827213" cy="18224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8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0" dur="1" fill="hold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1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3" dur="1" fill="hold"/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8" dur="1" fill="hold"/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9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1" dur="1" fill="hold"/>
                                        <p:tgtEl>
                                          <p:spTgt spid="6149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6" grpId="0"/>
      <p:bldP spid="6147" grpId="0" build="p" bldLvl="2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589091A-1DF8-4057-BE9B-C1ABBFFB4A96}" type="slidenum">
              <a:rPr lang="en-US"/>
              <a:pPr/>
              <a:t>7</a:t>
            </a:fld>
            <a:endParaRPr lang="en-US"/>
          </a:p>
        </p:txBody>
      </p:sp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3124200" y="381000"/>
            <a:ext cx="4800600" cy="1143000"/>
          </a:xfrm>
        </p:spPr>
        <p:txBody>
          <a:bodyPr/>
          <a:lstStyle/>
          <a:p>
            <a:r>
              <a:rPr lang="en-US" sz="4000" b="1"/>
              <a:t>Steps in the selling process </a:t>
            </a:r>
            <a:r>
              <a:rPr lang="en-US" sz="2400" b="1"/>
              <a:t>(cont.)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14600" y="2209800"/>
            <a:ext cx="6400800" cy="4648200"/>
          </a:xfrm>
        </p:spPr>
        <p:txBody>
          <a:bodyPr/>
          <a:lstStyle/>
          <a:p>
            <a:pPr marL="609600" indent="-609600">
              <a:buFontTx/>
              <a:buAutoNum type="arabicPeriod" startAt="2"/>
            </a:pPr>
            <a:r>
              <a:rPr lang="en-US" sz="2800" b="1" i="1" dirty="0">
                <a:solidFill>
                  <a:srgbClr val="00B050"/>
                </a:solidFill>
              </a:rPr>
              <a:t>Approach:</a:t>
            </a:r>
            <a:r>
              <a:rPr lang="en-US" sz="2800" b="1" i="1" dirty="0"/>
              <a:t>  The step in the selling process in which the salesperson meets the customer for the first time.</a:t>
            </a:r>
          </a:p>
          <a:p>
            <a:pPr marL="609600" indent="-609600">
              <a:buNone/>
            </a:pPr>
            <a:endParaRPr lang="en-US" sz="2800" b="1" dirty="0"/>
          </a:p>
        </p:txBody>
      </p:sp>
      <p:pic>
        <p:nvPicPr>
          <p:cNvPr id="7172" name="Picture 4" descr="MCj01557890000[1]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00200" y="228600"/>
            <a:ext cx="1357313" cy="182086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" dur="1" fill="hold"/>
                                        <p:tgtEl>
                                          <p:spTgt spid="717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5" dur="1" fill="hold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0" grpId="0"/>
      <p:bldP spid="7171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589091A-1DF8-4057-BE9B-C1ABBFFB4A96}" type="slidenum">
              <a:rPr lang="en-US"/>
              <a:pPr/>
              <a:t>8</a:t>
            </a:fld>
            <a:endParaRPr lang="en-US"/>
          </a:p>
        </p:txBody>
      </p:sp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3124200" y="381000"/>
            <a:ext cx="4800600" cy="1143000"/>
          </a:xfrm>
        </p:spPr>
        <p:txBody>
          <a:bodyPr/>
          <a:lstStyle/>
          <a:p>
            <a:r>
              <a:rPr lang="en-US" sz="4000" b="1"/>
              <a:t>Steps in the selling process </a:t>
            </a:r>
            <a:r>
              <a:rPr lang="en-US" sz="2400" b="1"/>
              <a:t>(cont.)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14600" y="2209800"/>
            <a:ext cx="6400800" cy="4648200"/>
          </a:xfrm>
        </p:spPr>
        <p:txBody>
          <a:bodyPr/>
          <a:lstStyle/>
          <a:p>
            <a:pPr marL="609600" indent="-609600">
              <a:buAutoNum type="arabicPeriod" startAt="3"/>
            </a:pPr>
            <a:r>
              <a:rPr lang="en-US" sz="2800" b="1" i="1" dirty="0" smtClean="0">
                <a:solidFill>
                  <a:srgbClr val="00B050"/>
                </a:solidFill>
              </a:rPr>
              <a:t>Determining </a:t>
            </a:r>
            <a:r>
              <a:rPr lang="en-US" sz="2800" b="1" i="1" dirty="0">
                <a:solidFill>
                  <a:srgbClr val="00B050"/>
                </a:solidFill>
              </a:rPr>
              <a:t>needs</a:t>
            </a:r>
            <a:r>
              <a:rPr lang="en-US" sz="2800" b="1" i="1" dirty="0"/>
              <a:t>:  The step in the selling process during which the </a:t>
            </a:r>
            <a:r>
              <a:rPr lang="en-US" sz="2800" b="1" i="1" dirty="0" smtClean="0"/>
              <a:t>salesperson:</a:t>
            </a:r>
          </a:p>
          <a:p>
            <a:pPr marL="1009650" lvl="1" indent="-609600"/>
            <a:r>
              <a:rPr lang="en-US" sz="2400" b="1" i="1" dirty="0" smtClean="0"/>
              <a:t>observes</a:t>
            </a:r>
            <a:r>
              <a:rPr lang="en-US" sz="2400" b="1" i="1" dirty="0"/>
              <a:t>, </a:t>
            </a:r>
            <a:endParaRPr lang="en-US" sz="2400" b="1" i="1" dirty="0" smtClean="0"/>
          </a:p>
          <a:p>
            <a:pPr marL="1009650" lvl="1" indent="-609600"/>
            <a:r>
              <a:rPr lang="en-US" sz="2400" b="1" i="1" dirty="0" smtClean="0"/>
              <a:t>asks </a:t>
            </a:r>
            <a:r>
              <a:rPr lang="en-US" sz="2400" b="1" i="1" dirty="0"/>
              <a:t>questions, and </a:t>
            </a:r>
            <a:endParaRPr lang="en-US" sz="2400" b="1" i="1" dirty="0" smtClean="0"/>
          </a:p>
          <a:p>
            <a:pPr marL="1009650" lvl="1" indent="-609600"/>
            <a:r>
              <a:rPr lang="en-US" sz="2400" b="1" i="1" dirty="0" smtClean="0"/>
              <a:t>listens </a:t>
            </a:r>
          </a:p>
          <a:p>
            <a:pPr marL="609600" indent="-609600"/>
            <a:r>
              <a:rPr lang="en-US" sz="2800" b="1" i="1" dirty="0" smtClean="0"/>
              <a:t>to </a:t>
            </a:r>
            <a:r>
              <a:rPr lang="en-US" sz="2800" b="1" i="1" dirty="0"/>
              <a:t>uncover the </a:t>
            </a:r>
            <a:r>
              <a:rPr lang="en-US" sz="2800" b="1" i="1" dirty="0" smtClean="0"/>
              <a:t>customer’s</a:t>
            </a:r>
          </a:p>
          <a:p>
            <a:pPr marL="1009650" lvl="1" indent="-609600"/>
            <a:r>
              <a:rPr lang="en-US" sz="2400" b="1" i="1" dirty="0" smtClean="0"/>
              <a:t> </a:t>
            </a:r>
            <a:r>
              <a:rPr lang="en-US" sz="2400" b="1" i="1" dirty="0"/>
              <a:t>needs and/or </a:t>
            </a:r>
            <a:endParaRPr lang="en-US" sz="2400" b="1" i="1" dirty="0" smtClean="0"/>
          </a:p>
          <a:p>
            <a:pPr marL="1009650" lvl="1" indent="-609600"/>
            <a:r>
              <a:rPr lang="en-US" sz="2400" b="1" i="1" dirty="0" smtClean="0"/>
              <a:t>buying </a:t>
            </a:r>
            <a:r>
              <a:rPr lang="en-US" sz="2400" b="1" i="1" dirty="0"/>
              <a:t>motives.</a:t>
            </a:r>
            <a:endParaRPr lang="en-US" sz="2400" b="1" dirty="0"/>
          </a:p>
        </p:txBody>
      </p:sp>
      <p:pic>
        <p:nvPicPr>
          <p:cNvPr id="7172" name="Picture 4" descr="MCj01557890000[1]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00200" y="228600"/>
            <a:ext cx="1357313" cy="182086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" dur="1" fill="hold"/>
                                        <p:tgtEl>
                                          <p:spTgt spid="717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5" dur="1" fill="hold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6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8" dur="1" fill="hold"/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9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1" dur="1" fill="hold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2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4" dur="1" fill="hold"/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9" dur="1" fill="hold"/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0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2" dur="1" fill="hold"/>
                                        <p:tgtEl>
                                          <p:spTgt spid="71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3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5" dur="1" fill="hold"/>
                                        <p:tgtEl>
                                          <p:spTgt spid="71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0" grpId="0"/>
      <p:bldP spid="7171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BF49CDC-D62A-4C0C-BD5D-7BF3FD808E9B}" type="slidenum">
              <a:rPr lang="en-US"/>
              <a:pPr/>
              <a:t>9</a:t>
            </a:fld>
            <a:endParaRPr lang="en-US"/>
          </a:p>
        </p:txBody>
      </p:sp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2514600" y="274638"/>
            <a:ext cx="6172200" cy="1143000"/>
          </a:xfrm>
        </p:spPr>
        <p:txBody>
          <a:bodyPr/>
          <a:lstStyle/>
          <a:p>
            <a:r>
              <a:rPr lang="en-US" sz="4000" b="1"/>
              <a:t>Steps in the selling process </a:t>
            </a:r>
            <a:r>
              <a:rPr lang="en-US" sz="2400" b="1"/>
              <a:t>(cont.)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0" y="2286000"/>
            <a:ext cx="7086600" cy="4267200"/>
          </a:xfrm>
        </p:spPr>
        <p:txBody>
          <a:bodyPr/>
          <a:lstStyle/>
          <a:p>
            <a:pPr marL="609600" indent="-609600">
              <a:lnSpc>
                <a:spcPct val="90000"/>
              </a:lnSpc>
              <a:buFontTx/>
              <a:buAutoNum type="arabicPeriod" startAt="4"/>
            </a:pPr>
            <a:r>
              <a:rPr lang="en-US" sz="2800" b="1" i="1" dirty="0">
                <a:solidFill>
                  <a:srgbClr val="00B050"/>
                </a:solidFill>
              </a:rPr>
              <a:t>Presentation:  </a:t>
            </a:r>
            <a:r>
              <a:rPr lang="en-US" sz="2800" b="1" i="1" dirty="0"/>
              <a:t>The step in the selling process in which the salesperson tells the “product story” to the buyer, highlighting customer benefits</a:t>
            </a:r>
            <a:r>
              <a:rPr lang="en-US" sz="2800" b="1" i="1" dirty="0" smtClean="0"/>
              <a:t>.</a:t>
            </a:r>
            <a:endParaRPr lang="en-US" sz="2800" b="1" i="1" dirty="0"/>
          </a:p>
        </p:txBody>
      </p:sp>
      <p:pic>
        <p:nvPicPr>
          <p:cNvPr id="8196" name="Picture 4" descr="MCPE04144_0000[1]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9600" y="228600"/>
            <a:ext cx="2286000" cy="202088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819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3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5" dur="1" fill="hold"/>
                                        <p:tgtEl>
                                          <p:spTgt spid="819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4" grpId="0"/>
      <p:bldP spid="8195" grpId="0" build="p"/>
    </p:bldLst>
  </p:timing>
</p:sld>
</file>

<file path=ppt/theme/theme1.xml><?xml version="1.0" encoding="utf-8"?>
<a:theme xmlns:a="http://schemas.openxmlformats.org/drawingml/2006/main" name="Sales">
  <a:themeElements>
    <a:clrScheme name="Sales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ale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ale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ales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ales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ales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ales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ales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ales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ales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ales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ales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ales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ales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Sales</Template>
  <TotalTime>463</TotalTime>
  <Words>1399</Words>
  <Application>Microsoft Office PowerPoint</Application>
  <PresentationFormat>On-screen Show (4:3)</PresentationFormat>
  <Paragraphs>286</Paragraphs>
  <Slides>45</Slides>
  <Notes>33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45</vt:i4>
      </vt:variant>
    </vt:vector>
  </HeadingPairs>
  <TitlesOfParts>
    <vt:vector size="46" baseType="lpstr">
      <vt:lpstr>Sales</vt:lpstr>
      <vt:lpstr>Thursday, May 19 Mgmt of Dist, Promo, Selling</vt:lpstr>
      <vt:lpstr>UNIT F MANAGEMENT OF DISTRIBUTION, PROMOTION, AND SELLING</vt:lpstr>
      <vt:lpstr>Review types of selling</vt:lpstr>
      <vt:lpstr>Review steps in the selling process</vt:lpstr>
      <vt:lpstr>Steps in the selling process</vt:lpstr>
      <vt:lpstr>Steps in the selling process</vt:lpstr>
      <vt:lpstr>Steps in the selling process (cont.)</vt:lpstr>
      <vt:lpstr>Steps in the selling process (cont.)</vt:lpstr>
      <vt:lpstr>Steps in the selling process (cont.)</vt:lpstr>
      <vt:lpstr>Steps in the selling process (cont.)</vt:lpstr>
      <vt:lpstr>Steps in the selling process (cont.)</vt:lpstr>
      <vt:lpstr>Steps in the selling process (cont.)</vt:lpstr>
      <vt:lpstr>Personal selling</vt:lpstr>
      <vt:lpstr>Personal selling</vt:lpstr>
      <vt:lpstr>Activity</vt:lpstr>
      <vt:lpstr>Friday, May 20st Unit F10 - </vt:lpstr>
      <vt:lpstr>The role of the sales force</vt:lpstr>
      <vt:lpstr>The role of the sales force</vt:lpstr>
      <vt:lpstr>The role of the sales force</vt:lpstr>
      <vt:lpstr>The role of the sales force</vt:lpstr>
      <vt:lpstr>The role of the sales force</vt:lpstr>
      <vt:lpstr>The role of the sales force</vt:lpstr>
      <vt:lpstr>The role of the sales force</vt:lpstr>
      <vt:lpstr>The role of the sales force</vt:lpstr>
      <vt:lpstr>Sales force management</vt:lpstr>
      <vt:lpstr>Responsibilities of a sales force manager</vt:lpstr>
      <vt:lpstr>Responsibilities of a sales force manager (cont.)</vt:lpstr>
      <vt:lpstr>Responsibilities of a sales force manager (cont.)</vt:lpstr>
      <vt:lpstr>Responsibilities of a sales force manager (cont)</vt:lpstr>
      <vt:lpstr>Responsibilities of a sales force manager (cont.)</vt:lpstr>
      <vt:lpstr>Sales force management</vt:lpstr>
      <vt:lpstr>Sales force management</vt:lpstr>
      <vt:lpstr>Sales force management</vt:lpstr>
      <vt:lpstr>Sales force management</vt:lpstr>
      <vt:lpstr>Sales force management</vt:lpstr>
      <vt:lpstr>Sales force management (cont.)</vt:lpstr>
      <vt:lpstr>ACTIVITY</vt:lpstr>
      <vt:lpstr>Monday, May 24th Unit F10</vt:lpstr>
      <vt:lpstr>Tuesday, May 25th</vt:lpstr>
      <vt:lpstr>Wednesday, May 26th</vt:lpstr>
      <vt:lpstr>Thursday, May 27th</vt:lpstr>
      <vt:lpstr>Friday, May 28th</vt:lpstr>
      <vt:lpstr>Tuesday, June 1st</vt:lpstr>
      <vt:lpstr>Wednesday, June 2nd</vt:lpstr>
      <vt:lpstr>Thursday, June 3 Friday, June 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UNIT F MANAGEMENT OF DISTRIBUTION, PROMOTION, AND SELLING</dc:title>
  <cp:lastModifiedBy>abehar</cp:lastModifiedBy>
  <cp:revision>26</cp:revision>
  <dcterms:created xsi:type="dcterms:W3CDTF">2006-01-12T13:37:49Z</dcterms:created>
  <dcterms:modified xsi:type="dcterms:W3CDTF">2011-05-20T11:01:18Z</dcterms:modified>
</cp:coreProperties>
</file>