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74" r:id="rId2"/>
    <p:sldId id="271" r:id="rId3"/>
    <p:sldId id="256" r:id="rId4"/>
    <p:sldId id="257" r:id="rId5"/>
    <p:sldId id="258" r:id="rId6"/>
    <p:sldId id="266" r:id="rId7"/>
    <p:sldId id="267" r:id="rId8"/>
    <p:sldId id="268" r:id="rId9"/>
    <p:sldId id="259" r:id="rId10"/>
    <p:sldId id="269" r:id="rId11"/>
    <p:sldId id="273" r:id="rId12"/>
    <p:sldId id="272" r:id="rId13"/>
    <p:sldId id="260" r:id="rId14"/>
    <p:sldId id="261" r:id="rId15"/>
    <p:sldId id="262" r:id="rId16"/>
    <p:sldId id="263" r:id="rId17"/>
    <p:sldId id="270" r:id="rId18"/>
    <p:sldId id="264" r:id="rId19"/>
    <p:sldId id="265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86E67C-DC57-4568-856B-125CE27694A9}" type="datetimeFigureOut">
              <a:rPr lang="en-US" smtClean="0"/>
              <a:pPr/>
              <a:t>2/13/2011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531E3A-9CE0-4687-9593-03984B77A61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AC6A94C-702F-42CA-96B7-726FC67EB76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6A94C-702F-42CA-96B7-726FC67EB76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8860B8-893A-42BC-8F22-54738ECF54EC}" type="slidenum">
              <a:rPr lang="en-US"/>
              <a:pPr/>
              <a:t>10</a:t>
            </a:fld>
            <a:endParaRPr lang="en-US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6A94C-702F-42CA-96B7-726FC67EB76A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6A94C-702F-42CA-96B7-726FC67EB76A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9D76BB-ECDE-45E6-9D46-F1F09841705E}" type="slidenum">
              <a:rPr lang="en-US"/>
              <a:pPr/>
              <a:t>13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CB4F28-1AE8-4B44-AD69-6B14AC7EE422}" type="slidenum">
              <a:rPr lang="en-US"/>
              <a:pPr/>
              <a:t>14</a:t>
            </a:fld>
            <a:endParaRPr lang="en-US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9E4F20-1008-427A-9C39-EA5E9757F47D}" type="slidenum">
              <a:rPr lang="en-US"/>
              <a:pPr/>
              <a:t>15</a:t>
            </a:fld>
            <a:endParaRPr lang="en-US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334A29-ECA1-4148-961D-29EABA26D3BE}" type="slidenum">
              <a:rPr lang="en-US"/>
              <a:pPr/>
              <a:t>16</a:t>
            </a:fld>
            <a:endParaRPr lang="en-US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334A29-ECA1-4148-961D-29EABA26D3BE}" type="slidenum">
              <a:rPr lang="en-US"/>
              <a:pPr/>
              <a:t>17</a:t>
            </a:fld>
            <a:endParaRPr lang="en-US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3DAC0B-5523-44C4-90C6-DBE286FEA7DA}" type="slidenum">
              <a:rPr lang="en-US"/>
              <a:pPr/>
              <a:t>18</a:t>
            </a:fld>
            <a:endParaRPr lang="en-US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6A3AA4-FCD9-4986-9790-B505784D063F}" type="slidenum">
              <a:rPr lang="en-US"/>
              <a:pPr/>
              <a:t>19</a:t>
            </a:fld>
            <a:endParaRPr lang="en-US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6A94C-702F-42CA-96B7-726FC67EB76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D76CA7-2EB6-443A-9ABA-45B80D82F44F}" type="slidenum">
              <a:rPr lang="en-US"/>
              <a:pPr/>
              <a:t>3</a:t>
            </a:fld>
            <a:endParaRPr lang="en-US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C4CF83-1DF2-44E6-8A9D-658C902ABA6B}" type="slidenum">
              <a:rPr lang="en-US"/>
              <a:pPr/>
              <a:t>4</a:t>
            </a:fld>
            <a:endParaRPr lang="en-US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6A11F2-97DF-4609-B094-7DE966707B47}" type="slidenum">
              <a:rPr lang="en-US"/>
              <a:pPr/>
              <a:t>5</a:t>
            </a:fld>
            <a:endParaRPr lang="en-US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6A11F2-97DF-4609-B094-7DE966707B47}" type="slidenum">
              <a:rPr lang="en-US"/>
              <a:pPr/>
              <a:t>6</a:t>
            </a:fld>
            <a:endParaRPr lang="en-US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6A11F2-97DF-4609-B094-7DE966707B47}" type="slidenum">
              <a:rPr lang="en-US"/>
              <a:pPr/>
              <a:t>7</a:t>
            </a:fld>
            <a:endParaRPr lang="en-US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6A11F2-97DF-4609-B094-7DE966707B47}" type="slidenum">
              <a:rPr lang="en-US"/>
              <a:pPr/>
              <a:t>8</a:t>
            </a:fld>
            <a:endParaRPr lang="en-US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8860B8-893A-42BC-8F22-54738ECF54EC}" type="slidenum">
              <a:rPr lang="en-US"/>
              <a:pPr/>
              <a:t>9</a:t>
            </a:fld>
            <a:endParaRPr lang="en-US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67000" y="685800"/>
            <a:ext cx="5791200" cy="2917825"/>
          </a:xfrm>
        </p:spPr>
        <p:txBody>
          <a:bodyPr/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43200" y="3810000"/>
            <a:ext cx="5715000" cy="1143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0F477C8-F234-41A5-939C-5801FA528AA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 flipV="1">
            <a:off x="0" y="0"/>
            <a:ext cx="1447800" cy="6858000"/>
          </a:xfrm>
          <a:prstGeom prst="rect">
            <a:avLst/>
          </a:prstGeom>
          <a:gradFill rotWithShape="1">
            <a:gsLst>
              <a:gs pos="0">
                <a:schemeClr val="folHlink">
                  <a:gamma/>
                  <a:tint val="84706"/>
                  <a:invGamma/>
                </a:schemeClr>
              </a:gs>
              <a:gs pos="100000">
                <a:schemeClr val="folHlink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eaVert" wrap="none" anchor="ctr"/>
          <a:lstStyle/>
          <a:p>
            <a:pPr algn="ctr"/>
            <a:r>
              <a:rPr lang="en-US" sz="8000" i="1">
                <a:latin typeface="Times New Roman" charset="0"/>
              </a:rPr>
              <a:t>people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E2D80C4-C820-456B-9738-F9EFF1244832}" type="datetime1">
              <a:rPr lang="en-US"/>
              <a:pPr/>
              <a:t>2/13/2011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FCF04D1-A472-422D-B0EB-3E5A6FF1EFC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AFEED76A-BD74-4223-B37E-A0386C942F65}" type="datetime1">
              <a:rPr lang="en-US"/>
              <a:pPr/>
              <a:t>2/13/2011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100" y="274638"/>
            <a:ext cx="17907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274638"/>
            <a:ext cx="52197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FE0F551-7CE6-4803-BC21-86A6D44EA3B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F635152A-B777-4A70-A351-076C039758B0}" type="datetime1">
              <a:rPr lang="en-US"/>
              <a:pPr/>
              <a:t>2/13/2011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6416B3C-8037-49D1-9910-A9A2AF0B910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C27474C2-1E12-4DAD-B69F-B27FFEF0CE37}" type="datetime1">
              <a:rPr lang="en-US"/>
              <a:pPr/>
              <a:t>2/13/2011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4839C5E-14ED-41DF-9BA5-BDFA9DAE7BF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DCBCB562-4859-44F2-B578-166588B840A8}" type="datetime1">
              <a:rPr lang="en-US"/>
              <a:pPr/>
              <a:t>2/13/2011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00200" y="1600200"/>
            <a:ext cx="3467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00" y="1600200"/>
            <a:ext cx="3467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67092D7-1483-46B0-B5AA-548AA93D2CE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C456B6E0-11FA-49A1-A4B7-043940F869EA}" type="datetime1">
              <a:rPr lang="en-US"/>
              <a:pPr/>
              <a:t>2/13/2011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221CF56-A9C7-49AC-B9DA-EB8A2640758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A4AE31E1-6BB0-4D53-B5DE-3A4D27BDBE6B}" type="datetime1">
              <a:rPr lang="en-US"/>
              <a:pPr/>
              <a:t>2/13/2011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A1DA7F3-30C8-45EE-9C75-31398CA5556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1BF8F8D7-B9BC-4BE4-BE0C-B25011F04E72}" type="datetime1">
              <a:rPr lang="en-US"/>
              <a:pPr/>
              <a:t>2/13/2011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E7F07A3-12ED-4871-A9B6-E918A1213EF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46D47FC5-2D43-4A81-BE43-6F654EA4D15C}" type="datetime1">
              <a:rPr lang="en-US"/>
              <a:pPr/>
              <a:t>2/13/2011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029BB44-A826-4B96-A4BA-98E3CB830E8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98FA9812-1FF7-459D-884A-34908918F899}" type="datetime1">
              <a:rPr lang="en-US"/>
              <a:pPr/>
              <a:t>2/13/2011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EF630D5-54F9-4CB3-A77F-36802C99480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56DA02C1-6FAD-40D8-B4E9-F235B67E4617}" type="datetime1">
              <a:rPr lang="en-US"/>
              <a:pPr/>
              <a:t>2/13/2011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274638"/>
            <a:ext cx="716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00200" y="1600200"/>
            <a:ext cx="7086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4600" y="6553200"/>
            <a:ext cx="426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4008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800">
                <a:solidFill>
                  <a:schemeClr val="folHlink"/>
                </a:solidFill>
              </a:defRPr>
            </a:lvl1pPr>
          </a:lstStyle>
          <a:p>
            <a:fld id="{F8D0C803-D180-4716-9E67-7ABE2279C8C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 flipV="1">
            <a:off x="0" y="0"/>
            <a:ext cx="1447800" cy="6858000"/>
          </a:xfrm>
          <a:prstGeom prst="rect">
            <a:avLst/>
          </a:prstGeom>
          <a:gradFill rotWithShape="1">
            <a:gsLst>
              <a:gs pos="0">
                <a:schemeClr val="folHlink">
                  <a:gamma/>
                  <a:tint val="84706"/>
                  <a:invGamma/>
                </a:schemeClr>
              </a:gs>
              <a:gs pos="100000">
                <a:schemeClr val="folHlink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en-US" sz="8000" i="1">
                <a:latin typeface="Times New Roman" charset="0"/>
              </a:rPr>
              <a:t>people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8600" y="6553200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686B327D-073D-4791-A616-B087E7836E21}" type="datetime1">
              <a:rPr lang="en-US"/>
              <a:pPr/>
              <a:t>2/13/2011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Disclaimer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slides indicating daily work are subject to change.</a:t>
            </a:r>
          </a:p>
          <a:p>
            <a:r>
              <a:rPr lang="en-US" dirty="0" smtClean="0"/>
              <a:t>Check the notebook to determine the exact work and material covered each day!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416B3C-8037-49D1-9910-A9A2AF0B910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A3526C-F294-407D-BEDC-D61E8D39E516}" type="slidenum">
              <a:rPr lang="en-US"/>
              <a:pPr/>
              <a:t>10</a:t>
            </a:fld>
            <a:endParaRPr 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7162800" cy="1143000"/>
          </a:xfrm>
        </p:spPr>
        <p:txBody>
          <a:bodyPr/>
          <a:lstStyle/>
          <a:p>
            <a:r>
              <a:rPr lang="en-US" sz="3600" b="1"/>
              <a:t>Information needed for effective recruitment </a:t>
            </a:r>
            <a:r>
              <a:rPr lang="en-US" sz="2400" b="1"/>
              <a:t>(cont.)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1295400"/>
            <a:ext cx="7543800" cy="5410200"/>
          </a:xfrm>
        </p:spPr>
        <p:txBody>
          <a:bodyPr/>
          <a:lstStyle/>
          <a:p>
            <a:endParaRPr lang="en-US" sz="2600" b="1" dirty="0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1905000" y="5410200"/>
            <a:ext cx="6934200" cy="1295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2346325" y="57515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2057400" y="1371598"/>
            <a:ext cx="56388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/>
              <a:t>Effective </a:t>
            </a:r>
            <a:r>
              <a:rPr lang="en-US" sz="4000" b="1" dirty="0" smtClean="0"/>
              <a:t>recruitment </a:t>
            </a:r>
            <a:r>
              <a:rPr lang="en-US" sz="4000" b="1" dirty="0"/>
              <a:t>is essential in hiring desirable, qualified employees who can meet expectations in the position.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/>
      <p:bldP spid="7174" grpId="0"/>
      <p:bldP spid="7174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a job description</a:t>
            </a:r>
          </a:p>
          <a:p>
            <a:pPr lvl="1"/>
            <a:r>
              <a:rPr lang="en-US" dirty="0" smtClean="0"/>
              <a:t>Job purpose</a:t>
            </a:r>
          </a:p>
          <a:p>
            <a:pPr lvl="1"/>
            <a:r>
              <a:rPr lang="en-US" dirty="0" smtClean="0"/>
              <a:t>Duties to be performed</a:t>
            </a:r>
          </a:p>
          <a:p>
            <a:pPr lvl="1"/>
            <a:r>
              <a:rPr lang="en-US" dirty="0" smtClean="0"/>
              <a:t>Equipment to be used</a:t>
            </a:r>
          </a:p>
          <a:p>
            <a:pPr lvl="1"/>
            <a:r>
              <a:rPr lang="en-US" dirty="0" smtClean="0"/>
              <a:t>Expected working conditions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416B3C-8037-49D1-9910-A9A2AF0B910F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Tuesday, </a:t>
            </a:r>
            <a:r>
              <a:rPr lang="en-US" smtClean="0"/>
              <a:t>February 15</a:t>
            </a:r>
            <a:r>
              <a:rPr lang="en-US" baseline="30000" smtClean="0"/>
              <a:t>th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>Unit B – Human Resources Mgmt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371600"/>
            <a:ext cx="7086600" cy="5257800"/>
          </a:xfrm>
        </p:spPr>
        <p:txBody>
          <a:bodyPr/>
          <a:lstStyle/>
          <a:p>
            <a:r>
              <a:rPr lang="en-US" dirty="0" smtClean="0"/>
              <a:t>Warm Up - complete job description</a:t>
            </a:r>
          </a:p>
          <a:p>
            <a:pPr lvl="1"/>
            <a:r>
              <a:rPr lang="en-US" dirty="0" smtClean="0"/>
              <a:t>Include </a:t>
            </a:r>
            <a:r>
              <a:rPr lang="en-US" dirty="0" smtClean="0">
                <a:solidFill>
                  <a:srgbClr val="0070C0"/>
                </a:solidFill>
              </a:rPr>
              <a:t>1</a:t>
            </a:r>
            <a:r>
              <a:rPr lang="en-US" dirty="0" smtClean="0"/>
              <a:t>)Job purpose, </a:t>
            </a:r>
            <a:r>
              <a:rPr lang="en-US" dirty="0" smtClean="0">
                <a:solidFill>
                  <a:srgbClr val="0070C0"/>
                </a:solidFill>
              </a:rPr>
              <a:t>2</a:t>
            </a:r>
            <a:r>
              <a:rPr lang="en-US" dirty="0" smtClean="0"/>
              <a:t>)Duties to be performed, </a:t>
            </a:r>
            <a:r>
              <a:rPr lang="en-US" dirty="0" smtClean="0">
                <a:solidFill>
                  <a:srgbClr val="0070C0"/>
                </a:solidFill>
              </a:rPr>
              <a:t>3</a:t>
            </a:r>
            <a:r>
              <a:rPr lang="en-US" dirty="0" smtClean="0"/>
              <a:t>)Equipment to be used and </a:t>
            </a:r>
            <a:r>
              <a:rPr lang="en-US" dirty="0" smtClean="0">
                <a:solidFill>
                  <a:srgbClr val="0070C0"/>
                </a:solidFill>
              </a:rPr>
              <a:t>4</a:t>
            </a:r>
            <a:r>
              <a:rPr lang="en-US" dirty="0" smtClean="0"/>
              <a:t>)Expected working conditions</a:t>
            </a:r>
          </a:p>
          <a:p>
            <a:pPr lvl="1"/>
            <a:r>
              <a:rPr lang="en-US" dirty="0" smtClean="0"/>
              <a:t>Write Job Specifications for your job description</a:t>
            </a:r>
          </a:p>
          <a:p>
            <a:r>
              <a:rPr lang="en-US" dirty="0" smtClean="0"/>
              <a:t>Review of Test Results</a:t>
            </a:r>
          </a:p>
          <a:p>
            <a:r>
              <a:rPr lang="en-US" dirty="0" smtClean="0"/>
              <a:t>4.01 – Slide Show /Notes </a:t>
            </a:r>
          </a:p>
          <a:p>
            <a:pPr lvl="1"/>
            <a:r>
              <a:rPr lang="en-US" dirty="0" smtClean="0"/>
              <a:t>Sources of Recruits</a:t>
            </a:r>
          </a:p>
          <a:p>
            <a:pPr lvl="1"/>
            <a:r>
              <a:rPr lang="en-US" dirty="0" smtClean="0"/>
              <a:t>Employee Retention</a:t>
            </a:r>
          </a:p>
          <a:p>
            <a:pPr lvl="1"/>
            <a:r>
              <a:rPr lang="en-US" dirty="0" smtClean="0"/>
              <a:t>Review Cost of Turnover Article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416B3C-8037-49D1-9910-A9A2AF0B910F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16EB806-0BB3-46AC-A3A8-C1319184F78B}" type="slidenum">
              <a:rPr lang="en-US"/>
              <a:pPr/>
              <a:t>13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/>
              <a:t>What are sources </a:t>
            </a:r>
            <a:r>
              <a:rPr lang="en-US" sz="4000" b="1" dirty="0"/>
              <a:t>of prospective </a:t>
            </a:r>
            <a:r>
              <a:rPr lang="en-US" sz="4000" b="1" dirty="0" smtClean="0"/>
              <a:t>recruits?</a:t>
            </a:r>
            <a:endParaRPr lang="en-US" sz="4000" b="1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1600200"/>
            <a:ext cx="70866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/>
              <a:t>Current employees who may wish to be considered</a:t>
            </a:r>
          </a:p>
          <a:p>
            <a:pPr>
              <a:lnSpc>
                <a:spcPct val="90000"/>
              </a:lnSpc>
            </a:pPr>
            <a:r>
              <a:rPr lang="en-US" b="1"/>
              <a:t>Referrals made by current employees</a:t>
            </a:r>
          </a:p>
          <a:p>
            <a:pPr>
              <a:lnSpc>
                <a:spcPct val="90000"/>
              </a:lnSpc>
            </a:pPr>
            <a:r>
              <a:rPr lang="en-US" b="1"/>
              <a:t>Walk-in or unsolicited applicants who inquire about job openings</a:t>
            </a:r>
          </a:p>
          <a:p>
            <a:pPr>
              <a:lnSpc>
                <a:spcPct val="90000"/>
              </a:lnSpc>
            </a:pPr>
            <a:r>
              <a:rPr lang="en-US" b="1"/>
              <a:t>Classified advertising</a:t>
            </a:r>
          </a:p>
          <a:p>
            <a:pPr lvl="1">
              <a:lnSpc>
                <a:spcPct val="90000"/>
              </a:lnSpc>
            </a:pPr>
            <a:r>
              <a:rPr lang="en-US" b="1"/>
              <a:t>Newspaper</a:t>
            </a:r>
          </a:p>
          <a:p>
            <a:pPr lvl="1">
              <a:lnSpc>
                <a:spcPct val="90000"/>
              </a:lnSpc>
            </a:pPr>
            <a:r>
              <a:rPr lang="en-US" b="1"/>
              <a:t>Trade journals</a:t>
            </a:r>
          </a:p>
          <a:p>
            <a:pPr lvl="1">
              <a:lnSpc>
                <a:spcPct val="90000"/>
              </a:lnSpc>
            </a:pPr>
            <a:r>
              <a:rPr lang="en-US" b="1"/>
              <a:t>Internet</a:t>
            </a:r>
          </a:p>
        </p:txBody>
      </p:sp>
      <p:pic>
        <p:nvPicPr>
          <p:cNvPr id="8196" name="Picture 4" descr="classifie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53200" y="4800600"/>
            <a:ext cx="1733550" cy="17335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5" dur="1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 bldLvl="2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4C7D9B-ADBF-4D11-B69F-0E4F9C1CD6BA}" type="slidenum">
              <a:rPr lang="en-US"/>
              <a:pPr/>
              <a:t>14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152400"/>
            <a:ext cx="7162800" cy="1143000"/>
          </a:xfrm>
        </p:spPr>
        <p:txBody>
          <a:bodyPr/>
          <a:lstStyle/>
          <a:p>
            <a:r>
              <a:rPr lang="en-US" sz="3600" b="1"/>
              <a:t>Sources of prospective recruits (cont.)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1600200"/>
            <a:ext cx="7696200" cy="5257800"/>
          </a:xfrm>
        </p:spPr>
        <p:txBody>
          <a:bodyPr/>
          <a:lstStyle/>
          <a:p>
            <a:r>
              <a:rPr lang="en-US" b="1"/>
              <a:t>State/private employment agencies</a:t>
            </a:r>
          </a:p>
          <a:p>
            <a:pPr lvl="1"/>
            <a:r>
              <a:rPr lang="en-US" sz="2400" b="1" i="1"/>
              <a:t>State employment agencies:  Agencies that offer pre-screening and provide free services to the job applicant and the employer.</a:t>
            </a:r>
          </a:p>
          <a:p>
            <a:pPr lvl="1"/>
            <a:r>
              <a:rPr lang="en-US" sz="2400" b="1" i="1"/>
              <a:t>Private employment agencies:  Agencies that offer pre-screening and charge a service fee that must be paid by either the applicant or the employer.</a:t>
            </a:r>
          </a:p>
        </p:txBody>
      </p:sp>
      <p:pic>
        <p:nvPicPr>
          <p:cNvPr id="9220" name="Picture 4" descr="employment agenc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4965700"/>
            <a:ext cx="6438900" cy="1739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build="p" bldLvl="2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DB0C75-EEC0-400A-B7CE-380F0222CA2A}" type="slidenum">
              <a:rPr lang="en-US"/>
              <a:pPr/>
              <a:t>15</a:t>
            </a:fld>
            <a:endParaRPr 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/>
              <a:t>Sources of prospective recruits </a:t>
            </a:r>
            <a:r>
              <a:rPr lang="en-US" sz="2400" b="1"/>
              <a:t>(cont.)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1600200"/>
            <a:ext cx="7086600" cy="5257800"/>
          </a:xfrm>
        </p:spPr>
        <p:txBody>
          <a:bodyPr/>
          <a:lstStyle/>
          <a:p>
            <a:r>
              <a:rPr lang="en-US" b="1"/>
              <a:t>Job placement programs and career centers in high schools, colleges, and technical schools</a:t>
            </a:r>
          </a:p>
          <a:p>
            <a:r>
              <a:rPr lang="en-US" b="1"/>
              <a:t>Employees of other companies</a:t>
            </a:r>
            <a:endParaRPr lang="en-US" b="1" i="1"/>
          </a:p>
        </p:txBody>
      </p:sp>
      <p:pic>
        <p:nvPicPr>
          <p:cNvPr id="10244" name="Picture 4" descr="career cent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0400" y="3962400"/>
            <a:ext cx="3810000" cy="26479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EFDA96-4D6C-4B47-867F-F5FF1164D759}" type="slidenum">
              <a:rPr lang="en-US"/>
              <a:pPr/>
              <a:t>16</a:t>
            </a:fld>
            <a:endParaRPr lang="en-US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/>
              <a:t>The importance of employee retention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1600200"/>
            <a:ext cx="7315200" cy="4525963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4800" b="1" i="1" dirty="0"/>
              <a:t>Retention:  The process of maintaining, over an extended period of time, the employment of those hired by the business</a:t>
            </a:r>
            <a:r>
              <a:rPr lang="en-US" sz="4800" b="1" i="1" dirty="0" smtClean="0"/>
              <a:t>.</a:t>
            </a:r>
            <a:endParaRPr lang="en-US" sz="48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EFDA96-4D6C-4B47-867F-F5FF1164D759}" type="slidenum">
              <a:rPr lang="en-US"/>
              <a:pPr/>
              <a:t>17</a:t>
            </a:fld>
            <a:endParaRPr lang="en-US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/>
              <a:t>Why is employee retention important?</a:t>
            </a:r>
            <a:endParaRPr lang="en-US" sz="4000" b="1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1600200"/>
            <a:ext cx="73152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600" b="1" dirty="0" smtClean="0"/>
              <a:t>Provides </a:t>
            </a:r>
            <a:r>
              <a:rPr lang="en-US" sz="3600" b="1" dirty="0"/>
              <a:t>increased productivity in sales </a:t>
            </a:r>
            <a:r>
              <a:rPr lang="en-US" sz="3600" b="1" dirty="0" smtClean="0"/>
              <a:t>or </a:t>
            </a:r>
            <a:r>
              <a:rPr lang="en-US" sz="3600" b="1" dirty="0"/>
              <a:t>production</a:t>
            </a:r>
          </a:p>
          <a:p>
            <a:pPr>
              <a:lnSpc>
                <a:spcPct val="90000"/>
              </a:lnSpc>
            </a:pPr>
            <a:r>
              <a:rPr lang="en-US" sz="3600" b="1" dirty="0"/>
              <a:t>Enables the business to attract other quality employees</a:t>
            </a:r>
          </a:p>
          <a:p>
            <a:pPr>
              <a:lnSpc>
                <a:spcPct val="90000"/>
              </a:lnSpc>
            </a:pPr>
            <a:r>
              <a:rPr lang="en-US" sz="3600" b="1" dirty="0"/>
              <a:t>Reduces costs associated with employee turnover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D753EA-13D4-466C-80C9-B1A5BB992212}" type="slidenum">
              <a:rPr lang="en-US"/>
              <a:pPr/>
              <a:t>18</a:t>
            </a:fld>
            <a:endParaRPr lang="en-US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/>
              <a:t>Factors that result in employee retention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1600200"/>
            <a:ext cx="7315200" cy="4953000"/>
          </a:xfrm>
        </p:spPr>
        <p:txBody>
          <a:bodyPr/>
          <a:lstStyle/>
          <a:p>
            <a:r>
              <a:rPr lang="en-US" b="1"/>
              <a:t>Clear understanding of daily job expectations</a:t>
            </a:r>
          </a:p>
          <a:p>
            <a:r>
              <a:rPr lang="en-US" b="1"/>
              <a:t>Quality supervision</a:t>
            </a:r>
          </a:p>
          <a:p>
            <a:r>
              <a:rPr lang="en-US" b="1"/>
              <a:t>Open communication between employees and management</a:t>
            </a:r>
          </a:p>
          <a:p>
            <a:r>
              <a:rPr lang="en-US" b="1"/>
              <a:t>Talents and skills of the employees utilized</a:t>
            </a:r>
          </a:p>
          <a:p>
            <a:r>
              <a:rPr lang="en-US" b="1"/>
              <a:t>Fair and equitable treatment of employees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0A500E2-A0CF-46B1-A940-4021561A5A1F}" type="slidenum">
              <a:rPr lang="en-US"/>
              <a:pPr/>
              <a:t>19</a:t>
            </a:fld>
            <a:endParaRPr 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505200" y="228600"/>
            <a:ext cx="5638800" cy="1143000"/>
          </a:xfrm>
        </p:spPr>
        <p:txBody>
          <a:bodyPr/>
          <a:lstStyle/>
          <a:p>
            <a:r>
              <a:rPr lang="en-US" sz="4000" b="1"/>
              <a:t>Factors that result in employee retention </a:t>
            </a:r>
            <a:r>
              <a:rPr lang="en-US" sz="2400" b="1"/>
              <a:t>(cont.)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1905000"/>
            <a:ext cx="7315200" cy="4953000"/>
          </a:xfrm>
        </p:spPr>
        <p:txBody>
          <a:bodyPr/>
          <a:lstStyle/>
          <a:p>
            <a:r>
              <a:rPr lang="en-US" b="1"/>
              <a:t>Proper tools, adequate time, and training available for employees</a:t>
            </a:r>
          </a:p>
          <a:p>
            <a:r>
              <a:rPr lang="en-US" b="1"/>
              <a:t>Opportunities to learn and grow in the business</a:t>
            </a:r>
          </a:p>
          <a:p>
            <a:r>
              <a:rPr lang="en-US" b="1"/>
              <a:t>Feeling valued, acknowledged, and supported by senior management</a:t>
            </a:r>
          </a:p>
          <a:p>
            <a:r>
              <a:rPr lang="en-US" b="1"/>
              <a:t>Job and income security</a:t>
            </a:r>
          </a:p>
          <a:p>
            <a:r>
              <a:rPr lang="en-US" b="1"/>
              <a:t>Rewards and recognition</a:t>
            </a:r>
          </a:p>
        </p:txBody>
      </p:sp>
      <p:pic>
        <p:nvPicPr>
          <p:cNvPr id="13316" name="Picture 4" descr="awar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7400" y="152400"/>
            <a:ext cx="1066800" cy="18002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Monday, February 14</a:t>
            </a:r>
            <a:r>
              <a:rPr lang="en-US" baseline="30000" dirty="0" smtClean="0"/>
              <a:t>th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>Unit B – Human Resource Mgmt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600200"/>
            <a:ext cx="7086600" cy="5029200"/>
          </a:xfrm>
        </p:spPr>
        <p:txBody>
          <a:bodyPr/>
          <a:lstStyle/>
          <a:p>
            <a:r>
              <a:rPr lang="en-US" dirty="0" smtClean="0"/>
              <a:t>Warm up – Unit A2 TEST</a:t>
            </a:r>
          </a:p>
          <a:p>
            <a:r>
              <a:rPr lang="en-US" dirty="0" smtClean="0"/>
              <a:t>Unit 3 Vocabulary – Write Terms and definitions</a:t>
            </a:r>
          </a:p>
          <a:p>
            <a:r>
              <a:rPr lang="en-US" dirty="0" smtClean="0"/>
              <a:t>Obj. 3.01 – Slide Show/notes</a:t>
            </a:r>
          </a:p>
          <a:p>
            <a:r>
              <a:rPr lang="en-US" dirty="0" smtClean="0"/>
              <a:t>Write a job description</a:t>
            </a:r>
          </a:p>
          <a:p>
            <a:pPr lvl="1"/>
            <a:r>
              <a:rPr lang="en-US" dirty="0" smtClean="0"/>
              <a:t>Job purpose</a:t>
            </a:r>
          </a:p>
          <a:p>
            <a:pPr lvl="1"/>
            <a:r>
              <a:rPr lang="en-US" dirty="0" smtClean="0"/>
              <a:t>Duties to be performed</a:t>
            </a:r>
          </a:p>
          <a:p>
            <a:pPr lvl="1"/>
            <a:r>
              <a:rPr lang="en-US" dirty="0" smtClean="0"/>
              <a:t>Equipment to be used</a:t>
            </a:r>
          </a:p>
          <a:p>
            <a:pPr lvl="1"/>
            <a:r>
              <a:rPr lang="en-US" dirty="0" smtClean="0"/>
              <a:t>Expected working conditions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416B3C-8037-49D1-9910-A9A2AF0B910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28800" y="914400"/>
            <a:ext cx="7010400" cy="2514600"/>
          </a:xfrm>
        </p:spPr>
        <p:txBody>
          <a:bodyPr/>
          <a:lstStyle/>
          <a:p>
            <a:r>
              <a:rPr lang="en-US" sz="5400"/>
              <a:t>UNIT B</a:t>
            </a:r>
            <a:br>
              <a:rPr lang="en-US" sz="5400"/>
            </a:br>
            <a:r>
              <a:rPr lang="en-US" sz="5400"/>
              <a:t>HUMAN RESOURCE MANAGEMENT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62200" y="4267200"/>
            <a:ext cx="6477000" cy="838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b="1"/>
              <a:t>3.01  Recognize the importance of recruiting and retaining employees.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6A2E75A-942B-4104-A804-D68A58FBEDB3}" type="slidenum">
              <a:rPr lang="en-US"/>
              <a:pPr/>
              <a:t>4</a:t>
            </a:fld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0"/>
            <a:ext cx="7162800" cy="1143000"/>
          </a:xfrm>
        </p:spPr>
        <p:txBody>
          <a:bodyPr/>
          <a:lstStyle/>
          <a:p>
            <a:r>
              <a:rPr lang="en-US" b="1"/>
              <a:t>Recruitment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1752600"/>
            <a:ext cx="4114800" cy="4525963"/>
          </a:xfrm>
        </p:spPr>
        <p:txBody>
          <a:bodyPr/>
          <a:lstStyle/>
          <a:p>
            <a:pPr>
              <a:buFontTx/>
              <a:buNone/>
            </a:pPr>
            <a:r>
              <a:rPr lang="en-US" b="1" i="1"/>
              <a:t>The process of attracting applicants to be considered in the process of selecting new employees.</a:t>
            </a:r>
          </a:p>
        </p:txBody>
      </p:sp>
      <p:pic>
        <p:nvPicPr>
          <p:cNvPr id="3076" name="Picture 4" descr="employe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0" y="1981200"/>
            <a:ext cx="2187575" cy="32956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4A0507-66D1-45FC-9E49-F3CD271206C7}" type="slidenum">
              <a:rPr lang="en-US"/>
              <a:pPr/>
              <a:t>5</a:t>
            </a:fld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7162800" cy="1143000"/>
          </a:xfrm>
        </p:spPr>
        <p:txBody>
          <a:bodyPr/>
          <a:lstStyle/>
          <a:p>
            <a:r>
              <a:rPr lang="en-US" sz="3600" b="1" dirty="0" smtClean="0"/>
              <a:t>What do you need to know to recruit effectively?</a:t>
            </a:r>
            <a:endParaRPr lang="en-US" sz="3600" b="1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1295400"/>
            <a:ext cx="7543800" cy="5410200"/>
          </a:xfrm>
        </p:spPr>
        <p:txBody>
          <a:bodyPr/>
          <a:lstStyle/>
          <a:p>
            <a:r>
              <a:rPr lang="en-US" sz="3600" b="1" dirty="0"/>
              <a:t>Assessment of employment needs</a:t>
            </a:r>
          </a:p>
          <a:p>
            <a:pPr lvl="1"/>
            <a:r>
              <a:rPr lang="en-US" sz="3200" b="1" dirty="0"/>
              <a:t>Analysis of existing staff</a:t>
            </a:r>
          </a:p>
          <a:p>
            <a:pPr lvl="1"/>
            <a:r>
              <a:rPr lang="en-US" sz="3200" b="1" dirty="0"/>
              <a:t>Number and type of positions to be </a:t>
            </a:r>
            <a:r>
              <a:rPr lang="en-US" sz="3200" b="1" dirty="0" smtClean="0"/>
              <a:t>filled</a:t>
            </a:r>
          </a:p>
          <a:p>
            <a:r>
              <a:rPr lang="en-US" sz="3600" b="1" dirty="0" smtClean="0"/>
              <a:t>Identification of Desirable employee traits</a:t>
            </a:r>
            <a:endParaRPr lang="en-US" sz="3600" b="1" dirty="0"/>
          </a:p>
          <a:p>
            <a:pPr lvl="2">
              <a:buNone/>
            </a:pPr>
            <a:r>
              <a:rPr lang="en-US" sz="2000" b="1" dirty="0" smtClean="0"/>
              <a:t>	</a:t>
            </a:r>
          </a:p>
          <a:p>
            <a:pPr lvl="2">
              <a:buNone/>
            </a:pPr>
            <a:endParaRPr lang="en-US" sz="2000" b="1" dirty="0"/>
          </a:p>
          <a:p>
            <a:pPr lvl="2">
              <a:buNone/>
            </a:pP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 bldLvl="3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4A0507-66D1-45FC-9E49-F3CD271206C7}" type="slidenum">
              <a:rPr lang="en-US"/>
              <a:pPr/>
              <a:t>6</a:t>
            </a:fld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7162800" cy="1143000"/>
          </a:xfrm>
        </p:spPr>
        <p:txBody>
          <a:bodyPr/>
          <a:lstStyle/>
          <a:p>
            <a:r>
              <a:rPr lang="en-US" sz="3600" b="1" dirty="0" smtClean="0"/>
              <a:t>What do you need to know to recruit effectively?</a:t>
            </a:r>
            <a:endParaRPr lang="en-US" sz="3600" b="1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1295400"/>
            <a:ext cx="7543800" cy="5410200"/>
          </a:xfrm>
        </p:spPr>
        <p:txBody>
          <a:bodyPr/>
          <a:lstStyle/>
          <a:p>
            <a:r>
              <a:rPr lang="en-US" sz="4000" b="1" dirty="0"/>
              <a:t>Assessment of employment needs</a:t>
            </a:r>
          </a:p>
          <a:p>
            <a:pPr lvl="1"/>
            <a:r>
              <a:rPr lang="en-US" sz="3600" b="1" dirty="0"/>
              <a:t>Analysis of existing staff</a:t>
            </a:r>
          </a:p>
          <a:p>
            <a:pPr lvl="2"/>
            <a:r>
              <a:rPr lang="en-US" b="1" dirty="0" smtClean="0"/>
              <a:t>Who do you currently have and what do they currently do?</a:t>
            </a:r>
          </a:p>
          <a:p>
            <a:pPr lvl="2"/>
            <a:r>
              <a:rPr lang="en-US" b="1" dirty="0" smtClean="0"/>
              <a:t>What could they be doing?</a:t>
            </a:r>
          </a:p>
          <a:p>
            <a:pPr lvl="2"/>
            <a:endParaRPr lang="en-US" b="1" dirty="0"/>
          </a:p>
          <a:p>
            <a:pPr lvl="1"/>
            <a:r>
              <a:rPr lang="en-US" b="1" dirty="0" smtClean="0"/>
              <a:t>This leads to…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 bldLvl="3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4A0507-66D1-45FC-9E49-F3CD271206C7}" type="slidenum">
              <a:rPr lang="en-US"/>
              <a:pPr/>
              <a:t>7</a:t>
            </a:fld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7162800" cy="1143000"/>
          </a:xfrm>
        </p:spPr>
        <p:txBody>
          <a:bodyPr/>
          <a:lstStyle/>
          <a:p>
            <a:r>
              <a:rPr lang="en-US" sz="3600" b="1" dirty="0" smtClean="0"/>
              <a:t>What do you need to know to recruit effectively?</a:t>
            </a:r>
            <a:endParaRPr lang="en-US" sz="3600" b="1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1295400"/>
            <a:ext cx="7696200" cy="5410200"/>
          </a:xfrm>
        </p:spPr>
        <p:txBody>
          <a:bodyPr/>
          <a:lstStyle/>
          <a:p>
            <a:r>
              <a:rPr lang="en-US" b="1" dirty="0"/>
              <a:t>Assessment of employment needs</a:t>
            </a:r>
          </a:p>
          <a:p>
            <a:pPr lvl="1"/>
            <a:r>
              <a:rPr lang="en-US" b="1" dirty="0" smtClean="0"/>
              <a:t>Number </a:t>
            </a:r>
            <a:r>
              <a:rPr lang="en-US" b="1" dirty="0"/>
              <a:t>and type of positions to be filled</a:t>
            </a:r>
          </a:p>
          <a:p>
            <a:pPr lvl="2"/>
            <a:r>
              <a:rPr lang="en-US" sz="2800" b="1" i="1" dirty="0"/>
              <a:t>Job description:  A list of the basic tasks that make up the job position.</a:t>
            </a:r>
          </a:p>
          <a:p>
            <a:pPr lvl="3"/>
            <a:r>
              <a:rPr lang="en-US" sz="2400" b="1" dirty="0"/>
              <a:t>Helps employees know what is expected of them</a:t>
            </a:r>
          </a:p>
          <a:p>
            <a:pPr lvl="3"/>
            <a:r>
              <a:rPr lang="en-US" sz="2400" b="1" dirty="0"/>
              <a:t>Serves as one guide for performance evaluation</a:t>
            </a:r>
          </a:p>
          <a:p>
            <a:pPr lvl="3"/>
            <a:r>
              <a:rPr lang="en-US" sz="2400" b="1" dirty="0"/>
              <a:t>Should include purpose of job, duties to be performed, equipment to be used, and expected working </a:t>
            </a:r>
            <a:r>
              <a:rPr lang="en-US" sz="2400" b="1" dirty="0" smtClean="0"/>
              <a:t>conditions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 bldLvl="3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4A0507-66D1-45FC-9E49-F3CD271206C7}" type="slidenum">
              <a:rPr lang="en-US"/>
              <a:pPr/>
              <a:t>8</a:t>
            </a:fld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7162800" cy="1143000"/>
          </a:xfrm>
        </p:spPr>
        <p:txBody>
          <a:bodyPr/>
          <a:lstStyle/>
          <a:p>
            <a:r>
              <a:rPr lang="en-US" sz="3600" b="1" dirty="0" smtClean="0"/>
              <a:t>What do you need to know to recruit effectively?</a:t>
            </a:r>
            <a:endParaRPr lang="en-US" sz="3600" b="1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1295400"/>
            <a:ext cx="7696200" cy="5410200"/>
          </a:xfrm>
        </p:spPr>
        <p:txBody>
          <a:bodyPr/>
          <a:lstStyle/>
          <a:p>
            <a:r>
              <a:rPr lang="en-US" sz="3600" b="1" dirty="0"/>
              <a:t>Assessment of employment needs</a:t>
            </a:r>
          </a:p>
          <a:p>
            <a:pPr lvl="1"/>
            <a:r>
              <a:rPr lang="en-US" sz="3200" b="1" dirty="0" smtClean="0"/>
              <a:t>Number </a:t>
            </a:r>
            <a:r>
              <a:rPr lang="en-US" sz="3200" b="1" dirty="0"/>
              <a:t>and type of positions to be filled</a:t>
            </a:r>
          </a:p>
          <a:p>
            <a:pPr lvl="2"/>
            <a:r>
              <a:rPr lang="en-US" sz="2800" b="1" i="1" dirty="0" smtClean="0"/>
              <a:t>Job </a:t>
            </a:r>
            <a:r>
              <a:rPr lang="en-US" sz="2800" b="1" i="1" dirty="0"/>
              <a:t>specification:  A list of the qualifications a worker needs for the job position.  </a:t>
            </a:r>
            <a:r>
              <a:rPr lang="en-US" sz="2800" b="1" dirty="0"/>
              <a:t>May include requirements for education, previous experience, special training, certificates or licenses, and physical restrictions.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 bldLvl="3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A3526C-F294-407D-BEDC-D61E8D39E516}" type="slidenum">
              <a:rPr lang="en-US"/>
              <a:pPr/>
              <a:t>9</a:t>
            </a:fld>
            <a:endParaRPr 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7162800" cy="1143000"/>
          </a:xfrm>
        </p:spPr>
        <p:txBody>
          <a:bodyPr/>
          <a:lstStyle/>
          <a:p>
            <a:r>
              <a:rPr lang="en-US" sz="3600" b="1"/>
              <a:t>Information needed for effective recruitment </a:t>
            </a:r>
            <a:r>
              <a:rPr lang="en-US" sz="2400" b="1"/>
              <a:t>(cont.)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1295400"/>
            <a:ext cx="7696200" cy="5410200"/>
          </a:xfrm>
        </p:spPr>
        <p:txBody>
          <a:bodyPr/>
          <a:lstStyle/>
          <a:p>
            <a:r>
              <a:rPr lang="en-US" b="1" dirty="0"/>
              <a:t>Desirable employee traits</a:t>
            </a:r>
          </a:p>
          <a:p>
            <a:pPr lvl="1"/>
            <a:r>
              <a:rPr lang="en-US" sz="3200" b="1" dirty="0"/>
              <a:t>Honest</a:t>
            </a:r>
          </a:p>
          <a:p>
            <a:pPr lvl="1"/>
            <a:r>
              <a:rPr lang="en-US" sz="3200" b="1" dirty="0"/>
              <a:t>Knowledgeable</a:t>
            </a:r>
          </a:p>
          <a:p>
            <a:pPr lvl="1"/>
            <a:r>
              <a:rPr lang="en-US" sz="3200" b="1" dirty="0"/>
              <a:t>Empathetic</a:t>
            </a:r>
          </a:p>
          <a:p>
            <a:pPr lvl="1"/>
            <a:r>
              <a:rPr lang="en-US" sz="3200" b="1" dirty="0"/>
              <a:t>Helpful/caring</a:t>
            </a:r>
          </a:p>
          <a:p>
            <a:pPr lvl="1"/>
            <a:r>
              <a:rPr lang="en-US" sz="3200" b="1" dirty="0"/>
              <a:t>Organized</a:t>
            </a:r>
          </a:p>
          <a:p>
            <a:pPr lvl="1"/>
            <a:r>
              <a:rPr lang="en-US" sz="3200" b="1" dirty="0"/>
              <a:t>Good listener</a:t>
            </a:r>
          </a:p>
          <a:p>
            <a:pPr lvl="1"/>
            <a:r>
              <a:rPr lang="en-US" sz="3200" b="1" dirty="0"/>
              <a:t>Reliable</a:t>
            </a:r>
            <a:endParaRPr lang="en-US" sz="2600" b="1" dirty="0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7772400" y="6324600"/>
            <a:ext cx="457200" cy="228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2346325" y="57515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pic>
        <p:nvPicPr>
          <p:cNvPr id="7175" name="Picture 7" descr="employee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0200" y="2286000"/>
            <a:ext cx="3733800" cy="36401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/>
    </p:bldLst>
  </p:timing>
</p:sld>
</file>

<file path=ppt/theme/theme1.xml><?xml version="1.0" encoding="utf-8"?>
<a:theme xmlns:a="http://schemas.openxmlformats.org/drawingml/2006/main" name="People">
  <a:themeElements>
    <a:clrScheme name="Peopl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eo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eop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opl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opl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opl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opl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opl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opl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opl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opl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opl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opl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opl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People</Template>
  <TotalTime>362</TotalTime>
  <Words>700</Words>
  <Application>Microsoft Office PowerPoint</Application>
  <PresentationFormat>On-screen Show (4:3)</PresentationFormat>
  <Paragraphs>136</Paragraphs>
  <Slides>19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People</vt:lpstr>
      <vt:lpstr>Disclaimer</vt:lpstr>
      <vt:lpstr>Monday, February 14th Unit B – Human Resource Mgmt</vt:lpstr>
      <vt:lpstr>UNIT B HUMAN RESOURCE MANAGEMENT</vt:lpstr>
      <vt:lpstr>Recruitment</vt:lpstr>
      <vt:lpstr>What do you need to know to recruit effectively?</vt:lpstr>
      <vt:lpstr>What do you need to know to recruit effectively?</vt:lpstr>
      <vt:lpstr>What do you need to know to recruit effectively?</vt:lpstr>
      <vt:lpstr>What do you need to know to recruit effectively?</vt:lpstr>
      <vt:lpstr>Information needed for effective recruitment (cont.)</vt:lpstr>
      <vt:lpstr>Information needed for effective recruitment (cont.)</vt:lpstr>
      <vt:lpstr>ACTIVITY</vt:lpstr>
      <vt:lpstr>Tuesday, February 15th Unit B – Human Resources Mgmt</vt:lpstr>
      <vt:lpstr>What are sources of prospective recruits?</vt:lpstr>
      <vt:lpstr>Sources of prospective recruits (cont.)</vt:lpstr>
      <vt:lpstr>Sources of prospective recruits (cont.)</vt:lpstr>
      <vt:lpstr>The importance of employee retention</vt:lpstr>
      <vt:lpstr>Why is employee retention important?</vt:lpstr>
      <vt:lpstr>Factors that result in employee retention</vt:lpstr>
      <vt:lpstr>Factors that result in employee retention (cont.)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B HUMAN RESOURCE MANAGEMENT</dc:title>
  <dc:creator>Ann</dc:creator>
  <cp:lastModifiedBy>Ann</cp:lastModifiedBy>
  <cp:revision>22</cp:revision>
  <dcterms:created xsi:type="dcterms:W3CDTF">2006-01-09T15:36:02Z</dcterms:created>
  <dcterms:modified xsi:type="dcterms:W3CDTF">2011-02-13T23:10:33Z</dcterms:modified>
</cp:coreProperties>
</file>