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5"/>
  </p:notesMasterIdLst>
  <p:sldIdLst>
    <p:sldId id="267" r:id="rId2"/>
    <p:sldId id="279" r:id="rId3"/>
    <p:sldId id="256" r:id="rId4"/>
    <p:sldId id="257" r:id="rId5"/>
    <p:sldId id="268" r:id="rId6"/>
    <p:sldId id="258" r:id="rId7"/>
    <p:sldId id="269" r:id="rId8"/>
    <p:sldId id="259" r:id="rId9"/>
    <p:sldId id="271" r:id="rId10"/>
    <p:sldId id="260" r:id="rId11"/>
    <p:sldId id="272" r:id="rId12"/>
    <p:sldId id="261" r:id="rId13"/>
    <p:sldId id="273" r:id="rId14"/>
    <p:sldId id="262" r:id="rId15"/>
    <p:sldId id="263" r:id="rId16"/>
    <p:sldId id="264" r:id="rId17"/>
    <p:sldId id="274" r:id="rId18"/>
    <p:sldId id="275" r:id="rId19"/>
    <p:sldId id="265" r:id="rId20"/>
    <p:sldId id="276" r:id="rId21"/>
    <p:sldId id="26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43A2C67-E5DF-4B12-BEF7-5E299A83D6D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A2C67-E5DF-4B12-BEF7-5E299A83D6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5CC2D8-BB07-46C1-94B6-0005E720CB63}" type="slidenum">
              <a:rPr lang="en-US"/>
              <a:pPr/>
              <a:t>10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5CC2D8-BB07-46C1-94B6-0005E720CB63}" type="slidenum">
              <a:rPr lang="en-US"/>
              <a:pPr/>
              <a:t>11</a:t>
            </a:fld>
            <a:endParaRPr lang="en-US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109CFF-AF79-4C10-9B37-CE2007B27EE2}" type="slidenum">
              <a:rPr lang="en-US"/>
              <a:pPr/>
              <a:t>12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5E594-E51E-4828-8937-9BB218F20240}" type="slidenum">
              <a:rPr lang="en-US"/>
              <a:pPr/>
              <a:t>13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D5E594-E51E-4828-8937-9BB218F20240}" type="slidenum">
              <a:rPr lang="en-US"/>
              <a:pPr/>
              <a:t>14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339F55-F519-44B3-9CF7-29048C321BFC}" type="slidenum">
              <a:rPr lang="en-US"/>
              <a:pPr/>
              <a:t>15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2CBB7-6338-4ED4-9995-29DB83156AFF}" type="slidenum">
              <a:rPr lang="en-US"/>
              <a:pPr/>
              <a:t>16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2CBB7-6338-4ED4-9995-29DB83156AFF}" type="slidenum">
              <a:rPr lang="en-US"/>
              <a:pPr/>
              <a:t>17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F2CBB7-6338-4ED4-9995-29DB83156AFF}" type="slidenum">
              <a:rPr lang="en-US"/>
              <a:pPr/>
              <a:t>18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462683-137E-4814-8894-DF3D83150B16}" type="slidenum">
              <a:rPr lang="en-US"/>
              <a:pPr/>
              <a:t>19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A2C67-E5DF-4B12-BEF7-5E299A83D6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462683-137E-4814-8894-DF3D83150B16}" type="slidenum">
              <a:rPr lang="en-US"/>
              <a:pPr/>
              <a:t>20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256D7C-2341-42F2-B453-2D1CAFDE783C}" type="slidenum">
              <a:rPr lang="en-US"/>
              <a:pPr/>
              <a:t>21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256D7C-2341-42F2-B453-2D1CAFDE783C}" type="slidenum">
              <a:rPr lang="en-US"/>
              <a:pPr/>
              <a:t>22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3A2C67-E5DF-4B12-BEF7-5E299A83D6D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3F2FD3-3B9D-4802-B6D9-8D243C1AA8E8}" type="slidenum">
              <a:rPr lang="en-US"/>
              <a:pPr/>
              <a:t>3</a:t>
            </a:fld>
            <a:endParaRPr lang="en-US"/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DEBEE-1B9D-45AB-B0E7-B49653B7DE4F}" type="slidenum">
              <a:rPr lang="en-US"/>
              <a:pPr/>
              <a:t>4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DEBEE-1B9D-45AB-B0E7-B49653B7DE4F}" type="slidenum">
              <a:rPr lang="en-US"/>
              <a:pPr/>
              <a:t>5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46EA6-1A6B-4045-9BE4-2A4D9D65C470}" type="slidenum">
              <a:rPr lang="en-US"/>
              <a:pPr/>
              <a:t>6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F46EA6-1A6B-4045-9BE4-2A4D9D65C470}" type="slidenum">
              <a:rPr lang="en-US"/>
              <a:pPr/>
              <a:t>7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593817-04C6-45CA-8AFF-E16D5F34401C}" type="slidenum">
              <a:rPr lang="en-US"/>
              <a:pPr/>
              <a:t>8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593817-04C6-45CA-8AFF-E16D5F34401C}" type="slidenum">
              <a:rPr lang="en-US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67000" y="685800"/>
            <a:ext cx="5791200" cy="2917825"/>
          </a:xfrm>
        </p:spPr>
        <p:txBody>
          <a:bodyPr/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3810000"/>
            <a:ext cx="5715000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7911E76-ACF2-4C69-9CC0-9438993C085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 flipV="1">
            <a:off x="0" y="0"/>
            <a:ext cx="1447800" cy="68580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84706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eaVert" wrap="none" anchor="ctr"/>
          <a:lstStyle/>
          <a:p>
            <a:pPr algn="ctr"/>
            <a:r>
              <a:rPr lang="en-US" sz="8000" i="1">
                <a:latin typeface="Times New Roman" pitchFamily="18" charset="0"/>
              </a:rPr>
              <a:t>legal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386AB54-667D-4564-A42F-D363CCBF9D91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F01A66F-23EA-4FE7-9A9C-A326217D9A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3C71301-D5C1-428B-8E8E-92C0904B05E0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100" y="274638"/>
            <a:ext cx="17907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274638"/>
            <a:ext cx="52197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ECA18B4-DC69-4A8F-A64E-9F5B6A45FE8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A6C24311-9FF6-4752-8BE1-CAD24906960E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70BECC-8D55-43B4-A610-695B02FFA8C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3FEFD92-9BDC-4522-A57F-C27D80E5A082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8667437-9D5D-4FD2-9565-6FD06E3B58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5926F35B-B670-43DF-85A3-2799F03DFE8A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467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3467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AE587AB-543A-4BD3-9E5B-A417CAF27B6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EAE7D515-E223-4D19-B876-C0C168AF0BB4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739D69-714C-4D89-B9C2-5359E14746F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D3DE676-AE45-4169-854E-FDC36ACC92A4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75046C-C31A-4AC6-B7DF-3C3312D33F5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6BF879C0-9063-46A1-B6D6-171C6E3F4587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724F97-5C3F-4CFF-BE91-0200874AC26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25F5C595-6211-46DD-BECE-DA6F653845D6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4E6E0D-4797-444C-982D-4556A729F9B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D97C6047-CFEB-47A8-8911-71219322E51B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CA2997-4DA1-4227-BCBA-637E897A4DA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fld id="{91825FA9-AE37-4ED8-8D43-6DDB7AD6B953}" type="datetime1">
              <a:rPr lang="en-US"/>
              <a:pPr/>
              <a:t>2/22/2011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274638"/>
            <a:ext cx="716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086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267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800">
                <a:solidFill>
                  <a:schemeClr val="folHlink"/>
                </a:solidFill>
              </a:defRPr>
            </a:lvl1pPr>
          </a:lstStyle>
          <a:p>
            <a:fld id="{41CBC86E-D8C2-4460-B2A9-95865CC0FAB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 flipV="1">
            <a:off x="0" y="0"/>
            <a:ext cx="1447800" cy="6858000"/>
          </a:xfrm>
          <a:prstGeom prst="rect">
            <a:avLst/>
          </a:prstGeom>
          <a:gradFill rotWithShape="1">
            <a:gsLst>
              <a:gs pos="0">
                <a:schemeClr val="folHlink">
                  <a:gamma/>
                  <a:tint val="84706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sz="8000" i="1">
                <a:latin typeface="Times New Roman" pitchFamily="18" charset="0"/>
              </a:rPr>
              <a:t>legal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D79D539-B053-422E-8713-18984BDF4E24}" type="datetime1">
              <a:rPr lang="en-US"/>
              <a:pPr/>
              <a:t>2/22/2011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457200"/>
            <a:ext cx="7162800" cy="960438"/>
          </a:xfrm>
        </p:spPr>
        <p:txBody>
          <a:bodyPr/>
          <a:lstStyle/>
          <a:p>
            <a:r>
              <a:rPr lang="en-US" dirty="0" smtClean="0"/>
              <a:t>Tuesday, February 22</a:t>
            </a:r>
            <a:r>
              <a:rPr lang="en-US" baseline="30000" dirty="0" smtClean="0"/>
              <a:t>nd</a:t>
            </a:r>
            <a:br>
              <a:rPr lang="en-US" baseline="30000" dirty="0" smtClean="0"/>
            </a:br>
            <a:r>
              <a:rPr lang="en-US" dirty="0" smtClean="0"/>
              <a:t> </a:t>
            </a:r>
            <a:r>
              <a:rPr lang="en-US" sz="3200" dirty="0" smtClean="0"/>
              <a:t>Unit B4 –Laws in Human Resources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up – Unit B3 Test</a:t>
            </a:r>
          </a:p>
          <a:p>
            <a:r>
              <a:rPr lang="en-US" dirty="0" smtClean="0"/>
              <a:t>Complete Orientation PowerPoint</a:t>
            </a:r>
          </a:p>
          <a:p>
            <a:r>
              <a:rPr lang="en-US" dirty="0" smtClean="0"/>
              <a:t>Unit 4 –</a:t>
            </a:r>
            <a:r>
              <a:rPr lang="en-US" dirty="0" err="1" smtClean="0"/>
              <a:t>Vocab</a:t>
            </a:r>
            <a:r>
              <a:rPr lang="en-US" dirty="0" smtClean="0"/>
              <a:t> – Write terms &amp; </a:t>
            </a:r>
            <a:r>
              <a:rPr lang="en-US" dirty="0" err="1" smtClean="0"/>
              <a:t>defs</a:t>
            </a:r>
            <a:endParaRPr lang="en-US" dirty="0" smtClean="0"/>
          </a:p>
          <a:p>
            <a:r>
              <a:rPr lang="en-US" dirty="0" smtClean="0"/>
              <a:t>Obj. 4.01 – Labor Laws  Affecting Employees and Management</a:t>
            </a:r>
          </a:p>
          <a:p>
            <a:pPr lvl="1"/>
            <a:r>
              <a:rPr lang="en-US" dirty="0" smtClean="0"/>
              <a:t>Slide Show – Notes</a:t>
            </a:r>
          </a:p>
          <a:p>
            <a:pPr lvl="1"/>
            <a:r>
              <a:rPr lang="en-US" dirty="0" smtClean="0"/>
              <a:t>Activity</a:t>
            </a:r>
          </a:p>
          <a:p>
            <a:r>
              <a:rPr lang="en-US" dirty="0" smtClean="0"/>
              <a:t>Review Unit B3 Test Results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AAC52-3495-4BA4-83A8-0748E5EE6CF3}" type="slidenum">
              <a:rPr lang="en-US"/>
              <a:pPr/>
              <a:t>10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477000" cy="1143000"/>
          </a:xfrm>
        </p:spPr>
        <p:txBody>
          <a:bodyPr/>
          <a:lstStyle/>
          <a:p>
            <a:r>
              <a:rPr lang="en-US" sz="4000"/>
              <a:t>Family and Medical Leave Act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7543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Requires covered employers to grant eligible employees up to a total of 12 weeks of unpaid leave within any twelve-month period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8196" name="Picture 4" descr="family and med leave a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1624013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 bldLvl="2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0AAC52-3495-4BA4-83A8-0748E5EE6CF3}" type="slidenum">
              <a:rPr lang="en-US"/>
              <a:pPr/>
              <a:t>11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152400"/>
            <a:ext cx="6477000" cy="1143000"/>
          </a:xfrm>
        </p:spPr>
        <p:txBody>
          <a:bodyPr/>
          <a:lstStyle/>
          <a:p>
            <a:r>
              <a:rPr lang="en-US" sz="4000"/>
              <a:t>Family and Medical Leave Act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75438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Reasons </a:t>
            </a:r>
            <a:r>
              <a:rPr lang="en-US" dirty="0"/>
              <a:t>for qualified leave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Birth and care of employee’s newborn child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Adoption of a child by the employee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Placement of a child with the employee for foster care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Care of immediate family member with a serious health condition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Serious health condition of the employee resulting in inability to work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  <p:pic>
        <p:nvPicPr>
          <p:cNvPr id="8196" name="Picture 4" descr="family and med leave ac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1624013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479632-F7F9-4930-96E3-598A06E38B6E}" type="slidenum">
              <a:rPr lang="en-US"/>
              <a:pPr/>
              <a:t>12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0"/>
            <a:ext cx="7162800" cy="1143000"/>
          </a:xfrm>
        </p:spPr>
        <p:txBody>
          <a:bodyPr/>
          <a:lstStyle/>
          <a:p>
            <a:r>
              <a:rPr lang="en-US"/>
              <a:t>Equal Pay Act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7086600" cy="4525963"/>
          </a:xfrm>
        </p:spPr>
        <p:txBody>
          <a:bodyPr/>
          <a:lstStyle/>
          <a:p>
            <a:r>
              <a:rPr lang="en-US"/>
              <a:t>Requires all employers to pay men and women the same wage for the same work</a:t>
            </a:r>
          </a:p>
          <a:p>
            <a:r>
              <a:rPr lang="en-US"/>
              <a:t>Defines same work as work involving similar skills and responsibilities</a:t>
            </a:r>
          </a:p>
        </p:txBody>
      </p:sp>
      <p:pic>
        <p:nvPicPr>
          <p:cNvPr id="9220" name="Picture 4" descr="equal pay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4191000"/>
            <a:ext cx="3238500" cy="24288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28638E-D151-4A2C-8F08-F26E739FCE00}" type="slidenum">
              <a:rPr lang="en-US"/>
              <a:pPr/>
              <a:t>13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228600"/>
            <a:ext cx="6553200" cy="1143000"/>
          </a:xfrm>
        </p:spPr>
        <p:txBody>
          <a:bodyPr/>
          <a:lstStyle/>
          <a:p>
            <a:r>
              <a:rPr lang="en-US" sz="4000"/>
              <a:t>Occupational Safety and Health Act (OSHA)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086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/>
              <a:t>Ensures specific safety and health standards for </a:t>
            </a:r>
            <a:r>
              <a:rPr lang="en-US" sz="4000" dirty="0" smtClean="0"/>
              <a:t>businesses</a:t>
            </a:r>
            <a:endParaRPr lang="en-US" sz="4000" dirty="0"/>
          </a:p>
        </p:txBody>
      </p:sp>
      <p:pic>
        <p:nvPicPr>
          <p:cNvPr id="10244" name="Picture 4" descr="os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140335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128638E-D151-4A2C-8F08-F26E739FCE00}" type="slidenum">
              <a:rPr lang="en-US"/>
              <a:pPr/>
              <a:t>14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90800" y="228600"/>
            <a:ext cx="6553200" cy="1143000"/>
          </a:xfrm>
        </p:spPr>
        <p:txBody>
          <a:bodyPr/>
          <a:lstStyle/>
          <a:p>
            <a:r>
              <a:rPr lang="en-US" sz="4000"/>
              <a:t>Occupational Safety and Health Act (OSHA)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7086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Established </a:t>
            </a:r>
            <a:r>
              <a:rPr lang="en-US" sz="3600" dirty="0"/>
              <a:t>the Occupational and Health Administration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Requires employers to check for hazards in the business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Requires businesses to maintain health and safety records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Requires that employers keep up to date on OSHA standards and complete all required reports</a:t>
            </a:r>
          </a:p>
        </p:txBody>
      </p:sp>
      <p:pic>
        <p:nvPicPr>
          <p:cNvPr id="10244" name="Picture 4" descr="osh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0"/>
            <a:ext cx="140335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 bldLvl="2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009B5D-5542-4FBE-9502-15E691603A14}" type="slidenum">
              <a:rPr lang="en-US"/>
              <a:pPr/>
              <a:t>15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Occupational Safety and Health Act (OSHA) </a:t>
            </a:r>
            <a:r>
              <a:rPr lang="en-US" sz="2400"/>
              <a:t>cont.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7086600" cy="4525963"/>
          </a:xfrm>
        </p:spPr>
        <p:txBody>
          <a:bodyPr/>
          <a:lstStyle/>
          <a:p>
            <a:r>
              <a:rPr lang="en-US" sz="3600" dirty="0"/>
              <a:t>Enforced by the Department of Labor</a:t>
            </a:r>
          </a:p>
          <a:p>
            <a:pPr lvl="1"/>
            <a:r>
              <a:rPr lang="en-US" sz="3200" dirty="0"/>
              <a:t>Inspects businesses</a:t>
            </a:r>
          </a:p>
          <a:p>
            <a:pPr lvl="1"/>
            <a:r>
              <a:rPr lang="en-US" sz="3200" dirty="0"/>
              <a:t>Investigates accidents</a:t>
            </a:r>
          </a:p>
        </p:txBody>
      </p:sp>
      <p:pic>
        <p:nvPicPr>
          <p:cNvPr id="11269" name="Picture 5" descr="osha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62200" y="4419600"/>
            <a:ext cx="5410200" cy="1641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build="p" bldLvl="2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6FE94-1AB0-4261-AA28-DBC3ABA31CB1}" type="slidenum">
              <a:rPr lang="en-US"/>
              <a:pPr/>
              <a:t>16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Social Security Act (Federal Insurance Contributions Act)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7086600" cy="5029200"/>
          </a:xfrm>
        </p:spPr>
        <p:txBody>
          <a:bodyPr/>
          <a:lstStyle/>
          <a:p>
            <a:r>
              <a:rPr lang="en-US" sz="3600" dirty="0"/>
              <a:t>Provides pensions to retired workers and their families and benefits to disabled </a:t>
            </a:r>
            <a:r>
              <a:rPr lang="en-US" sz="3600" dirty="0" smtClean="0"/>
              <a:t>workers</a:t>
            </a:r>
            <a:endParaRPr lang="en-US" sz="3600" dirty="0"/>
          </a:p>
        </p:txBody>
      </p:sp>
      <p:pic>
        <p:nvPicPr>
          <p:cNvPr id="12292" name="Picture 4" descr="f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1524000" cy="1395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6FE94-1AB0-4261-AA28-DBC3ABA31CB1}" type="slidenum">
              <a:rPr lang="en-US"/>
              <a:pPr/>
              <a:t>17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Social Security Act (Federal Insurance Contributions Act)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7086600" cy="5029200"/>
          </a:xfrm>
        </p:spPr>
        <p:txBody>
          <a:bodyPr/>
          <a:lstStyle/>
          <a:p>
            <a:r>
              <a:rPr lang="en-US" sz="3600" dirty="0" smtClean="0"/>
              <a:t>Funded </a:t>
            </a:r>
            <a:r>
              <a:rPr lang="en-US" sz="3600" dirty="0"/>
              <a:t>by payroll taxes paid by both employers and employees</a:t>
            </a:r>
          </a:p>
          <a:p>
            <a:pPr lvl="1"/>
            <a:r>
              <a:rPr lang="en-US" sz="3200" dirty="0"/>
              <a:t>FICA deductions from employees’ paychecks</a:t>
            </a:r>
          </a:p>
          <a:p>
            <a:pPr lvl="1"/>
            <a:r>
              <a:rPr lang="en-US" sz="3200" dirty="0"/>
              <a:t>Matching contributions by the </a:t>
            </a:r>
            <a:r>
              <a:rPr lang="en-US" sz="3200" dirty="0" smtClean="0"/>
              <a:t>employer</a:t>
            </a:r>
          </a:p>
          <a:p>
            <a:pPr lvl="1"/>
            <a:r>
              <a:rPr lang="en-US" sz="3200" dirty="0" smtClean="0"/>
              <a:t>6.2% of gross pay for Social Security by employer and employee</a:t>
            </a:r>
            <a:endParaRPr lang="en-US" sz="2400" dirty="0"/>
          </a:p>
        </p:txBody>
      </p:sp>
      <p:pic>
        <p:nvPicPr>
          <p:cNvPr id="12292" name="Picture 4" descr="f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1524000" cy="1395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6FE94-1AB0-4261-AA28-DBC3ABA31CB1}" type="slidenum">
              <a:rPr lang="en-US"/>
              <a:pPr/>
              <a:t>18</a:t>
            </a:fld>
            <a:endParaRPr 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Social Security Act (Federal Insurance Contributions Act)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828800"/>
            <a:ext cx="7086600" cy="5029200"/>
          </a:xfrm>
        </p:spPr>
        <p:txBody>
          <a:bodyPr/>
          <a:lstStyle/>
          <a:p>
            <a:r>
              <a:rPr lang="en-US" sz="4000" dirty="0" smtClean="0"/>
              <a:t>Provides </a:t>
            </a:r>
            <a:r>
              <a:rPr lang="en-US" sz="4000" dirty="0"/>
              <a:t>hospital and health insurance for retired workers (Medicare</a:t>
            </a:r>
            <a:r>
              <a:rPr lang="en-US" sz="4000" dirty="0" smtClean="0"/>
              <a:t>)</a:t>
            </a:r>
          </a:p>
          <a:p>
            <a:pPr lvl="1"/>
            <a:r>
              <a:rPr lang="en-US" sz="3200" dirty="0" smtClean="0"/>
              <a:t>Funded by employer and employee</a:t>
            </a:r>
          </a:p>
          <a:p>
            <a:pPr lvl="1"/>
            <a:r>
              <a:rPr lang="en-US" sz="3200" dirty="0" smtClean="0"/>
              <a:t>1.45% of gross pay by each</a:t>
            </a:r>
            <a:endParaRPr lang="en-US" dirty="0"/>
          </a:p>
        </p:txBody>
      </p:sp>
      <p:pic>
        <p:nvPicPr>
          <p:cNvPr id="12292" name="Picture 4" descr="f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52400"/>
            <a:ext cx="1524000" cy="1395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build="p" bldLvl="2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491398-04E1-41A8-B3A6-CE87BA49769A}" type="slidenum">
              <a:rPr lang="en-US"/>
              <a:pPr/>
              <a:t>19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7162800" cy="1143000"/>
          </a:xfrm>
        </p:spPr>
        <p:txBody>
          <a:bodyPr/>
          <a:lstStyle/>
          <a:p>
            <a:r>
              <a:rPr lang="en-US"/>
              <a:t>Workers’ Compensation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5400"/>
            <a:ext cx="7086600" cy="4525963"/>
          </a:xfrm>
        </p:spPr>
        <p:txBody>
          <a:bodyPr/>
          <a:lstStyle/>
          <a:p>
            <a:r>
              <a:rPr lang="en-US" sz="3600" dirty="0"/>
              <a:t>Provides medical and income benefits to employees injured </a:t>
            </a:r>
            <a:r>
              <a:rPr lang="en-US" sz="3600" b="1" i="1" dirty="0"/>
              <a:t>on the </a:t>
            </a:r>
            <a:r>
              <a:rPr lang="en-US" sz="3600" b="1" i="1" dirty="0" smtClean="0"/>
              <a:t>job</a:t>
            </a:r>
          </a:p>
          <a:p>
            <a:r>
              <a:rPr lang="en-US" sz="3600" dirty="0" smtClean="0"/>
              <a:t>Funded by payroll tax paid by employers</a:t>
            </a:r>
            <a:endParaRPr lang="en-US" sz="3600" dirty="0"/>
          </a:p>
        </p:txBody>
      </p:sp>
      <p:pic>
        <p:nvPicPr>
          <p:cNvPr id="13316" name="Picture 4" descr="workers compens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4267200"/>
            <a:ext cx="4291013" cy="2247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4" grpId="1"/>
      <p:bldP spid="1331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24000" y="457200"/>
            <a:ext cx="7162800" cy="960438"/>
          </a:xfrm>
        </p:spPr>
        <p:txBody>
          <a:bodyPr/>
          <a:lstStyle/>
          <a:p>
            <a:r>
              <a:rPr lang="en-US" dirty="0" smtClean="0"/>
              <a:t>Wednesday, February </a:t>
            </a:r>
            <a:r>
              <a:rPr lang="en-US" dirty="0" smtClean="0"/>
              <a:t>23rd</a:t>
            </a:r>
            <a:r>
              <a:rPr lang="en-US" baseline="30000" dirty="0" smtClean="0"/>
              <a:t/>
            </a:r>
            <a:br>
              <a:rPr lang="en-US" baseline="30000" dirty="0" smtClean="0"/>
            </a:br>
            <a:r>
              <a:rPr lang="en-US" dirty="0" smtClean="0"/>
              <a:t> </a:t>
            </a:r>
            <a:r>
              <a:rPr lang="en-US" sz="3200" dirty="0" smtClean="0"/>
              <a:t>Unit B4 –Laws in Human Resources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Warm </a:t>
            </a:r>
            <a:r>
              <a:rPr lang="en-US" dirty="0" smtClean="0"/>
              <a:t>up – Review B3 Test</a:t>
            </a:r>
          </a:p>
          <a:p>
            <a:pPr lvl="1"/>
            <a:r>
              <a:rPr lang="en-US" dirty="0" smtClean="0"/>
              <a:t>Use as review – opportunity for test corrections</a:t>
            </a:r>
          </a:p>
          <a:p>
            <a:r>
              <a:rPr lang="en-US" dirty="0" smtClean="0"/>
              <a:t>Obj. 4.01 – Labor Laws</a:t>
            </a:r>
          </a:p>
          <a:p>
            <a:pPr lvl="1"/>
            <a:r>
              <a:rPr lang="en-US" dirty="0" smtClean="0"/>
              <a:t>Slide Show/notes</a:t>
            </a:r>
          </a:p>
          <a:p>
            <a:pPr lvl="1"/>
            <a:r>
              <a:rPr lang="en-US" smtClean="0"/>
              <a:t>Activity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D491398-04E1-41A8-B3A6-CE87BA49769A}" type="slidenum">
              <a:rPr lang="en-US"/>
              <a:pPr/>
              <a:t>20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152400"/>
            <a:ext cx="7162800" cy="1143000"/>
          </a:xfrm>
        </p:spPr>
        <p:txBody>
          <a:bodyPr/>
          <a:lstStyle/>
          <a:p>
            <a:r>
              <a:rPr lang="en-US"/>
              <a:t>Workers’ Compensation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295400"/>
            <a:ext cx="7086600" cy="4525963"/>
          </a:xfrm>
        </p:spPr>
        <p:txBody>
          <a:bodyPr/>
          <a:lstStyle/>
          <a:p>
            <a:r>
              <a:rPr lang="en-US" sz="3600" dirty="0" smtClean="0"/>
              <a:t>Compensation </a:t>
            </a:r>
            <a:r>
              <a:rPr lang="en-US" sz="3600" dirty="0"/>
              <a:t>based </a:t>
            </a:r>
            <a:r>
              <a:rPr lang="en-US" sz="3600" dirty="0" smtClean="0"/>
              <a:t>on:</a:t>
            </a:r>
          </a:p>
          <a:p>
            <a:pPr lvl="1"/>
            <a:r>
              <a:rPr lang="en-US" sz="3200" dirty="0" smtClean="0"/>
              <a:t> </a:t>
            </a:r>
            <a:r>
              <a:rPr lang="en-US" sz="3200" dirty="0"/>
              <a:t>the wages or salary of the employee</a:t>
            </a:r>
            <a:r>
              <a:rPr lang="en-US" sz="3200" dirty="0" smtClean="0"/>
              <a:t>,</a:t>
            </a:r>
          </a:p>
          <a:p>
            <a:pPr lvl="1"/>
            <a:r>
              <a:rPr lang="en-US" sz="3200" dirty="0" smtClean="0"/>
              <a:t> </a:t>
            </a:r>
            <a:r>
              <a:rPr lang="en-US" sz="3200" dirty="0"/>
              <a:t>the seriousness of the injury, and </a:t>
            </a:r>
            <a:endParaRPr lang="en-US" sz="3200" dirty="0" smtClean="0"/>
          </a:p>
          <a:p>
            <a:pPr lvl="1"/>
            <a:r>
              <a:rPr lang="en-US" sz="3200" dirty="0" smtClean="0"/>
              <a:t>whether </a:t>
            </a:r>
            <a:r>
              <a:rPr lang="en-US" sz="3200" dirty="0"/>
              <a:t>or not the injury is permanent</a:t>
            </a:r>
          </a:p>
        </p:txBody>
      </p:sp>
      <p:pic>
        <p:nvPicPr>
          <p:cNvPr id="13316" name="Picture 4" descr="workers compensa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81587" y="4267200"/>
            <a:ext cx="4062413" cy="2247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4" grpId="1"/>
      <p:bldP spid="1331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491B87-5F11-4764-8B9C-06CF927DBA3B}" type="slidenum">
              <a:rPr lang="en-US"/>
              <a:pPr/>
              <a:t>21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Unemployment insurance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4876800"/>
          </a:xfrm>
        </p:spPr>
        <p:txBody>
          <a:bodyPr/>
          <a:lstStyle/>
          <a:p>
            <a:r>
              <a:rPr lang="en-US" sz="4000" dirty="0"/>
              <a:t>Provides </a:t>
            </a:r>
            <a:r>
              <a:rPr lang="en-US" sz="4000" dirty="0" smtClean="0"/>
              <a:t>temporary pay </a:t>
            </a:r>
            <a:r>
              <a:rPr lang="en-US" sz="4000" dirty="0"/>
              <a:t>to eligible unemployed workers</a:t>
            </a:r>
          </a:p>
          <a:p>
            <a:pPr lvl="1"/>
            <a:r>
              <a:rPr lang="en-US" sz="3600" dirty="0"/>
              <a:t>Worker must not be responsible for the loss of job</a:t>
            </a:r>
          </a:p>
          <a:p>
            <a:pPr lvl="1"/>
            <a:r>
              <a:rPr lang="en-US" sz="3600" dirty="0"/>
              <a:t>Worker must be actively seeking new </a:t>
            </a:r>
            <a:r>
              <a:rPr lang="en-US" sz="3600" dirty="0" smtClean="0"/>
              <a:t>employment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 bldLvl="2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3491B87-5F11-4764-8B9C-06CF927DBA3B}" type="slidenum">
              <a:rPr lang="en-US"/>
              <a:pPr/>
              <a:t>22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Unemployment insurance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086600" cy="4876800"/>
          </a:xfrm>
        </p:spPr>
        <p:txBody>
          <a:bodyPr/>
          <a:lstStyle/>
          <a:p>
            <a:r>
              <a:rPr lang="en-US" sz="4000" dirty="0" smtClean="0"/>
              <a:t>Administered </a:t>
            </a:r>
            <a:r>
              <a:rPr lang="en-US" sz="4000" dirty="0"/>
              <a:t>by each state</a:t>
            </a:r>
          </a:p>
          <a:p>
            <a:r>
              <a:rPr lang="en-US" sz="4000" dirty="0"/>
              <a:t>Funded by payroll tax paid by employers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 bldLvl="2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one law</a:t>
            </a:r>
          </a:p>
          <a:p>
            <a:r>
              <a:rPr lang="en-US" dirty="0" smtClean="0"/>
              <a:t>Write a 2 page (typed, double spaced) paper explaining </a:t>
            </a:r>
          </a:p>
          <a:p>
            <a:pPr lvl="1"/>
            <a:r>
              <a:rPr lang="en-US" dirty="0" smtClean="0"/>
              <a:t>Why the law was put into place</a:t>
            </a:r>
          </a:p>
          <a:p>
            <a:pPr lvl="1"/>
            <a:r>
              <a:rPr lang="en-US" dirty="0" smtClean="0"/>
              <a:t>When it was implemented</a:t>
            </a:r>
          </a:p>
          <a:p>
            <a:pPr lvl="1"/>
            <a:r>
              <a:rPr lang="en-US" dirty="0" smtClean="0"/>
              <a:t>What would be the consequences in the workplace if the law did not exist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70BECC-8D55-43B4-A610-695B02FFA8C4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914400"/>
            <a:ext cx="7010400" cy="2514600"/>
          </a:xfrm>
        </p:spPr>
        <p:txBody>
          <a:bodyPr/>
          <a:lstStyle/>
          <a:p>
            <a:r>
              <a:rPr lang="en-US" sz="5400"/>
              <a:t>UNIT B</a:t>
            </a:r>
            <a:br>
              <a:rPr lang="en-US" sz="5400"/>
            </a:br>
            <a:r>
              <a:rPr lang="en-US" sz="5400"/>
              <a:t>HUMAN RESOURCE MANAGEMENT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114800"/>
            <a:ext cx="6400800" cy="83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b="1"/>
              <a:t>4.01  Summarize labor laws and regulations that affect employees and management.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6FD7F-989F-4644-A07C-DFBF31F47AE9}" type="slidenum">
              <a:rPr lang="en-US"/>
              <a:pPr/>
              <a:t>4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304800"/>
            <a:ext cx="6172200" cy="1143000"/>
          </a:xfrm>
        </p:spPr>
        <p:txBody>
          <a:bodyPr/>
          <a:lstStyle/>
          <a:p>
            <a:r>
              <a:rPr lang="en-US" sz="4000"/>
              <a:t>Americans with Disabilities Act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057400"/>
            <a:ext cx="7086600" cy="4525963"/>
          </a:xfrm>
        </p:spPr>
        <p:txBody>
          <a:bodyPr/>
          <a:lstStyle/>
          <a:p>
            <a:r>
              <a:rPr lang="en-US" sz="3600" dirty="0"/>
              <a:t>Prohibits employment discrimination against individuals </a:t>
            </a:r>
            <a:endParaRPr lang="en-US" sz="3600" dirty="0" smtClean="0"/>
          </a:p>
          <a:p>
            <a:pPr lvl="1"/>
            <a:r>
              <a:rPr lang="en-US" sz="3200" dirty="0" smtClean="0"/>
              <a:t>with </a:t>
            </a:r>
            <a:r>
              <a:rPr lang="en-US" sz="3200" dirty="0"/>
              <a:t>physical and mental </a:t>
            </a:r>
            <a:r>
              <a:rPr lang="en-US" sz="3200" dirty="0" smtClean="0"/>
              <a:t>handicaps</a:t>
            </a:r>
          </a:p>
          <a:p>
            <a:pPr lvl="1"/>
            <a:r>
              <a:rPr lang="en-US" sz="3200" dirty="0" smtClean="0"/>
              <a:t> </a:t>
            </a:r>
            <a:r>
              <a:rPr lang="en-US" sz="3200" dirty="0"/>
              <a:t>if the applicant can perform basic job </a:t>
            </a:r>
            <a:r>
              <a:rPr lang="en-US" sz="3200" dirty="0" smtClean="0"/>
              <a:t>functions</a:t>
            </a:r>
            <a:endParaRPr lang="en-US" sz="3200" dirty="0"/>
          </a:p>
        </p:txBody>
      </p:sp>
      <p:pic>
        <p:nvPicPr>
          <p:cNvPr id="3076" name="Picture 4" descr="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52400"/>
            <a:ext cx="12192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4" grpId="1"/>
      <p:bldP spid="307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B6FD7F-989F-4644-A07C-DFBF31F47AE9}" type="slidenum">
              <a:rPr lang="en-US"/>
              <a:pPr/>
              <a:t>5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304800"/>
            <a:ext cx="6172200" cy="1143000"/>
          </a:xfrm>
        </p:spPr>
        <p:txBody>
          <a:bodyPr/>
          <a:lstStyle/>
          <a:p>
            <a:r>
              <a:rPr lang="en-US" sz="4000"/>
              <a:t>Americans with Disabilities Act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2057400"/>
            <a:ext cx="7086600" cy="4525963"/>
          </a:xfrm>
        </p:spPr>
        <p:txBody>
          <a:bodyPr/>
          <a:lstStyle/>
          <a:p>
            <a:r>
              <a:rPr lang="en-US" dirty="0" smtClean="0"/>
              <a:t>Requires </a:t>
            </a:r>
            <a:r>
              <a:rPr lang="en-US" dirty="0"/>
              <a:t>the employer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 </a:t>
            </a:r>
            <a:r>
              <a:rPr lang="en-US" dirty="0"/>
              <a:t>make facilities, equipment, procedures, and activities accessible and usable, </a:t>
            </a:r>
            <a:endParaRPr lang="en-US" dirty="0" smtClean="0"/>
          </a:p>
          <a:p>
            <a:pPr lvl="1"/>
            <a:r>
              <a:rPr lang="en-US" dirty="0" smtClean="0"/>
              <a:t>to </a:t>
            </a:r>
            <a:r>
              <a:rPr lang="en-US" dirty="0"/>
              <a:t>restructure jobs and work tasks when possible, </a:t>
            </a:r>
            <a:endParaRPr lang="en-US" dirty="0" smtClean="0"/>
          </a:p>
          <a:p>
            <a:pPr lvl="1"/>
            <a:r>
              <a:rPr lang="en-US" dirty="0" smtClean="0"/>
              <a:t>provide </a:t>
            </a:r>
            <a:r>
              <a:rPr lang="en-US" dirty="0"/>
              <a:t>access to the same benefits and privileges available to other employees</a:t>
            </a:r>
          </a:p>
        </p:txBody>
      </p:sp>
      <p:pic>
        <p:nvPicPr>
          <p:cNvPr id="3076" name="Picture 4" descr="ad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52400"/>
            <a:ext cx="12192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4" grpId="1"/>
      <p:bldP spid="307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B6AD74-C0B6-42C9-B393-EAD0AC8600AD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391400" cy="1143000"/>
          </a:xfrm>
        </p:spPr>
        <p:txBody>
          <a:bodyPr/>
          <a:lstStyle/>
          <a:p>
            <a:r>
              <a:rPr lang="en-US" sz="3600"/>
              <a:t>Equal Employment Opportunity Act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524000"/>
            <a:ext cx="7086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Regulated by Equal Employment Opportunity Commission</a:t>
            </a:r>
          </a:p>
          <a:p>
            <a:pPr>
              <a:lnSpc>
                <a:spcPct val="90000"/>
              </a:lnSpc>
            </a:pPr>
            <a:r>
              <a:rPr lang="en-US" sz="3600" dirty="0" smtClean="0"/>
              <a:t>Requires </a:t>
            </a:r>
            <a:r>
              <a:rPr lang="en-US" sz="3600" dirty="0"/>
              <a:t>fair and equal treatment of all employees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Protects the rights of </a:t>
            </a:r>
            <a:r>
              <a:rPr lang="en-US" sz="3600" dirty="0" smtClean="0"/>
              <a:t>employees</a:t>
            </a:r>
            <a:endParaRPr lang="en-US" sz="3600" dirty="0"/>
          </a:p>
        </p:txBody>
      </p:sp>
      <p:pic>
        <p:nvPicPr>
          <p:cNvPr id="6148" name="Picture 4" descr="eeo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5486400"/>
            <a:ext cx="3086100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B6AD74-C0B6-42C9-B393-EAD0AC8600AD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391400" cy="1143000"/>
          </a:xfrm>
        </p:spPr>
        <p:txBody>
          <a:bodyPr/>
          <a:lstStyle/>
          <a:p>
            <a:r>
              <a:rPr lang="en-US" sz="3600"/>
              <a:t>Equal Employment Opportunity Act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524000"/>
            <a:ext cx="70866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/>
              <a:t>Protects </a:t>
            </a:r>
            <a:r>
              <a:rPr lang="en-US" sz="3600" dirty="0"/>
              <a:t>employees from discrimination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Age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Gender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Physical challenge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Race, color, or national                  origin</a:t>
            </a:r>
          </a:p>
          <a:p>
            <a:pPr lvl="1">
              <a:lnSpc>
                <a:spcPct val="90000"/>
              </a:lnSpc>
            </a:pPr>
            <a:r>
              <a:rPr lang="en-US" sz="3200" dirty="0"/>
              <a:t>Religion</a:t>
            </a:r>
          </a:p>
        </p:txBody>
      </p:sp>
      <p:pic>
        <p:nvPicPr>
          <p:cNvPr id="6148" name="Picture 4" descr="eeo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5486400"/>
            <a:ext cx="3086100" cy="11525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0" dur="1" fill="hold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95E0C7-2645-4A0A-9C4E-83DE67AA4FCC}" type="slidenum">
              <a:rPr lang="en-US"/>
              <a:pPr/>
              <a:t>8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 Labor Standards Act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543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/>
              <a:t>Established minimum wage and maximum working hours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Limits the number of hours and the times of day that youth under age 18 can work</a:t>
            </a:r>
          </a:p>
          <a:p>
            <a:pPr>
              <a:lnSpc>
                <a:spcPct val="90000"/>
              </a:lnSpc>
            </a:pPr>
            <a:r>
              <a:rPr lang="en-US" sz="3600" dirty="0"/>
              <a:t>Prohibits full-time employment of children under age 16 except by their </a:t>
            </a:r>
            <a:r>
              <a:rPr lang="en-US" sz="3600" dirty="0" smtClean="0"/>
              <a:t>parents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95E0C7-2645-4A0A-9C4E-83DE67AA4FCC}" type="slidenum">
              <a:rPr lang="en-US"/>
              <a:pPr/>
              <a:t>9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Fair Labor Standards Act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00200"/>
            <a:ext cx="75438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4000" dirty="0" smtClean="0"/>
              <a:t>Prevents </a:t>
            </a:r>
            <a:r>
              <a:rPr lang="en-US" sz="4000" dirty="0"/>
              <a:t>those under age 18 from working in hazardous occupations such as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Driving fork lifts or backhoes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Handling dangerous gas or liquids</a:t>
            </a:r>
          </a:p>
          <a:p>
            <a:pPr lvl="1">
              <a:lnSpc>
                <a:spcPct val="90000"/>
              </a:lnSpc>
            </a:pPr>
            <a:r>
              <a:rPr lang="en-US" sz="3600" dirty="0"/>
              <a:t>Operating dangerous appliances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 bldLvl="2"/>
    </p:bldLst>
  </p:timing>
</p:sld>
</file>

<file path=ppt/theme/theme1.xml><?xml version="1.0" encoding="utf-8"?>
<a:theme xmlns:a="http://schemas.openxmlformats.org/drawingml/2006/main" name="Legal">
  <a:themeElements>
    <a:clrScheme name="Leg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g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eg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g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g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Legal</Template>
  <TotalTime>485</TotalTime>
  <Words>723</Words>
  <Application>Microsoft Office PowerPoint</Application>
  <PresentationFormat>On-screen Show (4:3)</PresentationFormat>
  <Paragraphs>143</Paragraphs>
  <Slides>23</Slides>
  <Notes>23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Legal</vt:lpstr>
      <vt:lpstr>Tuesday, February 22nd  Unit B4 –Laws in Human Resources </vt:lpstr>
      <vt:lpstr>Wednesday, February 23rd  Unit B4 –Laws in Human Resources </vt:lpstr>
      <vt:lpstr>UNIT B HUMAN RESOURCE MANAGEMENT</vt:lpstr>
      <vt:lpstr>Americans with Disabilities Act</vt:lpstr>
      <vt:lpstr>Americans with Disabilities Act</vt:lpstr>
      <vt:lpstr>Equal Employment Opportunity Act</vt:lpstr>
      <vt:lpstr>Equal Employment Opportunity Act</vt:lpstr>
      <vt:lpstr>Fair Labor Standards Act</vt:lpstr>
      <vt:lpstr>Fair Labor Standards Act</vt:lpstr>
      <vt:lpstr>Family and Medical Leave Act</vt:lpstr>
      <vt:lpstr>Family and Medical Leave Act</vt:lpstr>
      <vt:lpstr>Equal Pay Act</vt:lpstr>
      <vt:lpstr>Occupational Safety and Health Act (OSHA)</vt:lpstr>
      <vt:lpstr>Occupational Safety and Health Act (OSHA)</vt:lpstr>
      <vt:lpstr>Occupational Safety and Health Act (OSHA) cont.</vt:lpstr>
      <vt:lpstr>Social Security Act (Federal Insurance Contributions Act)</vt:lpstr>
      <vt:lpstr>Social Security Act (Federal Insurance Contributions Act)</vt:lpstr>
      <vt:lpstr>Social Security Act (Federal Insurance Contributions Act)</vt:lpstr>
      <vt:lpstr>Workers’ Compensation</vt:lpstr>
      <vt:lpstr>Workers’ Compensation</vt:lpstr>
      <vt:lpstr>Unemployment insurance</vt:lpstr>
      <vt:lpstr>Unemployment insurance</vt:lpstr>
      <vt:lpstr>Activity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B HUMAN RESOURCE MANAGEMENT</dc:title>
  <cp:lastModifiedBy>Ann</cp:lastModifiedBy>
  <cp:revision>16</cp:revision>
  <dcterms:created xsi:type="dcterms:W3CDTF">2006-01-09T15:41:10Z</dcterms:created>
  <dcterms:modified xsi:type="dcterms:W3CDTF">2011-02-23T01:17:41Z</dcterms:modified>
</cp:coreProperties>
</file>